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5" r:id="rId1"/>
  </p:sldMasterIdLst>
  <p:notesMasterIdLst>
    <p:notesMasterId r:id="rId31"/>
  </p:notesMasterIdLst>
  <p:sldIdLst>
    <p:sldId id="256" r:id="rId2"/>
    <p:sldId id="257" r:id="rId3"/>
    <p:sldId id="260" r:id="rId4"/>
    <p:sldId id="278" r:id="rId5"/>
    <p:sldId id="261" r:id="rId6"/>
    <p:sldId id="258" r:id="rId7"/>
    <p:sldId id="263" r:id="rId8"/>
    <p:sldId id="285" r:id="rId9"/>
    <p:sldId id="284" r:id="rId10"/>
    <p:sldId id="265" r:id="rId11"/>
    <p:sldId id="271" r:id="rId12"/>
    <p:sldId id="286" r:id="rId13"/>
    <p:sldId id="287" r:id="rId14"/>
    <p:sldId id="288" r:id="rId15"/>
    <p:sldId id="289" r:id="rId16"/>
    <p:sldId id="264" r:id="rId17"/>
    <p:sldId id="259" r:id="rId18"/>
    <p:sldId id="266" r:id="rId19"/>
    <p:sldId id="279" r:id="rId20"/>
    <p:sldId id="280" r:id="rId21"/>
    <p:sldId id="281" r:id="rId22"/>
    <p:sldId id="282" r:id="rId23"/>
    <p:sldId id="283" r:id="rId24"/>
    <p:sldId id="267" r:id="rId25"/>
    <p:sldId id="268" r:id="rId26"/>
    <p:sldId id="269" r:id="rId27"/>
    <p:sldId id="270" r:id="rId28"/>
    <p:sldId id="276" r:id="rId29"/>
    <p:sldId id="277" r:id="rId30"/>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81060" autoAdjust="0"/>
  </p:normalViewPr>
  <p:slideViewPr>
    <p:cSldViewPr snapToGrid="0" showGuides="1">
      <p:cViewPr varScale="1">
        <p:scale>
          <a:sx n="61" d="100"/>
          <a:sy n="61" d="100"/>
        </p:scale>
        <p:origin x="67" y="331"/>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A30B0D4-3F31-422D-8358-129FC79BB15E}" type="datetimeFigureOut">
              <a:rPr lang="en-US" smtClean="0"/>
              <a:t>4/8/2022</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D22D5CF-1853-4958-88B2-5B12BCF0EC31}" type="slidenum">
              <a:rPr lang="en-US" smtClean="0"/>
              <a:t>‹#›</a:t>
            </a:fld>
            <a:endParaRPr lang="en-US"/>
          </a:p>
        </p:txBody>
      </p:sp>
    </p:spTree>
    <p:extLst>
      <p:ext uri="{BB962C8B-B14F-4D97-AF65-F5344CB8AC3E}">
        <p14:creationId xmlns:p14="http://schemas.microsoft.com/office/powerpoint/2010/main" val="220708788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a:t>Photo Credit: K. O’Brien</a:t>
            </a:r>
          </a:p>
          <a:p>
            <a:r>
              <a:rPr lang="en-US" dirty="0"/>
              <a:t>----</a:t>
            </a:r>
          </a:p>
          <a:p>
            <a:r>
              <a:rPr lang="en-US" dirty="0"/>
              <a:t>Species of sharks in photos: top – dusky shark, bottom – silky shark </a:t>
            </a:r>
          </a:p>
        </p:txBody>
      </p:sp>
      <p:sp>
        <p:nvSpPr>
          <p:cNvPr id="4" name="Slide Number Placeholder 3"/>
          <p:cNvSpPr>
            <a:spLocks noGrp="1"/>
          </p:cNvSpPr>
          <p:nvPr>
            <p:ph type="sldNum" sz="quarter" idx="5"/>
          </p:nvPr>
        </p:nvSpPr>
        <p:spPr/>
        <p:txBody>
          <a:bodyPr/>
          <a:lstStyle/>
          <a:p>
            <a:fld id="{1D22D5CF-1853-4958-88B2-5B12BCF0EC31}" type="slidenum">
              <a:rPr lang="en-US" smtClean="0"/>
              <a:t>2</a:t>
            </a:fld>
            <a:endParaRPr lang="en-US"/>
          </a:p>
        </p:txBody>
      </p:sp>
    </p:spTree>
    <p:extLst>
      <p:ext uri="{BB962C8B-B14F-4D97-AF65-F5344CB8AC3E}">
        <p14:creationId xmlns:p14="http://schemas.microsoft.com/office/powerpoint/2010/main" val="156936788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a:t>Photo Credit: Left-NOAA FLICKR, Right-K. O’Brien</a:t>
            </a:r>
          </a:p>
          <a:p>
            <a:r>
              <a:rPr lang="en-US" dirty="0"/>
              <a:t>----</a:t>
            </a:r>
          </a:p>
          <a:p>
            <a:endParaRPr lang="en-US" dirty="0"/>
          </a:p>
          <a:p>
            <a:r>
              <a:rPr lang="en-US" dirty="0"/>
              <a:t>This slide summarizes the main goal to be answered by this lesson </a:t>
            </a:r>
          </a:p>
        </p:txBody>
      </p:sp>
      <p:sp>
        <p:nvSpPr>
          <p:cNvPr id="4" name="Slide Number Placeholder 3"/>
          <p:cNvSpPr>
            <a:spLocks noGrp="1"/>
          </p:cNvSpPr>
          <p:nvPr>
            <p:ph type="sldNum" sz="quarter" idx="5"/>
          </p:nvPr>
        </p:nvSpPr>
        <p:spPr/>
        <p:txBody>
          <a:bodyPr/>
          <a:lstStyle/>
          <a:p>
            <a:fld id="{1D22D5CF-1853-4958-88B2-5B12BCF0EC31}" type="slidenum">
              <a:rPr lang="en-US" smtClean="0"/>
              <a:t>3</a:t>
            </a:fld>
            <a:endParaRPr lang="en-US"/>
          </a:p>
        </p:txBody>
      </p:sp>
    </p:spTree>
    <p:extLst>
      <p:ext uri="{BB962C8B-B14F-4D97-AF65-F5344CB8AC3E}">
        <p14:creationId xmlns:p14="http://schemas.microsoft.com/office/powerpoint/2010/main" val="164207514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1D22D5CF-1853-4958-88B2-5B12BCF0EC31}" type="slidenum">
              <a:rPr lang="en-US" smtClean="0"/>
              <a:t>4</a:t>
            </a:fld>
            <a:endParaRPr lang="en-US"/>
          </a:p>
        </p:txBody>
      </p:sp>
    </p:spTree>
    <p:extLst>
      <p:ext uri="{BB962C8B-B14F-4D97-AF65-F5344CB8AC3E}">
        <p14:creationId xmlns:p14="http://schemas.microsoft.com/office/powerpoint/2010/main" val="34694839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a:t>Photo Credit: Left-NOAA Flickr, Right-K. O’Brien</a:t>
            </a:r>
          </a:p>
          <a:p>
            <a:r>
              <a:rPr lang="en-US" dirty="0"/>
              <a:t>----</a:t>
            </a:r>
          </a:p>
          <a:p>
            <a:endParaRPr lang="en-US" dirty="0"/>
          </a:p>
          <a:p>
            <a:r>
              <a:rPr lang="en-US" dirty="0"/>
              <a:t>This slide summarizes the study objectives of the lesson</a:t>
            </a:r>
          </a:p>
          <a:p>
            <a:endParaRPr lang="en-US" dirty="0"/>
          </a:p>
        </p:txBody>
      </p:sp>
      <p:sp>
        <p:nvSpPr>
          <p:cNvPr id="4" name="Slide Number Placeholder 3"/>
          <p:cNvSpPr>
            <a:spLocks noGrp="1"/>
          </p:cNvSpPr>
          <p:nvPr>
            <p:ph type="sldNum" sz="quarter" idx="5"/>
          </p:nvPr>
        </p:nvSpPr>
        <p:spPr/>
        <p:txBody>
          <a:bodyPr/>
          <a:lstStyle/>
          <a:p>
            <a:fld id="{1D22D5CF-1853-4958-88B2-5B12BCF0EC31}" type="slidenum">
              <a:rPr lang="en-US" smtClean="0"/>
              <a:t>5</a:t>
            </a:fld>
            <a:endParaRPr lang="en-US"/>
          </a:p>
        </p:txBody>
      </p:sp>
    </p:spTree>
    <p:extLst>
      <p:ext uri="{BB962C8B-B14F-4D97-AF65-F5344CB8AC3E}">
        <p14:creationId xmlns:p14="http://schemas.microsoft.com/office/powerpoint/2010/main" val="139021135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effectLst/>
                <a:latin typeface="Calibri" panose="020F0502020204030204" pitchFamily="34" charset="0"/>
                <a:ea typeface="Calibri" panose="020F0502020204030204" pitchFamily="34" charset="0"/>
                <a:cs typeface="Times New Roman" panose="02020603050405020304" pitchFamily="18" charset="0"/>
              </a:rPr>
              <a:t>Photo Credits: Longline: UMCES IAN, Mahi: NOAA Flickr, Longline Deployment: VA Sea Grant Flickr</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effectLst/>
                <a:latin typeface="Calibri" panose="020F0502020204030204" pitchFamily="34" charset="0"/>
                <a:ea typeface="Calibri" panose="020F0502020204030204" pitchFamily="34" charset="0"/>
                <a:cs typeface="Times New Roman" panose="02020603050405020304" pitchFamily="18" charset="0"/>
              </a:rPr>
              <a:t>----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effectLst/>
                <a:latin typeface="Calibri" panose="020F0502020204030204" pitchFamily="34" charset="0"/>
                <a:cs typeface="Times New Roman" panose="02020603050405020304" pitchFamily="18" charset="0"/>
              </a:rPr>
              <a:t>Scientists monitor shark populations using fishery-independent surveys – which are standardized long-term monitoring projects to collect important information. By standardizing this information we can limit the amount of uncertainty or error incorporated into the study.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dirty="0">
              <a:effectLst/>
              <a:latin typeface="Calibri" panose="020F0502020204030204" pitchFamily="34" charset="0"/>
              <a:cs typeface="Times New Roman" panose="02020603050405020304" pitchFamily="18" charset="0"/>
            </a:endParaRPr>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r>
              <a:rPr lang="en-US" sz="1200" dirty="0">
                <a:effectLst/>
                <a:latin typeface="Calibri" panose="020F0502020204030204" pitchFamily="34" charset="0"/>
                <a:cs typeface="Times New Roman" panose="02020603050405020304" pitchFamily="18" charset="0"/>
              </a:rPr>
              <a:t>The major gear type used to sample sharks is a longline</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effectLst/>
                <a:latin typeface="Calibri" panose="020F0502020204030204" pitchFamily="34" charset="0"/>
                <a:cs typeface="Times New Roman" panose="02020603050405020304" pitchFamily="18" charset="0"/>
              </a:rPr>
              <a:t>Longlines consist of a long mainline, that can range from 100 meters to several thousand. Along the mainline are buoys to keep it floating and </a:t>
            </a:r>
            <a:r>
              <a:rPr lang="en-US" sz="1200" dirty="0" err="1">
                <a:effectLst/>
                <a:latin typeface="Calibri" panose="020F0502020204030204" pitchFamily="34" charset="0"/>
                <a:cs typeface="Times New Roman" panose="02020603050405020304" pitchFamily="18" charset="0"/>
              </a:rPr>
              <a:t>gangions</a:t>
            </a:r>
            <a:r>
              <a:rPr lang="en-US" sz="1200" dirty="0">
                <a:effectLst/>
                <a:latin typeface="Calibri" panose="020F0502020204030204" pitchFamily="34" charset="0"/>
                <a:cs typeface="Times New Roman" panose="02020603050405020304" pitchFamily="18" charset="0"/>
              </a:rPr>
              <a:t>. </a:t>
            </a:r>
            <a:r>
              <a:rPr lang="en-US" sz="1200" dirty="0" err="1">
                <a:effectLst/>
                <a:latin typeface="Calibri" panose="020F0502020204030204" pitchFamily="34" charset="0"/>
                <a:cs typeface="Times New Roman" panose="02020603050405020304" pitchFamily="18" charset="0"/>
              </a:rPr>
              <a:t>Gangions</a:t>
            </a:r>
            <a:r>
              <a:rPr lang="en-US" sz="1200" dirty="0">
                <a:effectLst/>
                <a:latin typeface="Calibri" panose="020F0502020204030204" pitchFamily="34" charset="0"/>
                <a:cs typeface="Times New Roman" panose="02020603050405020304" pitchFamily="18" charset="0"/>
              </a:rPr>
              <a:t> are what the baited hooks are attached to. For a bottom longline, both ends have anchors to keep the line grounded. The gear soaks for hours, ranging from 30 minutes to 4+ hours. </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effectLst/>
                <a:latin typeface="Calibri" panose="020F0502020204030204" pitchFamily="34" charset="0"/>
                <a:cs typeface="Times New Roman" panose="02020603050405020304" pitchFamily="18" charset="0"/>
              </a:rPr>
              <a:t>Once the longline has soaked for a decent amount of time the line is slowly brought back in and animals are identified, measured, and tagged. Environmental conditions are also collected during each longline </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effectLst/>
                <a:latin typeface="Calibri" panose="020F0502020204030204" pitchFamily="34" charset="0"/>
                <a:cs typeface="Times New Roman" panose="02020603050405020304" pitchFamily="18" charset="0"/>
              </a:rPr>
              <a:t>These longlines are repeated for every year, during different months, and over multiple locations </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effectLst/>
                <a:latin typeface="Calibri" panose="020F0502020204030204" pitchFamily="34" charset="0"/>
                <a:cs typeface="Times New Roman" panose="02020603050405020304" pitchFamily="18" charset="0"/>
              </a:rPr>
              <a:t>BUT! Even thought longlines are the best method for sampling sharks it is still very common to catch NO SHARKS – so how do scientists deal with this? That is something else we will explore in this activity</a:t>
            </a:r>
          </a:p>
        </p:txBody>
      </p:sp>
      <p:sp>
        <p:nvSpPr>
          <p:cNvPr id="4" name="Slide Number Placeholder 3"/>
          <p:cNvSpPr>
            <a:spLocks noGrp="1"/>
          </p:cNvSpPr>
          <p:nvPr>
            <p:ph type="sldNum" sz="quarter" idx="5"/>
          </p:nvPr>
        </p:nvSpPr>
        <p:spPr/>
        <p:txBody>
          <a:bodyPr/>
          <a:lstStyle/>
          <a:p>
            <a:fld id="{1D22D5CF-1853-4958-88B2-5B12BCF0EC31}" type="slidenum">
              <a:rPr lang="en-US" smtClean="0"/>
              <a:t>6</a:t>
            </a:fld>
            <a:endParaRPr lang="en-US"/>
          </a:p>
        </p:txBody>
      </p:sp>
    </p:spTree>
    <p:extLst>
      <p:ext uri="{BB962C8B-B14F-4D97-AF65-F5344CB8AC3E}">
        <p14:creationId xmlns:p14="http://schemas.microsoft.com/office/powerpoint/2010/main" val="357979678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effectLst/>
                <a:latin typeface="Calibri" panose="020F0502020204030204" pitchFamily="34" charset="0"/>
                <a:ea typeface="Calibri" panose="020F0502020204030204" pitchFamily="34" charset="0"/>
                <a:cs typeface="Times New Roman" panose="02020603050405020304" pitchFamily="18" charset="0"/>
              </a:rPr>
              <a:t>Photo credit: NOAA FLICKR</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effectLst/>
                <a:latin typeface="Calibri" panose="020F0502020204030204" pitchFamily="34" charset="0"/>
                <a:ea typeface="Calibri" panose="020F0502020204030204" pitchFamily="34" charset="0"/>
                <a:cs typeface="Times New Roman" panose="02020603050405020304" pitchFamily="18" charset="0"/>
              </a:rPr>
              <a:t>----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effectLst/>
                <a:latin typeface="Calibri" panose="020F0502020204030204" pitchFamily="34" charset="0"/>
                <a:cs typeface="Times New Roman" panose="02020603050405020304" pitchFamily="18" charset="0"/>
              </a:rPr>
              <a:t>The data that is collected from scientific surveys can be used in a variety of ways. One major use is to evaluate how different shark populations are changing from year to year, but another use is to examine suitable habitat for different species – specifically the abiotic factors. For this exercise we will be looking into how this data can be used to estimate a species ecological niche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r>
              <a:rPr lang="en-US" dirty="0"/>
              <a:t>Talk about what makes a suitable habitat </a:t>
            </a:r>
          </a:p>
          <a:p>
            <a:pPr marL="628650" lvl="1" indent="-171450">
              <a:buFontTx/>
              <a:buChar char="-"/>
            </a:pPr>
            <a:r>
              <a:rPr lang="en-US" dirty="0"/>
              <a:t>There are three major parts of an animals habitat; the accessibility, biotic factors (living parts of the ecosystem), and abiotic factors (non-living parts of the ecosystem)</a:t>
            </a:r>
          </a:p>
          <a:p>
            <a:pPr marL="628650" lvl="1" indent="-171450">
              <a:buFontTx/>
              <a:buChar char="-"/>
            </a:pPr>
            <a:r>
              <a:rPr lang="en-US" dirty="0"/>
              <a:t>This data can be used to evaluate the abiotic factors by comparing catch rates to collected environmental information </a:t>
            </a:r>
          </a:p>
          <a:p>
            <a:pPr marL="228600" marR="0" lvl="0" indent="-228600" algn="l" defTabSz="914400" rtl="0" eaLnBrk="1" fontAlgn="auto" latinLnBrk="0" hangingPunct="1">
              <a:lnSpc>
                <a:spcPct val="100000"/>
              </a:lnSpc>
              <a:spcBef>
                <a:spcPts val="0"/>
              </a:spcBef>
              <a:spcAft>
                <a:spcPts val="0"/>
              </a:spcAft>
              <a:buClrTx/>
              <a:buSzTx/>
              <a:buFontTx/>
              <a:buAutoNum type="arabicPeriod" startAt="2"/>
              <a:tabLst/>
              <a:defRPr/>
            </a:pP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p>
            <a:pPr marL="228600" marR="0" lvl="0" indent="-228600" algn="l" defTabSz="914400" rtl="0" eaLnBrk="1" fontAlgn="auto" latinLnBrk="0" hangingPunct="1">
              <a:lnSpc>
                <a:spcPct val="100000"/>
              </a:lnSpc>
              <a:spcBef>
                <a:spcPts val="0"/>
              </a:spcBef>
              <a:spcAft>
                <a:spcPts val="0"/>
              </a:spcAft>
              <a:buClrTx/>
              <a:buSzTx/>
              <a:buFontTx/>
              <a:buAutoNum type="arabicPeriod" startAt="2"/>
              <a:tabLst/>
              <a:defRPr/>
            </a:pPr>
            <a:r>
              <a:rPr lang="en-US" sz="1200" dirty="0">
                <a:effectLst/>
                <a:latin typeface="Calibri" panose="020F0502020204030204" pitchFamily="34" charset="0"/>
                <a:ea typeface="Calibri" panose="020F0502020204030204" pitchFamily="34" charset="0"/>
                <a:cs typeface="Times New Roman" panose="02020603050405020304" pitchFamily="18" charset="0"/>
              </a:rPr>
              <a:t>Consider asking the students for some examples of abiotic factors.</a:t>
            </a:r>
          </a:p>
          <a:p>
            <a:pPr marL="685800" marR="0" lvl="1" indent="-2286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1200" dirty="0">
                <a:effectLst/>
                <a:latin typeface="Calibri" panose="020F0502020204030204" pitchFamily="34" charset="0"/>
                <a:ea typeface="Calibri" panose="020F0502020204030204" pitchFamily="34" charset="0"/>
                <a:cs typeface="Times New Roman" panose="02020603050405020304" pitchFamily="18" charset="0"/>
              </a:rPr>
              <a:t>Common metrics that are sampled includes water temperature, salinity, depth, distance from shore, and dissolved oxygen </a:t>
            </a:r>
          </a:p>
        </p:txBody>
      </p:sp>
      <p:sp>
        <p:nvSpPr>
          <p:cNvPr id="4" name="Slide Number Placeholder 3"/>
          <p:cNvSpPr>
            <a:spLocks noGrp="1"/>
          </p:cNvSpPr>
          <p:nvPr>
            <p:ph type="sldNum" sz="quarter" idx="5"/>
          </p:nvPr>
        </p:nvSpPr>
        <p:spPr/>
        <p:txBody>
          <a:bodyPr/>
          <a:lstStyle/>
          <a:p>
            <a:fld id="{1D22D5CF-1853-4958-88B2-5B12BCF0EC31}" type="slidenum">
              <a:rPr lang="en-US" smtClean="0"/>
              <a:t>7</a:t>
            </a:fld>
            <a:endParaRPr lang="en-US"/>
          </a:p>
        </p:txBody>
      </p:sp>
    </p:spTree>
    <p:extLst>
      <p:ext uri="{BB962C8B-B14F-4D97-AF65-F5344CB8AC3E}">
        <p14:creationId xmlns:p14="http://schemas.microsoft.com/office/powerpoint/2010/main" val="247655388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effectLst/>
                <a:latin typeface="Calibri" panose="020F0502020204030204" pitchFamily="34" charset="0"/>
                <a:ea typeface="Calibri" panose="020F0502020204030204" pitchFamily="34" charset="0"/>
                <a:cs typeface="Times New Roman" panose="02020603050405020304" pitchFamily="18" charset="0"/>
              </a:rPr>
              <a:t>----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effectLst/>
                <a:latin typeface="Calibri" panose="020F0502020204030204" pitchFamily="34" charset="0"/>
                <a:cs typeface="Times New Roman" panose="02020603050405020304" pitchFamily="18" charset="0"/>
              </a:rPr>
              <a:t>The data that is collected from scientific surveys can be used in a variety of ways. One major use is to evaluate how different shark populations are changing from year to year, but another use is to examine suitable habitat for different species – specifically the abiotic factors. For this exercise we will be looking into how this data can be used to estimate a species ecological niche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r>
              <a:rPr lang="en-US" dirty="0"/>
              <a:t>Talk about what makes a suitable habitat </a:t>
            </a:r>
          </a:p>
          <a:p>
            <a:pPr marL="628650" lvl="1" indent="-171450">
              <a:buFontTx/>
              <a:buChar char="-"/>
            </a:pPr>
            <a:r>
              <a:rPr lang="en-US" dirty="0"/>
              <a:t>There are three major parts of an animals habitat; the accessibility, biotic factors (living parts of the ecosystem), and abiotic factors (non-living parts of the ecosystem)</a:t>
            </a:r>
          </a:p>
          <a:p>
            <a:pPr marL="628650" lvl="1" indent="-171450">
              <a:buFontTx/>
              <a:buChar char="-"/>
            </a:pPr>
            <a:r>
              <a:rPr lang="en-US" dirty="0"/>
              <a:t>This data can be used to evaluate the abiotic factors by comparing catch rates to collected environmental information </a:t>
            </a:r>
          </a:p>
          <a:p>
            <a:pPr marL="228600" marR="0" lvl="0" indent="-228600" algn="l" defTabSz="914400" rtl="0" eaLnBrk="1" fontAlgn="auto" latinLnBrk="0" hangingPunct="1">
              <a:lnSpc>
                <a:spcPct val="100000"/>
              </a:lnSpc>
              <a:spcBef>
                <a:spcPts val="0"/>
              </a:spcBef>
              <a:spcAft>
                <a:spcPts val="0"/>
              </a:spcAft>
              <a:buClrTx/>
              <a:buSzTx/>
              <a:buFontTx/>
              <a:buAutoNum type="arabicPeriod" startAt="2"/>
              <a:tabLst/>
              <a:defRPr/>
            </a:pP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p>
            <a:pPr marL="228600" marR="0" lvl="0" indent="-228600" algn="l" defTabSz="914400" rtl="0" eaLnBrk="1" fontAlgn="auto" latinLnBrk="0" hangingPunct="1">
              <a:lnSpc>
                <a:spcPct val="100000"/>
              </a:lnSpc>
              <a:spcBef>
                <a:spcPts val="0"/>
              </a:spcBef>
              <a:spcAft>
                <a:spcPts val="0"/>
              </a:spcAft>
              <a:buClrTx/>
              <a:buSzTx/>
              <a:buFontTx/>
              <a:buAutoNum type="arabicPeriod" startAt="2"/>
              <a:tabLst/>
              <a:defRPr/>
            </a:pPr>
            <a:r>
              <a:rPr lang="en-US" sz="1200" dirty="0">
                <a:effectLst/>
                <a:latin typeface="Calibri" panose="020F0502020204030204" pitchFamily="34" charset="0"/>
                <a:ea typeface="Calibri" panose="020F0502020204030204" pitchFamily="34" charset="0"/>
                <a:cs typeface="Times New Roman" panose="02020603050405020304" pitchFamily="18" charset="0"/>
              </a:rPr>
              <a:t>Consider asking the students for some examples of abiotic factors.</a:t>
            </a:r>
          </a:p>
          <a:p>
            <a:pPr marL="685800" marR="0" lvl="1" indent="-2286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1200" dirty="0">
                <a:effectLst/>
                <a:latin typeface="Calibri" panose="020F0502020204030204" pitchFamily="34" charset="0"/>
                <a:ea typeface="Calibri" panose="020F0502020204030204" pitchFamily="34" charset="0"/>
                <a:cs typeface="Times New Roman" panose="02020603050405020304" pitchFamily="18" charset="0"/>
              </a:rPr>
              <a:t>Common metrics that are sampled includes water temperature, salinity, depth, distance from shore, and dissolved oxygen </a:t>
            </a:r>
          </a:p>
        </p:txBody>
      </p:sp>
      <p:sp>
        <p:nvSpPr>
          <p:cNvPr id="4" name="Slide Number Placeholder 3"/>
          <p:cNvSpPr>
            <a:spLocks noGrp="1"/>
          </p:cNvSpPr>
          <p:nvPr>
            <p:ph type="sldNum" sz="quarter" idx="5"/>
          </p:nvPr>
        </p:nvSpPr>
        <p:spPr/>
        <p:txBody>
          <a:bodyPr/>
          <a:lstStyle/>
          <a:p>
            <a:fld id="{1D22D5CF-1853-4958-88B2-5B12BCF0EC31}" type="slidenum">
              <a:rPr lang="en-US" smtClean="0"/>
              <a:t>8</a:t>
            </a:fld>
            <a:endParaRPr lang="en-US"/>
          </a:p>
        </p:txBody>
      </p:sp>
    </p:spTree>
    <p:extLst>
      <p:ext uri="{BB962C8B-B14F-4D97-AF65-F5344CB8AC3E}">
        <p14:creationId xmlns:p14="http://schemas.microsoft.com/office/powerpoint/2010/main" val="34382720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effectLst/>
                <a:latin typeface="Calibri" panose="020F0502020204030204" pitchFamily="34" charset="0"/>
                <a:ea typeface="Calibri" panose="020F0502020204030204" pitchFamily="34" charset="0"/>
                <a:cs typeface="Times New Roman" panose="02020603050405020304" pitchFamily="18" charset="0"/>
              </a:rPr>
              <a:t>----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effectLst/>
                <a:latin typeface="Calibri" panose="020F0502020204030204" pitchFamily="34" charset="0"/>
                <a:cs typeface="Times New Roman" panose="02020603050405020304" pitchFamily="18" charset="0"/>
              </a:rPr>
              <a:t>The data that is collected from scientific surveys can be used in a variety of ways. One major use is to evaluate how different shark populations are changing from year to year, but another use is to examine suitable habitat for different species – specifically the abiotic factors. For this exercise we will be looking into how this data can be used to estimate a species ecological niche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r>
              <a:rPr lang="en-US" dirty="0"/>
              <a:t>Talk about what makes a suitable habitat </a:t>
            </a:r>
          </a:p>
          <a:p>
            <a:pPr marL="628650" lvl="1" indent="-171450">
              <a:buFontTx/>
              <a:buChar char="-"/>
            </a:pPr>
            <a:r>
              <a:rPr lang="en-US" dirty="0"/>
              <a:t>There are three major parts of an animals habitat; the accessibility, biotic factors (living parts of the ecosystem), and abiotic factors (non-living parts of the ecosystem)</a:t>
            </a:r>
          </a:p>
          <a:p>
            <a:pPr marL="628650" lvl="1" indent="-171450">
              <a:buFontTx/>
              <a:buChar char="-"/>
            </a:pPr>
            <a:r>
              <a:rPr lang="en-US" dirty="0"/>
              <a:t>This data can be used to evaluate the abiotic factors by comparing catch rates to collected environmental information </a:t>
            </a:r>
          </a:p>
          <a:p>
            <a:pPr marL="228600" marR="0" lvl="0" indent="-228600" algn="l" defTabSz="914400" rtl="0" eaLnBrk="1" fontAlgn="auto" latinLnBrk="0" hangingPunct="1">
              <a:lnSpc>
                <a:spcPct val="100000"/>
              </a:lnSpc>
              <a:spcBef>
                <a:spcPts val="0"/>
              </a:spcBef>
              <a:spcAft>
                <a:spcPts val="0"/>
              </a:spcAft>
              <a:buClrTx/>
              <a:buSzTx/>
              <a:buFontTx/>
              <a:buAutoNum type="arabicPeriod" startAt="2"/>
              <a:tabLst/>
              <a:defRPr/>
            </a:pP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p>
            <a:pPr marL="228600" marR="0" lvl="0" indent="-228600" algn="l" defTabSz="914400" rtl="0" eaLnBrk="1" fontAlgn="auto" latinLnBrk="0" hangingPunct="1">
              <a:lnSpc>
                <a:spcPct val="100000"/>
              </a:lnSpc>
              <a:spcBef>
                <a:spcPts val="0"/>
              </a:spcBef>
              <a:spcAft>
                <a:spcPts val="0"/>
              </a:spcAft>
              <a:buClrTx/>
              <a:buSzTx/>
              <a:buFontTx/>
              <a:buAutoNum type="arabicPeriod" startAt="2"/>
              <a:tabLst/>
              <a:defRPr/>
            </a:pPr>
            <a:r>
              <a:rPr lang="en-US" sz="1200" dirty="0">
                <a:effectLst/>
                <a:latin typeface="Calibri" panose="020F0502020204030204" pitchFamily="34" charset="0"/>
                <a:ea typeface="Calibri" panose="020F0502020204030204" pitchFamily="34" charset="0"/>
                <a:cs typeface="Times New Roman" panose="02020603050405020304" pitchFamily="18" charset="0"/>
              </a:rPr>
              <a:t>Consider asking the students for some examples of abiotic factors.</a:t>
            </a:r>
          </a:p>
          <a:p>
            <a:pPr marL="685800" marR="0" lvl="1" indent="-2286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1200" dirty="0">
                <a:effectLst/>
                <a:latin typeface="Calibri" panose="020F0502020204030204" pitchFamily="34" charset="0"/>
                <a:ea typeface="Calibri" panose="020F0502020204030204" pitchFamily="34" charset="0"/>
                <a:cs typeface="Times New Roman" panose="02020603050405020304" pitchFamily="18" charset="0"/>
              </a:rPr>
              <a:t>Common metrics that are sampled includes water temperature, salinity, depth, distance from shore, and dissolved oxygen </a:t>
            </a:r>
          </a:p>
          <a:p>
            <a:pPr marL="685800" marR="0" lvl="1" indent="-2286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1200" dirty="0">
                <a:effectLst/>
                <a:latin typeface="Calibri" panose="020F0502020204030204" pitchFamily="34" charset="0"/>
                <a:ea typeface="Calibri" panose="020F0502020204030204" pitchFamily="34" charset="0"/>
                <a:cs typeface="Times New Roman" panose="02020603050405020304" pitchFamily="18" charset="0"/>
              </a:rPr>
              <a:t>How do they think these metrics could impact animals?</a:t>
            </a:r>
          </a:p>
          <a:p>
            <a:pPr marL="1143000" marR="0" lvl="2" indent="-2286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1200" dirty="0">
                <a:effectLst/>
                <a:latin typeface="Calibri" panose="020F0502020204030204" pitchFamily="34" charset="0"/>
                <a:ea typeface="Calibri" panose="020F0502020204030204" pitchFamily="34" charset="0"/>
                <a:cs typeface="Times New Roman" panose="02020603050405020304" pitchFamily="18" charset="0"/>
              </a:rPr>
              <a:t>Ex: Warm waters lead to increased metabolic rates – which may not be sustainable for animals for long periods of time</a:t>
            </a:r>
          </a:p>
        </p:txBody>
      </p:sp>
      <p:sp>
        <p:nvSpPr>
          <p:cNvPr id="4" name="Slide Number Placeholder 3"/>
          <p:cNvSpPr>
            <a:spLocks noGrp="1"/>
          </p:cNvSpPr>
          <p:nvPr>
            <p:ph type="sldNum" sz="quarter" idx="5"/>
          </p:nvPr>
        </p:nvSpPr>
        <p:spPr/>
        <p:txBody>
          <a:bodyPr/>
          <a:lstStyle/>
          <a:p>
            <a:fld id="{1D22D5CF-1853-4958-88B2-5B12BCF0EC31}" type="slidenum">
              <a:rPr lang="en-US" smtClean="0"/>
              <a:t>9</a:t>
            </a:fld>
            <a:endParaRPr lang="en-US"/>
          </a:p>
        </p:txBody>
      </p:sp>
    </p:spTree>
    <p:extLst>
      <p:ext uri="{BB962C8B-B14F-4D97-AF65-F5344CB8AC3E}">
        <p14:creationId xmlns:p14="http://schemas.microsoft.com/office/powerpoint/2010/main" val="35897262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effectLst/>
                <a:latin typeface="Calibri" panose="020F0502020204030204" pitchFamily="34" charset="0"/>
                <a:ea typeface="Calibri" panose="020F0502020204030204" pitchFamily="34" charset="0"/>
                <a:cs typeface="Times New Roman" panose="02020603050405020304" pitchFamily="18" charset="0"/>
              </a:rPr>
              <a:t>Photo Credits: Map: Wikipedia Commons, House and other: UMCES IAN</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effectLst/>
                <a:latin typeface="Calibri" panose="020F0502020204030204" pitchFamily="34" charset="0"/>
                <a:ea typeface="Calibri" panose="020F0502020204030204" pitchFamily="34" charset="0"/>
                <a:cs typeface="Times New Roman" panose="02020603050405020304" pitchFamily="18" charset="0"/>
              </a:rPr>
              <a:t>----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effectLst/>
                <a:latin typeface="Calibri" panose="020F0502020204030204" pitchFamily="34" charset="0"/>
                <a:cs typeface="Times New Roman" panose="02020603050405020304" pitchFamily="18" charset="0"/>
              </a:rPr>
              <a:t>The data that is collected from scientific surveys can be used in a variety of ways. One major use is to evaluate how different shark populations are changing from year to year, but another use is to examine suitable habitat for different species – specifically the abiotic factors. </a:t>
            </a:r>
          </a:p>
          <a:p>
            <a:endParaRPr lang="en-US" dirty="0"/>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r>
              <a:rPr lang="en-US" dirty="0"/>
              <a:t>Stress the importance of multiple samples </a:t>
            </a:r>
          </a:p>
          <a:p>
            <a:pPr marL="685800" marR="0" lvl="1" indent="-2286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t>By sampling multiple locations and environments we gather more information to better our predictions. </a:t>
            </a:r>
          </a:p>
          <a:p>
            <a:pPr marL="685800" marR="0" lvl="1" indent="-2286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dirty="0"/>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r>
              <a:rPr lang="en-US" dirty="0"/>
              <a:t>When thinking about samples, it is important to be familiarize with the Coastal Atlantic environment</a:t>
            </a:r>
          </a:p>
          <a:p>
            <a:pPr marL="685800" marR="0" lvl="1" indent="-2286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t>Abiotic factors can follow some simple trends depending on the locations – talk to the students about some of these trends </a:t>
            </a:r>
          </a:p>
          <a:p>
            <a:pPr marL="1143000" marR="0" lvl="2" indent="-2286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t>Examples include water being warmer in the south and closer to shore, salinity being lower closer to shore (due to fresh water input), Depth gets deeper the farther offshore, Dissolved oxygen is lower closer to shore and increases in colder water. </a:t>
            </a:r>
          </a:p>
          <a:p>
            <a:pPr marL="685800" marR="0" lvl="1" indent="-2286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t>Give a brief overview over some of these patterns </a:t>
            </a:r>
          </a:p>
        </p:txBody>
      </p:sp>
      <p:sp>
        <p:nvSpPr>
          <p:cNvPr id="4" name="Slide Number Placeholder 3"/>
          <p:cNvSpPr>
            <a:spLocks noGrp="1"/>
          </p:cNvSpPr>
          <p:nvPr>
            <p:ph type="sldNum" sz="quarter" idx="5"/>
          </p:nvPr>
        </p:nvSpPr>
        <p:spPr/>
        <p:txBody>
          <a:bodyPr/>
          <a:lstStyle/>
          <a:p>
            <a:fld id="{1D22D5CF-1853-4958-88B2-5B12BCF0EC31}" type="slidenum">
              <a:rPr lang="en-US" smtClean="0"/>
              <a:t>10</a:t>
            </a:fld>
            <a:endParaRPr lang="en-US"/>
          </a:p>
        </p:txBody>
      </p:sp>
    </p:spTree>
    <p:extLst>
      <p:ext uri="{BB962C8B-B14F-4D97-AF65-F5344CB8AC3E}">
        <p14:creationId xmlns:p14="http://schemas.microsoft.com/office/powerpoint/2010/main" val="143609442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effectLst/>
                <a:latin typeface="Calibri" panose="020F0502020204030204" pitchFamily="34" charset="0"/>
                <a:ea typeface="Calibri" panose="020F0502020204030204" pitchFamily="34" charset="0"/>
                <a:cs typeface="Times New Roman" panose="02020603050405020304" pitchFamily="18" charset="0"/>
              </a:rPr>
              <a:t>Photo Credits: Map: Wikipedia Commons, House and other: UMCES IAN</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effectLst/>
                <a:latin typeface="Calibri" panose="020F0502020204030204" pitchFamily="34" charset="0"/>
                <a:ea typeface="Calibri" panose="020F0502020204030204" pitchFamily="34" charset="0"/>
                <a:cs typeface="Times New Roman" panose="02020603050405020304" pitchFamily="18" charset="0"/>
              </a:rPr>
              <a:t>----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effectLst/>
                <a:latin typeface="Calibri" panose="020F0502020204030204" pitchFamily="34" charset="0"/>
                <a:cs typeface="Times New Roman" panose="02020603050405020304" pitchFamily="18" charset="0"/>
              </a:rPr>
              <a:t>The data that is collected from scientific surveys can be used in a variety of ways. One major use is to evaluate how different shark populations are changing from year to year, but another use is to examine suitable habitat for different species – specifically the abiotic factors. </a:t>
            </a:r>
          </a:p>
          <a:p>
            <a:endParaRPr lang="en-US" dirty="0"/>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r>
              <a:rPr lang="en-US" dirty="0"/>
              <a:t>Stress the importance of multiple samples </a:t>
            </a:r>
          </a:p>
          <a:p>
            <a:pPr marL="685800" marR="0" lvl="1" indent="-2286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t>By sampling multiple locations and environments we gather more information to better our predictions. </a:t>
            </a:r>
          </a:p>
          <a:p>
            <a:pPr marL="685800" marR="0" lvl="1" indent="-2286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dirty="0"/>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r>
              <a:rPr lang="en-US" dirty="0"/>
              <a:t>When thinking about samples, it is important to be familiarize with the Coastal Atlantic environment</a:t>
            </a:r>
          </a:p>
          <a:p>
            <a:pPr marL="685800" marR="0" lvl="1" indent="-2286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t>Abiotic factors can follow some simple trends depending on the locations – talk to the students about some of these trends </a:t>
            </a:r>
          </a:p>
          <a:p>
            <a:pPr marL="1143000" marR="0" lvl="2" indent="-2286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t>Examples include water being warmer in the south and closer to shore </a:t>
            </a:r>
          </a:p>
          <a:p>
            <a:pPr marL="1143000" marR="0" lvl="2" indent="-2286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t>Salinity is lower closer to shore (due to fresh water input)</a:t>
            </a:r>
          </a:p>
          <a:p>
            <a:pPr marL="1143000" marR="0" lvl="2" indent="-2286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t>Depth gets deeper the farther offshore</a:t>
            </a:r>
          </a:p>
          <a:p>
            <a:pPr marL="1143000" marR="0" lvl="2" indent="-2286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t>Dissolved oxygen is lower closer to shore and increases in colder water. </a:t>
            </a:r>
          </a:p>
          <a:p>
            <a:pPr marL="685800" marR="0" lvl="1" indent="-2286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t>Give a brief overview over some of these patterns </a:t>
            </a:r>
          </a:p>
        </p:txBody>
      </p:sp>
      <p:sp>
        <p:nvSpPr>
          <p:cNvPr id="4" name="Slide Number Placeholder 3"/>
          <p:cNvSpPr>
            <a:spLocks noGrp="1"/>
          </p:cNvSpPr>
          <p:nvPr>
            <p:ph type="sldNum" sz="quarter" idx="5"/>
          </p:nvPr>
        </p:nvSpPr>
        <p:spPr/>
        <p:txBody>
          <a:bodyPr/>
          <a:lstStyle/>
          <a:p>
            <a:fld id="{1D22D5CF-1853-4958-88B2-5B12BCF0EC31}" type="slidenum">
              <a:rPr lang="en-US" smtClean="0"/>
              <a:t>11</a:t>
            </a:fld>
            <a:endParaRPr lang="en-US"/>
          </a:p>
        </p:txBody>
      </p:sp>
    </p:spTree>
    <p:extLst>
      <p:ext uri="{BB962C8B-B14F-4D97-AF65-F5344CB8AC3E}">
        <p14:creationId xmlns:p14="http://schemas.microsoft.com/office/powerpoint/2010/main" val="102880886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effectLst/>
                <a:latin typeface="Calibri" panose="020F0502020204030204" pitchFamily="34" charset="0"/>
                <a:ea typeface="Calibri" panose="020F0502020204030204" pitchFamily="34" charset="0"/>
                <a:cs typeface="Times New Roman" panose="02020603050405020304" pitchFamily="18" charset="0"/>
              </a:rPr>
              <a:t>Photo Credits: Map: Wikipedia Commons, House and other: UMCES IAN</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effectLst/>
                <a:latin typeface="Calibri" panose="020F0502020204030204" pitchFamily="34" charset="0"/>
                <a:ea typeface="Calibri" panose="020F0502020204030204" pitchFamily="34" charset="0"/>
                <a:cs typeface="Times New Roman" panose="02020603050405020304" pitchFamily="18" charset="0"/>
              </a:rPr>
              <a:t>----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effectLst/>
                <a:latin typeface="Calibri" panose="020F0502020204030204" pitchFamily="34" charset="0"/>
                <a:cs typeface="Times New Roman" panose="02020603050405020304" pitchFamily="18" charset="0"/>
              </a:rPr>
              <a:t>The data that is collected from scientific surveys can be used in a variety of ways. One major use is to evaluate how different shark populations are changing from year to year, but another use is to examine suitable habitat for different species – specifically the abiotic factors. </a:t>
            </a:r>
          </a:p>
          <a:p>
            <a:endParaRPr lang="en-US" dirty="0"/>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r>
              <a:rPr lang="en-US" dirty="0"/>
              <a:t>Stress the importance of multiple samples </a:t>
            </a:r>
          </a:p>
          <a:p>
            <a:pPr marL="685800" marR="0" lvl="1" indent="-2286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t>By sampling multiple locations and environments we gather more information to better our predictions. </a:t>
            </a:r>
          </a:p>
          <a:p>
            <a:pPr marL="685800" marR="0" lvl="1" indent="-2286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dirty="0"/>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r>
              <a:rPr lang="en-US" dirty="0"/>
              <a:t>When thinking about samples, it is important to be familiarize with the Coastal Atlantic environment</a:t>
            </a:r>
          </a:p>
          <a:p>
            <a:pPr marL="685800" marR="0" lvl="1" indent="-2286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t>Abiotic factors can follow some simple trends depending on the locations – talk to the students about some of these trends </a:t>
            </a:r>
          </a:p>
          <a:p>
            <a:pPr marL="1143000" marR="0" lvl="2" indent="-2286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t>Examples include water being warmer in the south and closer to shore </a:t>
            </a:r>
          </a:p>
          <a:p>
            <a:pPr marL="1143000" marR="0" lvl="2" indent="-2286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t>Salinity is lower closer to shore (due to fresh water input)</a:t>
            </a:r>
          </a:p>
          <a:p>
            <a:pPr marL="1143000" marR="0" lvl="2" indent="-2286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t>Depth gets deeper the farther offshore</a:t>
            </a:r>
          </a:p>
          <a:p>
            <a:pPr marL="1143000" marR="0" lvl="2" indent="-2286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t>Dissolved oxygen is lower closer to shore and increases in colder water. </a:t>
            </a:r>
          </a:p>
          <a:p>
            <a:pPr marL="685800" marR="0" lvl="1" indent="-2286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t>Give a brief overview over some of these patterns </a:t>
            </a:r>
          </a:p>
        </p:txBody>
      </p:sp>
      <p:sp>
        <p:nvSpPr>
          <p:cNvPr id="4" name="Slide Number Placeholder 3"/>
          <p:cNvSpPr>
            <a:spLocks noGrp="1"/>
          </p:cNvSpPr>
          <p:nvPr>
            <p:ph type="sldNum" sz="quarter" idx="5"/>
          </p:nvPr>
        </p:nvSpPr>
        <p:spPr/>
        <p:txBody>
          <a:bodyPr/>
          <a:lstStyle/>
          <a:p>
            <a:fld id="{1D22D5CF-1853-4958-88B2-5B12BCF0EC31}" type="slidenum">
              <a:rPr lang="en-US" smtClean="0"/>
              <a:t>12</a:t>
            </a:fld>
            <a:endParaRPr lang="en-US"/>
          </a:p>
        </p:txBody>
      </p:sp>
    </p:spTree>
    <p:extLst>
      <p:ext uri="{BB962C8B-B14F-4D97-AF65-F5344CB8AC3E}">
        <p14:creationId xmlns:p14="http://schemas.microsoft.com/office/powerpoint/2010/main" val="69194384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effectLst/>
                <a:latin typeface="Calibri" panose="020F0502020204030204" pitchFamily="34" charset="0"/>
                <a:ea typeface="Calibri" panose="020F0502020204030204" pitchFamily="34" charset="0"/>
                <a:cs typeface="Times New Roman" panose="02020603050405020304" pitchFamily="18" charset="0"/>
              </a:rPr>
              <a:t>Photo Credits: Map: Wikipedia Commons, House and other: UMCES IAN</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effectLst/>
                <a:latin typeface="Calibri" panose="020F0502020204030204" pitchFamily="34" charset="0"/>
                <a:ea typeface="Calibri" panose="020F0502020204030204" pitchFamily="34" charset="0"/>
                <a:cs typeface="Times New Roman" panose="02020603050405020304" pitchFamily="18" charset="0"/>
              </a:rPr>
              <a:t>----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effectLst/>
                <a:latin typeface="Calibri" panose="020F0502020204030204" pitchFamily="34" charset="0"/>
                <a:cs typeface="Times New Roman" panose="02020603050405020304" pitchFamily="18" charset="0"/>
              </a:rPr>
              <a:t>The data that is collected from scientific surveys can be used in a variety of ways. One major use is to evaluate how different shark populations are changing from year to year, but another use is to examine suitable habitat for different species – specifically the abiotic factors. </a:t>
            </a:r>
          </a:p>
          <a:p>
            <a:endParaRPr lang="en-US" dirty="0"/>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r>
              <a:rPr lang="en-US" dirty="0"/>
              <a:t>Stress the importance of multiple samples </a:t>
            </a:r>
          </a:p>
          <a:p>
            <a:pPr marL="685800" marR="0" lvl="1" indent="-2286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t>By sampling multiple locations and environments we gather more information to better our predictions. </a:t>
            </a:r>
          </a:p>
          <a:p>
            <a:pPr marL="685800" marR="0" lvl="1" indent="-2286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dirty="0"/>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r>
              <a:rPr lang="en-US" dirty="0"/>
              <a:t>When thinking about samples, it is important to be familiarize with the Coastal Atlantic environment</a:t>
            </a:r>
          </a:p>
          <a:p>
            <a:pPr marL="685800" marR="0" lvl="1" indent="-2286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t>Abiotic factors can follow some simple trends depending on the locations – talk to the students about some of these trends </a:t>
            </a:r>
          </a:p>
          <a:p>
            <a:pPr marL="1143000" marR="0" lvl="2" indent="-2286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t>Examples include water being warmer in the south and closer to shore </a:t>
            </a:r>
          </a:p>
          <a:p>
            <a:pPr marL="1143000" marR="0" lvl="2" indent="-2286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t>Salinity is lower closer to shore (due to fresh water input)</a:t>
            </a:r>
          </a:p>
          <a:p>
            <a:pPr marL="1143000" marR="0" lvl="2" indent="-2286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t>Depth gets deeper the farther offshore</a:t>
            </a:r>
          </a:p>
          <a:p>
            <a:pPr marL="1143000" marR="0" lvl="2" indent="-2286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t>Dissolved oxygen is lower closer to shore and increases in colder water. </a:t>
            </a:r>
          </a:p>
          <a:p>
            <a:pPr marL="685800" marR="0" lvl="1" indent="-2286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t>Give a brief overview over some of these patterns </a:t>
            </a:r>
          </a:p>
        </p:txBody>
      </p:sp>
      <p:sp>
        <p:nvSpPr>
          <p:cNvPr id="4" name="Slide Number Placeholder 3"/>
          <p:cNvSpPr>
            <a:spLocks noGrp="1"/>
          </p:cNvSpPr>
          <p:nvPr>
            <p:ph type="sldNum" sz="quarter" idx="5"/>
          </p:nvPr>
        </p:nvSpPr>
        <p:spPr/>
        <p:txBody>
          <a:bodyPr/>
          <a:lstStyle/>
          <a:p>
            <a:fld id="{1D22D5CF-1853-4958-88B2-5B12BCF0EC31}" type="slidenum">
              <a:rPr lang="en-US" smtClean="0"/>
              <a:t>13</a:t>
            </a:fld>
            <a:endParaRPr lang="en-US"/>
          </a:p>
        </p:txBody>
      </p:sp>
    </p:spTree>
    <p:extLst>
      <p:ext uri="{BB962C8B-B14F-4D97-AF65-F5344CB8AC3E}">
        <p14:creationId xmlns:p14="http://schemas.microsoft.com/office/powerpoint/2010/main" val="52596520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effectLst/>
                <a:latin typeface="Calibri" panose="020F0502020204030204" pitchFamily="34" charset="0"/>
                <a:ea typeface="Calibri" panose="020F0502020204030204" pitchFamily="34" charset="0"/>
                <a:cs typeface="Times New Roman" panose="02020603050405020304" pitchFamily="18" charset="0"/>
              </a:rPr>
              <a:t>Photo Credits: Map: Wikipedia Commons, House and other: UMCES IAN</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effectLst/>
                <a:latin typeface="Calibri" panose="020F0502020204030204" pitchFamily="34" charset="0"/>
                <a:ea typeface="Calibri" panose="020F0502020204030204" pitchFamily="34" charset="0"/>
                <a:cs typeface="Times New Roman" panose="02020603050405020304" pitchFamily="18" charset="0"/>
              </a:rPr>
              <a:t>----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effectLst/>
                <a:latin typeface="Calibri" panose="020F0502020204030204" pitchFamily="34" charset="0"/>
                <a:cs typeface="Times New Roman" panose="02020603050405020304" pitchFamily="18" charset="0"/>
              </a:rPr>
              <a:t>The data that is collected from scientific surveys can be used in a variety of ways. One major use is to evaluate how different shark populations are changing from year to year, but another use is to examine suitable habitat for different species – specifically the abiotic factors. </a:t>
            </a:r>
          </a:p>
          <a:p>
            <a:endParaRPr lang="en-US" dirty="0"/>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r>
              <a:rPr lang="en-US" dirty="0"/>
              <a:t>Stress the importance of multiple samples </a:t>
            </a:r>
          </a:p>
          <a:p>
            <a:pPr marL="685800" marR="0" lvl="1" indent="-2286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t>By sampling multiple locations and environments we gather more information to better our predictions. </a:t>
            </a:r>
          </a:p>
          <a:p>
            <a:pPr marL="685800" marR="0" lvl="1" indent="-2286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dirty="0"/>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r>
              <a:rPr lang="en-US" dirty="0"/>
              <a:t>When thinking about samples, it is important to be familiarize with the Coastal Atlantic environment</a:t>
            </a:r>
          </a:p>
          <a:p>
            <a:pPr marL="685800" marR="0" lvl="1" indent="-2286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t>Abiotic factors can follow some simple trends depending on the locations – talk to the students about some of these trends </a:t>
            </a:r>
          </a:p>
          <a:p>
            <a:pPr marL="1143000" marR="0" lvl="2" indent="-2286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t>Examples include water being warmer in the south and closer to shore </a:t>
            </a:r>
          </a:p>
          <a:p>
            <a:pPr marL="1143000" marR="0" lvl="2" indent="-2286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t>Salinity is lower closer to shore (due to fresh water input)</a:t>
            </a:r>
          </a:p>
          <a:p>
            <a:pPr marL="1143000" marR="0" lvl="2" indent="-2286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t>Depth gets deeper the farther offshore</a:t>
            </a:r>
          </a:p>
          <a:p>
            <a:pPr marL="1143000" marR="0" lvl="2" indent="-2286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t>Dissolved oxygen is lower closer to shore and increases in colder water. </a:t>
            </a:r>
          </a:p>
          <a:p>
            <a:pPr marL="685800" marR="0" lvl="1" indent="-2286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t>Give a brief overview over some of these patterns </a:t>
            </a:r>
          </a:p>
        </p:txBody>
      </p:sp>
      <p:sp>
        <p:nvSpPr>
          <p:cNvPr id="4" name="Slide Number Placeholder 3"/>
          <p:cNvSpPr>
            <a:spLocks noGrp="1"/>
          </p:cNvSpPr>
          <p:nvPr>
            <p:ph type="sldNum" sz="quarter" idx="5"/>
          </p:nvPr>
        </p:nvSpPr>
        <p:spPr/>
        <p:txBody>
          <a:bodyPr/>
          <a:lstStyle/>
          <a:p>
            <a:fld id="{1D22D5CF-1853-4958-88B2-5B12BCF0EC31}" type="slidenum">
              <a:rPr lang="en-US" smtClean="0"/>
              <a:t>14</a:t>
            </a:fld>
            <a:endParaRPr lang="en-US"/>
          </a:p>
        </p:txBody>
      </p:sp>
    </p:spTree>
    <p:extLst>
      <p:ext uri="{BB962C8B-B14F-4D97-AF65-F5344CB8AC3E}">
        <p14:creationId xmlns:p14="http://schemas.microsoft.com/office/powerpoint/2010/main" val="11262742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effectLst/>
                <a:latin typeface="Calibri" panose="020F0502020204030204" pitchFamily="34" charset="0"/>
                <a:ea typeface="Calibri" panose="020F0502020204030204" pitchFamily="34" charset="0"/>
                <a:cs typeface="Times New Roman" panose="02020603050405020304" pitchFamily="18" charset="0"/>
              </a:rPr>
              <a:t>Photo Credits: Map: Wikipedia Commons, House and other: UMCES IAN</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effectLst/>
                <a:latin typeface="Calibri" panose="020F0502020204030204" pitchFamily="34" charset="0"/>
                <a:ea typeface="Calibri" panose="020F0502020204030204" pitchFamily="34" charset="0"/>
                <a:cs typeface="Times New Roman" panose="02020603050405020304" pitchFamily="18" charset="0"/>
              </a:rPr>
              <a:t>----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effectLst/>
                <a:latin typeface="Calibri" panose="020F0502020204030204" pitchFamily="34" charset="0"/>
                <a:cs typeface="Times New Roman" panose="02020603050405020304" pitchFamily="18" charset="0"/>
              </a:rPr>
              <a:t>The data that is collected from scientific surveys can be used in a variety of ways. One major use is to evaluate how different shark populations are changing from year to year, but another use is to examine suitable habitat for different species – specifically the abiotic factors. </a:t>
            </a:r>
          </a:p>
          <a:p>
            <a:endParaRPr lang="en-US" dirty="0"/>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r>
              <a:rPr lang="en-US" dirty="0"/>
              <a:t>Stress the importance of multiple samples </a:t>
            </a:r>
          </a:p>
          <a:p>
            <a:pPr marL="685800" marR="0" lvl="1" indent="-2286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t>By sampling multiple locations and environments we gather more information to better our predictions. </a:t>
            </a:r>
          </a:p>
          <a:p>
            <a:pPr marL="685800" marR="0" lvl="1" indent="-2286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dirty="0"/>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r>
              <a:rPr lang="en-US" dirty="0"/>
              <a:t>When thinking about samples, it is important to be familiarize with the Coastal Atlantic environment</a:t>
            </a:r>
          </a:p>
          <a:p>
            <a:pPr marL="685800" marR="0" lvl="1" indent="-2286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t>Abiotic factors can follow some simple trends depending on the locations – talk to the students about some of these trends </a:t>
            </a:r>
          </a:p>
          <a:p>
            <a:pPr marL="1143000" marR="0" lvl="2" indent="-2286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t>Examples include water being warmer in the south and closer to shore </a:t>
            </a:r>
          </a:p>
          <a:p>
            <a:pPr marL="1143000" marR="0" lvl="2" indent="-2286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t>Salinity is lower closer to shore (due to fresh water input)</a:t>
            </a:r>
          </a:p>
          <a:p>
            <a:pPr marL="1143000" marR="0" lvl="2" indent="-2286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t>Depth gets deeper the farther offshore</a:t>
            </a:r>
          </a:p>
          <a:p>
            <a:pPr marL="1143000" marR="0" lvl="2" indent="-2286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t>Dissolved oxygen is lower closer to shore and increases in colder water. </a:t>
            </a:r>
          </a:p>
          <a:p>
            <a:pPr marL="685800" marR="0" lvl="1" indent="-2286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t>Give a brief overview over some of these patterns </a:t>
            </a:r>
          </a:p>
        </p:txBody>
      </p:sp>
      <p:sp>
        <p:nvSpPr>
          <p:cNvPr id="4" name="Slide Number Placeholder 3"/>
          <p:cNvSpPr>
            <a:spLocks noGrp="1"/>
          </p:cNvSpPr>
          <p:nvPr>
            <p:ph type="sldNum" sz="quarter" idx="5"/>
          </p:nvPr>
        </p:nvSpPr>
        <p:spPr/>
        <p:txBody>
          <a:bodyPr/>
          <a:lstStyle/>
          <a:p>
            <a:fld id="{1D22D5CF-1853-4958-88B2-5B12BCF0EC31}" type="slidenum">
              <a:rPr lang="en-US" smtClean="0"/>
              <a:t>15</a:t>
            </a:fld>
            <a:endParaRPr lang="en-US"/>
          </a:p>
        </p:txBody>
      </p:sp>
    </p:spTree>
    <p:extLst>
      <p:ext uri="{BB962C8B-B14F-4D97-AF65-F5344CB8AC3E}">
        <p14:creationId xmlns:p14="http://schemas.microsoft.com/office/powerpoint/2010/main" val="284620123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sz="1200" dirty="0">
                <a:effectLst/>
                <a:latin typeface="Calibri" panose="020F0502020204030204" pitchFamily="34" charset="0"/>
                <a:ea typeface="Calibri" panose="020F0502020204030204" pitchFamily="34" charset="0"/>
                <a:cs typeface="Times New Roman" panose="02020603050405020304" pitchFamily="18" charset="0"/>
              </a:rPr>
              <a:t>---</a:t>
            </a:r>
          </a:p>
          <a:p>
            <a:r>
              <a:rPr lang="en-US" sz="1200" dirty="0">
                <a:effectLst/>
                <a:latin typeface="Calibri" panose="020F0502020204030204" pitchFamily="34" charset="0"/>
                <a:ea typeface="Calibri" panose="020F0502020204030204" pitchFamily="34" charset="0"/>
                <a:cs typeface="Times New Roman" panose="02020603050405020304" pitchFamily="18" charset="0"/>
              </a:rPr>
              <a:t>1a. Ask students if different species can live in the same habitat. Answer: </a:t>
            </a:r>
            <a:r>
              <a:rPr lang="en-US" sz="1200" b="1" dirty="0">
                <a:effectLst/>
                <a:latin typeface="Calibri" panose="020F0502020204030204" pitchFamily="34" charset="0"/>
                <a:ea typeface="Calibri" panose="020F0502020204030204" pitchFamily="34" charset="0"/>
                <a:cs typeface="Times New Roman" panose="02020603050405020304" pitchFamily="18" charset="0"/>
              </a:rPr>
              <a:t>It depends on the ecology of an individual species </a:t>
            </a:r>
            <a:r>
              <a:rPr lang="en-US" sz="1200" dirty="0">
                <a:effectLst/>
                <a:latin typeface="Calibri" panose="020F0502020204030204" pitchFamily="34" charset="0"/>
                <a:ea typeface="Calibri" panose="020F0502020204030204" pitchFamily="34" charset="0"/>
                <a:cs typeface="Times New Roman" panose="02020603050405020304" pitchFamily="18" charset="0"/>
              </a:rPr>
              <a:t>– where they can find enough food, mates for reproduction, and optimal physical conditions for their species (for example, are they a more coastal or offshore species). Emphasize to students that while all fish have the same basic needs (ample prey, protection from predators, etc.), </a:t>
            </a:r>
            <a:r>
              <a:rPr lang="en-US" sz="1200" b="1" dirty="0">
                <a:effectLst/>
                <a:latin typeface="Calibri" panose="020F0502020204030204" pitchFamily="34" charset="0"/>
                <a:ea typeface="Calibri" panose="020F0502020204030204" pitchFamily="34" charset="0"/>
                <a:cs typeface="Times New Roman" panose="02020603050405020304" pitchFamily="18" charset="0"/>
              </a:rPr>
              <a:t>different species live in different habitats. </a:t>
            </a:r>
            <a:r>
              <a:rPr lang="en-US" sz="1200" b="0" dirty="0">
                <a:effectLst/>
                <a:latin typeface="Calibri" panose="020F0502020204030204" pitchFamily="34" charset="0"/>
                <a:ea typeface="Calibri" panose="020F0502020204030204" pitchFamily="34" charset="0"/>
                <a:cs typeface="Times New Roman" panose="02020603050405020304" pitchFamily="18" charset="0"/>
              </a:rPr>
              <a:t>Just like different people live in different places.</a:t>
            </a:r>
            <a:endParaRPr lang="en-US" sz="1200" b="1" dirty="0">
              <a:effectLst/>
              <a:latin typeface="Calibri" panose="020F0502020204030204" pitchFamily="34" charset="0"/>
              <a:ea typeface="Calibri" panose="020F0502020204030204" pitchFamily="34" charset="0"/>
              <a:cs typeface="Times New Roman" panose="02020603050405020304" pitchFamily="18" charset="0"/>
            </a:endParaRPr>
          </a:p>
          <a:p>
            <a:r>
              <a:rPr lang="en-US" sz="1200" dirty="0">
                <a:effectLst/>
                <a:latin typeface="Calibri" panose="020F0502020204030204" pitchFamily="34" charset="0"/>
                <a:ea typeface="Calibri" panose="020F0502020204030204" pitchFamily="34" charset="0"/>
                <a:cs typeface="Times New Roman" panose="02020603050405020304" pitchFamily="18" charset="0"/>
              </a:rPr>
              <a:t>This activity focuses on the distinction between different habitat types. </a:t>
            </a:r>
          </a:p>
          <a:p>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p>
            <a:r>
              <a:rPr lang="en-US" sz="1200" dirty="0">
                <a:effectLst/>
                <a:latin typeface="Calibri" panose="020F0502020204030204" pitchFamily="34" charset="0"/>
                <a:ea typeface="Calibri" panose="020F0502020204030204" pitchFamily="34" charset="0"/>
                <a:cs typeface="Times New Roman" panose="02020603050405020304" pitchFamily="18" charset="0"/>
              </a:rPr>
              <a:t>1b. Ask students if they think fish might live in different habitats throughout their life cycle? Answer: Yes. For many species, juveniles and adults live in different habitats, but others live in the same habitat throughout their lives. It all depends on their ecology </a:t>
            </a:r>
          </a:p>
          <a:p>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p>
            <a:r>
              <a:rPr lang="en-US" sz="1200" dirty="0">
                <a:effectLst/>
                <a:latin typeface="Calibri" panose="020F0502020204030204" pitchFamily="34" charset="0"/>
                <a:ea typeface="Calibri" panose="020F0502020204030204" pitchFamily="34" charset="0"/>
                <a:cs typeface="Times New Roman" panose="02020603050405020304" pitchFamily="18" charset="0"/>
              </a:rPr>
              <a:t>2. Ask students if they think these conditions always stay the same or if they change over time. They should understand that environmental conditions can change from season to season, and year to year. Examples: Water temperature changes with the season; salinity can change after a heavy rain event. </a:t>
            </a:r>
          </a:p>
          <a:p>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p>
            <a:r>
              <a:rPr lang="en-US" sz="1200" dirty="0">
                <a:effectLst/>
                <a:latin typeface="Calibri" panose="020F0502020204030204" pitchFamily="34" charset="0"/>
                <a:ea typeface="Calibri" panose="020F0502020204030204" pitchFamily="34" charset="0"/>
                <a:cs typeface="Times New Roman" panose="02020603050405020304" pitchFamily="18" charset="0"/>
              </a:rPr>
              <a:t>Takeaway: The </a:t>
            </a:r>
            <a:r>
              <a:rPr lang="en-US" sz="1200" b="1" dirty="0">
                <a:effectLst/>
                <a:latin typeface="Calibri" panose="020F0502020204030204" pitchFamily="34" charset="0"/>
                <a:ea typeface="Calibri" panose="020F0502020204030204" pitchFamily="34" charset="0"/>
                <a:cs typeface="Times New Roman" panose="02020603050405020304" pitchFamily="18" charset="0"/>
              </a:rPr>
              <a:t>distribution</a:t>
            </a:r>
            <a:r>
              <a:rPr lang="en-US" sz="1200" dirty="0">
                <a:effectLst/>
                <a:latin typeface="Calibri" panose="020F0502020204030204" pitchFamily="34" charset="0"/>
                <a:ea typeface="Calibri" panose="020F0502020204030204" pitchFamily="34" charset="0"/>
                <a:cs typeface="Times New Roman" panose="02020603050405020304" pitchFamily="18" charset="0"/>
              </a:rPr>
              <a:t> and </a:t>
            </a:r>
            <a:r>
              <a:rPr lang="en-US" sz="1200" b="1" dirty="0">
                <a:effectLst/>
                <a:latin typeface="Calibri" panose="020F0502020204030204" pitchFamily="34" charset="0"/>
                <a:ea typeface="Calibri" panose="020F0502020204030204" pitchFamily="34" charset="0"/>
                <a:cs typeface="Times New Roman" panose="02020603050405020304" pitchFamily="18" charset="0"/>
              </a:rPr>
              <a:t>abundance</a:t>
            </a:r>
            <a:r>
              <a:rPr lang="en-US" sz="1200" dirty="0">
                <a:effectLst/>
                <a:latin typeface="Calibri" panose="020F0502020204030204" pitchFamily="34" charset="0"/>
                <a:ea typeface="Calibri" panose="020F0502020204030204" pitchFamily="34" charset="0"/>
                <a:cs typeface="Times New Roman" panose="02020603050405020304" pitchFamily="18" charset="0"/>
              </a:rPr>
              <a:t> of a particular species can vary over time in response to changes in the ecosystem. Define these terms if students are not familiar – definitions are included in the lesson plan.</a:t>
            </a:r>
          </a:p>
          <a:p>
            <a:endParaRPr lang="en-US" sz="1200" dirty="0">
              <a:effectLst/>
              <a:latin typeface="Calibri" panose="020F0502020204030204" pitchFamily="34" charset="0"/>
              <a:cs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fld id="{1D22D5CF-1853-4958-88B2-5B12BCF0EC31}" type="slidenum">
              <a:rPr lang="en-US" smtClean="0"/>
              <a:t>16</a:t>
            </a:fld>
            <a:endParaRPr lang="en-US"/>
          </a:p>
        </p:txBody>
      </p:sp>
    </p:spTree>
    <p:extLst>
      <p:ext uri="{BB962C8B-B14F-4D97-AF65-F5344CB8AC3E}">
        <p14:creationId xmlns:p14="http://schemas.microsoft.com/office/powerpoint/2010/main" val="38396897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a:t>
            </a:r>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r>
              <a:rPr lang="en-US" dirty="0"/>
              <a:t>Explain the difference between sharks and other bony fish</a:t>
            </a:r>
          </a:p>
          <a:p>
            <a:pPr marL="628650" lvl="1" indent="-171450">
              <a:buFontTx/>
              <a:buChar char="-"/>
            </a:pPr>
            <a:r>
              <a:rPr lang="en-US" sz="1800" dirty="0">
                <a:effectLst/>
                <a:latin typeface="Calibri" panose="020F0502020204030204" pitchFamily="34" charset="0"/>
                <a:ea typeface="Calibri" panose="020F0502020204030204" pitchFamily="34" charset="0"/>
                <a:cs typeface="Times New Roman" panose="02020603050405020304" pitchFamily="18" charset="0"/>
              </a:rPr>
              <a:t>Sharks are part of the group Chondrichthyes – which in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latin</a:t>
            </a:r>
            <a:r>
              <a:rPr lang="en-US" sz="1800" dirty="0">
                <a:effectLst/>
                <a:latin typeface="Calibri" panose="020F0502020204030204" pitchFamily="34" charset="0"/>
                <a:ea typeface="Calibri" panose="020F0502020204030204" pitchFamily="34" charset="0"/>
                <a:cs typeface="Times New Roman" panose="02020603050405020304" pitchFamily="18" charset="0"/>
              </a:rPr>
              <a:t> can be broken down into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chondr</a:t>
            </a:r>
            <a:r>
              <a:rPr lang="en-US" sz="1800" dirty="0">
                <a:effectLst/>
                <a:latin typeface="Calibri" panose="020F0502020204030204" pitchFamily="34" charset="0"/>
                <a:ea typeface="Calibri" panose="020F0502020204030204" pitchFamily="34" charset="0"/>
                <a:cs typeface="Times New Roman" panose="02020603050405020304" pitchFamily="18" charset="0"/>
              </a:rPr>
              <a:t> (cartilage) and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ichthyes</a:t>
            </a:r>
            <a:r>
              <a:rPr lang="en-US" sz="1800" dirty="0">
                <a:effectLst/>
                <a:latin typeface="Calibri" panose="020F0502020204030204" pitchFamily="34" charset="0"/>
                <a:ea typeface="Calibri" panose="020F0502020204030204" pitchFamily="34" charset="0"/>
                <a:cs typeface="Times New Roman" panose="02020603050405020304" pitchFamily="18" charset="0"/>
              </a:rPr>
              <a:t> (fish) – referencing their cartilaginous skeleton. In contrast osteo means bones in Latin. Osteichthyes breaks down to bony fish – referencing their bony skeletons.</a:t>
            </a:r>
          </a:p>
          <a:p>
            <a:pPr marL="628650" lvl="1" indent="-171450">
              <a:buFontTx/>
              <a:buChar char="-"/>
            </a:pPr>
            <a:r>
              <a:rPr lang="en-US" dirty="0"/>
              <a:t>Some examples of common characteristics among Chondrichthyes includes the cartilaginous skeleton, internal fertilization, and five gill slits - &gt; but there are many more!</a:t>
            </a:r>
          </a:p>
          <a:p>
            <a:pPr marL="628650" lvl="1" indent="-171450">
              <a:buFontTx/>
              <a:buChar char="-"/>
            </a:pPr>
            <a:r>
              <a:rPr lang="en-US" dirty="0"/>
              <a:t> Some examples of common characteristics among Osteichthyes is bony skeleton, external fertilization (mainly), and one gill slit</a:t>
            </a:r>
            <a:endParaRPr lang="en-US" altLang="en-US" baseline="0" dirty="0">
              <a:solidFill>
                <a:schemeClr val="accent2"/>
              </a:solidFill>
            </a:endParaRPr>
          </a:p>
          <a:p>
            <a:endParaRPr lang="en-US" dirty="0"/>
          </a:p>
          <a:p>
            <a:pPr marL="228600" indent="-228600">
              <a:buFontTx/>
              <a:buAutoNum type="arabicPeriod" startAt="2"/>
            </a:pPr>
            <a:r>
              <a:rPr lang="en-US" dirty="0"/>
              <a:t>Stress the difference between K-selected and r-selected life history strategies </a:t>
            </a:r>
          </a:p>
          <a:p>
            <a:pPr marL="628650" lvl="1" indent="-171450">
              <a:buFont typeface="Arial" panose="020B0604020202020204" pitchFamily="34" charset="0"/>
              <a:buChar char="•"/>
            </a:pPr>
            <a:r>
              <a:rPr lang="en-US" dirty="0"/>
              <a:t>K-selected species are similar to humans meaning that they are long lived, slow growing, low fecundity (or few number of pups per year) and late maturity. </a:t>
            </a:r>
          </a:p>
          <a:p>
            <a:pPr marL="685800" lvl="1" indent="-228600">
              <a:buFont typeface="Arial" panose="020B0604020202020204" pitchFamily="34" charset="0"/>
              <a:buChar char="•"/>
            </a:pPr>
            <a:r>
              <a:rPr lang="en-US" dirty="0"/>
              <a:t>One example of this is the sand tiger shark (pictured) which reaches sexual maturity for females around 9-10 years and males in 6-7 years, only has 2 pups every 2-3 years, and lives around 40 years </a:t>
            </a:r>
          </a:p>
          <a:p>
            <a:pPr marL="685800" lvl="1" indent="-228600">
              <a:buFont typeface="Arial" panose="020B0604020202020204" pitchFamily="34" charset="0"/>
              <a:buChar char="•"/>
            </a:pPr>
            <a:r>
              <a:rPr lang="en-US" dirty="0"/>
              <a:t>R-Selected species are very different with short lives, fast growing, high fecundity, and quick to mature. </a:t>
            </a:r>
          </a:p>
          <a:p>
            <a:pPr marL="685800" lvl="1" indent="-228600">
              <a:buFont typeface="Arial" panose="020B0604020202020204" pitchFamily="34" charset="0"/>
              <a:buChar char="•"/>
            </a:pPr>
            <a:r>
              <a:rPr lang="en-US" dirty="0"/>
              <a:t>An example of this is the Bay anchovy. The bay anchovy matures within months of hatching, rarely live longer than two years, and spawn 50 times each mating season – releasing more than 1000 eggs each time  </a:t>
            </a:r>
          </a:p>
          <a:p>
            <a:pPr marL="685800" lvl="1" indent="-228600">
              <a:buFont typeface="Arial" panose="020B0604020202020204" pitchFamily="34" charset="0"/>
              <a:buChar char="•"/>
            </a:pPr>
            <a:r>
              <a:rPr lang="en-US" dirty="0"/>
              <a:t>The few number of pups per year and the late maturity of animals can lead to quick stock collapses and a long recovery period for over fished animals </a:t>
            </a:r>
          </a:p>
          <a:p>
            <a:pPr marL="685800" lvl="1" indent="-228600">
              <a:buFont typeface="Arial" panose="020B0604020202020204" pitchFamily="34" charset="0"/>
              <a:buChar char="•"/>
            </a:pPr>
            <a:endParaRPr lang="en-US" dirty="0"/>
          </a:p>
          <a:p>
            <a:pPr marL="228600" lvl="0" indent="-228600">
              <a:buFont typeface="+mj-lt"/>
              <a:buAutoNum type="arabicPeriod" startAt="2"/>
            </a:pPr>
            <a:r>
              <a:rPr lang="en-US" dirty="0"/>
              <a:t>How does the difference between K and r-selected life histories impact fisheries </a:t>
            </a:r>
          </a:p>
          <a:p>
            <a:pPr marL="685800" lvl="1" indent="-228600">
              <a:buFont typeface="Arial" panose="020B0604020202020204" pitchFamily="34" charset="0"/>
              <a:buChar char="•"/>
            </a:pPr>
            <a:r>
              <a:rPr lang="en-US" dirty="0"/>
              <a:t>K-selected species are highly vulnerable to overfishing and fishing pressure. </a:t>
            </a:r>
          </a:p>
          <a:p>
            <a:pPr marL="1143000" lvl="2" indent="-228600">
              <a:buFont typeface="Arial" panose="020B0604020202020204" pitchFamily="34" charset="0"/>
              <a:buChar char="•"/>
            </a:pPr>
            <a:r>
              <a:rPr lang="en-US" dirty="0"/>
              <a:t>This is due to the length of generation time (often greater than 10 years) in comparison to r selected species where the generation time can be less than a year</a:t>
            </a:r>
          </a:p>
          <a:p>
            <a:pPr marL="1143000" lvl="2" indent="-228600">
              <a:buFont typeface="Arial" panose="020B0604020202020204" pitchFamily="34" charset="0"/>
              <a:buChar char="•"/>
            </a:pPr>
            <a:r>
              <a:rPr lang="en-US" dirty="0"/>
              <a:t>The number of animals in a single spawning event is also very small in K-selected species compared to r-selected species </a:t>
            </a:r>
          </a:p>
        </p:txBody>
      </p:sp>
      <p:sp>
        <p:nvSpPr>
          <p:cNvPr id="4" name="Slide Number Placeholder 3"/>
          <p:cNvSpPr>
            <a:spLocks noGrp="1"/>
          </p:cNvSpPr>
          <p:nvPr>
            <p:ph type="sldNum" sz="quarter" idx="5"/>
          </p:nvPr>
        </p:nvSpPr>
        <p:spPr/>
        <p:txBody>
          <a:bodyPr/>
          <a:lstStyle/>
          <a:p>
            <a:fld id="{1D22D5CF-1853-4958-88B2-5B12BCF0EC31}" type="slidenum">
              <a:rPr lang="en-US" smtClean="0"/>
              <a:t>17</a:t>
            </a:fld>
            <a:endParaRPr lang="en-US"/>
          </a:p>
        </p:txBody>
      </p:sp>
    </p:spTree>
    <p:extLst>
      <p:ext uri="{BB962C8B-B14F-4D97-AF65-F5344CB8AC3E}">
        <p14:creationId xmlns:p14="http://schemas.microsoft.com/office/powerpoint/2010/main" val="257014455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a:t>Photo Credit: Blacktip, Tiger, Bonnethead –</a:t>
            </a:r>
            <a:r>
              <a:rPr lang="en-US" sz="1200" dirty="0">
                <a:solidFill>
                  <a:schemeClr val="bg1"/>
                </a:solidFill>
              </a:rPr>
              <a:t>Florida Fish and Wildlife, Blacknose – Wikipedia commons, Sandbar – NOAA Flickr</a:t>
            </a:r>
            <a:endParaRPr lang="en-US" dirty="0"/>
          </a:p>
          <a:p>
            <a:r>
              <a:rPr lang="en-US" dirty="0"/>
              <a:t>----</a:t>
            </a:r>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r>
              <a:rPr lang="en-US" dirty="0"/>
              <a:t>There are two major groupings of sharks -  large coastal and small coastal</a:t>
            </a:r>
          </a:p>
          <a:p>
            <a:pPr marL="628650" lvl="1" indent="-171450">
              <a:buFontTx/>
              <a:buChar char="-"/>
            </a:pPr>
            <a:r>
              <a:rPr lang="en-US" dirty="0"/>
              <a:t>This breakdown is for management purposes, but also relates slightly to their ecology </a:t>
            </a:r>
          </a:p>
          <a:p>
            <a:pPr marL="628650" lvl="1" indent="-171450">
              <a:buFontTx/>
              <a:buChar char="-"/>
            </a:pPr>
            <a:r>
              <a:rPr lang="en-US" dirty="0"/>
              <a:t>But each species is different! Be sure that each student reads about their assigned species </a:t>
            </a:r>
          </a:p>
          <a:p>
            <a:pPr marL="628650" lvl="1" indent="-171450">
              <a:buFontTx/>
              <a:buChar cha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1D22D5CF-1853-4958-88B2-5B12BCF0EC31}" type="slidenum">
              <a:rPr lang="en-US" smtClean="0"/>
              <a:t>18</a:t>
            </a:fld>
            <a:endParaRPr lang="en-US"/>
          </a:p>
        </p:txBody>
      </p:sp>
    </p:spTree>
    <p:extLst>
      <p:ext uri="{BB962C8B-B14F-4D97-AF65-F5344CB8AC3E}">
        <p14:creationId xmlns:p14="http://schemas.microsoft.com/office/powerpoint/2010/main" val="53595093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effectLst/>
                <a:latin typeface="Calibri" panose="020F0502020204030204" pitchFamily="34" charset="0"/>
                <a:ea typeface="Calibri" panose="020F0502020204030204" pitchFamily="34" charset="0"/>
                <a:cs typeface="Times New Roman" panose="02020603050405020304" pitchFamily="18" charset="0"/>
              </a:rPr>
              <a:t>Photo Credits: Sandbar: NOAA </a:t>
            </a:r>
            <a:r>
              <a:rPr lang="en-US" sz="1200" dirty="0" err="1">
                <a:effectLst/>
                <a:latin typeface="Calibri" panose="020F0502020204030204" pitchFamily="34" charset="0"/>
                <a:ea typeface="Calibri" panose="020F0502020204030204" pitchFamily="34" charset="0"/>
                <a:cs typeface="Times New Roman" panose="02020603050405020304" pitchFamily="18" charset="0"/>
              </a:rPr>
              <a:t>flickr</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effectLst/>
                <a:latin typeface="Calibri" panose="020F0502020204030204" pitchFamily="34" charset="0"/>
                <a:ea typeface="Calibri" panose="020F0502020204030204" pitchFamily="34" charset="0"/>
                <a:cs typeface="Times New Roman" panose="02020603050405020304" pitchFamily="18" charset="0"/>
              </a:rPr>
              <a:t>---- </a:t>
            </a:r>
          </a:p>
          <a:p>
            <a:r>
              <a:rPr lang="en-US" dirty="0"/>
              <a:t>This is a quick debriefing on the basics of a Sandbar shark’s ecology and life history. This can be skipped for time.</a:t>
            </a:r>
          </a:p>
        </p:txBody>
      </p:sp>
      <p:sp>
        <p:nvSpPr>
          <p:cNvPr id="4" name="Slide Number Placeholder 3"/>
          <p:cNvSpPr>
            <a:spLocks noGrp="1"/>
          </p:cNvSpPr>
          <p:nvPr>
            <p:ph type="sldNum" sz="quarter" idx="5"/>
          </p:nvPr>
        </p:nvSpPr>
        <p:spPr/>
        <p:txBody>
          <a:bodyPr/>
          <a:lstStyle/>
          <a:p>
            <a:fld id="{1D22D5CF-1853-4958-88B2-5B12BCF0EC31}" type="slidenum">
              <a:rPr lang="en-US" smtClean="0"/>
              <a:t>19</a:t>
            </a:fld>
            <a:endParaRPr lang="en-US"/>
          </a:p>
        </p:txBody>
      </p:sp>
    </p:spTree>
    <p:extLst>
      <p:ext uri="{BB962C8B-B14F-4D97-AF65-F5344CB8AC3E}">
        <p14:creationId xmlns:p14="http://schemas.microsoft.com/office/powerpoint/2010/main" val="8931953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effectLst/>
                <a:latin typeface="Calibri" panose="020F0502020204030204" pitchFamily="34" charset="0"/>
                <a:ea typeface="Calibri" panose="020F0502020204030204" pitchFamily="34" charset="0"/>
                <a:cs typeface="Times New Roman" panose="02020603050405020304" pitchFamily="18" charset="0"/>
              </a:rPr>
              <a:t>Photo Credits: Tiger: Florida Fish and Wildlife</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effectLst/>
                <a:latin typeface="Calibri" panose="020F0502020204030204" pitchFamily="34" charset="0"/>
                <a:ea typeface="Calibri" panose="020F0502020204030204" pitchFamily="34" charset="0"/>
                <a:cs typeface="Times New Roman" panose="02020603050405020304" pitchFamily="18" charset="0"/>
              </a:rPr>
              <a:t>---- </a:t>
            </a:r>
          </a:p>
          <a:p>
            <a:r>
              <a:rPr lang="en-US" dirty="0"/>
              <a:t>This is a quick debriefing on the basics of a Tiger shark’s ecology and life history. This can be skipped for time.</a:t>
            </a:r>
          </a:p>
          <a:p>
            <a:endParaRPr lang="en-US" dirty="0"/>
          </a:p>
        </p:txBody>
      </p:sp>
      <p:sp>
        <p:nvSpPr>
          <p:cNvPr id="4" name="Slide Number Placeholder 3"/>
          <p:cNvSpPr>
            <a:spLocks noGrp="1"/>
          </p:cNvSpPr>
          <p:nvPr>
            <p:ph type="sldNum" sz="quarter" idx="5"/>
          </p:nvPr>
        </p:nvSpPr>
        <p:spPr/>
        <p:txBody>
          <a:bodyPr/>
          <a:lstStyle/>
          <a:p>
            <a:fld id="{1D22D5CF-1853-4958-88B2-5B12BCF0EC31}" type="slidenum">
              <a:rPr lang="en-US" smtClean="0"/>
              <a:t>20</a:t>
            </a:fld>
            <a:endParaRPr lang="en-US"/>
          </a:p>
        </p:txBody>
      </p:sp>
    </p:spTree>
    <p:extLst>
      <p:ext uri="{BB962C8B-B14F-4D97-AF65-F5344CB8AC3E}">
        <p14:creationId xmlns:p14="http://schemas.microsoft.com/office/powerpoint/2010/main" val="339078344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effectLst/>
                <a:latin typeface="Calibri" panose="020F0502020204030204" pitchFamily="34" charset="0"/>
                <a:ea typeface="Calibri" panose="020F0502020204030204" pitchFamily="34" charset="0"/>
                <a:cs typeface="Times New Roman" panose="02020603050405020304" pitchFamily="18" charset="0"/>
              </a:rPr>
              <a:t>Photo Credits: Blacktip: Florida Fish and Wildlife</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effectLst/>
                <a:latin typeface="Calibri" panose="020F0502020204030204" pitchFamily="34" charset="0"/>
                <a:ea typeface="Calibri" panose="020F0502020204030204" pitchFamily="34" charset="0"/>
                <a:cs typeface="Times New Roman" panose="02020603050405020304" pitchFamily="18" charset="0"/>
              </a:rPr>
              <a:t>---- </a:t>
            </a:r>
          </a:p>
          <a:p>
            <a:r>
              <a:rPr lang="en-US" dirty="0"/>
              <a:t>This is a quick debriefing on the basics of a Blacktip shark’s ecology and life history. This can be skipped for time.</a:t>
            </a:r>
          </a:p>
          <a:p>
            <a:endParaRPr lang="en-US" dirty="0"/>
          </a:p>
        </p:txBody>
      </p:sp>
      <p:sp>
        <p:nvSpPr>
          <p:cNvPr id="4" name="Slide Number Placeholder 3"/>
          <p:cNvSpPr>
            <a:spLocks noGrp="1"/>
          </p:cNvSpPr>
          <p:nvPr>
            <p:ph type="sldNum" sz="quarter" idx="5"/>
          </p:nvPr>
        </p:nvSpPr>
        <p:spPr/>
        <p:txBody>
          <a:bodyPr/>
          <a:lstStyle/>
          <a:p>
            <a:fld id="{1D22D5CF-1853-4958-88B2-5B12BCF0EC31}" type="slidenum">
              <a:rPr lang="en-US" smtClean="0"/>
              <a:t>21</a:t>
            </a:fld>
            <a:endParaRPr lang="en-US"/>
          </a:p>
        </p:txBody>
      </p:sp>
    </p:spTree>
    <p:extLst>
      <p:ext uri="{BB962C8B-B14F-4D97-AF65-F5344CB8AC3E}">
        <p14:creationId xmlns:p14="http://schemas.microsoft.com/office/powerpoint/2010/main" val="273134223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effectLst/>
                <a:latin typeface="Calibri" panose="020F0502020204030204" pitchFamily="34" charset="0"/>
                <a:ea typeface="Calibri" panose="020F0502020204030204" pitchFamily="34" charset="0"/>
                <a:cs typeface="Times New Roman" panose="02020603050405020304" pitchFamily="18" charset="0"/>
              </a:rPr>
              <a:t>Photo Credits: Blacknose: Wikipedia Commons</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effectLst/>
                <a:latin typeface="Calibri" panose="020F0502020204030204" pitchFamily="34" charset="0"/>
                <a:ea typeface="Calibri" panose="020F0502020204030204" pitchFamily="34" charset="0"/>
                <a:cs typeface="Times New Roman" panose="02020603050405020304" pitchFamily="18" charset="0"/>
              </a:rPr>
              <a:t>---- </a:t>
            </a:r>
          </a:p>
          <a:p>
            <a:r>
              <a:rPr lang="en-US" dirty="0"/>
              <a:t>This is a quick debriefing on the basics of a Blacknose shark’s ecology and life history. This can be skipped for time.</a:t>
            </a:r>
          </a:p>
          <a:p>
            <a:endParaRPr lang="en-US" dirty="0"/>
          </a:p>
        </p:txBody>
      </p:sp>
      <p:sp>
        <p:nvSpPr>
          <p:cNvPr id="4" name="Slide Number Placeholder 3"/>
          <p:cNvSpPr>
            <a:spLocks noGrp="1"/>
          </p:cNvSpPr>
          <p:nvPr>
            <p:ph type="sldNum" sz="quarter" idx="5"/>
          </p:nvPr>
        </p:nvSpPr>
        <p:spPr/>
        <p:txBody>
          <a:bodyPr/>
          <a:lstStyle/>
          <a:p>
            <a:fld id="{1D22D5CF-1853-4958-88B2-5B12BCF0EC31}" type="slidenum">
              <a:rPr lang="en-US" smtClean="0"/>
              <a:t>22</a:t>
            </a:fld>
            <a:endParaRPr lang="en-US"/>
          </a:p>
        </p:txBody>
      </p:sp>
    </p:spTree>
    <p:extLst>
      <p:ext uri="{BB962C8B-B14F-4D97-AF65-F5344CB8AC3E}">
        <p14:creationId xmlns:p14="http://schemas.microsoft.com/office/powerpoint/2010/main" val="232358172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effectLst/>
                <a:latin typeface="Calibri" panose="020F0502020204030204" pitchFamily="34" charset="0"/>
                <a:ea typeface="Calibri" panose="020F0502020204030204" pitchFamily="34" charset="0"/>
                <a:cs typeface="Times New Roman" panose="02020603050405020304" pitchFamily="18" charset="0"/>
              </a:rPr>
              <a:t>Photo Credits: Bonnethead: Florida Fish and Wildlife</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effectLst/>
                <a:latin typeface="Calibri" panose="020F0502020204030204" pitchFamily="34" charset="0"/>
                <a:ea typeface="Calibri" panose="020F0502020204030204" pitchFamily="34" charset="0"/>
                <a:cs typeface="Times New Roman" panose="02020603050405020304" pitchFamily="18" charset="0"/>
              </a:rPr>
              <a:t>---- </a:t>
            </a:r>
          </a:p>
          <a:p>
            <a:r>
              <a:rPr lang="en-US" dirty="0"/>
              <a:t>This is a quick debriefing on the basics of a Bonnethead shark’s ecology and life history. This can be skipped for time.</a:t>
            </a:r>
          </a:p>
          <a:p>
            <a:endParaRPr lang="en-US" dirty="0"/>
          </a:p>
        </p:txBody>
      </p:sp>
      <p:sp>
        <p:nvSpPr>
          <p:cNvPr id="4" name="Slide Number Placeholder 3"/>
          <p:cNvSpPr>
            <a:spLocks noGrp="1"/>
          </p:cNvSpPr>
          <p:nvPr>
            <p:ph type="sldNum" sz="quarter" idx="5"/>
          </p:nvPr>
        </p:nvSpPr>
        <p:spPr/>
        <p:txBody>
          <a:bodyPr/>
          <a:lstStyle/>
          <a:p>
            <a:fld id="{1D22D5CF-1853-4958-88B2-5B12BCF0EC31}" type="slidenum">
              <a:rPr lang="en-US" smtClean="0"/>
              <a:t>23</a:t>
            </a:fld>
            <a:endParaRPr lang="en-US"/>
          </a:p>
        </p:txBody>
      </p:sp>
    </p:spTree>
    <p:extLst>
      <p:ext uri="{BB962C8B-B14F-4D97-AF65-F5344CB8AC3E}">
        <p14:creationId xmlns:p14="http://schemas.microsoft.com/office/powerpoint/2010/main" val="104705715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Photo Credit: Wikipedia Commons</a:t>
            </a:r>
          </a:p>
          <a:p>
            <a:r>
              <a:rPr lang="en-US" dirty="0"/>
              <a:t>----</a:t>
            </a:r>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r>
              <a:rPr lang="en-US" dirty="0"/>
              <a:t>This slide summarizes the questions that are to be answered during the activity. </a:t>
            </a:r>
          </a:p>
          <a:p>
            <a:endParaRPr lang="en-US" dirty="0"/>
          </a:p>
        </p:txBody>
      </p:sp>
      <p:sp>
        <p:nvSpPr>
          <p:cNvPr id="4" name="Slide Number Placeholder 3"/>
          <p:cNvSpPr>
            <a:spLocks noGrp="1"/>
          </p:cNvSpPr>
          <p:nvPr>
            <p:ph type="sldNum" sz="quarter" idx="5"/>
          </p:nvPr>
        </p:nvSpPr>
        <p:spPr/>
        <p:txBody>
          <a:bodyPr/>
          <a:lstStyle/>
          <a:p>
            <a:fld id="{1D22D5CF-1853-4958-88B2-5B12BCF0EC31}" type="slidenum">
              <a:rPr lang="en-US" smtClean="0"/>
              <a:t>24</a:t>
            </a:fld>
            <a:endParaRPr lang="en-US"/>
          </a:p>
        </p:txBody>
      </p:sp>
    </p:spTree>
    <p:extLst>
      <p:ext uri="{BB962C8B-B14F-4D97-AF65-F5344CB8AC3E}">
        <p14:creationId xmlns:p14="http://schemas.microsoft.com/office/powerpoint/2010/main" val="219855660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This slide has a copy of the Pre-Survey questions #1, 2, and 3 on the Survey Data Worksheet. Students should answer these on their sheet with their STATION group and before sampling</a:t>
            </a:r>
          </a:p>
          <a:p>
            <a:endParaRPr lang="en-US" dirty="0"/>
          </a:p>
        </p:txBody>
      </p:sp>
      <p:sp>
        <p:nvSpPr>
          <p:cNvPr id="4" name="Slide Number Placeholder 3"/>
          <p:cNvSpPr>
            <a:spLocks noGrp="1"/>
          </p:cNvSpPr>
          <p:nvPr>
            <p:ph type="sldNum" sz="quarter" idx="5"/>
          </p:nvPr>
        </p:nvSpPr>
        <p:spPr/>
        <p:txBody>
          <a:bodyPr/>
          <a:lstStyle/>
          <a:p>
            <a:fld id="{1D22D5CF-1853-4958-88B2-5B12BCF0EC31}" type="slidenum">
              <a:rPr lang="en-US" smtClean="0"/>
              <a:t>25</a:t>
            </a:fld>
            <a:endParaRPr lang="en-US"/>
          </a:p>
        </p:txBody>
      </p:sp>
    </p:spTree>
    <p:extLst>
      <p:ext uri="{BB962C8B-B14F-4D97-AF65-F5344CB8AC3E}">
        <p14:creationId xmlns:p14="http://schemas.microsoft.com/office/powerpoint/2010/main" val="279137595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This slide has a copy of the Post-Survey questions #4, 5, 6, and 7 on the Survey Data Worksheet. Students should answer these with their SHARK group after surveying and graphing</a:t>
            </a:r>
          </a:p>
          <a:p>
            <a:endParaRPr lang="en-US" dirty="0"/>
          </a:p>
        </p:txBody>
      </p:sp>
      <p:sp>
        <p:nvSpPr>
          <p:cNvPr id="4" name="Slide Number Placeholder 3"/>
          <p:cNvSpPr>
            <a:spLocks noGrp="1"/>
          </p:cNvSpPr>
          <p:nvPr>
            <p:ph type="sldNum" sz="quarter" idx="5"/>
          </p:nvPr>
        </p:nvSpPr>
        <p:spPr/>
        <p:txBody>
          <a:bodyPr/>
          <a:lstStyle/>
          <a:p>
            <a:fld id="{1D22D5CF-1853-4958-88B2-5B12BCF0EC31}" type="slidenum">
              <a:rPr lang="en-US" smtClean="0"/>
              <a:t>26</a:t>
            </a:fld>
            <a:endParaRPr lang="en-US"/>
          </a:p>
        </p:txBody>
      </p:sp>
    </p:spTree>
    <p:extLst>
      <p:ext uri="{BB962C8B-B14F-4D97-AF65-F5344CB8AC3E}">
        <p14:creationId xmlns:p14="http://schemas.microsoft.com/office/powerpoint/2010/main" val="369981011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a:t>Photo Credit: NOAA Flickr</a:t>
            </a:r>
          </a:p>
          <a:p>
            <a:r>
              <a:rPr lang="en-US" dirty="0"/>
              <a:t>----</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This slide summarizes the importance of the second part of the activity. </a:t>
            </a:r>
          </a:p>
          <a:p>
            <a:endParaRPr lang="en-US" dirty="0"/>
          </a:p>
        </p:txBody>
      </p:sp>
      <p:sp>
        <p:nvSpPr>
          <p:cNvPr id="4" name="Slide Number Placeholder 3"/>
          <p:cNvSpPr>
            <a:spLocks noGrp="1"/>
          </p:cNvSpPr>
          <p:nvPr>
            <p:ph type="sldNum" sz="quarter" idx="5"/>
          </p:nvPr>
        </p:nvSpPr>
        <p:spPr/>
        <p:txBody>
          <a:bodyPr/>
          <a:lstStyle/>
          <a:p>
            <a:fld id="{1D22D5CF-1853-4958-88B2-5B12BCF0EC31}" type="slidenum">
              <a:rPr lang="en-US" smtClean="0"/>
              <a:t>27</a:t>
            </a:fld>
            <a:endParaRPr lang="en-US"/>
          </a:p>
        </p:txBody>
      </p:sp>
    </p:spTree>
    <p:extLst>
      <p:ext uri="{BB962C8B-B14F-4D97-AF65-F5344CB8AC3E}">
        <p14:creationId xmlns:p14="http://schemas.microsoft.com/office/powerpoint/2010/main" val="227300598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Photo Credit: NOAA Flickr</a:t>
            </a:r>
          </a:p>
          <a:p>
            <a:r>
              <a:rPr lang="en-US" dirty="0"/>
              <a:t>----</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This slide summarizes the questions that are to be answered during the activity. </a:t>
            </a:r>
          </a:p>
          <a:p>
            <a:endParaRPr lang="en-US" dirty="0"/>
          </a:p>
        </p:txBody>
      </p:sp>
      <p:sp>
        <p:nvSpPr>
          <p:cNvPr id="4" name="Slide Number Placeholder 3"/>
          <p:cNvSpPr>
            <a:spLocks noGrp="1"/>
          </p:cNvSpPr>
          <p:nvPr>
            <p:ph type="sldNum" sz="quarter" idx="5"/>
          </p:nvPr>
        </p:nvSpPr>
        <p:spPr/>
        <p:txBody>
          <a:bodyPr/>
          <a:lstStyle/>
          <a:p>
            <a:fld id="{1D22D5CF-1853-4958-88B2-5B12BCF0EC31}" type="slidenum">
              <a:rPr lang="en-US" smtClean="0"/>
              <a:t>28</a:t>
            </a:fld>
            <a:endParaRPr lang="en-US"/>
          </a:p>
        </p:txBody>
      </p:sp>
    </p:spTree>
    <p:extLst>
      <p:ext uri="{BB962C8B-B14F-4D97-AF65-F5344CB8AC3E}">
        <p14:creationId xmlns:p14="http://schemas.microsoft.com/office/powerpoint/2010/main" val="298931336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a:t>Photo Credit: Blacktip, Tiger, Bonnethead –</a:t>
            </a:r>
            <a:r>
              <a:rPr lang="en-US" sz="1200" dirty="0">
                <a:solidFill>
                  <a:schemeClr val="bg1"/>
                </a:solidFill>
              </a:rPr>
              <a:t>Florida Fish and Wildlife, Blacknose – Wikipedia commons, Sandbar – NOAA Flickr</a:t>
            </a:r>
            <a:endParaRPr lang="en-US" dirty="0"/>
          </a:p>
          <a:p>
            <a:r>
              <a:rPr lang="en-US" dirty="0"/>
              <a:t>----</a:t>
            </a:r>
          </a:p>
          <a:p>
            <a:r>
              <a:rPr lang="en-US" dirty="0"/>
              <a:t>Overall, the more tropical species are expected to experience an increase in suitable habitat, where the temperate species (sandbar) is experiencing an decrease in habitat. </a:t>
            </a:r>
          </a:p>
          <a:p>
            <a:endParaRPr lang="en-US" dirty="0"/>
          </a:p>
          <a:p>
            <a:pPr marL="228600" indent="-228600">
              <a:buAutoNum type="arabicParenR"/>
            </a:pPr>
            <a:r>
              <a:rPr lang="en-US" dirty="0"/>
              <a:t>Is anyone surprised by this?</a:t>
            </a:r>
          </a:p>
          <a:p>
            <a:pPr marL="228600" indent="-228600">
              <a:buAutoNum type="arabicParenR"/>
            </a:pPr>
            <a:r>
              <a:rPr lang="en-US" dirty="0"/>
              <a:t>What do you all think scientists can use this information for?</a:t>
            </a:r>
          </a:p>
          <a:p>
            <a:pPr marL="685800" lvl="1" indent="-228600">
              <a:buFont typeface="Arial" panose="020B0604020202020204" pitchFamily="34" charset="0"/>
              <a:buChar char="•"/>
            </a:pPr>
            <a:r>
              <a:rPr lang="en-US" dirty="0"/>
              <a:t>Information like this is extremely useful for management purposes! Setting aside and protecting important habitat for sandbar sharks, adjusting catch levels, and determining regulations for new  areas are all critical. </a:t>
            </a:r>
          </a:p>
        </p:txBody>
      </p:sp>
      <p:sp>
        <p:nvSpPr>
          <p:cNvPr id="4" name="Slide Number Placeholder 3"/>
          <p:cNvSpPr>
            <a:spLocks noGrp="1"/>
          </p:cNvSpPr>
          <p:nvPr>
            <p:ph type="sldNum" sz="quarter" idx="5"/>
          </p:nvPr>
        </p:nvSpPr>
        <p:spPr/>
        <p:txBody>
          <a:bodyPr/>
          <a:lstStyle/>
          <a:p>
            <a:fld id="{1D22D5CF-1853-4958-88B2-5B12BCF0EC31}" type="slidenum">
              <a:rPr lang="en-US" smtClean="0"/>
              <a:t>29</a:t>
            </a:fld>
            <a:endParaRPr lang="en-US"/>
          </a:p>
        </p:txBody>
      </p:sp>
    </p:spTree>
    <p:extLst>
      <p:ext uri="{BB962C8B-B14F-4D97-AF65-F5344CB8AC3E}">
        <p14:creationId xmlns:p14="http://schemas.microsoft.com/office/powerpoint/2010/main" val="362817013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822960" y="758952"/>
            <a:ext cx="75438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825038" y="4455621"/>
            <a:ext cx="75438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ADDBBDF1-E014-41B9-9F70-91CF75768BB9}" type="datetimeFigureOut">
              <a:rPr lang="en-US" smtClean="0"/>
              <a:t>4/8/2022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FFCBEAA-7140-4A1E-8025-76B2D0A89C7D}" type="slidenum">
              <a:rPr lang="en-US" smtClean="0"/>
              <a:t>‹#›</a:t>
            </a:fld>
            <a:endParaRPr lang="en-US"/>
          </a:p>
        </p:txBody>
      </p:sp>
      <p:cxnSp>
        <p:nvCxnSpPr>
          <p:cNvPr id="9" name="Straight Connector 8"/>
          <p:cNvCxnSpPr/>
          <p:nvPr/>
        </p:nvCxnSpPr>
        <p:spPr>
          <a:xfrm>
            <a:off x="905744" y="4343400"/>
            <a:ext cx="740664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81044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DDBBDF1-E014-41B9-9F70-91CF75768BB9}" type="datetimeFigureOut">
              <a:rPr lang="en-US" smtClean="0"/>
              <a:t>4/8/2022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FFCBEAA-7140-4A1E-8025-76B2D0A89C7D}" type="slidenum">
              <a:rPr lang="en-US" smtClean="0"/>
              <a:t>‹#›</a:t>
            </a:fld>
            <a:endParaRPr lang="en-US"/>
          </a:p>
        </p:txBody>
      </p:sp>
    </p:spTree>
    <p:extLst>
      <p:ext uri="{BB962C8B-B14F-4D97-AF65-F5344CB8AC3E}">
        <p14:creationId xmlns:p14="http://schemas.microsoft.com/office/powerpoint/2010/main" val="10286226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22960" y="758952"/>
            <a:ext cx="75438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822960" y="4453128"/>
            <a:ext cx="75438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ADDBBDF1-E014-41B9-9F70-91CF75768BB9}" type="datetimeFigureOut">
              <a:rPr lang="en-US" smtClean="0"/>
              <a:t>4/8/2022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FFCBEAA-7140-4A1E-8025-76B2D0A89C7D}" type="slidenum">
              <a:rPr lang="en-US" smtClean="0"/>
              <a:t>‹#›</a:t>
            </a:fld>
            <a:endParaRPr lang="en-US"/>
          </a:p>
        </p:txBody>
      </p:sp>
      <p:cxnSp>
        <p:nvCxnSpPr>
          <p:cNvPr id="9" name="Straight Connector 8"/>
          <p:cNvCxnSpPr/>
          <p:nvPr/>
        </p:nvCxnSpPr>
        <p:spPr>
          <a:xfrm>
            <a:off x="905744" y="4343400"/>
            <a:ext cx="740664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937000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822960" y="286604"/>
            <a:ext cx="75438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822960" y="1845734"/>
            <a:ext cx="3703320" cy="40233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63440" y="1845736"/>
            <a:ext cx="3703320" cy="402335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DDBBDF1-E014-41B9-9F70-91CF75768BB9}" type="datetimeFigureOut">
              <a:rPr lang="en-US" smtClean="0"/>
              <a:t>4/8/2022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FFCBEAA-7140-4A1E-8025-76B2D0A89C7D}" type="slidenum">
              <a:rPr lang="en-US" smtClean="0"/>
              <a:t>‹#›</a:t>
            </a:fld>
            <a:endParaRPr lang="en-US"/>
          </a:p>
        </p:txBody>
      </p:sp>
    </p:spTree>
    <p:extLst>
      <p:ext uri="{BB962C8B-B14F-4D97-AF65-F5344CB8AC3E}">
        <p14:creationId xmlns:p14="http://schemas.microsoft.com/office/powerpoint/2010/main" val="210905813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822960" y="286604"/>
            <a:ext cx="75438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822960" y="1846052"/>
            <a:ext cx="370332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22960" y="2582334"/>
            <a:ext cx="3703320" cy="32867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63440" y="1846052"/>
            <a:ext cx="370332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63440" y="2582334"/>
            <a:ext cx="3703320" cy="32867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ADDBBDF1-E014-41B9-9F70-91CF75768BB9}" type="datetimeFigureOut">
              <a:rPr lang="en-US" smtClean="0"/>
              <a:t>4/8/2022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FFCBEAA-7140-4A1E-8025-76B2D0A89C7D}" type="slidenum">
              <a:rPr lang="en-US" smtClean="0"/>
              <a:t>‹#›</a:t>
            </a:fld>
            <a:endParaRPr lang="en-US"/>
          </a:p>
        </p:txBody>
      </p:sp>
    </p:spTree>
    <p:extLst>
      <p:ext uri="{BB962C8B-B14F-4D97-AF65-F5344CB8AC3E}">
        <p14:creationId xmlns:p14="http://schemas.microsoft.com/office/powerpoint/2010/main" val="289822344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ADDBBDF1-E014-41B9-9F70-91CF75768BB9}" type="datetimeFigureOut">
              <a:rPr lang="en-US" smtClean="0"/>
              <a:t>4/8/2022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FFCBEAA-7140-4A1E-8025-76B2D0A89C7D}" type="slidenum">
              <a:rPr lang="en-US" smtClean="0"/>
              <a:t>‹#›</a:t>
            </a:fld>
            <a:endParaRPr lang="en-US"/>
          </a:p>
        </p:txBody>
      </p:sp>
    </p:spTree>
    <p:extLst>
      <p:ext uri="{BB962C8B-B14F-4D97-AF65-F5344CB8AC3E}">
        <p14:creationId xmlns:p14="http://schemas.microsoft.com/office/powerpoint/2010/main" val="293718791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ADDBBDF1-E014-41B9-9F70-91CF75768BB9}" type="datetimeFigureOut">
              <a:rPr lang="en-US" smtClean="0"/>
              <a:t>4/8/2022</a:t>
            </a:fld>
            <a:endParaRPr lang="en-US"/>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US"/>
          </a:p>
        </p:txBody>
      </p:sp>
      <p:sp>
        <p:nvSpPr>
          <p:cNvPr id="9" name="Slide Number Placeholder 8"/>
          <p:cNvSpPr>
            <a:spLocks noGrp="1"/>
          </p:cNvSpPr>
          <p:nvPr>
            <p:ph type="sldNum" sz="quarter" idx="12"/>
          </p:nvPr>
        </p:nvSpPr>
        <p:spPr/>
        <p:txBody>
          <a:bodyPr/>
          <a:lstStyle/>
          <a:p>
            <a:fld id="{3FFCBEAA-7140-4A1E-8025-76B2D0A89C7D}" type="slidenum">
              <a:rPr lang="en-US" smtClean="0"/>
              <a:t>‹#›</a:t>
            </a:fld>
            <a:endParaRPr lang="en-US"/>
          </a:p>
        </p:txBody>
      </p:sp>
    </p:spTree>
    <p:extLst>
      <p:ext uri="{BB962C8B-B14F-4D97-AF65-F5344CB8AC3E}">
        <p14:creationId xmlns:p14="http://schemas.microsoft.com/office/powerpoint/2010/main" val="28391063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3" y="0"/>
            <a:ext cx="3038093"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3030053" y="0"/>
            <a:ext cx="48006"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342900" y="594359"/>
            <a:ext cx="2400300" cy="2286000"/>
          </a:xfrm>
        </p:spPr>
        <p:txBody>
          <a:bodyPr anchor="b">
            <a:normAutofit/>
          </a:bodyPr>
          <a:lstStyle>
            <a:lvl1pPr>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3460237" y="731520"/>
            <a:ext cx="5009393" cy="52578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342900" y="2926080"/>
            <a:ext cx="24003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a:xfrm>
            <a:off x="349134" y="6459786"/>
            <a:ext cx="1963883" cy="365125"/>
          </a:xfrm>
        </p:spPr>
        <p:txBody>
          <a:bodyPr/>
          <a:lstStyle>
            <a:lvl1pPr algn="l">
              <a:defRPr/>
            </a:lvl1pPr>
          </a:lstStyle>
          <a:p>
            <a:fld id="{ADDBBDF1-E014-41B9-9F70-91CF75768BB9}" type="datetimeFigureOut">
              <a:rPr lang="en-US" smtClean="0"/>
              <a:t>4/8/2022</a:t>
            </a:fld>
            <a:endParaRPr lang="en-US"/>
          </a:p>
        </p:txBody>
      </p:sp>
      <p:sp>
        <p:nvSpPr>
          <p:cNvPr id="6" name="Footer Placeholder 5"/>
          <p:cNvSpPr>
            <a:spLocks noGrp="1"/>
          </p:cNvSpPr>
          <p:nvPr>
            <p:ph type="ftr" sz="quarter" idx="11"/>
          </p:nvPr>
        </p:nvSpPr>
        <p:spPr>
          <a:xfrm>
            <a:off x="3600450" y="6459786"/>
            <a:ext cx="3486150" cy="365125"/>
          </a:xfrm>
        </p:spPr>
        <p:txBody>
          <a:bodyPr/>
          <a:lstStyle>
            <a:lvl1pPr algn="l">
              <a:defRPr>
                <a:solidFill>
                  <a:schemeClr val="tx2"/>
                </a:solidFill>
              </a:defRPr>
            </a:lvl1pPr>
          </a:lstStyle>
          <a:p>
            <a:endParaRPr lang="en-US"/>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3FFCBEAA-7140-4A1E-8025-76B2D0A89C7D}" type="slidenum">
              <a:rPr lang="en-US" smtClean="0"/>
              <a:t>‹#›</a:t>
            </a:fld>
            <a:endParaRPr lang="en-US"/>
          </a:p>
        </p:txBody>
      </p:sp>
    </p:spTree>
    <p:extLst>
      <p:ext uri="{BB962C8B-B14F-4D97-AF65-F5344CB8AC3E}">
        <p14:creationId xmlns:p14="http://schemas.microsoft.com/office/powerpoint/2010/main" val="144000076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9141619"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2" y="491507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22960" y="5074920"/>
            <a:ext cx="7589520" cy="822960"/>
          </a:xfrm>
        </p:spPr>
        <p:txBody>
          <a:bodyPr tIns="0" bIns="0" anchor="b">
            <a:noAutofit/>
          </a:bodyPr>
          <a:lstStyle>
            <a:lvl1pPr>
              <a:defRPr sz="3600"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12" y="0"/>
            <a:ext cx="9143989" cy="4915076"/>
          </a:xfrm>
          <a:blipFill>
            <a:blip r:embed="rId2"/>
            <a:stretch>
              <a:fillRect/>
            </a:stretch>
          </a:blip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22959" y="5907024"/>
            <a:ext cx="7589520"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ADDBBDF1-E014-41B9-9F70-91CF75768BB9}" type="datetimeFigureOut">
              <a:rPr lang="en-US" smtClean="0"/>
              <a:t>4/8/2022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FFCBEAA-7140-4A1E-8025-76B2D0A89C7D}" type="slidenum">
              <a:rPr lang="en-US" smtClean="0"/>
              <a:t>‹#›</a:t>
            </a:fld>
            <a:endParaRPr lang="en-US"/>
          </a:p>
        </p:txBody>
      </p:sp>
    </p:spTree>
    <p:extLst>
      <p:ext uri="{BB962C8B-B14F-4D97-AF65-F5344CB8AC3E}">
        <p14:creationId xmlns:p14="http://schemas.microsoft.com/office/powerpoint/2010/main" val="247212698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DDBBDF1-E014-41B9-9F70-91CF75768BB9}" type="datetimeFigureOut">
              <a:rPr lang="en-US" smtClean="0"/>
              <a:t>4/8/2022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FFCBEAA-7140-4A1E-8025-76B2D0A89C7D}" type="slidenum">
              <a:rPr lang="en-US" smtClean="0"/>
              <a:t>‹#›</a:t>
            </a:fld>
            <a:endParaRPr lang="en-US"/>
          </a:p>
        </p:txBody>
      </p:sp>
    </p:spTree>
    <p:extLst>
      <p:ext uri="{BB962C8B-B14F-4D97-AF65-F5344CB8AC3E}">
        <p14:creationId xmlns:p14="http://schemas.microsoft.com/office/powerpoint/2010/main" val="296305856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6543675" y="414779"/>
            <a:ext cx="1971675" cy="575742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414779"/>
            <a:ext cx="5800725" cy="5757420"/>
          </a:xfrm>
        </p:spPr>
        <p:txBody>
          <a:bodyPr vert="eaVert" lIns="45720" tIns="0" rIns="45720" bIns="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DDBBDF1-E014-41B9-9F70-91CF75768BB9}" type="datetimeFigureOut">
              <a:rPr lang="en-US" smtClean="0"/>
              <a:t>4/8/2022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FFCBEAA-7140-4A1E-8025-76B2D0A89C7D}" type="slidenum">
              <a:rPr lang="en-US" smtClean="0"/>
              <a:t>‹#›</a:t>
            </a:fld>
            <a:endParaRPr lang="en-US"/>
          </a:p>
        </p:txBody>
      </p:sp>
    </p:spTree>
    <p:extLst>
      <p:ext uri="{BB962C8B-B14F-4D97-AF65-F5344CB8AC3E}">
        <p14:creationId xmlns:p14="http://schemas.microsoft.com/office/powerpoint/2010/main" val="15052400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0" y="6400800"/>
            <a:ext cx="9144001"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315"/>
            <a:ext cx="9144001" cy="6599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822960" y="286604"/>
            <a:ext cx="75438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822959" y="1845734"/>
            <a:ext cx="7543801" cy="4023360"/>
          </a:xfrm>
          <a:prstGeom prst="rect">
            <a:avLst/>
          </a:prstGeom>
        </p:spPr>
        <p:txBody>
          <a:bodyPr vert="horz" lIns="0" tIns="45720" rIns="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22961" y="6459786"/>
            <a:ext cx="1854203" cy="365125"/>
          </a:xfrm>
          <a:prstGeom prst="rect">
            <a:avLst/>
          </a:prstGeom>
        </p:spPr>
        <p:txBody>
          <a:bodyPr vert="horz" lIns="91440" tIns="45720" rIns="91440" bIns="45720" rtlCol="0" anchor="ctr"/>
          <a:lstStyle>
            <a:lvl1pPr algn="l">
              <a:defRPr sz="900">
                <a:solidFill>
                  <a:srgbClr val="FFFFFF"/>
                </a:solidFill>
              </a:defRPr>
            </a:lvl1pPr>
          </a:lstStyle>
          <a:p>
            <a:fld id="{ADDBBDF1-E014-41B9-9F70-91CF75768BB9}" type="datetimeFigureOut">
              <a:rPr lang="en-US" smtClean="0"/>
              <a:t>4/8/2022</a:t>
            </a:fld>
            <a:endParaRPr lang="en-US"/>
          </a:p>
        </p:txBody>
      </p:sp>
      <p:sp>
        <p:nvSpPr>
          <p:cNvPr id="5" name="Footer Placeholder 4"/>
          <p:cNvSpPr>
            <a:spLocks noGrp="1"/>
          </p:cNvSpPr>
          <p:nvPr>
            <p:ph type="ftr" sz="quarter" idx="3"/>
          </p:nvPr>
        </p:nvSpPr>
        <p:spPr>
          <a:xfrm>
            <a:off x="2764639" y="6459786"/>
            <a:ext cx="3617103"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US"/>
          </a:p>
        </p:txBody>
      </p:sp>
      <p:sp>
        <p:nvSpPr>
          <p:cNvPr id="6" name="Slide Number Placeholder 5"/>
          <p:cNvSpPr>
            <a:spLocks noGrp="1"/>
          </p:cNvSpPr>
          <p:nvPr>
            <p:ph type="sldNum" sz="quarter" idx="4"/>
          </p:nvPr>
        </p:nvSpPr>
        <p:spPr>
          <a:xfrm>
            <a:off x="7425344" y="6459786"/>
            <a:ext cx="984019" cy="365125"/>
          </a:xfrm>
          <a:prstGeom prst="rect">
            <a:avLst/>
          </a:prstGeom>
        </p:spPr>
        <p:txBody>
          <a:bodyPr vert="horz" lIns="91440" tIns="45720" rIns="91440" bIns="45720" rtlCol="0" anchor="ctr"/>
          <a:lstStyle>
            <a:lvl1pPr algn="r">
              <a:defRPr sz="1050">
                <a:solidFill>
                  <a:srgbClr val="FFFFFF"/>
                </a:solidFill>
              </a:defRPr>
            </a:lvl1pPr>
          </a:lstStyle>
          <a:p>
            <a:fld id="{3FFCBEAA-7140-4A1E-8025-76B2D0A89C7D}" type="slidenum">
              <a:rPr lang="en-US" smtClean="0"/>
              <a:t>‹#›</a:t>
            </a:fld>
            <a:endParaRPr lang="en-US"/>
          </a:p>
        </p:txBody>
      </p:sp>
      <p:cxnSp>
        <p:nvCxnSpPr>
          <p:cNvPr id="10" name="Straight Connector 9"/>
          <p:cNvCxnSpPr/>
          <p:nvPr/>
        </p:nvCxnSpPr>
        <p:spPr>
          <a:xfrm>
            <a:off x="895149" y="1737845"/>
            <a:ext cx="74752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94779395"/>
      </p:ext>
    </p:extLst>
  </p:cSld>
  <p:clrMap bg1="lt1" tx1="dk1" bg2="lt2" tx2="dk2" accent1="accent1" accent2="accent2" accent3="accent3" accent4="accent4" accent5="accent5" accent6="accent6" hlink="hlink" folHlink="folHlink"/>
  <p:sldLayoutIdLst>
    <p:sldLayoutId id="2147483706" r:id="rId1"/>
    <p:sldLayoutId id="2147483707" r:id="rId2"/>
    <p:sldLayoutId id="2147483708" r:id="rId3"/>
    <p:sldLayoutId id="2147483709" r:id="rId4"/>
    <p:sldLayoutId id="2147483710" r:id="rId5"/>
    <p:sldLayoutId id="2147483711" r:id="rId6"/>
    <p:sldLayoutId id="2147483712" r:id="rId7"/>
    <p:sldLayoutId id="2147483713" r:id="rId8"/>
    <p:sldLayoutId id="2147483714" r:id="rId9"/>
    <p:sldLayoutId id="2147483715" r:id="rId10"/>
    <p:sldLayoutId id="2147483716"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3.jp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2.xml"/><Relationship Id="rId1" Type="http://schemas.openxmlformats.org/officeDocument/2006/relationships/video" Target="https://www.youtube.com/embed/y12IDDJdyg4" TargetMode="External"/><Relationship Id="rId4" Type="http://schemas.openxmlformats.org/officeDocument/2006/relationships/image" Target="../media/image4.jpeg"/></Relationships>
</file>

<file path=ppt/slides/_rels/slide5.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10.jpg"/><Relationship Id="rId5" Type="http://schemas.openxmlformats.org/officeDocument/2006/relationships/image" Target="../media/image9.jpg"/><Relationship Id="rId4" Type="http://schemas.openxmlformats.org/officeDocument/2006/relationships/image" Target="../media/image8.jpg"/></Relationships>
</file>

<file path=ppt/slides/_rels/slide7.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12.png"/><Relationship Id="rId7" Type="http://schemas.openxmlformats.org/officeDocument/2006/relationships/image" Target="../media/image16.svg"/><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image" Target="../media/image15.png"/><Relationship Id="rId5" Type="http://schemas.openxmlformats.org/officeDocument/2006/relationships/image" Target="../media/image14.svg"/><Relationship Id="rId10" Type="http://schemas.openxmlformats.org/officeDocument/2006/relationships/image" Target="../media/image19.png"/><Relationship Id="rId4" Type="http://schemas.openxmlformats.org/officeDocument/2006/relationships/image" Target="../media/image13.png"/><Relationship Id="rId9" Type="http://schemas.openxmlformats.org/officeDocument/2006/relationships/image" Target="../media/image18.png"/></Relationships>
</file>

<file path=ppt/slides/_rels/slide1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1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1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2.xml"/><Relationship Id="rId1" Type="http://schemas.openxmlformats.org/officeDocument/2006/relationships/slideLayout" Target="../slideLayouts/slideLayout2.xml"/><Relationship Id="rId5" Type="http://schemas.openxmlformats.org/officeDocument/2006/relationships/image" Target="../media/image16.svg"/><Relationship Id="rId4" Type="http://schemas.openxmlformats.org/officeDocument/2006/relationships/image" Target="../media/image15.png"/></Relationships>
</file>

<file path=ppt/slides/_rels/slide1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4.svg"/><Relationship Id="rId4" Type="http://schemas.openxmlformats.org/officeDocument/2006/relationships/image" Target="../media/image13.png"/></Relationships>
</file>

<file path=ppt/slides/_rels/slide1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4.xml"/><Relationship Id="rId1" Type="http://schemas.openxmlformats.org/officeDocument/2006/relationships/slideLayout" Target="../slideLayouts/slideLayout2.xml"/><Relationship Id="rId5" Type="http://schemas.openxmlformats.org/officeDocument/2006/relationships/image" Target="../media/image16.svg"/><Relationship Id="rId4" Type="http://schemas.openxmlformats.org/officeDocument/2006/relationships/image" Target="../media/image15.png"/></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3" Type="http://schemas.openxmlformats.org/officeDocument/2006/relationships/image" Target="../media/image20.jpg"/><Relationship Id="rId7" Type="http://schemas.openxmlformats.org/officeDocument/2006/relationships/image" Target="../media/image24.jpg"/><Relationship Id="rId2" Type="http://schemas.openxmlformats.org/officeDocument/2006/relationships/notesSlide" Target="../notesSlides/notesSlide17.xml"/><Relationship Id="rId1" Type="http://schemas.openxmlformats.org/officeDocument/2006/relationships/slideLayout" Target="../slideLayouts/slideLayout5.xml"/><Relationship Id="rId6" Type="http://schemas.openxmlformats.org/officeDocument/2006/relationships/image" Target="../media/image23.jpeg"/><Relationship Id="rId5" Type="http://schemas.openxmlformats.org/officeDocument/2006/relationships/image" Target="../media/image22.jpg"/><Relationship Id="rId4" Type="http://schemas.openxmlformats.org/officeDocument/2006/relationships/image" Target="../media/image21.jpg"/></Relationships>
</file>

<file path=ppt/slides/_rels/slide19.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3.xml"/><Relationship Id="rId1" Type="http://schemas.openxmlformats.org/officeDocument/2006/relationships/slideLayout" Target="../slideLayouts/slideLayout2.xml"/><Relationship Id="rId4" Type="http://schemas.openxmlformats.org/officeDocument/2006/relationships/image" Target="../media/image26.png"/></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notesSlide" Target="../notesSlides/notesSlide27.xml"/><Relationship Id="rId1" Type="http://schemas.openxmlformats.org/officeDocument/2006/relationships/slideLayout" Target="../slideLayouts/slideLayout2.xml"/><Relationship Id="rId4" Type="http://schemas.openxmlformats.org/officeDocument/2006/relationships/image" Target="../media/image29.jpg"/></Relationships>
</file>

<file path=ppt/slides/_rels/slide29.xml.rels><?xml version="1.0" encoding="UTF-8" standalone="yes"?>
<Relationships xmlns="http://schemas.openxmlformats.org/package/2006/relationships"><Relationship Id="rId3" Type="http://schemas.openxmlformats.org/officeDocument/2006/relationships/image" Target="../media/image21.jpg"/><Relationship Id="rId7" Type="http://schemas.openxmlformats.org/officeDocument/2006/relationships/image" Target="../media/image20.jpg"/><Relationship Id="rId2" Type="http://schemas.openxmlformats.org/officeDocument/2006/relationships/notesSlide" Target="../notesSlides/notesSlide28.xml"/><Relationship Id="rId1" Type="http://schemas.openxmlformats.org/officeDocument/2006/relationships/slideLayout" Target="../slideLayouts/slideLayout4.xml"/><Relationship Id="rId6" Type="http://schemas.openxmlformats.org/officeDocument/2006/relationships/image" Target="../media/image22.jpg"/><Relationship Id="rId5" Type="http://schemas.openxmlformats.org/officeDocument/2006/relationships/image" Target="../media/image24.jpg"/><Relationship Id="rId4" Type="http://schemas.openxmlformats.org/officeDocument/2006/relationships/image" Target="../media/image23.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263FD6-BCA2-494A-8098-D7074E284C85}"/>
              </a:ext>
            </a:extLst>
          </p:cNvPr>
          <p:cNvSpPr>
            <a:spLocks noGrp="1"/>
          </p:cNvSpPr>
          <p:nvPr>
            <p:ph type="ctrTitle"/>
          </p:nvPr>
        </p:nvSpPr>
        <p:spPr>
          <a:xfrm>
            <a:off x="722341" y="2533650"/>
            <a:ext cx="8229600" cy="1790700"/>
          </a:xfrm>
        </p:spPr>
        <p:txBody>
          <a:bodyPr>
            <a:normAutofit fontScale="90000"/>
          </a:bodyPr>
          <a:lstStyle/>
          <a:p>
            <a:r>
              <a:rPr lang="en-US" dirty="0"/>
              <a:t>Shark Sanctuaries: Identifying Suitable Habitat for Small and Large Coastal Sharks</a:t>
            </a:r>
          </a:p>
        </p:txBody>
      </p:sp>
      <p:sp>
        <p:nvSpPr>
          <p:cNvPr id="3" name="Subtitle 2">
            <a:extLst>
              <a:ext uri="{FF2B5EF4-FFF2-40B4-BE49-F238E27FC236}">
                <a16:creationId xmlns:a16="http://schemas.microsoft.com/office/drawing/2014/main" id="{B36DEAC4-17DF-4F00-9363-2BA206819592}"/>
              </a:ext>
            </a:extLst>
          </p:cNvPr>
          <p:cNvSpPr>
            <a:spLocks noGrp="1"/>
          </p:cNvSpPr>
          <p:nvPr>
            <p:ph type="subTitle" idx="1"/>
          </p:nvPr>
        </p:nvSpPr>
        <p:spPr>
          <a:xfrm>
            <a:off x="921124" y="4612779"/>
            <a:ext cx="7315200" cy="525766"/>
          </a:xfrm>
        </p:spPr>
        <p:txBody>
          <a:bodyPr>
            <a:normAutofit fontScale="55000" lnSpcReduction="20000"/>
          </a:bodyPr>
          <a:lstStyle/>
          <a:p>
            <a:r>
              <a:rPr lang="en-US" cap="none" dirty="0">
                <a:solidFill>
                  <a:schemeClr val="tx2"/>
                </a:solidFill>
              </a:rPr>
              <a:t>An exploration of where different sharks may live along the US Atlantic Coast and how changes in the environment may impact their distributions</a:t>
            </a:r>
          </a:p>
        </p:txBody>
      </p:sp>
      <p:sp>
        <p:nvSpPr>
          <p:cNvPr id="4" name="Subtitle 2">
            <a:extLst>
              <a:ext uri="{FF2B5EF4-FFF2-40B4-BE49-F238E27FC236}">
                <a16:creationId xmlns:a16="http://schemas.microsoft.com/office/drawing/2014/main" id="{B161CBA0-8951-48A1-BF86-78A5E7C0C871}"/>
              </a:ext>
            </a:extLst>
          </p:cNvPr>
          <p:cNvSpPr txBox="1">
            <a:spLocks/>
          </p:cNvSpPr>
          <p:nvPr/>
        </p:nvSpPr>
        <p:spPr>
          <a:xfrm>
            <a:off x="921124" y="5620190"/>
            <a:ext cx="7315200" cy="525766"/>
          </a:xfrm>
          <a:prstGeom prst="rect">
            <a:avLst/>
          </a:prstGeom>
        </p:spPr>
        <p:txBody>
          <a:bodyPr vert="horz" lIns="68580" tIns="34290" rIns="68580" bIns="34290" rtlCol="0">
            <a:normAutofit fontScale="77500" lnSpcReduction="200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1800" dirty="0">
                <a:solidFill>
                  <a:schemeClr val="tx2"/>
                </a:solidFill>
              </a:rPr>
              <a:t>Prepared By: Kaitlyn O’Brien in 2022</a:t>
            </a:r>
          </a:p>
          <a:p>
            <a:r>
              <a:rPr lang="en-US" sz="1800" dirty="0">
                <a:solidFill>
                  <a:schemeClr val="tx2"/>
                </a:solidFill>
              </a:rPr>
              <a:t>Virginia Institute of Marine Science</a:t>
            </a:r>
          </a:p>
        </p:txBody>
      </p:sp>
    </p:spTree>
    <p:extLst>
      <p:ext uri="{BB962C8B-B14F-4D97-AF65-F5344CB8AC3E}">
        <p14:creationId xmlns:p14="http://schemas.microsoft.com/office/powerpoint/2010/main" val="217748720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F0B73B-2F5D-43BC-A5EC-A595267C38B6}"/>
              </a:ext>
            </a:extLst>
          </p:cNvPr>
          <p:cNvSpPr>
            <a:spLocks noGrp="1"/>
          </p:cNvSpPr>
          <p:nvPr>
            <p:ph type="title"/>
          </p:nvPr>
        </p:nvSpPr>
        <p:spPr>
          <a:xfrm>
            <a:off x="864250" y="1004108"/>
            <a:ext cx="4700201" cy="727838"/>
          </a:xfrm>
        </p:spPr>
        <p:txBody>
          <a:bodyPr/>
          <a:lstStyle/>
          <a:p>
            <a:r>
              <a:rPr lang="en-US" dirty="0"/>
              <a:t>Kaitlyn O’Brien</a:t>
            </a:r>
          </a:p>
        </p:txBody>
      </p:sp>
      <p:sp>
        <p:nvSpPr>
          <p:cNvPr id="3" name="Content Placeholder 2">
            <a:extLst>
              <a:ext uri="{FF2B5EF4-FFF2-40B4-BE49-F238E27FC236}">
                <a16:creationId xmlns:a16="http://schemas.microsoft.com/office/drawing/2014/main" id="{BD7A9A74-E863-4017-BF53-D715FB96EBA9}"/>
              </a:ext>
            </a:extLst>
          </p:cNvPr>
          <p:cNvSpPr>
            <a:spLocks noGrp="1"/>
          </p:cNvSpPr>
          <p:nvPr>
            <p:ph idx="1"/>
          </p:nvPr>
        </p:nvSpPr>
        <p:spPr>
          <a:xfrm>
            <a:off x="618711" y="1967796"/>
            <a:ext cx="4635874" cy="3886096"/>
          </a:xfrm>
        </p:spPr>
        <p:txBody>
          <a:bodyPr>
            <a:normAutofit lnSpcReduction="10000"/>
          </a:bodyPr>
          <a:lstStyle/>
          <a:p>
            <a:r>
              <a:rPr lang="en-US" sz="2800" dirty="0"/>
              <a:t>Ph.D. Candidate at the Virginia Institute of Marine Science (VIMS)</a:t>
            </a:r>
          </a:p>
          <a:p>
            <a:r>
              <a:rPr lang="en-US" sz="2800" dirty="0"/>
              <a:t>I am a fisheries scientist-in-training!</a:t>
            </a:r>
          </a:p>
          <a:p>
            <a:r>
              <a:rPr lang="en-US" sz="2800" dirty="0"/>
              <a:t>I study how changes in the environment impact small and large coastal shark populations – like sandbar sharks</a:t>
            </a:r>
          </a:p>
        </p:txBody>
      </p:sp>
      <p:grpSp>
        <p:nvGrpSpPr>
          <p:cNvPr id="4" name="Group 3">
            <a:extLst>
              <a:ext uri="{FF2B5EF4-FFF2-40B4-BE49-F238E27FC236}">
                <a16:creationId xmlns:a16="http://schemas.microsoft.com/office/drawing/2014/main" id="{C4B740A9-AA50-4299-8D9F-0E521292E0A6}"/>
              </a:ext>
            </a:extLst>
          </p:cNvPr>
          <p:cNvGrpSpPr/>
          <p:nvPr/>
        </p:nvGrpSpPr>
        <p:grpSpPr>
          <a:xfrm>
            <a:off x="5494033" y="1450445"/>
            <a:ext cx="3649967" cy="4668874"/>
            <a:chOff x="5385547" y="1152271"/>
            <a:chExt cx="3649967" cy="4668874"/>
          </a:xfrm>
        </p:grpSpPr>
        <p:pic>
          <p:nvPicPr>
            <p:cNvPr id="7" name="Picture 6">
              <a:extLst>
                <a:ext uri="{FF2B5EF4-FFF2-40B4-BE49-F238E27FC236}">
                  <a16:creationId xmlns:a16="http://schemas.microsoft.com/office/drawing/2014/main" id="{9057C0F0-79C7-43D3-B46B-20CA3B37F63F}"/>
                </a:ext>
              </a:extLst>
            </p:cNvPr>
            <p:cNvPicPr preferRelativeResize="0">
              <a:picLocks noChangeAspect="1"/>
            </p:cNvPicPr>
            <p:nvPr/>
          </p:nvPicPr>
          <p:blipFill rotWithShape="1">
            <a:blip r:embed="rId3">
              <a:extLst>
                <a:ext uri="{28A0092B-C50C-407E-A947-70E740481C1C}">
                  <a14:useLocalDpi xmlns:a14="http://schemas.microsoft.com/office/drawing/2010/main" val="0"/>
                </a:ext>
              </a:extLst>
            </a:blip>
            <a:srcRect l="4412" r="10980" b="25098"/>
            <a:stretch/>
          </p:blipFill>
          <p:spPr>
            <a:xfrm>
              <a:off x="5385547" y="1152271"/>
              <a:ext cx="3429000" cy="2276729"/>
            </a:xfrm>
            <a:prstGeom prst="rect">
              <a:avLst/>
            </a:prstGeom>
          </p:spPr>
        </p:pic>
        <p:pic>
          <p:nvPicPr>
            <p:cNvPr id="9" name="Picture 8">
              <a:extLst>
                <a:ext uri="{FF2B5EF4-FFF2-40B4-BE49-F238E27FC236}">
                  <a16:creationId xmlns:a16="http://schemas.microsoft.com/office/drawing/2014/main" id="{40B93AAE-41AE-4985-B1AE-820B3D1DBB8F}"/>
                </a:ext>
              </a:extLst>
            </p:cNvPr>
            <p:cNvPicPr>
              <a:picLocks noChangeAspect="1"/>
            </p:cNvPicPr>
            <p:nvPr/>
          </p:nvPicPr>
          <p:blipFill rotWithShape="1">
            <a:blip r:embed="rId4">
              <a:extLst>
                <a:ext uri="{28A0092B-C50C-407E-A947-70E740481C1C}">
                  <a14:useLocalDpi xmlns:a14="http://schemas.microsoft.com/office/drawing/2010/main" val="0"/>
                </a:ext>
              </a:extLst>
            </a:blip>
            <a:srcRect r="23246"/>
            <a:stretch/>
          </p:blipFill>
          <p:spPr>
            <a:xfrm rot="16200000">
              <a:off x="6113089" y="2887685"/>
              <a:ext cx="1973916" cy="3429000"/>
            </a:xfrm>
            <a:prstGeom prst="rect">
              <a:avLst/>
            </a:prstGeom>
          </p:spPr>
        </p:pic>
        <p:sp>
          <p:nvSpPr>
            <p:cNvPr id="10" name="TextBox 8">
              <a:extLst>
                <a:ext uri="{FF2B5EF4-FFF2-40B4-BE49-F238E27FC236}">
                  <a16:creationId xmlns:a16="http://schemas.microsoft.com/office/drawing/2014/main" id="{DC776E50-985D-43D3-A26D-DA5FA613155F}"/>
                </a:ext>
              </a:extLst>
            </p:cNvPr>
            <p:cNvSpPr txBox="1"/>
            <p:nvPr/>
          </p:nvSpPr>
          <p:spPr>
            <a:xfrm>
              <a:off x="7636831" y="5613396"/>
              <a:ext cx="1362743" cy="207749"/>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750" dirty="0">
                  <a:solidFill>
                    <a:schemeClr val="tx2"/>
                  </a:solidFill>
                </a:rPr>
                <a:t>Photo Credit: Kaitlyn O’Brien</a:t>
              </a:r>
            </a:p>
          </p:txBody>
        </p:sp>
        <p:sp>
          <p:nvSpPr>
            <p:cNvPr id="11" name="TextBox 8">
              <a:extLst>
                <a:ext uri="{FF2B5EF4-FFF2-40B4-BE49-F238E27FC236}">
                  <a16:creationId xmlns:a16="http://schemas.microsoft.com/office/drawing/2014/main" id="{3DF78CC5-9E26-4320-848D-22D60023AA30}"/>
                </a:ext>
              </a:extLst>
            </p:cNvPr>
            <p:cNvSpPr txBox="1"/>
            <p:nvPr/>
          </p:nvSpPr>
          <p:spPr>
            <a:xfrm>
              <a:off x="7600890" y="3430562"/>
              <a:ext cx="1434624" cy="207749"/>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750" dirty="0">
                  <a:solidFill>
                    <a:schemeClr val="tx2"/>
                  </a:solidFill>
                </a:rPr>
                <a:t>Photo Credit: Kaitlyn O’Brien</a:t>
              </a:r>
            </a:p>
          </p:txBody>
        </p:sp>
      </p:grpSp>
    </p:spTree>
    <p:extLst>
      <p:ext uri="{BB962C8B-B14F-4D97-AF65-F5344CB8AC3E}">
        <p14:creationId xmlns:p14="http://schemas.microsoft.com/office/powerpoint/2010/main" val="40851589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C7C1B5-5A9E-44A3-9932-7B756EE18E8D}"/>
              </a:ext>
            </a:extLst>
          </p:cNvPr>
          <p:cNvSpPr>
            <a:spLocks noGrp="1"/>
          </p:cNvSpPr>
          <p:nvPr>
            <p:ph type="title"/>
          </p:nvPr>
        </p:nvSpPr>
        <p:spPr/>
        <p:txBody>
          <a:bodyPr/>
          <a:lstStyle/>
          <a:p>
            <a:r>
              <a:rPr lang="en-US" dirty="0"/>
              <a:t>Research Briefing</a:t>
            </a:r>
          </a:p>
        </p:txBody>
      </p:sp>
      <p:sp>
        <p:nvSpPr>
          <p:cNvPr id="3" name="Content Placeholder 2">
            <a:extLst>
              <a:ext uri="{FF2B5EF4-FFF2-40B4-BE49-F238E27FC236}">
                <a16:creationId xmlns:a16="http://schemas.microsoft.com/office/drawing/2014/main" id="{F31BBCA6-1174-4B30-8AEF-A6DF053CDBD7}"/>
              </a:ext>
            </a:extLst>
          </p:cNvPr>
          <p:cNvSpPr>
            <a:spLocks noGrp="1"/>
          </p:cNvSpPr>
          <p:nvPr>
            <p:ph idx="1"/>
          </p:nvPr>
        </p:nvSpPr>
        <p:spPr>
          <a:xfrm>
            <a:off x="628650" y="1737361"/>
            <a:ext cx="7886700" cy="1359842"/>
          </a:xfrm>
        </p:spPr>
        <p:txBody>
          <a:bodyPr>
            <a:noAutofit/>
          </a:bodyPr>
          <a:lstStyle/>
          <a:p>
            <a:pPr marL="0" indent="0" algn="ctr">
              <a:buNone/>
            </a:pPr>
            <a:r>
              <a:rPr lang="en-US" sz="2800" dirty="0"/>
              <a:t>“Sharks are beautiful animals, and if you're lucky enough to see lots of them, that means that you're in a healthy ocean. You should be afraid if you are in the ocean and don't see sharks.”</a:t>
            </a:r>
            <a:br>
              <a:rPr lang="en-US" sz="2800" dirty="0"/>
            </a:br>
            <a:r>
              <a:rPr lang="en-US" sz="2800" dirty="0"/>
              <a:t>- Sylvia Earle, Marine Biologist </a:t>
            </a:r>
            <a:br>
              <a:rPr lang="en-US" sz="2800" dirty="0"/>
            </a:br>
            <a:br>
              <a:rPr lang="en-US" sz="2800" dirty="0"/>
            </a:br>
            <a:r>
              <a:rPr lang="en-US" sz="2800" dirty="0"/>
              <a:t>Sharks are vital for healthy ecosystems, so it is critical to monitor their populations. This includes studying where sharks live and how many there are. </a:t>
            </a:r>
          </a:p>
        </p:txBody>
      </p:sp>
      <p:sp>
        <p:nvSpPr>
          <p:cNvPr id="4" name="Content Placeholder 2">
            <a:extLst>
              <a:ext uri="{FF2B5EF4-FFF2-40B4-BE49-F238E27FC236}">
                <a16:creationId xmlns:a16="http://schemas.microsoft.com/office/drawing/2014/main" id="{7505CA5E-D275-45F8-894C-3B558FD23F36}"/>
              </a:ext>
            </a:extLst>
          </p:cNvPr>
          <p:cNvSpPr txBox="1">
            <a:spLocks/>
          </p:cNvSpPr>
          <p:nvPr/>
        </p:nvSpPr>
        <p:spPr>
          <a:xfrm>
            <a:off x="628650" y="3070647"/>
            <a:ext cx="7886700" cy="1202531"/>
          </a:xfrm>
          <a:prstGeom prst="rect">
            <a:avLst/>
          </a:prstGeom>
        </p:spPr>
        <p:txBody>
          <a:bodyPr vert="horz" lIns="68580" tIns="34290" rIns="68580" bIns="3429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endParaRPr lang="en-US" sz="2100" dirty="0"/>
          </a:p>
        </p:txBody>
      </p:sp>
    </p:spTree>
    <p:extLst>
      <p:ext uri="{BB962C8B-B14F-4D97-AF65-F5344CB8AC3E}">
        <p14:creationId xmlns:p14="http://schemas.microsoft.com/office/powerpoint/2010/main" val="183845064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EE3102-B365-4B8B-B199-627FFC67DD46}"/>
              </a:ext>
            </a:extLst>
          </p:cNvPr>
          <p:cNvSpPr>
            <a:spLocks noGrp="1"/>
          </p:cNvSpPr>
          <p:nvPr>
            <p:ph type="title"/>
          </p:nvPr>
        </p:nvSpPr>
        <p:spPr/>
        <p:txBody>
          <a:bodyPr/>
          <a:lstStyle/>
          <a:p>
            <a:endParaRPr lang="en-US"/>
          </a:p>
        </p:txBody>
      </p:sp>
      <p:pic>
        <p:nvPicPr>
          <p:cNvPr id="4" name="Online Media 3" title="Episode 8: Studying Sharks">
            <a:hlinkClick r:id="" action="ppaction://media"/>
            <a:extLst>
              <a:ext uri="{FF2B5EF4-FFF2-40B4-BE49-F238E27FC236}">
                <a16:creationId xmlns:a16="http://schemas.microsoft.com/office/drawing/2014/main" id="{067C34BA-F77B-49D9-BEB8-5E4888F8A26E}"/>
              </a:ext>
            </a:extLst>
          </p:cNvPr>
          <p:cNvPicPr>
            <a:picLocks noGrp="1" noRot="1" noChangeAspect="1"/>
          </p:cNvPicPr>
          <p:nvPr>
            <p:ph idx="1"/>
            <a:videoFile r:link="rId1"/>
          </p:nvPr>
        </p:nvPicPr>
        <p:blipFill>
          <a:blip r:embed="rId4"/>
          <a:stretch>
            <a:fillRect/>
          </a:stretch>
        </p:blipFill>
        <p:spPr>
          <a:xfrm>
            <a:off x="448638" y="1196298"/>
            <a:ext cx="8246724" cy="4638782"/>
          </a:xfrm>
          <a:prstGeom prst="rect">
            <a:avLst/>
          </a:prstGeom>
        </p:spPr>
      </p:pic>
    </p:spTree>
    <p:extLst>
      <p:ext uri="{BB962C8B-B14F-4D97-AF65-F5344CB8AC3E}">
        <p14:creationId xmlns:p14="http://schemas.microsoft.com/office/powerpoint/2010/main" val="268132255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B85E40-480A-484F-8D4F-D002A4018ABB}"/>
              </a:ext>
            </a:extLst>
          </p:cNvPr>
          <p:cNvSpPr>
            <a:spLocks noGrp="1"/>
          </p:cNvSpPr>
          <p:nvPr>
            <p:ph type="title"/>
          </p:nvPr>
        </p:nvSpPr>
        <p:spPr/>
        <p:txBody>
          <a:bodyPr/>
          <a:lstStyle/>
          <a:p>
            <a:r>
              <a:rPr lang="en-US" dirty="0"/>
              <a:t>Your Task</a:t>
            </a:r>
          </a:p>
        </p:txBody>
      </p:sp>
      <p:sp>
        <p:nvSpPr>
          <p:cNvPr id="3" name="Content Placeholder 2">
            <a:extLst>
              <a:ext uri="{FF2B5EF4-FFF2-40B4-BE49-F238E27FC236}">
                <a16:creationId xmlns:a16="http://schemas.microsoft.com/office/drawing/2014/main" id="{172E4CD1-4D10-44BF-B6AB-772946B97B46}"/>
              </a:ext>
            </a:extLst>
          </p:cNvPr>
          <p:cNvSpPr>
            <a:spLocks noGrp="1"/>
          </p:cNvSpPr>
          <p:nvPr>
            <p:ph idx="1"/>
          </p:nvPr>
        </p:nvSpPr>
        <p:spPr>
          <a:xfrm>
            <a:off x="954456" y="1869021"/>
            <a:ext cx="7412304" cy="3974834"/>
          </a:xfrm>
        </p:spPr>
        <p:txBody>
          <a:bodyPr>
            <a:normAutofit/>
          </a:bodyPr>
          <a:lstStyle/>
          <a:p>
            <a:pPr marL="457200" indent="-457200">
              <a:buFont typeface="+mj-lt"/>
              <a:buAutoNum type="arabicPeriod"/>
            </a:pPr>
            <a:r>
              <a:rPr lang="en-US" sz="2800" dirty="0"/>
              <a:t>Learn about five shark species common to the US Atlantic Coast</a:t>
            </a:r>
          </a:p>
          <a:p>
            <a:pPr marL="457200" indent="-457200">
              <a:buFont typeface="+mj-lt"/>
              <a:buAutoNum type="arabicPeriod"/>
            </a:pPr>
            <a:r>
              <a:rPr lang="en-US" sz="2800" dirty="0"/>
              <a:t>Explore how abiotic factors can impact the distribution and abundance of sharks</a:t>
            </a:r>
          </a:p>
          <a:p>
            <a:pPr marL="457200" indent="-457200">
              <a:buFont typeface="+mj-lt"/>
              <a:buAutoNum type="arabicPeriod"/>
            </a:pPr>
            <a:r>
              <a:rPr lang="en-US" sz="2800" dirty="0"/>
              <a:t>Simulate a shark survey and make hypotheses from the gathered information </a:t>
            </a:r>
          </a:p>
          <a:p>
            <a:pPr marL="457200" indent="-457200">
              <a:buFont typeface="+mj-lt"/>
              <a:buAutoNum type="arabicPeriod"/>
            </a:pPr>
            <a:r>
              <a:rPr lang="en-US" sz="2800" dirty="0"/>
              <a:t>Hypothesize how shark distributions may change over time </a:t>
            </a:r>
          </a:p>
          <a:p>
            <a:endParaRPr lang="en-US" sz="2800" dirty="0"/>
          </a:p>
        </p:txBody>
      </p:sp>
      <p:sp>
        <p:nvSpPr>
          <p:cNvPr id="4" name="Content Placeholder 13">
            <a:extLst>
              <a:ext uri="{FF2B5EF4-FFF2-40B4-BE49-F238E27FC236}">
                <a16:creationId xmlns:a16="http://schemas.microsoft.com/office/drawing/2014/main" id="{D04005B8-32B2-425C-B242-8E8744EF96B0}"/>
              </a:ext>
            </a:extLst>
          </p:cNvPr>
          <p:cNvSpPr>
            <a:spLocks noGrp="1"/>
          </p:cNvSpPr>
          <p:nvPr/>
        </p:nvSpPr>
        <p:spPr>
          <a:xfrm>
            <a:off x="302844" y="3429000"/>
            <a:ext cx="4066481" cy="2297906"/>
          </a:xfrm>
          <a:prstGeom prst="rect">
            <a:avLst/>
          </a:prstGeom>
        </p:spPr>
        <p:txBody>
          <a:bodyPr vert="horz" lIns="68580" tIns="34290" rIns="68580" bIns="3429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100" dirty="0"/>
          </a:p>
        </p:txBody>
      </p:sp>
      <p:grpSp>
        <p:nvGrpSpPr>
          <p:cNvPr id="6" name="Group 5">
            <a:extLst>
              <a:ext uri="{FF2B5EF4-FFF2-40B4-BE49-F238E27FC236}">
                <a16:creationId xmlns:a16="http://schemas.microsoft.com/office/drawing/2014/main" id="{B6C72467-02CE-4ADD-ABDE-FBD4FD664F35}"/>
              </a:ext>
            </a:extLst>
          </p:cNvPr>
          <p:cNvGrpSpPr/>
          <p:nvPr/>
        </p:nvGrpSpPr>
        <p:grpSpPr>
          <a:xfrm>
            <a:off x="-2827124" y="3937718"/>
            <a:ext cx="3318133" cy="2291562"/>
            <a:chOff x="1051192" y="3710154"/>
            <a:chExt cx="3318133" cy="2291562"/>
          </a:xfrm>
        </p:grpSpPr>
        <p:pic>
          <p:nvPicPr>
            <p:cNvPr id="8" name="Picture 7">
              <a:extLst>
                <a:ext uri="{FF2B5EF4-FFF2-40B4-BE49-F238E27FC236}">
                  <a16:creationId xmlns:a16="http://schemas.microsoft.com/office/drawing/2014/main" id="{925BA594-694F-40D0-95C2-CB876529B53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1192" y="3710154"/>
              <a:ext cx="2834640" cy="2125980"/>
            </a:xfrm>
            <a:prstGeom prst="rect">
              <a:avLst/>
            </a:prstGeom>
          </p:spPr>
        </p:pic>
        <p:sp>
          <p:nvSpPr>
            <p:cNvPr id="9" name="TextBox 8">
              <a:extLst>
                <a:ext uri="{FF2B5EF4-FFF2-40B4-BE49-F238E27FC236}">
                  <a16:creationId xmlns:a16="http://schemas.microsoft.com/office/drawing/2014/main" id="{47F955FF-59EC-4604-9B76-1CE6CADCEA9A}"/>
                </a:ext>
              </a:extLst>
            </p:cNvPr>
            <p:cNvSpPr txBox="1"/>
            <p:nvPr/>
          </p:nvSpPr>
          <p:spPr>
            <a:xfrm>
              <a:off x="2675649" y="5793967"/>
              <a:ext cx="1693676" cy="207749"/>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750" dirty="0">
                  <a:solidFill>
                    <a:schemeClr val="tx2"/>
                  </a:solidFill>
                </a:rPr>
                <a:t>Photo Credit: NOAA Flickr</a:t>
              </a:r>
            </a:p>
          </p:txBody>
        </p:sp>
      </p:grpSp>
      <p:grpSp>
        <p:nvGrpSpPr>
          <p:cNvPr id="7" name="Group 6">
            <a:extLst>
              <a:ext uri="{FF2B5EF4-FFF2-40B4-BE49-F238E27FC236}">
                <a16:creationId xmlns:a16="http://schemas.microsoft.com/office/drawing/2014/main" id="{9FDF90FE-2FB6-4F50-8FCD-F3CE868ACFE8}"/>
              </a:ext>
            </a:extLst>
          </p:cNvPr>
          <p:cNvGrpSpPr/>
          <p:nvPr/>
        </p:nvGrpSpPr>
        <p:grpSpPr>
          <a:xfrm>
            <a:off x="9485941" y="614563"/>
            <a:ext cx="3453687" cy="2300783"/>
            <a:chOff x="5257591" y="3701476"/>
            <a:chExt cx="3453687" cy="2300783"/>
          </a:xfrm>
        </p:grpSpPr>
        <p:pic>
          <p:nvPicPr>
            <p:cNvPr id="5" name="Picture 4">
              <a:extLst>
                <a:ext uri="{FF2B5EF4-FFF2-40B4-BE49-F238E27FC236}">
                  <a16:creationId xmlns:a16="http://schemas.microsoft.com/office/drawing/2014/main" id="{A846D161-D201-4412-97E8-AABB706B61AC}"/>
                </a:ext>
              </a:extLst>
            </p:cNvPr>
            <p:cNvPicPr>
              <a:picLocks noChangeAspect="1"/>
            </p:cNvPicPr>
            <p:nvPr/>
          </p:nvPicPr>
          <p:blipFill>
            <a:blip r:embed="rId4"/>
            <a:stretch>
              <a:fillRect/>
            </a:stretch>
          </p:blipFill>
          <p:spPr>
            <a:xfrm>
              <a:off x="5257591" y="3701476"/>
              <a:ext cx="2834639" cy="2125980"/>
            </a:xfrm>
            <a:prstGeom prst="rect">
              <a:avLst/>
            </a:prstGeom>
          </p:spPr>
        </p:pic>
        <p:sp>
          <p:nvSpPr>
            <p:cNvPr id="10" name="TextBox 9">
              <a:extLst>
                <a:ext uri="{FF2B5EF4-FFF2-40B4-BE49-F238E27FC236}">
                  <a16:creationId xmlns:a16="http://schemas.microsoft.com/office/drawing/2014/main" id="{876BF89C-5221-4230-B71D-53F26E9E7450}"/>
                </a:ext>
              </a:extLst>
            </p:cNvPr>
            <p:cNvSpPr txBox="1"/>
            <p:nvPr/>
          </p:nvSpPr>
          <p:spPr>
            <a:xfrm>
              <a:off x="7017602" y="5794510"/>
              <a:ext cx="1693676" cy="207749"/>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750" dirty="0">
                  <a:solidFill>
                    <a:schemeClr val="tx2"/>
                  </a:solidFill>
                </a:rPr>
                <a:t>Photo Credit: K. O’Brien</a:t>
              </a:r>
            </a:p>
          </p:txBody>
        </p:sp>
      </p:grpSp>
    </p:spTree>
    <p:extLst>
      <p:ext uri="{BB962C8B-B14F-4D97-AF65-F5344CB8AC3E}">
        <p14:creationId xmlns:p14="http://schemas.microsoft.com/office/powerpoint/2010/main" val="277064412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48F272-1ABD-499D-A298-87E9B8892877}"/>
              </a:ext>
            </a:extLst>
          </p:cNvPr>
          <p:cNvSpPr>
            <a:spLocks noGrp="1"/>
          </p:cNvSpPr>
          <p:nvPr>
            <p:ph type="title"/>
          </p:nvPr>
        </p:nvSpPr>
        <p:spPr/>
        <p:txBody>
          <a:bodyPr/>
          <a:lstStyle/>
          <a:p>
            <a:r>
              <a:rPr lang="en-US" dirty="0"/>
              <a:t>How do we sample sharks?</a:t>
            </a:r>
          </a:p>
        </p:txBody>
      </p:sp>
      <p:pic>
        <p:nvPicPr>
          <p:cNvPr id="9" name="Picture 8">
            <a:extLst>
              <a:ext uri="{FF2B5EF4-FFF2-40B4-BE49-F238E27FC236}">
                <a16:creationId xmlns:a16="http://schemas.microsoft.com/office/drawing/2014/main" id="{8B597ED8-ECE7-4E01-8B8D-5F142424F32E}"/>
              </a:ext>
            </a:extLst>
          </p:cNvPr>
          <p:cNvPicPr>
            <a:picLocks noChangeAspect="1"/>
          </p:cNvPicPr>
          <p:nvPr/>
        </p:nvPicPr>
        <p:blipFill rotWithShape="1">
          <a:blip r:embed="rId3"/>
          <a:srcRect l="1577" r="1577" b="4359"/>
          <a:stretch/>
        </p:blipFill>
        <p:spPr>
          <a:xfrm>
            <a:off x="570456" y="2042287"/>
            <a:ext cx="7995102" cy="2484410"/>
          </a:xfrm>
          <a:prstGeom prst="rect">
            <a:avLst/>
          </a:prstGeom>
        </p:spPr>
      </p:pic>
      <p:sp>
        <p:nvSpPr>
          <p:cNvPr id="7" name="Content Placeholder 3">
            <a:extLst>
              <a:ext uri="{FF2B5EF4-FFF2-40B4-BE49-F238E27FC236}">
                <a16:creationId xmlns:a16="http://schemas.microsoft.com/office/drawing/2014/main" id="{872ABC9B-4BD3-4082-8717-33D1C3E12674}"/>
              </a:ext>
            </a:extLst>
          </p:cNvPr>
          <p:cNvSpPr txBox="1">
            <a:spLocks/>
          </p:cNvSpPr>
          <p:nvPr/>
        </p:nvSpPr>
        <p:spPr>
          <a:xfrm>
            <a:off x="2590897" y="2338351"/>
            <a:ext cx="5908964" cy="431774"/>
          </a:xfrm>
          <a:prstGeom prst="rect">
            <a:avLst/>
          </a:prstGeom>
        </p:spPr>
        <p:txBody>
          <a:bodyPr vert="horz" lIns="68580" tIns="34290" rIns="68580" bIns="3429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100" dirty="0">
                <a:solidFill>
                  <a:schemeClr val="tx2">
                    <a:lumMod val="50000"/>
                  </a:schemeClr>
                </a:solidFill>
              </a:rPr>
              <a:t>Shark populations are often sampled using </a:t>
            </a:r>
            <a:r>
              <a:rPr lang="en-US" sz="2100" b="1" dirty="0">
                <a:solidFill>
                  <a:schemeClr val="tx2">
                    <a:lumMod val="50000"/>
                  </a:schemeClr>
                </a:solidFill>
              </a:rPr>
              <a:t>Longlines</a:t>
            </a:r>
            <a:endParaRPr lang="en-US" sz="2100" dirty="0">
              <a:solidFill>
                <a:schemeClr val="tx2">
                  <a:lumMod val="50000"/>
                </a:schemeClr>
              </a:solidFill>
            </a:endParaRPr>
          </a:p>
        </p:txBody>
      </p:sp>
      <p:grpSp>
        <p:nvGrpSpPr>
          <p:cNvPr id="3" name="Group 2">
            <a:extLst>
              <a:ext uri="{FF2B5EF4-FFF2-40B4-BE49-F238E27FC236}">
                <a16:creationId xmlns:a16="http://schemas.microsoft.com/office/drawing/2014/main" id="{B5B4ECD9-3E1C-4BA5-844A-EB491715953C}"/>
              </a:ext>
            </a:extLst>
          </p:cNvPr>
          <p:cNvGrpSpPr/>
          <p:nvPr/>
        </p:nvGrpSpPr>
        <p:grpSpPr>
          <a:xfrm>
            <a:off x="664154" y="4569074"/>
            <a:ext cx="7807706" cy="1717537"/>
            <a:chOff x="822961" y="4568734"/>
            <a:chExt cx="7807706" cy="1717537"/>
          </a:xfrm>
        </p:grpSpPr>
        <p:pic>
          <p:nvPicPr>
            <p:cNvPr id="5" name="Picture 4">
              <a:extLst>
                <a:ext uri="{FF2B5EF4-FFF2-40B4-BE49-F238E27FC236}">
                  <a16:creationId xmlns:a16="http://schemas.microsoft.com/office/drawing/2014/main" id="{C7F761AF-A8D3-44D2-8F17-278E9EBC60D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22961" y="4568735"/>
              <a:ext cx="2514878" cy="1717536"/>
            </a:xfrm>
            <a:prstGeom prst="rect">
              <a:avLst/>
            </a:prstGeom>
          </p:spPr>
        </p:pic>
        <p:pic>
          <p:nvPicPr>
            <p:cNvPr id="10" name="Picture 9">
              <a:extLst>
                <a:ext uri="{FF2B5EF4-FFF2-40B4-BE49-F238E27FC236}">
                  <a16:creationId xmlns:a16="http://schemas.microsoft.com/office/drawing/2014/main" id="{B5DE4C6F-D6BA-4ECF-A7B1-992EB55FEAAD}"/>
                </a:ext>
              </a:extLst>
            </p:cNvPr>
            <p:cNvPicPr>
              <a:picLocks noChangeAspect="1"/>
            </p:cNvPicPr>
            <p:nvPr/>
          </p:nvPicPr>
          <p:blipFill rotWithShape="1">
            <a:blip r:embed="rId5">
              <a:extLst>
                <a:ext uri="{28A0092B-C50C-407E-A947-70E740481C1C}">
                  <a14:useLocalDpi xmlns:a14="http://schemas.microsoft.com/office/drawing/2010/main" val="0"/>
                </a:ext>
              </a:extLst>
            </a:blip>
            <a:srcRect b="13776"/>
            <a:stretch/>
          </p:blipFill>
          <p:spPr>
            <a:xfrm>
              <a:off x="3368319" y="4568734"/>
              <a:ext cx="2655927" cy="1717535"/>
            </a:xfrm>
            <a:prstGeom prst="rect">
              <a:avLst/>
            </a:prstGeom>
          </p:spPr>
        </p:pic>
        <p:pic>
          <p:nvPicPr>
            <p:cNvPr id="12" name="Picture 11">
              <a:extLst>
                <a:ext uri="{FF2B5EF4-FFF2-40B4-BE49-F238E27FC236}">
                  <a16:creationId xmlns:a16="http://schemas.microsoft.com/office/drawing/2014/main" id="{426B6715-CC11-4C32-A99B-BE245E5EE6EF}"/>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065012" y="4568734"/>
              <a:ext cx="2565655" cy="1717535"/>
            </a:xfrm>
            <a:prstGeom prst="rect">
              <a:avLst/>
            </a:prstGeom>
          </p:spPr>
        </p:pic>
      </p:grpSp>
      <p:sp>
        <p:nvSpPr>
          <p:cNvPr id="8" name="TextBox 7">
            <a:extLst>
              <a:ext uri="{FF2B5EF4-FFF2-40B4-BE49-F238E27FC236}">
                <a16:creationId xmlns:a16="http://schemas.microsoft.com/office/drawing/2014/main" id="{65D2A841-5058-4575-8A2D-4F9610CA3D8D}"/>
              </a:ext>
            </a:extLst>
          </p:cNvPr>
          <p:cNvSpPr txBox="1"/>
          <p:nvPr/>
        </p:nvSpPr>
        <p:spPr>
          <a:xfrm>
            <a:off x="5198993" y="6651530"/>
            <a:ext cx="4572000" cy="207749"/>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750" dirty="0">
                <a:solidFill>
                  <a:schemeClr val="tx2"/>
                </a:solidFill>
              </a:rPr>
              <a:t>Photo Credits: Longline: UMCES IAN, Mahi: NOAA Flickr, Longline Deployment: VA Sea Grant Flickr</a:t>
            </a:r>
          </a:p>
        </p:txBody>
      </p:sp>
    </p:spTree>
    <p:extLst>
      <p:ext uri="{BB962C8B-B14F-4D97-AF65-F5344CB8AC3E}">
        <p14:creationId xmlns:p14="http://schemas.microsoft.com/office/powerpoint/2010/main" val="42730382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AE5ED4-5501-4128-BB40-142039C3E1E2}"/>
              </a:ext>
            </a:extLst>
          </p:cNvPr>
          <p:cNvSpPr>
            <a:spLocks noGrp="1"/>
          </p:cNvSpPr>
          <p:nvPr>
            <p:ph type="title"/>
          </p:nvPr>
        </p:nvSpPr>
        <p:spPr/>
        <p:txBody>
          <a:bodyPr/>
          <a:lstStyle/>
          <a:p>
            <a:r>
              <a:rPr lang="en-US" dirty="0"/>
              <a:t>What do we use this data for? </a:t>
            </a:r>
          </a:p>
        </p:txBody>
      </p:sp>
      <p:sp>
        <p:nvSpPr>
          <p:cNvPr id="3" name="Content Placeholder 2">
            <a:extLst>
              <a:ext uri="{FF2B5EF4-FFF2-40B4-BE49-F238E27FC236}">
                <a16:creationId xmlns:a16="http://schemas.microsoft.com/office/drawing/2014/main" id="{2966EF8F-F70C-4D9C-98C3-AD78103E8FC1}"/>
              </a:ext>
            </a:extLst>
          </p:cNvPr>
          <p:cNvSpPr>
            <a:spLocks noGrp="1"/>
          </p:cNvSpPr>
          <p:nvPr>
            <p:ph idx="1"/>
          </p:nvPr>
        </p:nvSpPr>
        <p:spPr>
          <a:xfrm>
            <a:off x="4328932" y="2070726"/>
            <a:ext cx="4722471" cy="4121730"/>
          </a:xfrm>
        </p:spPr>
        <p:txBody>
          <a:bodyPr>
            <a:normAutofit/>
          </a:bodyPr>
          <a:lstStyle/>
          <a:p>
            <a:r>
              <a:rPr lang="en-US" sz="2800" dirty="0"/>
              <a:t>Data can be used to:</a:t>
            </a:r>
          </a:p>
          <a:p>
            <a:pPr marL="514350" indent="-514350">
              <a:buFont typeface="+mj-lt"/>
              <a:buAutoNum type="arabicPeriod"/>
            </a:pPr>
            <a:r>
              <a:rPr lang="en-US" sz="2800" dirty="0"/>
              <a:t>Determine how a species is doing over time</a:t>
            </a:r>
          </a:p>
          <a:p>
            <a:pPr marL="0" indent="0">
              <a:buNone/>
            </a:pPr>
            <a:endParaRPr lang="en-US" sz="2800" b="1" dirty="0"/>
          </a:p>
        </p:txBody>
      </p:sp>
      <p:pic>
        <p:nvPicPr>
          <p:cNvPr id="25" name="Picture 24">
            <a:extLst>
              <a:ext uri="{FF2B5EF4-FFF2-40B4-BE49-F238E27FC236}">
                <a16:creationId xmlns:a16="http://schemas.microsoft.com/office/drawing/2014/main" id="{F42A4F2A-44E7-4670-8D98-4456EDC81F19}"/>
              </a:ext>
            </a:extLst>
          </p:cNvPr>
          <p:cNvPicPr>
            <a:picLocks noChangeAspect="1"/>
          </p:cNvPicPr>
          <p:nvPr/>
        </p:nvPicPr>
        <p:blipFill rotWithShape="1">
          <a:blip r:embed="rId3">
            <a:extLst>
              <a:ext uri="{28A0092B-C50C-407E-A947-70E740481C1C}">
                <a14:useLocalDpi xmlns:a14="http://schemas.microsoft.com/office/drawing/2010/main" val="0"/>
              </a:ext>
            </a:extLst>
          </a:blip>
          <a:srcRect l="11231"/>
          <a:stretch/>
        </p:blipFill>
        <p:spPr>
          <a:xfrm>
            <a:off x="185091" y="2439942"/>
            <a:ext cx="4020005" cy="3011733"/>
          </a:xfrm>
          <a:prstGeom prst="rect">
            <a:avLst/>
          </a:prstGeom>
        </p:spPr>
      </p:pic>
      <p:sp>
        <p:nvSpPr>
          <p:cNvPr id="26" name="TextBox 8">
            <a:extLst>
              <a:ext uri="{FF2B5EF4-FFF2-40B4-BE49-F238E27FC236}">
                <a16:creationId xmlns:a16="http://schemas.microsoft.com/office/drawing/2014/main" id="{3A19F5E7-7D4F-44C8-B11C-5BB4C2647633}"/>
              </a:ext>
            </a:extLst>
          </p:cNvPr>
          <p:cNvSpPr txBox="1"/>
          <p:nvPr/>
        </p:nvSpPr>
        <p:spPr>
          <a:xfrm>
            <a:off x="7562268" y="6617696"/>
            <a:ext cx="1655283" cy="246221"/>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1000" dirty="0">
                <a:solidFill>
                  <a:schemeClr val="tx2"/>
                </a:solidFill>
              </a:rPr>
              <a:t>Photo Credit: NOAA FLICKR</a:t>
            </a:r>
          </a:p>
        </p:txBody>
      </p:sp>
    </p:spTree>
    <p:extLst>
      <p:ext uri="{BB962C8B-B14F-4D97-AF65-F5344CB8AC3E}">
        <p14:creationId xmlns:p14="http://schemas.microsoft.com/office/powerpoint/2010/main" val="141020865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AE5ED4-5501-4128-BB40-142039C3E1E2}"/>
              </a:ext>
            </a:extLst>
          </p:cNvPr>
          <p:cNvSpPr>
            <a:spLocks noGrp="1"/>
          </p:cNvSpPr>
          <p:nvPr>
            <p:ph type="title"/>
          </p:nvPr>
        </p:nvSpPr>
        <p:spPr/>
        <p:txBody>
          <a:bodyPr/>
          <a:lstStyle/>
          <a:p>
            <a:r>
              <a:rPr lang="en-US" dirty="0"/>
              <a:t>What do we use this data for? </a:t>
            </a:r>
          </a:p>
        </p:txBody>
      </p:sp>
      <p:sp>
        <p:nvSpPr>
          <p:cNvPr id="3" name="Content Placeholder 2">
            <a:extLst>
              <a:ext uri="{FF2B5EF4-FFF2-40B4-BE49-F238E27FC236}">
                <a16:creationId xmlns:a16="http://schemas.microsoft.com/office/drawing/2014/main" id="{2966EF8F-F70C-4D9C-98C3-AD78103E8FC1}"/>
              </a:ext>
            </a:extLst>
          </p:cNvPr>
          <p:cNvSpPr>
            <a:spLocks noGrp="1"/>
          </p:cNvSpPr>
          <p:nvPr>
            <p:ph idx="1"/>
          </p:nvPr>
        </p:nvSpPr>
        <p:spPr>
          <a:xfrm>
            <a:off x="4572001" y="2070726"/>
            <a:ext cx="4479402" cy="4121730"/>
          </a:xfrm>
        </p:spPr>
        <p:txBody>
          <a:bodyPr>
            <a:normAutofit/>
          </a:bodyPr>
          <a:lstStyle/>
          <a:p>
            <a:r>
              <a:rPr lang="en-US" sz="2800" dirty="0"/>
              <a:t>Data can be used to:</a:t>
            </a:r>
          </a:p>
          <a:p>
            <a:pPr marL="514350" indent="-514350">
              <a:buFont typeface="+mj-lt"/>
              <a:buAutoNum type="arabicPeriod"/>
            </a:pPr>
            <a:r>
              <a:rPr lang="en-US" sz="2800" dirty="0"/>
              <a:t>Determine how a species is doing over time</a:t>
            </a:r>
          </a:p>
          <a:p>
            <a:pPr marL="514350" indent="-514350">
              <a:buFont typeface="+mj-lt"/>
              <a:buAutoNum type="arabicPeriod"/>
            </a:pPr>
            <a:r>
              <a:rPr lang="en-US" sz="2800" dirty="0"/>
              <a:t>Examine suitable habitat</a:t>
            </a:r>
          </a:p>
          <a:p>
            <a:endParaRPr lang="en-US" sz="2800" b="1" dirty="0"/>
          </a:p>
        </p:txBody>
      </p:sp>
      <p:grpSp>
        <p:nvGrpSpPr>
          <p:cNvPr id="23" name="Group 22">
            <a:extLst>
              <a:ext uri="{FF2B5EF4-FFF2-40B4-BE49-F238E27FC236}">
                <a16:creationId xmlns:a16="http://schemas.microsoft.com/office/drawing/2014/main" id="{F8A67C6E-AAF2-4AAD-AE5A-38B175BD646C}"/>
              </a:ext>
            </a:extLst>
          </p:cNvPr>
          <p:cNvGrpSpPr/>
          <p:nvPr/>
        </p:nvGrpSpPr>
        <p:grpSpPr>
          <a:xfrm>
            <a:off x="483870" y="1980248"/>
            <a:ext cx="3813810" cy="3566160"/>
            <a:chOff x="838200" y="2011680"/>
            <a:chExt cx="5085080" cy="4754880"/>
          </a:xfrm>
        </p:grpSpPr>
        <p:sp>
          <p:nvSpPr>
            <p:cNvPr id="22" name="Rectangle 21">
              <a:extLst>
                <a:ext uri="{FF2B5EF4-FFF2-40B4-BE49-F238E27FC236}">
                  <a16:creationId xmlns:a16="http://schemas.microsoft.com/office/drawing/2014/main" id="{DF93CF34-46A7-47D7-86A7-DA4AEB30C3F5}"/>
                </a:ext>
              </a:extLst>
            </p:cNvPr>
            <p:cNvSpPr/>
            <p:nvPr/>
          </p:nvSpPr>
          <p:spPr>
            <a:xfrm>
              <a:off x="838200" y="2011680"/>
              <a:ext cx="5085080" cy="4754880"/>
            </a:xfrm>
            <a:prstGeom prst="rect">
              <a:avLst/>
            </a:prstGeom>
            <a:solidFill>
              <a:schemeClr val="bg1"/>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p>
          </p:txBody>
        </p:sp>
        <p:grpSp>
          <p:nvGrpSpPr>
            <p:cNvPr id="14" name="Group 13">
              <a:extLst>
                <a:ext uri="{FF2B5EF4-FFF2-40B4-BE49-F238E27FC236}">
                  <a16:creationId xmlns:a16="http://schemas.microsoft.com/office/drawing/2014/main" id="{63E65918-B43D-441D-9427-1D38F37129B0}"/>
                </a:ext>
              </a:extLst>
            </p:cNvPr>
            <p:cNvGrpSpPr>
              <a:grpSpLocks noChangeAspect="1"/>
            </p:cNvGrpSpPr>
            <p:nvPr/>
          </p:nvGrpSpPr>
          <p:grpSpPr>
            <a:xfrm>
              <a:off x="1005839" y="2175499"/>
              <a:ext cx="4754880" cy="4444184"/>
              <a:chOff x="4001996" y="2094067"/>
              <a:chExt cx="4191452" cy="3917572"/>
            </a:xfrm>
          </p:grpSpPr>
          <p:sp>
            <p:nvSpPr>
              <p:cNvPr id="15" name="Freeform: Shape 14">
                <a:extLst>
                  <a:ext uri="{FF2B5EF4-FFF2-40B4-BE49-F238E27FC236}">
                    <a16:creationId xmlns:a16="http://schemas.microsoft.com/office/drawing/2014/main" id="{2BF55B08-4195-4C2A-B337-2653D5D7A432}"/>
                  </a:ext>
                </a:extLst>
              </p:cNvPr>
              <p:cNvSpPr/>
              <p:nvPr/>
            </p:nvSpPr>
            <p:spPr>
              <a:xfrm>
                <a:off x="4905682" y="3630908"/>
                <a:ext cx="1047001" cy="785941"/>
              </a:xfrm>
              <a:custGeom>
                <a:avLst/>
                <a:gdLst>
                  <a:gd name="connsiteX0" fmla="*/ 259598 w 1047001"/>
                  <a:gd name="connsiteY0" fmla="*/ 0 h 785941"/>
                  <a:gd name="connsiteX1" fmla="*/ 1031115 w 1047001"/>
                  <a:gd name="connsiteY1" fmla="*/ 319573 h 785941"/>
                  <a:gd name="connsiteX2" fmla="*/ 1047001 w 1047001"/>
                  <a:gd name="connsiteY2" fmla="*/ 337052 h 785941"/>
                  <a:gd name="connsiteX3" fmla="*/ 992466 w 1047001"/>
                  <a:gd name="connsiteY3" fmla="*/ 397055 h 785941"/>
                  <a:gd name="connsiteX4" fmla="*/ 792367 w 1047001"/>
                  <a:gd name="connsiteY4" fmla="*/ 766632 h 785941"/>
                  <a:gd name="connsiteX5" fmla="*/ 787403 w 1047001"/>
                  <a:gd name="connsiteY5" fmla="*/ 785941 h 785941"/>
                  <a:gd name="connsiteX6" fmla="*/ 722544 w 1047001"/>
                  <a:gd name="connsiteY6" fmla="*/ 769264 h 785941"/>
                  <a:gd name="connsiteX7" fmla="*/ 4965 w 1047001"/>
                  <a:gd name="connsiteY7" fmla="*/ 51685 h 785941"/>
                  <a:gd name="connsiteX8" fmla="*/ 0 w 1047001"/>
                  <a:gd name="connsiteY8" fmla="*/ 32376 h 785941"/>
                  <a:gd name="connsiteX9" fmla="*/ 39705 w 1047001"/>
                  <a:gd name="connsiteY9" fmla="*/ 22167 h 785941"/>
                  <a:gd name="connsiteX10" fmla="*/ 259598 w 1047001"/>
                  <a:gd name="connsiteY10" fmla="*/ 0 h 7859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047001" h="785941">
                    <a:moveTo>
                      <a:pt x="259598" y="0"/>
                    </a:moveTo>
                    <a:cubicBezTo>
                      <a:pt x="560894" y="0"/>
                      <a:pt x="833666" y="122124"/>
                      <a:pt x="1031115" y="319573"/>
                    </a:cubicBezTo>
                    <a:lnTo>
                      <a:pt x="1047001" y="337052"/>
                    </a:lnTo>
                    <a:lnTo>
                      <a:pt x="992466" y="397055"/>
                    </a:lnTo>
                    <a:cubicBezTo>
                      <a:pt x="903523" y="504829"/>
                      <a:pt x="834873" y="629972"/>
                      <a:pt x="792367" y="766632"/>
                    </a:cubicBezTo>
                    <a:lnTo>
                      <a:pt x="787403" y="785941"/>
                    </a:lnTo>
                    <a:lnTo>
                      <a:pt x="722544" y="769264"/>
                    </a:lnTo>
                    <a:cubicBezTo>
                      <a:pt x="380892" y="662999"/>
                      <a:pt x="111230" y="393337"/>
                      <a:pt x="4965" y="51685"/>
                    </a:cubicBezTo>
                    <a:lnTo>
                      <a:pt x="0" y="32376"/>
                    </a:lnTo>
                    <a:lnTo>
                      <a:pt x="39705" y="22167"/>
                    </a:lnTo>
                    <a:cubicBezTo>
                      <a:pt x="110733" y="7633"/>
                      <a:pt x="184274" y="0"/>
                      <a:pt x="259598" y="0"/>
                    </a:cubicBezTo>
                    <a:close/>
                  </a:path>
                </a:pathLst>
              </a:custGeom>
              <a:solidFill>
                <a:schemeClr val="accent6">
                  <a:lumMod val="40000"/>
                  <a:lumOff val="60000"/>
                </a:schemeClr>
              </a:solidFill>
            </p:spPr>
            <p:style>
              <a:lnRef idx="2">
                <a:schemeClr val="lt1">
                  <a:hueOff val="0"/>
                  <a:satOff val="0"/>
                  <a:lumOff val="0"/>
                  <a:alphaOff val="0"/>
                </a:schemeClr>
              </a:lnRef>
              <a:fillRef idx="1">
                <a:schemeClr val="accent5">
                  <a:alpha val="50000"/>
                  <a:hueOff val="0"/>
                  <a:satOff val="0"/>
                  <a:lumOff val="0"/>
                  <a:alphaOff val="0"/>
                </a:schemeClr>
              </a:fillRef>
              <a:effectRef idx="0">
                <a:schemeClr val="accent5">
                  <a:alpha val="50000"/>
                  <a:hueOff val="0"/>
                  <a:satOff val="0"/>
                  <a:lumOff val="0"/>
                  <a:alphaOff val="0"/>
                </a:schemeClr>
              </a:effectRef>
              <a:fontRef idx="minor">
                <a:schemeClr val="tx1"/>
              </a:fontRef>
            </p:style>
            <p:txBody>
              <a:bodyPr spcFirstLastPara="0" vert="horz" wrap="square" lIns="218218" tIns="286411" rIns="218218" bIns="613737" numCol="1" spcCol="1270" anchor="ctr" anchorCtr="0">
                <a:noAutofit/>
              </a:bodyPr>
              <a:lstStyle/>
              <a:p>
                <a:pPr algn="ctr" defTabSz="600075">
                  <a:lnSpc>
                    <a:spcPct val="90000"/>
                  </a:lnSpc>
                  <a:spcBef>
                    <a:spcPct val="0"/>
                  </a:spcBef>
                  <a:spcAft>
                    <a:spcPct val="35000"/>
                  </a:spcAft>
                </a:pPr>
                <a:endParaRPr lang="en-US" sz="1350" dirty="0"/>
              </a:p>
            </p:txBody>
          </p:sp>
          <p:sp>
            <p:nvSpPr>
              <p:cNvPr id="16" name="Freeform: Shape 15">
                <a:extLst>
                  <a:ext uri="{FF2B5EF4-FFF2-40B4-BE49-F238E27FC236}">
                    <a16:creationId xmlns:a16="http://schemas.microsoft.com/office/drawing/2014/main" id="{03A31220-CB10-4270-99D0-2C00184DF2FC}"/>
                  </a:ext>
                </a:extLst>
              </p:cNvPr>
              <p:cNvSpPr/>
              <p:nvPr/>
            </p:nvSpPr>
            <p:spPr>
              <a:xfrm>
                <a:off x="6247841" y="3641069"/>
                <a:ext cx="1047001" cy="785941"/>
              </a:xfrm>
              <a:custGeom>
                <a:avLst/>
                <a:gdLst>
                  <a:gd name="connsiteX0" fmla="*/ 787402 w 1047001"/>
                  <a:gd name="connsiteY0" fmla="*/ 0 h 785941"/>
                  <a:gd name="connsiteX1" fmla="*/ 1007295 w 1047001"/>
                  <a:gd name="connsiteY1" fmla="*/ 22167 h 785941"/>
                  <a:gd name="connsiteX2" fmla="*/ 1047001 w 1047001"/>
                  <a:gd name="connsiteY2" fmla="*/ 32376 h 785941"/>
                  <a:gd name="connsiteX3" fmla="*/ 1042036 w 1047001"/>
                  <a:gd name="connsiteY3" fmla="*/ 51685 h 785941"/>
                  <a:gd name="connsiteX4" fmla="*/ 324457 w 1047001"/>
                  <a:gd name="connsiteY4" fmla="*/ 769264 h 785941"/>
                  <a:gd name="connsiteX5" fmla="*/ 259598 w 1047001"/>
                  <a:gd name="connsiteY5" fmla="*/ 785941 h 785941"/>
                  <a:gd name="connsiteX6" fmla="*/ 254633 w 1047001"/>
                  <a:gd name="connsiteY6" fmla="*/ 766632 h 785941"/>
                  <a:gd name="connsiteX7" fmla="*/ 54534 w 1047001"/>
                  <a:gd name="connsiteY7" fmla="*/ 397055 h 785941"/>
                  <a:gd name="connsiteX8" fmla="*/ 0 w 1047001"/>
                  <a:gd name="connsiteY8" fmla="*/ 337052 h 785941"/>
                  <a:gd name="connsiteX9" fmla="*/ 15886 w 1047001"/>
                  <a:gd name="connsiteY9" fmla="*/ 319573 h 785941"/>
                  <a:gd name="connsiteX10" fmla="*/ 787402 w 1047001"/>
                  <a:gd name="connsiteY10" fmla="*/ 0 h 7859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047001" h="785941">
                    <a:moveTo>
                      <a:pt x="787402" y="0"/>
                    </a:moveTo>
                    <a:cubicBezTo>
                      <a:pt x="862726" y="0"/>
                      <a:pt x="936268" y="7633"/>
                      <a:pt x="1007295" y="22167"/>
                    </a:cubicBezTo>
                    <a:lnTo>
                      <a:pt x="1047001" y="32376"/>
                    </a:lnTo>
                    <a:lnTo>
                      <a:pt x="1042036" y="51685"/>
                    </a:lnTo>
                    <a:cubicBezTo>
                      <a:pt x="935771" y="393337"/>
                      <a:pt x="666109" y="662999"/>
                      <a:pt x="324457" y="769264"/>
                    </a:cubicBezTo>
                    <a:lnTo>
                      <a:pt x="259598" y="785941"/>
                    </a:lnTo>
                    <a:lnTo>
                      <a:pt x="254633" y="766632"/>
                    </a:lnTo>
                    <a:cubicBezTo>
                      <a:pt x="212127" y="629972"/>
                      <a:pt x="143478" y="504829"/>
                      <a:pt x="54534" y="397055"/>
                    </a:cubicBezTo>
                    <a:lnTo>
                      <a:pt x="0" y="337052"/>
                    </a:lnTo>
                    <a:lnTo>
                      <a:pt x="15886" y="319573"/>
                    </a:lnTo>
                    <a:cubicBezTo>
                      <a:pt x="213334" y="122124"/>
                      <a:pt x="486106" y="0"/>
                      <a:pt x="787402" y="0"/>
                    </a:cubicBezTo>
                    <a:close/>
                  </a:path>
                </a:pathLst>
              </a:custGeom>
              <a:solidFill>
                <a:schemeClr val="accent4">
                  <a:lumMod val="75000"/>
                </a:schemeClr>
              </a:solidFill>
            </p:spPr>
            <p:style>
              <a:lnRef idx="2">
                <a:schemeClr val="lt1">
                  <a:hueOff val="0"/>
                  <a:satOff val="0"/>
                  <a:lumOff val="0"/>
                  <a:alphaOff val="0"/>
                </a:schemeClr>
              </a:lnRef>
              <a:fillRef idx="1">
                <a:schemeClr val="accent5">
                  <a:alpha val="50000"/>
                  <a:hueOff val="0"/>
                  <a:satOff val="0"/>
                  <a:lumOff val="0"/>
                  <a:alphaOff val="0"/>
                </a:schemeClr>
              </a:fillRef>
              <a:effectRef idx="0">
                <a:schemeClr val="accent5">
                  <a:alpha val="50000"/>
                  <a:hueOff val="0"/>
                  <a:satOff val="0"/>
                  <a:lumOff val="0"/>
                  <a:alphaOff val="0"/>
                </a:schemeClr>
              </a:effectRef>
              <a:fontRef idx="minor">
                <a:schemeClr val="tx1"/>
              </a:fontRef>
            </p:style>
            <p:txBody>
              <a:bodyPr spcFirstLastPara="0" vert="horz" wrap="square" lIns="218218" tIns="286411" rIns="218218" bIns="613737" numCol="1" spcCol="1270" anchor="t" anchorCtr="0">
                <a:noAutofit/>
              </a:bodyPr>
              <a:lstStyle/>
              <a:p>
                <a:pPr algn="ctr" defTabSz="600075">
                  <a:lnSpc>
                    <a:spcPct val="90000"/>
                  </a:lnSpc>
                  <a:spcBef>
                    <a:spcPct val="0"/>
                  </a:spcBef>
                  <a:spcAft>
                    <a:spcPct val="35000"/>
                  </a:spcAft>
                </a:pPr>
                <a:endParaRPr lang="en-US" dirty="0">
                  <a:solidFill>
                    <a:schemeClr val="bg2">
                      <a:lumMod val="20000"/>
                      <a:lumOff val="80000"/>
                    </a:schemeClr>
                  </a:solidFill>
                </a:endParaRPr>
              </a:p>
            </p:txBody>
          </p:sp>
          <p:sp>
            <p:nvSpPr>
              <p:cNvPr id="17" name="Freeform: Shape 16">
                <a:extLst>
                  <a:ext uri="{FF2B5EF4-FFF2-40B4-BE49-F238E27FC236}">
                    <a16:creationId xmlns:a16="http://schemas.microsoft.com/office/drawing/2014/main" id="{BB8C89EB-E61A-4ECF-B7DD-4332A472C2B9}"/>
                  </a:ext>
                </a:extLst>
              </p:cNvPr>
              <p:cNvSpPr/>
              <p:nvPr/>
            </p:nvSpPr>
            <p:spPr>
              <a:xfrm>
                <a:off x="5792313" y="4655743"/>
                <a:ext cx="607373" cy="1059186"/>
              </a:xfrm>
              <a:custGeom>
                <a:avLst/>
                <a:gdLst>
                  <a:gd name="connsiteX0" fmla="*/ 44089 w 607373"/>
                  <a:gd name="connsiteY0" fmla="*/ 0 h 1059186"/>
                  <a:gd name="connsiteX1" fmla="*/ 83794 w 607373"/>
                  <a:gd name="connsiteY1" fmla="*/ 10209 h 1059186"/>
                  <a:gd name="connsiteX2" fmla="*/ 303687 w 607373"/>
                  <a:gd name="connsiteY2" fmla="*/ 32376 h 1059186"/>
                  <a:gd name="connsiteX3" fmla="*/ 523580 w 607373"/>
                  <a:gd name="connsiteY3" fmla="*/ 10209 h 1059186"/>
                  <a:gd name="connsiteX4" fmla="*/ 563285 w 607373"/>
                  <a:gd name="connsiteY4" fmla="*/ 0 h 1059186"/>
                  <a:gd name="connsiteX5" fmla="*/ 585206 w 607373"/>
                  <a:gd name="connsiteY5" fmla="*/ 85255 h 1059186"/>
                  <a:gd name="connsiteX6" fmla="*/ 607373 w 607373"/>
                  <a:gd name="connsiteY6" fmla="*/ 305148 h 1059186"/>
                  <a:gd name="connsiteX7" fmla="*/ 358221 w 607373"/>
                  <a:gd name="connsiteY7" fmla="*/ 999182 h 1059186"/>
                  <a:gd name="connsiteX8" fmla="*/ 303687 w 607373"/>
                  <a:gd name="connsiteY8" fmla="*/ 1059186 h 1059186"/>
                  <a:gd name="connsiteX9" fmla="*/ 249152 w 607373"/>
                  <a:gd name="connsiteY9" fmla="*/ 999182 h 1059186"/>
                  <a:gd name="connsiteX10" fmla="*/ 0 w 607373"/>
                  <a:gd name="connsiteY10" fmla="*/ 305148 h 1059186"/>
                  <a:gd name="connsiteX11" fmla="*/ 22167 w 607373"/>
                  <a:gd name="connsiteY11" fmla="*/ 85255 h 1059186"/>
                  <a:gd name="connsiteX12" fmla="*/ 44089 w 607373"/>
                  <a:gd name="connsiteY12" fmla="*/ 0 h 10591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07373" h="1059186">
                    <a:moveTo>
                      <a:pt x="44089" y="0"/>
                    </a:moveTo>
                    <a:lnTo>
                      <a:pt x="83794" y="10209"/>
                    </a:lnTo>
                    <a:cubicBezTo>
                      <a:pt x="154822" y="24743"/>
                      <a:pt x="228363" y="32376"/>
                      <a:pt x="303687" y="32376"/>
                    </a:cubicBezTo>
                    <a:cubicBezTo>
                      <a:pt x="379011" y="32376"/>
                      <a:pt x="452553" y="24743"/>
                      <a:pt x="523580" y="10209"/>
                    </a:cubicBezTo>
                    <a:lnTo>
                      <a:pt x="563285" y="0"/>
                    </a:lnTo>
                    <a:lnTo>
                      <a:pt x="585206" y="85255"/>
                    </a:lnTo>
                    <a:cubicBezTo>
                      <a:pt x="599740" y="156283"/>
                      <a:pt x="607373" y="229824"/>
                      <a:pt x="607373" y="305148"/>
                    </a:cubicBezTo>
                    <a:cubicBezTo>
                      <a:pt x="607373" y="568782"/>
                      <a:pt x="513872" y="810578"/>
                      <a:pt x="358221" y="999182"/>
                    </a:cubicBezTo>
                    <a:lnTo>
                      <a:pt x="303687" y="1059186"/>
                    </a:lnTo>
                    <a:lnTo>
                      <a:pt x="249152" y="999182"/>
                    </a:lnTo>
                    <a:cubicBezTo>
                      <a:pt x="93502" y="810578"/>
                      <a:pt x="0" y="568782"/>
                      <a:pt x="0" y="305148"/>
                    </a:cubicBezTo>
                    <a:cubicBezTo>
                      <a:pt x="0" y="229824"/>
                      <a:pt x="7633" y="156283"/>
                      <a:pt x="22167" y="85255"/>
                    </a:cubicBezTo>
                    <a:lnTo>
                      <a:pt x="44089" y="0"/>
                    </a:lnTo>
                    <a:close/>
                  </a:path>
                </a:pathLst>
              </a:custGeom>
              <a:solidFill>
                <a:schemeClr val="accent3">
                  <a:lumMod val="60000"/>
                  <a:lumOff val="40000"/>
                </a:schemeClr>
              </a:solidFill>
            </p:spPr>
            <p:style>
              <a:lnRef idx="2">
                <a:schemeClr val="lt1">
                  <a:hueOff val="0"/>
                  <a:satOff val="0"/>
                  <a:lumOff val="0"/>
                  <a:alphaOff val="0"/>
                </a:schemeClr>
              </a:lnRef>
              <a:fillRef idx="1">
                <a:schemeClr val="accent5">
                  <a:alpha val="50000"/>
                  <a:hueOff val="0"/>
                  <a:satOff val="0"/>
                  <a:lumOff val="0"/>
                  <a:alphaOff val="0"/>
                </a:schemeClr>
              </a:fillRef>
              <a:effectRef idx="0">
                <a:schemeClr val="accent5">
                  <a:alpha val="50000"/>
                  <a:hueOff val="0"/>
                  <a:satOff val="0"/>
                  <a:lumOff val="0"/>
                  <a:alphaOff val="0"/>
                </a:schemeClr>
              </a:effectRef>
              <a:fontRef idx="minor">
                <a:schemeClr val="tx1"/>
              </a:fontRef>
            </p:style>
            <p:txBody>
              <a:bodyPr spcFirstLastPara="0" vert="horz" wrap="square" lIns="218218" tIns="286411" rIns="218218" bIns="613737" numCol="1" spcCol="1270" anchor="ctr" anchorCtr="0">
                <a:noAutofit/>
              </a:bodyPr>
              <a:lstStyle/>
              <a:p>
                <a:pPr algn="ctr" defTabSz="600075">
                  <a:lnSpc>
                    <a:spcPct val="90000"/>
                  </a:lnSpc>
                  <a:spcBef>
                    <a:spcPct val="0"/>
                  </a:spcBef>
                  <a:spcAft>
                    <a:spcPct val="35000"/>
                  </a:spcAft>
                </a:pPr>
                <a:endParaRPr lang="en-US" sz="1350" dirty="0"/>
              </a:p>
            </p:txBody>
          </p:sp>
          <p:sp>
            <p:nvSpPr>
              <p:cNvPr id="18" name="Freeform: Shape 17">
                <a:extLst>
                  <a:ext uri="{FF2B5EF4-FFF2-40B4-BE49-F238E27FC236}">
                    <a16:creationId xmlns:a16="http://schemas.microsoft.com/office/drawing/2014/main" id="{2BE94E02-B12D-4122-B762-926E990F15A9}"/>
                  </a:ext>
                </a:extLst>
              </p:cNvPr>
              <p:cNvSpPr/>
              <p:nvPr/>
            </p:nvSpPr>
            <p:spPr>
              <a:xfrm>
                <a:off x="5004911" y="2094067"/>
                <a:ext cx="2182178" cy="1700913"/>
              </a:xfrm>
              <a:custGeom>
                <a:avLst/>
                <a:gdLst>
                  <a:gd name="connsiteX0" fmla="*/ 1091089 w 2182178"/>
                  <a:gd name="connsiteY0" fmla="*/ 0 h 1700913"/>
                  <a:gd name="connsiteX1" fmla="*/ 2182178 w 2182178"/>
                  <a:gd name="connsiteY1" fmla="*/ 1091089 h 1700913"/>
                  <a:gd name="connsiteX2" fmla="*/ 2160011 w 2182178"/>
                  <a:gd name="connsiteY2" fmla="*/ 1310982 h 1700913"/>
                  <a:gd name="connsiteX3" fmla="*/ 2138090 w 2182178"/>
                  <a:gd name="connsiteY3" fmla="*/ 1396237 h 1700913"/>
                  <a:gd name="connsiteX4" fmla="*/ 2098384 w 2182178"/>
                  <a:gd name="connsiteY4" fmla="*/ 1386028 h 1700913"/>
                  <a:gd name="connsiteX5" fmla="*/ 1878491 w 2182178"/>
                  <a:gd name="connsiteY5" fmla="*/ 1363861 h 1700913"/>
                  <a:gd name="connsiteX6" fmla="*/ 1106975 w 2182178"/>
                  <a:gd name="connsiteY6" fmla="*/ 1683434 h 1700913"/>
                  <a:gd name="connsiteX7" fmla="*/ 1091089 w 2182178"/>
                  <a:gd name="connsiteY7" fmla="*/ 1700913 h 1700913"/>
                  <a:gd name="connsiteX8" fmla="*/ 1075203 w 2182178"/>
                  <a:gd name="connsiteY8" fmla="*/ 1683434 h 1700913"/>
                  <a:gd name="connsiteX9" fmla="*/ 303686 w 2182178"/>
                  <a:gd name="connsiteY9" fmla="*/ 1363861 h 1700913"/>
                  <a:gd name="connsiteX10" fmla="*/ 83793 w 2182178"/>
                  <a:gd name="connsiteY10" fmla="*/ 1386028 h 1700913"/>
                  <a:gd name="connsiteX11" fmla="*/ 44088 w 2182178"/>
                  <a:gd name="connsiteY11" fmla="*/ 1396237 h 1700913"/>
                  <a:gd name="connsiteX12" fmla="*/ 22167 w 2182178"/>
                  <a:gd name="connsiteY12" fmla="*/ 1310982 h 1700913"/>
                  <a:gd name="connsiteX13" fmla="*/ 0 w 2182178"/>
                  <a:gd name="connsiteY13" fmla="*/ 1091089 h 1700913"/>
                  <a:gd name="connsiteX14" fmla="*/ 1091089 w 2182178"/>
                  <a:gd name="connsiteY14" fmla="*/ 0 h 1700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182178" h="1700913">
                    <a:moveTo>
                      <a:pt x="1091089" y="0"/>
                    </a:moveTo>
                    <a:cubicBezTo>
                      <a:pt x="1693681" y="0"/>
                      <a:pt x="2182178" y="488497"/>
                      <a:pt x="2182178" y="1091089"/>
                    </a:cubicBezTo>
                    <a:cubicBezTo>
                      <a:pt x="2182178" y="1166413"/>
                      <a:pt x="2174545" y="1239954"/>
                      <a:pt x="2160011" y="1310982"/>
                    </a:cubicBezTo>
                    <a:lnTo>
                      <a:pt x="2138090" y="1396237"/>
                    </a:lnTo>
                    <a:lnTo>
                      <a:pt x="2098384" y="1386028"/>
                    </a:lnTo>
                    <a:cubicBezTo>
                      <a:pt x="2027357" y="1371494"/>
                      <a:pt x="1953815" y="1363861"/>
                      <a:pt x="1878491" y="1363861"/>
                    </a:cubicBezTo>
                    <a:cubicBezTo>
                      <a:pt x="1577195" y="1363861"/>
                      <a:pt x="1304423" y="1485985"/>
                      <a:pt x="1106975" y="1683434"/>
                    </a:cubicBezTo>
                    <a:lnTo>
                      <a:pt x="1091089" y="1700913"/>
                    </a:lnTo>
                    <a:lnTo>
                      <a:pt x="1075203" y="1683434"/>
                    </a:lnTo>
                    <a:cubicBezTo>
                      <a:pt x="877754" y="1485985"/>
                      <a:pt x="604982" y="1363861"/>
                      <a:pt x="303686" y="1363861"/>
                    </a:cubicBezTo>
                    <a:cubicBezTo>
                      <a:pt x="228362" y="1363861"/>
                      <a:pt x="154821" y="1371494"/>
                      <a:pt x="83793" y="1386028"/>
                    </a:cubicBezTo>
                    <a:lnTo>
                      <a:pt x="44088" y="1396237"/>
                    </a:lnTo>
                    <a:lnTo>
                      <a:pt x="22167" y="1310982"/>
                    </a:lnTo>
                    <a:cubicBezTo>
                      <a:pt x="7633" y="1239954"/>
                      <a:pt x="0" y="1166413"/>
                      <a:pt x="0" y="1091089"/>
                    </a:cubicBezTo>
                    <a:cubicBezTo>
                      <a:pt x="0" y="488497"/>
                      <a:pt x="488497" y="0"/>
                      <a:pt x="1091089" y="0"/>
                    </a:cubicBezTo>
                    <a:close/>
                  </a:path>
                </a:pathLst>
              </a:custGeom>
              <a:solidFill>
                <a:schemeClr val="accent6"/>
              </a:solidFill>
            </p:spPr>
            <p:style>
              <a:lnRef idx="2">
                <a:schemeClr val="lt1">
                  <a:hueOff val="0"/>
                  <a:satOff val="0"/>
                  <a:lumOff val="0"/>
                  <a:alphaOff val="0"/>
                </a:schemeClr>
              </a:lnRef>
              <a:fillRef idx="1">
                <a:schemeClr val="accent5">
                  <a:alpha val="50000"/>
                  <a:hueOff val="0"/>
                  <a:satOff val="0"/>
                  <a:lumOff val="0"/>
                  <a:alphaOff val="0"/>
                </a:schemeClr>
              </a:fillRef>
              <a:effectRef idx="0">
                <a:schemeClr val="accent5">
                  <a:alpha val="50000"/>
                  <a:hueOff val="0"/>
                  <a:satOff val="0"/>
                  <a:lumOff val="0"/>
                  <a:alphaOff val="0"/>
                </a:schemeClr>
              </a:effectRef>
              <a:fontRef idx="minor">
                <a:schemeClr val="tx1"/>
              </a:fontRef>
            </p:style>
            <p:txBody>
              <a:bodyPr spcFirstLastPara="0" vert="horz" wrap="square" lIns="218218" tIns="274320" rIns="218218" bIns="411480" numCol="1" spcCol="1270" anchor="b" anchorCtr="0">
                <a:noAutofit/>
              </a:bodyPr>
              <a:lstStyle/>
              <a:p>
                <a:pPr algn="ctr" defTabSz="600075">
                  <a:lnSpc>
                    <a:spcPct val="90000"/>
                  </a:lnSpc>
                  <a:spcBef>
                    <a:spcPct val="0"/>
                  </a:spcBef>
                  <a:spcAft>
                    <a:spcPct val="35000"/>
                  </a:spcAft>
                </a:pPr>
                <a:r>
                  <a:rPr lang="en-US" sz="2100" dirty="0">
                    <a:solidFill>
                      <a:schemeClr val="tx1">
                        <a:lumMod val="75000"/>
                      </a:schemeClr>
                    </a:solidFill>
                  </a:rPr>
                  <a:t>Abiotic Factors </a:t>
                </a:r>
              </a:p>
            </p:txBody>
          </p:sp>
          <p:sp>
            <p:nvSpPr>
              <p:cNvPr id="19" name="Freeform: Shape 18">
                <a:extLst>
                  <a:ext uri="{FF2B5EF4-FFF2-40B4-BE49-F238E27FC236}">
                    <a16:creationId xmlns:a16="http://schemas.microsoft.com/office/drawing/2014/main" id="{E6A6D685-0CB3-4ED6-B42D-D036B543D847}"/>
                  </a:ext>
                </a:extLst>
              </p:cNvPr>
              <p:cNvSpPr/>
              <p:nvPr/>
            </p:nvSpPr>
            <p:spPr>
              <a:xfrm>
                <a:off x="4001996" y="3861837"/>
                <a:ext cx="1878492" cy="2149802"/>
              </a:xfrm>
              <a:custGeom>
                <a:avLst/>
                <a:gdLst>
                  <a:gd name="connsiteX0" fmla="*/ 831491 w 1878492"/>
                  <a:gd name="connsiteY0" fmla="*/ 0 h 2149802"/>
                  <a:gd name="connsiteX1" fmla="*/ 836456 w 1878492"/>
                  <a:gd name="connsiteY1" fmla="*/ 19309 h 2149802"/>
                  <a:gd name="connsiteX2" fmla="*/ 1554035 w 1878492"/>
                  <a:gd name="connsiteY2" fmla="*/ 736888 h 2149802"/>
                  <a:gd name="connsiteX3" fmla="*/ 1618894 w 1878492"/>
                  <a:gd name="connsiteY3" fmla="*/ 753565 h 2149802"/>
                  <a:gd name="connsiteX4" fmla="*/ 1596972 w 1878492"/>
                  <a:gd name="connsiteY4" fmla="*/ 838820 h 2149802"/>
                  <a:gd name="connsiteX5" fmla="*/ 1574805 w 1878492"/>
                  <a:gd name="connsiteY5" fmla="*/ 1058713 h 2149802"/>
                  <a:gd name="connsiteX6" fmla="*/ 1823957 w 1878492"/>
                  <a:gd name="connsiteY6" fmla="*/ 1752747 h 2149802"/>
                  <a:gd name="connsiteX7" fmla="*/ 1878492 w 1878492"/>
                  <a:gd name="connsiteY7" fmla="*/ 1812751 h 2149802"/>
                  <a:gd name="connsiteX8" fmla="*/ 1862606 w 1878492"/>
                  <a:gd name="connsiteY8" fmla="*/ 1830230 h 2149802"/>
                  <a:gd name="connsiteX9" fmla="*/ 1091089 w 1878492"/>
                  <a:gd name="connsiteY9" fmla="*/ 2149802 h 2149802"/>
                  <a:gd name="connsiteX10" fmla="*/ 0 w 1878492"/>
                  <a:gd name="connsiteY10" fmla="*/ 1058713 h 2149802"/>
                  <a:gd name="connsiteX11" fmla="*/ 766632 w 1878492"/>
                  <a:gd name="connsiteY11" fmla="*/ 16677 h 2149802"/>
                  <a:gd name="connsiteX12" fmla="*/ 831491 w 1878492"/>
                  <a:gd name="connsiteY12" fmla="*/ 0 h 21498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878492" h="2149802">
                    <a:moveTo>
                      <a:pt x="831491" y="0"/>
                    </a:moveTo>
                    <a:lnTo>
                      <a:pt x="836456" y="19309"/>
                    </a:lnTo>
                    <a:cubicBezTo>
                      <a:pt x="942721" y="360961"/>
                      <a:pt x="1212383" y="630623"/>
                      <a:pt x="1554035" y="736888"/>
                    </a:cubicBezTo>
                    <a:lnTo>
                      <a:pt x="1618894" y="753565"/>
                    </a:lnTo>
                    <a:lnTo>
                      <a:pt x="1596972" y="838820"/>
                    </a:lnTo>
                    <a:cubicBezTo>
                      <a:pt x="1582438" y="909848"/>
                      <a:pt x="1574805" y="983389"/>
                      <a:pt x="1574805" y="1058713"/>
                    </a:cubicBezTo>
                    <a:cubicBezTo>
                      <a:pt x="1574805" y="1322347"/>
                      <a:pt x="1668307" y="1564143"/>
                      <a:pt x="1823957" y="1752747"/>
                    </a:cubicBezTo>
                    <a:lnTo>
                      <a:pt x="1878492" y="1812751"/>
                    </a:lnTo>
                    <a:lnTo>
                      <a:pt x="1862606" y="1830230"/>
                    </a:lnTo>
                    <a:cubicBezTo>
                      <a:pt x="1665157" y="2027678"/>
                      <a:pt x="1392385" y="2149802"/>
                      <a:pt x="1091089" y="2149802"/>
                    </a:cubicBezTo>
                    <a:cubicBezTo>
                      <a:pt x="488497" y="2149802"/>
                      <a:pt x="0" y="1661305"/>
                      <a:pt x="0" y="1058713"/>
                    </a:cubicBezTo>
                    <a:cubicBezTo>
                      <a:pt x="0" y="569107"/>
                      <a:pt x="322484" y="154822"/>
                      <a:pt x="766632" y="16677"/>
                    </a:cubicBezTo>
                    <a:lnTo>
                      <a:pt x="831491" y="0"/>
                    </a:lnTo>
                    <a:close/>
                  </a:path>
                </a:pathLst>
              </a:custGeom>
              <a:solidFill>
                <a:schemeClr val="accent2"/>
              </a:solidFill>
            </p:spPr>
            <p:style>
              <a:lnRef idx="2">
                <a:schemeClr val="lt1">
                  <a:hueOff val="0"/>
                  <a:satOff val="0"/>
                  <a:lumOff val="0"/>
                  <a:alphaOff val="0"/>
                </a:schemeClr>
              </a:lnRef>
              <a:fillRef idx="1">
                <a:schemeClr val="accent5">
                  <a:alpha val="50000"/>
                  <a:hueOff val="0"/>
                  <a:satOff val="0"/>
                  <a:lumOff val="0"/>
                  <a:alphaOff val="0"/>
                </a:schemeClr>
              </a:fillRef>
              <a:effectRef idx="0">
                <a:schemeClr val="accent5">
                  <a:alpha val="50000"/>
                  <a:hueOff val="0"/>
                  <a:satOff val="0"/>
                  <a:lumOff val="0"/>
                  <a:alphaOff val="0"/>
                </a:schemeClr>
              </a:effectRef>
              <a:fontRef idx="minor">
                <a:schemeClr val="tx1"/>
              </a:fontRef>
            </p:style>
            <p:txBody>
              <a:bodyPr spcFirstLastPara="0" vert="horz" wrap="square" lIns="0" tIns="286411" rIns="0" bIns="548640" numCol="1" spcCol="1270" anchor="b" anchorCtr="0">
                <a:noAutofit/>
              </a:bodyPr>
              <a:lstStyle/>
              <a:p>
                <a:pPr algn="ctr" defTabSz="600075">
                  <a:lnSpc>
                    <a:spcPct val="90000"/>
                  </a:lnSpc>
                  <a:spcBef>
                    <a:spcPct val="0"/>
                  </a:spcBef>
                  <a:spcAft>
                    <a:spcPct val="35000"/>
                  </a:spcAft>
                </a:pPr>
                <a:r>
                  <a:rPr lang="en-US" dirty="0">
                    <a:solidFill>
                      <a:schemeClr val="tx1">
                        <a:lumMod val="75000"/>
                      </a:schemeClr>
                    </a:solidFill>
                  </a:rPr>
                  <a:t>Migratory Accessibility </a:t>
                </a:r>
              </a:p>
            </p:txBody>
          </p:sp>
          <p:sp>
            <p:nvSpPr>
              <p:cNvPr id="20" name="Freeform: Shape 19">
                <a:extLst>
                  <a:ext uri="{FF2B5EF4-FFF2-40B4-BE49-F238E27FC236}">
                    <a16:creationId xmlns:a16="http://schemas.microsoft.com/office/drawing/2014/main" id="{F281AE8C-9DFB-4878-ADDC-0F489A1BE8D7}"/>
                  </a:ext>
                </a:extLst>
              </p:cNvPr>
              <p:cNvSpPr/>
              <p:nvPr/>
            </p:nvSpPr>
            <p:spPr>
              <a:xfrm>
                <a:off x="6314957" y="3861837"/>
                <a:ext cx="1878491" cy="2149802"/>
              </a:xfrm>
              <a:custGeom>
                <a:avLst/>
                <a:gdLst>
                  <a:gd name="connsiteX0" fmla="*/ 1047001 w 1878491"/>
                  <a:gd name="connsiteY0" fmla="*/ 0 h 2149802"/>
                  <a:gd name="connsiteX1" fmla="*/ 1111859 w 1878491"/>
                  <a:gd name="connsiteY1" fmla="*/ 16677 h 2149802"/>
                  <a:gd name="connsiteX2" fmla="*/ 1878491 w 1878491"/>
                  <a:gd name="connsiteY2" fmla="*/ 1058713 h 2149802"/>
                  <a:gd name="connsiteX3" fmla="*/ 787402 w 1878491"/>
                  <a:gd name="connsiteY3" fmla="*/ 2149802 h 2149802"/>
                  <a:gd name="connsiteX4" fmla="*/ 15886 w 1878491"/>
                  <a:gd name="connsiteY4" fmla="*/ 1830230 h 2149802"/>
                  <a:gd name="connsiteX5" fmla="*/ 0 w 1878491"/>
                  <a:gd name="connsiteY5" fmla="*/ 1812751 h 2149802"/>
                  <a:gd name="connsiteX6" fmla="*/ 54534 w 1878491"/>
                  <a:gd name="connsiteY6" fmla="*/ 1752747 h 2149802"/>
                  <a:gd name="connsiteX7" fmla="*/ 303686 w 1878491"/>
                  <a:gd name="connsiteY7" fmla="*/ 1058713 h 2149802"/>
                  <a:gd name="connsiteX8" fmla="*/ 281519 w 1878491"/>
                  <a:gd name="connsiteY8" fmla="*/ 838820 h 2149802"/>
                  <a:gd name="connsiteX9" fmla="*/ 259598 w 1878491"/>
                  <a:gd name="connsiteY9" fmla="*/ 753565 h 2149802"/>
                  <a:gd name="connsiteX10" fmla="*/ 324457 w 1878491"/>
                  <a:gd name="connsiteY10" fmla="*/ 736888 h 2149802"/>
                  <a:gd name="connsiteX11" fmla="*/ 1042036 w 1878491"/>
                  <a:gd name="connsiteY11" fmla="*/ 19309 h 2149802"/>
                  <a:gd name="connsiteX12" fmla="*/ 1047001 w 1878491"/>
                  <a:gd name="connsiteY12" fmla="*/ 0 h 21498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878491" h="2149802">
                    <a:moveTo>
                      <a:pt x="1047001" y="0"/>
                    </a:moveTo>
                    <a:lnTo>
                      <a:pt x="1111859" y="16677"/>
                    </a:lnTo>
                    <a:cubicBezTo>
                      <a:pt x="1556007" y="154822"/>
                      <a:pt x="1878491" y="569107"/>
                      <a:pt x="1878491" y="1058713"/>
                    </a:cubicBezTo>
                    <a:cubicBezTo>
                      <a:pt x="1878491" y="1661305"/>
                      <a:pt x="1389994" y="2149802"/>
                      <a:pt x="787402" y="2149802"/>
                    </a:cubicBezTo>
                    <a:cubicBezTo>
                      <a:pt x="486106" y="2149802"/>
                      <a:pt x="213334" y="2027678"/>
                      <a:pt x="15886" y="1830230"/>
                    </a:cubicBezTo>
                    <a:lnTo>
                      <a:pt x="0" y="1812751"/>
                    </a:lnTo>
                    <a:lnTo>
                      <a:pt x="54534" y="1752747"/>
                    </a:lnTo>
                    <a:cubicBezTo>
                      <a:pt x="210185" y="1564143"/>
                      <a:pt x="303686" y="1322347"/>
                      <a:pt x="303686" y="1058713"/>
                    </a:cubicBezTo>
                    <a:cubicBezTo>
                      <a:pt x="303686" y="983389"/>
                      <a:pt x="296053" y="909848"/>
                      <a:pt x="281519" y="838820"/>
                    </a:cubicBezTo>
                    <a:lnTo>
                      <a:pt x="259598" y="753565"/>
                    </a:lnTo>
                    <a:lnTo>
                      <a:pt x="324457" y="736888"/>
                    </a:lnTo>
                    <a:cubicBezTo>
                      <a:pt x="666109" y="630623"/>
                      <a:pt x="935771" y="360961"/>
                      <a:pt x="1042036" y="19309"/>
                    </a:cubicBezTo>
                    <a:lnTo>
                      <a:pt x="1047001" y="0"/>
                    </a:lnTo>
                    <a:close/>
                  </a:path>
                </a:pathLst>
              </a:custGeom>
              <a:solidFill>
                <a:schemeClr val="accent5">
                  <a:lumMod val="50000"/>
                </a:schemeClr>
              </a:solidFill>
            </p:spPr>
            <p:style>
              <a:lnRef idx="2">
                <a:schemeClr val="lt1">
                  <a:hueOff val="0"/>
                  <a:satOff val="0"/>
                  <a:lumOff val="0"/>
                  <a:alphaOff val="0"/>
                </a:schemeClr>
              </a:lnRef>
              <a:fillRef idx="1">
                <a:schemeClr val="accent5">
                  <a:alpha val="50000"/>
                  <a:hueOff val="0"/>
                  <a:satOff val="0"/>
                  <a:lumOff val="0"/>
                  <a:alphaOff val="0"/>
                </a:schemeClr>
              </a:fillRef>
              <a:effectRef idx="0">
                <a:schemeClr val="accent5">
                  <a:alpha val="50000"/>
                  <a:hueOff val="0"/>
                  <a:satOff val="0"/>
                  <a:lumOff val="0"/>
                  <a:alphaOff val="0"/>
                </a:schemeClr>
              </a:effectRef>
              <a:fontRef idx="minor">
                <a:schemeClr val="tx1"/>
              </a:fontRef>
            </p:style>
            <p:txBody>
              <a:bodyPr spcFirstLastPara="0" vert="horz" wrap="square" lIns="218218" tIns="274320" rIns="218218" bIns="548640" numCol="1" spcCol="1270" anchor="b" anchorCtr="0">
                <a:noAutofit/>
              </a:bodyPr>
              <a:lstStyle/>
              <a:p>
                <a:pPr algn="ctr" defTabSz="600075">
                  <a:lnSpc>
                    <a:spcPct val="90000"/>
                  </a:lnSpc>
                  <a:spcBef>
                    <a:spcPct val="0"/>
                  </a:spcBef>
                  <a:spcAft>
                    <a:spcPct val="35000"/>
                  </a:spcAft>
                </a:pPr>
                <a:br>
                  <a:rPr lang="en-US" sz="2100" dirty="0">
                    <a:solidFill>
                      <a:schemeClr val="bg1">
                        <a:lumMod val="75000"/>
                        <a:lumOff val="25000"/>
                      </a:schemeClr>
                    </a:solidFill>
                  </a:rPr>
                </a:br>
                <a:endParaRPr lang="en-US" sz="2100" dirty="0">
                  <a:solidFill>
                    <a:schemeClr val="bg1">
                      <a:lumMod val="75000"/>
                      <a:lumOff val="25000"/>
                    </a:schemeClr>
                  </a:solidFill>
                </a:endParaRPr>
              </a:p>
              <a:p>
                <a:pPr algn="ctr" defTabSz="600075">
                  <a:lnSpc>
                    <a:spcPct val="90000"/>
                  </a:lnSpc>
                  <a:spcBef>
                    <a:spcPct val="0"/>
                  </a:spcBef>
                  <a:spcAft>
                    <a:spcPct val="35000"/>
                  </a:spcAft>
                </a:pPr>
                <a:endParaRPr lang="en-US" sz="2100" dirty="0">
                  <a:solidFill>
                    <a:schemeClr val="bg1">
                      <a:lumMod val="75000"/>
                      <a:lumOff val="25000"/>
                    </a:schemeClr>
                  </a:solidFill>
                </a:endParaRPr>
              </a:p>
              <a:p>
                <a:pPr algn="ctr" defTabSz="600075">
                  <a:lnSpc>
                    <a:spcPct val="90000"/>
                  </a:lnSpc>
                  <a:spcBef>
                    <a:spcPct val="0"/>
                  </a:spcBef>
                  <a:spcAft>
                    <a:spcPct val="35000"/>
                  </a:spcAft>
                </a:pPr>
                <a:endParaRPr lang="en-US" sz="2100" dirty="0">
                  <a:solidFill>
                    <a:schemeClr val="tx1">
                      <a:lumMod val="75000"/>
                    </a:schemeClr>
                  </a:solidFill>
                </a:endParaRPr>
              </a:p>
              <a:p>
                <a:pPr algn="ctr" defTabSz="600075">
                  <a:lnSpc>
                    <a:spcPct val="90000"/>
                  </a:lnSpc>
                  <a:spcBef>
                    <a:spcPct val="0"/>
                  </a:spcBef>
                  <a:spcAft>
                    <a:spcPct val="35000"/>
                  </a:spcAft>
                </a:pPr>
                <a:r>
                  <a:rPr lang="en-US" sz="2100" dirty="0">
                    <a:solidFill>
                      <a:schemeClr val="tx1">
                        <a:lumMod val="75000"/>
                      </a:schemeClr>
                    </a:solidFill>
                  </a:rPr>
                  <a:t>Biotic Factor</a:t>
                </a:r>
              </a:p>
            </p:txBody>
          </p:sp>
          <p:sp>
            <p:nvSpPr>
              <p:cNvPr id="21" name="Freeform: Shape 20">
                <a:extLst>
                  <a:ext uri="{FF2B5EF4-FFF2-40B4-BE49-F238E27FC236}">
                    <a16:creationId xmlns:a16="http://schemas.microsoft.com/office/drawing/2014/main" id="{299885EA-C1CB-4564-9449-5BB5C9F2DF8F}"/>
                  </a:ext>
                </a:extLst>
              </p:cNvPr>
              <p:cNvSpPr/>
              <p:nvPr/>
            </p:nvSpPr>
            <p:spPr>
              <a:xfrm>
                <a:off x="5836401" y="4034040"/>
                <a:ext cx="519196" cy="481265"/>
              </a:xfrm>
              <a:custGeom>
                <a:avLst/>
                <a:gdLst>
                  <a:gd name="connsiteX0" fmla="*/ 259598 w 519196"/>
                  <a:gd name="connsiteY0" fmla="*/ 0 h 481265"/>
                  <a:gd name="connsiteX1" fmla="*/ 314132 w 519196"/>
                  <a:gd name="connsiteY1" fmla="*/ 60003 h 481265"/>
                  <a:gd name="connsiteX2" fmla="*/ 514231 w 519196"/>
                  <a:gd name="connsiteY2" fmla="*/ 429580 h 481265"/>
                  <a:gd name="connsiteX3" fmla="*/ 519196 w 519196"/>
                  <a:gd name="connsiteY3" fmla="*/ 448889 h 481265"/>
                  <a:gd name="connsiteX4" fmla="*/ 479491 w 519196"/>
                  <a:gd name="connsiteY4" fmla="*/ 459098 h 481265"/>
                  <a:gd name="connsiteX5" fmla="*/ 259598 w 519196"/>
                  <a:gd name="connsiteY5" fmla="*/ 481265 h 481265"/>
                  <a:gd name="connsiteX6" fmla="*/ 39705 w 519196"/>
                  <a:gd name="connsiteY6" fmla="*/ 459098 h 481265"/>
                  <a:gd name="connsiteX7" fmla="*/ 0 w 519196"/>
                  <a:gd name="connsiteY7" fmla="*/ 448889 h 481265"/>
                  <a:gd name="connsiteX8" fmla="*/ 4964 w 519196"/>
                  <a:gd name="connsiteY8" fmla="*/ 429580 h 481265"/>
                  <a:gd name="connsiteX9" fmla="*/ 205063 w 519196"/>
                  <a:gd name="connsiteY9" fmla="*/ 60003 h 481265"/>
                  <a:gd name="connsiteX10" fmla="*/ 259598 w 519196"/>
                  <a:gd name="connsiteY10" fmla="*/ 0 h 4812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19196" h="481265">
                    <a:moveTo>
                      <a:pt x="259598" y="0"/>
                    </a:moveTo>
                    <a:lnTo>
                      <a:pt x="314132" y="60003"/>
                    </a:lnTo>
                    <a:cubicBezTo>
                      <a:pt x="403076" y="167777"/>
                      <a:pt x="471725" y="292920"/>
                      <a:pt x="514231" y="429580"/>
                    </a:cubicBezTo>
                    <a:lnTo>
                      <a:pt x="519196" y="448889"/>
                    </a:lnTo>
                    <a:lnTo>
                      <a:pt x="479491" y="459098"/>
                    </a:lnTo>
                    <a:cubicBezTo>
                      <a:pt x="408464" y="473632"/>
                      <a:pt x="334922" y="481265"/>
                      <a:pt x="259598" y="481265"/>
                    </a:cubicBezTo>
                    <a:cubicBezTo>
                      <a:pt x="184274" y="481265"/>
                      <a:pt x="110733" y="473632"/>
                      <a:pt x="39705" y="459098"/>
                    </a:cubicBezTo>
                    <a:lnTo>
                      <a:pt x="0" y="448889"/>
                    </a:lnTo>
                    <a:lnTo>
                      <a:pt x="4964" y="429580"/>
                    </a:lnTo>
                    <a:cubicBezTo>
                      <a:pt x="47470" y="292920"/>
                      <a:pt x="116120" y="167777"/>
                      <a:pt x="205063" y="60003"/>
                    </a:cubicBezTo>
                    <a:lnTo>
                      <a:pt x="259598" y="0"/>
                    </a:lnTo>
                    <a:close/>
                  </a:path>
                </a:pathLst>
              </a:custGeom>
              <a:solidFill>
                <a:schemeClr val="bg2">
                  <a:lumMod val="60000"/>
                  <a:lumOff val="40000"/>
                </a:schemeClr>
              </a:solidFill>
            </p:spPr>
            <p:style>
              <a:lnRef idx="2">
                <a:schemeClr val="lt1">
                  <a:hueOff val="0"/>
                  <a:satOff val="0"/>
                  <a:lumOff val="0"/>
                  <a:alphaOff val="0"/>
                </a:schemeClr>
              </a:lnRef>
              <a:fillRef idx="1">
                <a:schemeClr val="accent5">
                  <a:alpha val="50000"/>
                  <a:hueOff val="0"/>
                  <a:satOff val="0"/>
                  <a:lumOff val="0"/>
                  <a:alphaOff val="0"/>
                </a:schemeClr>
              </a:fillRef>
              <a:effectRef idx="0">
                <a:schemeClr val="accent5">
                  <a:alpha val="50000"/>
                  <a:hueOff val="0"/>
                  <a:satOff val="0"/>
                  <a:lumOff val="0"/>
                  <a:alphaOff val="0"/>
                </a:schemeClr>
              </a:effectRef>
              <a:fontRef idx="minor">
                <a:schemeClr val="tx1"/>
              </a:fontRef>
            </p:style>
            <p:txBody>
              <a:bodyPr spcFirstLastPara="0" vert="horz" wrap="square" lIns="218218" tIns="286411" rIns="218218" bIns="34290" numCol="1" spcCol="1270" anchor="b" anchorCtr="0">
                <a:noAutofit/>
              </a:bodyPr>
              <a:lstStyle/>
              <a:p>
                <a:pPr algn="ctr" defTabSz="600075">
                  <a:lnSpc>
                    <a:spcPct val="90000"/>
                  </a:lnSpc>
                  <a:spcBef>
                    <a:spcPct val="0"/>
                  </a:spcBef>
                  <a:spcAft>
                    <a:spcPct val="35000"/>
                  </a:spcAft>
                </a:pPr>
                <a:r>
                  <a:rPr lang="en-US" dirty="0">
                    <a:solidFill>
                      <a:schemeClr val="bg1"/>
                    </a:solidFill>
                  </a:rPr>
                  <a:t>D</a:t>
                </a:r>
              </a:p>
            </p:txBody>
          </p:sp>
        </p:grpSp>
      </p:grpSp>
      <p:sp>
        <p:nvSpPr>
          <p:cNvPr id="4" name="Arrow: Right 3">
            <a:extLst>
              <a:ext uri="{FF2B5EF4-FFF2-40B4-BE49-F238E27FC236}">
                <a16:creationId xmlns:a16="http://schemas.microsoft.com/office/drawing/2014/main" id="{65AD8DA4-A441-4FAE-8D5D-EB407B80AB5D}"/>
              </a:ext>
            </a:extLst>
          </p:cNvPr>
          <p:cNvSpPr/>
          <p:nvPr/>
        </p:nvSpPr>
        <p:spPr>
          <a:xfrm rot="12547608">
            <a:off x="3280362" y="3048150"/>
            <a:ext cx="1308504" cy="572947"/>
          </a:xfrm>
          <a:prstGeom prst="rightArrow">
            <a:avLst>
              <a:gd name="adj1" fmla="val 56947"/>
              <a:gd name="adj2" fmla="val 51515"/>
            </a:avLst>
          </a:prstGeom>
          <a:solidFill>
            <a:schemeClr val="tx2"/>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24" name="TextBox 23">
            <a:extLst>
              <a:ext uri="{FF2B5EF4-FFF2-40B4-BE49-F238E27FC236}">
                <a16:creationId xmlns:a16="http://schemas.microsoft.com/office/drawing/2014/main" id="{8FF9B910-348D-45AB-BE85-7769C33AAFB0}"/>
              </a:ext>
            </a:extLst>
          </p:cNvPr>
          <p:cNvSpPr txBox="1"/>
          <p:nvPr/>
        </p:nvSpPr>
        <p:spPr>
          <a:xfrm>
            <a:off x="460953" y="5558220"/>
            <a:ext cx="1360267" cy="207749"/>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750" dirty="0">
                <a:solidFill>
                  <a:schemeClr val="tx2"/>
                </a:solidFill>
              </a:rPr>
              <a:t>Photo Credit: Kaitlyn O’Brien</a:t>
            </a:r>
          </a:p>
        </p:txBody>
      </p:sp>
    </p:spTree>
    <p:extLst>
      <p:ext uri="{BB962C8B-B14F-4D97-AF65-F5344CB8AC3E}">
        <p14:creationId xmlns:p14="http://schemas.microsoft.com/office/powerpoint/2010/main" val="180212305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AE5ED4-5501-4128-BB40-142039C3E1E2}"/>
              </a:ext>
            </a:extLst>
          </p:cNvPr>
          <p:cNvSpPr>
            <a:spLocks noGrp="1"/>
          </p:cNvSpPr>
          <p:nvPr>
            <p:ph type="title"/>
          </p:nvPr>
        </p:nvSpPr>
        <p:spPr/>
        <p:txBody>
          <a:bodyPr/>
          <a:lstStyle/>
          <a:p>
            <a:r>
              <a:rPr lang="en-US" dirty="0"/>
              <a:t>What do we use this data for? </a:t>
            </a:r>
          </a:p>
        </p:txBody>
      </p:sp>
      <p:sp>
        <p:nvSpPr>
          <p:cNvPr id="3" name="Content Placeholder 2">
            <a:extLst>
              <a:ext uri="{FF2B5EF4-FFF2-40B4-BE49-F238E27FC236}">
                <a16:creationId xmlns:a16="http://schemas.microsoft.com/office/drawing/2014/main" id="{2966EF8F-F70C-4D9C-98C3-AD78103E8FC1}"/>
              </a:ext>
            </a:extLst>
          </p:cNvPr>
          <p:cNvSpPr>
            <a:spLocks noGrp="1"/>
          </p:cNvSpPr>
          <p:nvPr>
            <p:ph idx="1"/>
          </p:nvPr>
        </p:nvSpPr>
        <p:spPr>
          <a:xfrm>
            <a:off x="4572001" y="2070726"/>
            <a:ext cx="4479402" cy="4121730"/>
          </a:xfrm>
        </p:spPr>
        <p:txBody>
          <a:bodyPr>
            <a:normAutofit/>
          </a:bodyPr>
          <a:lstStyle/>
          <a:p>
            <a:r>
              <a:rPr lang="en-US" sz="2800" dirty="0"/>
              <a:t>Data can be used to:</a:t>
            </a:r>
          </a:p>
          <a:p>
            <a:pPr marL="514350" indent="-514350">
              <a:buFont typeface="+mj-lt"/>
              <a:buAutoNum type="arabicPeriod"/>
            </a:pPr>
            <a:r>
              <a:rPr lang="en-US" sz="2800" dirty="0"/>
              <a:t>Determine how a species is doing over time</a:t>
            </a:r>
          </a:p>
          <a:p>
            <a:pPr marL="514350" indent="-514350">
              <a:buFont typeface="+mj-lt"/>
              <a:buAutoNum type="arabicPeriod"/>
            </a:pPr>
            <a:r>
              <a:rPr lang="en-US" sz="2800" dirty="0"/>
              <a:t>Examine suitable habitat</a:t>
            </a:r>
          </a:p>
          <a:p>
            <a:r>
              <a:rPr lang="en-US" sz="2800" dirty="0"/>
              <a:t>By comparing catch rates to collected environmental information scientists can use this data to evaluate ideal abiotic factors </a:t>
            </a:r>
          </a:p>
          <a:p>
            <a:endParaRPr lang="en-US" sz="2800" b="1" dirty="0"/>
          </a:p>
        </p:txBody>
      </p:sp>
      <p:grpSp>
        <p:nvGrpSpPr>
          <p:cNvPr id="23" name="Group 22">
            <a:extLst>
              <a:ext uri="{FF2B5EF4-FFF2-40B4-BE49-F238E27FC236}">
                <a16:creationId xmlns:a16="http://schemas.microsoft.com/office/drawing/2014/main" id="{F8A67C6E-AAF2-4AAD-AE5A-38B175BD646C}"/>
              </a:ext>
            </a:extLst>
          </p:cNvPr>
          <p:cNvGrpSpPr/>
          <p:nvPr/>
        </p:nvGrpSpPr>
        <p:grpSpPr>
          <a:xfrm>
            <a:off x="483870" y="1980248"/>
            <a:ext cx="3813810" cy="3566160"/>
            <a:chOff x="838200" y="2011680"/>
            <a:chExt cx="5085080" cy="4754880"/>
          </a:xfrm>
        </p:grpSpPr>
        <p:sp>
          <p:nvSpPr>
            <p:cNvPr id="22" name="Rectangle 21">
              <a:extLst>
                <a:ext uri="{FF2B5EF4-FFF2-40B4-BE49-F238E27FC236}">
                  <a16:creationId xmlns:a16="http://schemas.microsoft.com/office/drawing/2014/main" id="{DF93CF34-46A7-47D7-86A7-DA4AEB30C3F5}"/>
                </a:ext>
              </a:extLst>
            </p:cNvPr>
            <p:cNvSpPr/>
            <p:nvPr/>
          </p:nvSpPr>
          <p:spPr>
            <a:xfrm>
              <a:off x="838200" y="2011680"/>
              <a:ext cx="5085080" cy="4754880"/>
            </a:xfrm>
            <a:prstGeom prst="rect">
              <a:avLst/>
            </a:prstGeom>
            <a:solidFill>
              <a:schemeClr val="bg1"/>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p>
          </p:txBody>
        </p:sp>
        <p:grpSp>
          <p:nvGrpSpPr>
            <p:cNvPr id="14" name="Group 13">
              <a:extLst>
                <a:ext uri="{FF2B5EF4-FFF2-40B4-BE49-F238E27FC236}">
                  <a16:creationId xmlns:a16="http://schemas.microsoft.com/office/drawing/2014/main" id="{63E65918-B43D-441D-9427-1D38F37129B0}"/>
                </a:ext>
              </a:extLst>
            </p:cNvPr>
            <p:cNvGrpSpPr>
              <a:grpSpLocks noChangeAspect="1"/>
            </p:cNvGrpSpPr>
            <p:nvPr/>
          </p:nvGrpSpPr>
          <p:grpSpPr>
            <a:xfrm>
              <a:off x="1005839" y="2175499"/>
              <a:ext cx="4754880" cy="4444184"/>
              <a:chOff x="4001996" y="2094067"/>
              <a:chExt cx="4191452" cy="3917572"/>
            </a:xfrm>
          </p:grpSpPr>
          <p:sp>
            <p:nvSpPr>
              <p:cNvPr id="15" name="Freeform: Shape 14">
                <a:extLst>
                  <a:ext uri="{FF2B5EF4-FFF2-40B4-BE49-F238E27FC236}">
                    <a16:creationId xmlns:a16="http://schemas.microsoft.com/office/drawing/2014/main" id="{2BF55B08-4195-4C2A-B337-2653D5D7A432}"/>
                  </a:ext>
                </a:extLst>
              </p:cNvPr>
              <p:cNvSpPr/>
              <p:nvPr/>
            </p:nvSpPr>
            <p:spPr>
              <a:xfrm>
                <a:off x="4905682" y="3630908"/>
                <a:ext cx="1047001" cy="785941"/>
              </a:xfrm>
              <a:custGeom>
                <a:avLst/>
                <a:gdLst>
                  <a:gd name="connsiteX0" fmla="*/ 259598 w 1047001"/>
                  <a:gd name="connsiteY0" fmla="*/ 0 h 785941"/>
                  <a:gd name="connsiteX1" fmla="*/ 1031115 w 1047001"/>
                  <a:gd name="connsiteY1" fmla="*/ 319573 h 785941"/>
                  <a:gd name="connsiteX2" fmla="*/ 1047001 w 1047001"/>
                  <a:gd name="connsiteY2" fmla="*/ 337052 h 785941"/>
                  <a:gd name="connsiteX3" fmla="*/ 992466 w 1047001"/>
                  <a:gd name="connsiteY3" fmla="*/ 397055 h 785941"/>
                  <a:gd name="connsiteX4" fmla="*/ 792367 w 1047001"/>
                  <a:gd name="connsiteY4" fmla="*/ 766632 h 785941"/>
                  <a:gd name="connsiteX5" fmla="*/ 787403 w 1047001"/>
                  <a:gd name="connsiteY5" fmla="*/ 785941 h 785941"/>
                  <a:gd name="connsiteX6" fmla="*/ 722544 w 1047001"/>
                  <a:gd name="connsiteY6" fmla="*/ 769264 h 785941"/>
                  <a:gd name="connsiteX7" fmla="*/ 4965 w 1047001"/>
                  <a:gd name="connsiteY7" fmla="*/ 51685 h 785941"/>
                  <a:gd name="connsiteX8" fmla="*/ 0 w 1047001"/>
                  <a:gd name="connsiteY8" fmla="*/ 32376 h 785941"/>
                  <a:gd name="connsiteX9" fmla="*/ 39705 w 1047001"/>
                  <a:gd name="connsiteY9" fmla="*/ 22167 h 785941"/>
                  <a:gd name="connsiteX10" fmla="*/ 259598 w 1047001"/>
                  <a:gd name="connsiteY10" fmla="*/ 0 h 7859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047001" h="785941">
                    <a:moveTo>
                      <a:pt x="259598" y="0"/>
                    </a:moveTo>
                    <a:cubicBezTo>
                      <a:pt x="560894" y="0"/>
                      <a:pt x="833666" y="122124"/>
                      <a:pt x="1031115" y="319573"/>
                    </a:cubicBezTo>
                    <a:lnTo>
                      <a:pt x="1047001" y="337052"/>
                    </a:lnTo>
                    <a:lnTo>
                      <a:pt x="992466" y="397055"/>
                    </a:lnTo>
                    <a:cubicBezTo>
                      <a:pt x="903523" y="504829"/>
                      <a:pt x="834873" y="629972"/>
                      <a:pt x="792367" y="766632"/>
                    </a:cubicBezTo>
                    <a:lnTo>
                      <a:pt x="787403" y="785941"/>
                    </a:lnTo>
                    <a:lnTo>
                      <a:pt x="722544" y="769264"/>
                    </a:lnTo>
                    <a:cubicBezTo>
                      <a:pt x="380892" y="662999"/>
                      <a:pt x="111230" y="393337"/>
                      <a:pt x="4965" y="51685"/>
                    </a:cubicBezTo>
                    <a:lnTo>
                      <a:pt x="0" y="32376"/>
                    </a:lnTo>
                    <a:lnTo>
                      <a:pt x="39705" y="22167"/>
                    </a:lnTo>
                    <a:cubicBezTo>
                      <a:pt x="110733" y="7633"/>
                      <a:pt x="184274" y="0"/>
                      <a:pt x="259598" y="0"/>
                    </a:cubicBezTo>
                    <a:close/>
                  </a:path>
                </a:pathLst>
              </a:custGeom>
              <a:solidFill>
                <a:schemeClr val="accent6">
                  <a:lumMod val="40000"/>
                  <a:lumOff val="60000"/>
                </a:schemeClr>
              </a:solidFill>
            </p:spPr>
            <p:style>
              <a:lnRef idx="2">
                <a:schemeClr val="lt1">
                  <a:hueOff val="0"/>
                  <a:satOff val="0"/>
                  <a:lumOff val="0"/>
                  <a:alphaOff val="0"/>
                </a:schemeClr>
              </a:lnRef>
              <a:fillRef idx="1">
                <a:schemeClr val="accent5">
                  <a:alpha val="50000"/>
                  <a:hueOff val="0"/>
                  <a:satOff val="0"/>
                  <a:lumOff val="0"/>
                  <a:alphaOff val="0"/>
                </a:schemeClr>
              </a:fillRef>
              <a:effectRef idx="0">
                <a:schemeClr val="accent5">
                  <a:alpha val="50000"/>
                  <a:hueOff val="0"/>
                  <a:satOff val="0"/>
                  <a:lumOff val="0"/>
                  <a:alphaOff val="0"/>
                </a:schemeClr>
              </a:effectRef>
              <a:fontRef idx="minor">
                <a:schemeClr val="tx1"/>
              </a:fontRef>
            </p:style>
            <p:txBody>
              <a:bodyPr spcFirstLastPara="0" vert="horz" wrap="square" lIns="218218" tIns="286411" rIns="218218" bIns="613737" numCol="1" spcCol="1270" anchor="ctr" anchorCtr="0">
                <a:noAutofit/>
              </a:bodyPr>
              <a:lstStyle/>
              <a:p>
                <a:pPr algn="ctr" defTabSz="600075">
                  <a:lnSpc>
                    <a:spcPct val="90000"/>
                  </a:lnSpc>
                  <a:spcBef>
                    <a:spcPct val="0"/>
                  </a:spcBef>
                  <a:spcAft>
                    <a:spcPct val="35000"/>
                  </a:spcAft>
                </a:pPr>
                <a:endParaRPr lang="en-US" sz="1350" dirty="0"/>
              </a:p>
            </p:txBody>
          </p:sp>
          <p:sp>
            <p:nvSpPr>
              <p:cNvPr id="16" name="Freeform: Shape 15">
                <a:extLst>
                  <a:ext uri="{FF2B5EF4-FFF2-40B4-BE49-F238E27FC236}">
                    <a16:creationId xmlns:a16="http://schemas.microsoft.com/office/drawing/2014/main" id="{03A31220-CB10-4270-99D0-2C00184DF2FC}"/>
                  </a:ext>
                </a:extLst>
              </p:cNvPr>
              <p:cNvSpPr/>
              <p:nvPr/>
            </p:nvSpPr>
            <p:spPr>
              <a:xfrm>
                <a:off x="6247841" y="3641069"/>
                <a:ext cx="1047001" cy="785941"/>
              </a:xfrm>
              <a:custGeom>
                <a:avLst/>
                <a:gdLst>
                  <a:gd name="connsiteX0" fmla="*/ 787402 w 1047001"/>
                  <a:gd name="connsiteY0" fmla="*/ 0 h 785941"/>
                  <a:gd name="connsiteX1" fmla="*/ 1007295 w 1047001"/>
                  <a:gd name="connsiteY1" fmla="*/ 22167 h 785941"/>
                  <a:gd name="connsiteX2" fmla="*/ 1047001 w 1047001"/>
                  <a:gd name="connsiteY2" fmla="*/ 32376 h 785941"/>
                  <a:gd name="connsiteX3" fmla="*/ 1042036 w 1047001"/>
                  <a:gd name="connsiteY3" fmla="*/ 51685 h 785941"/>
                  <a:gd name="connsiteX4" fmla="*/ 324457 w 1047001"/>
                  <a:gd name="connsiteY4" fmla="*/ 769264 h 785941"/>
                  <a:gd name="connsiteX5" fmla="*/ 259598 w 1047001"/>
                  <a:gd name="connsiteY5" fmla="*/ 785941 h 785941"/>
                  <a:gd name="connsiteX6" fmla="*/ 254633 w 1047001"/>
                  <a:gd name="connsiteY6" fmla="*/ 766632 h 785941"/>
                  <a:gd name="connsiteX7" fmla="*/ 54534 w 1047001"/>
                  <a:gd name="connsiteY7" fmla="*/ 397055 h 785941"/>
                  <a:gd name="connsiteX8" fmla="*/ 0 w 1047001"/>
                  <a:gd name="connsiteY8" fmla="*/ 337052 h 785941"/>
                  <a:gd name="connsiteX9" fmla="*/ 15886 w 1047001"/>
                  <a:gd name="connsiteY9" fmla="*/ 319573 h 785941"/>
                  <a:gd name="connsiteX10" fmla="*/ 787402 w 1047001"/>
                  <a:gd name="connsiteY10" fmla="*/ 0 h 7859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047001" h="785941">
                    <a:moveTo>
                      <a:pt x="787402" y="0"/>
                    </a:moveTo>
                    <a:cubicBezTo>
                      <a:pt x="862726" y="0"/>
                      <a:pt x="936268" y="7633"/>
                      <a:pt x="1007295" y="22167"/>
                    </a:cubicBezTo>
                    <a:lnTo>
                      <a:pt x="1047001" y="32376"/>
                    </a:lnTo>
                    <a:lnTo>
                      <a:pt x="1042036" y="51685"/>
                    </a:lnTo>
                    <a:cubicBezTo>
                      <a:pt x="935771" y="393337"/>
                      <a:pt x="666109" y="662999"/>
                      <a:pt x="324457" y="769264"/>
                    </a:cubicBezTo>
                    <a:lnTo>
                      <a:pt x="259598" y="785941"/>
                    </a:lnTo>
                    <a:lnTo>
                      <a:pt x="254633" y="766632"/>
                    </a:lnTo>
                    <a:cubicBezTo>
                      <a:pt x="212127" y="629972"/>
                      <a:pt x="143478" y="504829"/>
                      <a:pt x="54534" y="397055"/>
                    </a:cubicBezTo>
                    <a:lnTo>
                      <a:pt x="0" y="337052"/>
                    </a:lnTo>
                    <a:lnTo>
                      <a:pt x="15886" y="319573"/>
                    </a:lnTo>
                    <a:cubicBezTo>
                      <a:pt x="213334" y="122124"/>
                      <a:pt x="486106" y="0"/>
                      <a:pt x="787402" y="0"/>
                    </a:cubicBezTo>
                    <a:close/>
                  </a:path>
                </a:pathLst>
              </a:custGeom>
              <a:solidFill>
                <a:schemeClr val="accent4">
                  <a:lumMod val="75000"/>
                </a:schemeClr>
              </a:solidFill>
            </p:spPr>
            <p:style>
              <a:lnRef idx="2">
                <a:schemeClr val="lt1">
                  <a:hueOff val="0"/>
                  <a:satOff val="0"/>
                  <a:lumOff val="0"/>
                  <a:alphaOff val="0"/>
                </a:schemeClr>
              </a:lnRef>
              <a:fillRef idx="1">
                <a:schemeClr val="accent5">
                  <a:alpha val="50000"/>
                  <a:hueOff val="0"/>
                  <a:satOff val="0"/>
                  <a:lumOff val="0"/>
                  <a:alphaOff val="0"/>
                </a:schemeClr>
              </a:fillRef>
              <a:effectRef idx="0">
                <a:schemeClr val="accent5">
                  <a:alpha val="50000"/>
                  <a:hueOff val="0"/>
                  <a:satOff val="0"/>
                  <a:lumOff val="0"/>
                  <a:alphaOff val="0"/>
                </a:schemeClr>
              </a:effectRef>
              <a:fontRef idx="minor">
                <a:schemeClr val="tx1"/>
              </a:fontRef>
            </p:style>
            <p:txBody>
              <a:bodyPr spcFirstLastPara="0" vert="horz" wrap="square" lIns="218218" tIns="286411" rIns="218218" bIns="613737" numCol="1" spcCol="1270" anchor="t" anchorCtr="0">
                <a:noAutofit/>
              </a:bodyPr>
              <a:lstStyle/>
              <a:p>
                <a:pPr algn="ctr" defTabSz="600075">
                  <a:lnSpc>
                    <a:spcPct val="90000"/>
                  </a:lnSpc>
                  <a:spcBef>
                    <a:spcPct val="0"/>
                  </a:spcBef>
                  <a:spcAft>
                    <a:spcPct val="35000"/>
                  </a:spcAft>
                </a:pPr>
                <a:endParaRPr lang="en-US" dirty="0">
                  <a:solidFill>
                    <a:schemeClr val="bg2">
                      <a:lumMod val="20000"/>
                      <a:lumOff val="80000"/>
                    </a:schemeClr>
                  </a:solidFill>
                </a:endParaRPr>
              </a:p>
            </p:txBody>
          </p:sp>
          <p:sp>
            <p:nvSpPr>
              <p:cNvPr id="17" name="Freeform: Shape 16">
                <a:extLst>
                  <a:ext uri="{FF2B5EF4-FFF2-40B4-BE49-F238E27FC236}">
                    <a16:creationId xmlns:a16="http://schemas.microsoft.com/office/drawing/2014/main" id="{BB8C89EB-E61A-4ECF-B7DD-4332A472C2B9}"/>
                  </a:ext>
                </a:extLst>
              </p:cNvPr>
              <p:cNvSpPr/>
              <p:nvPr/>
            </p:nvSpPr>
            <p:spPr>
              <a:xfrm>
                <a:off x="5792313" y="4655743"/>
                <a:ext cx="607373" cy="1059186"/>
              </a:xfrm>
              <a:custGeom>
                <a:avLst/>
                <a:gdLst>
                  <a:gd name="connsiteX0" fmla="*/ 44089 w 607373"/>
                  <a:gd name="connsiteY0" fmla="*/ 0 h 1059186"/>
                  <a:gd name="connsiteX1" fmla="*/ 83794 w 607373"/>
                  <a:gd name="connsiteY1" fmla="*/ 10209 h 1059186"/>
                  <a:gd name="connsiteX2" fmla="*/ 303687 w 607373"/>
                  <a:gd name="connsiteY2" fmla="*/ 32376 h 1059186"/>
                  <a:gd name="connsiteX3" fmla="*/ 523580 w 607373"/>
                  <a:gd name="connsiteY3" fmla="*/ 10209 h 1059186"/>
                  <a:gd name="connsiteX4" fmla="*/ 563285 w 607373"/>
                  <a:gd name="connsiteY4" fmla="*/ 0 h 1059186"/>
                  <a:gd name="connsiteX5" fmla="*/ 585206 w 607373"/>
                  <a:gd name="connsiteY5" fmla="*/ 85255 h 1059186"/>
                  <a:gd name="connsiteX6" fmla="*/ 607373 w 607373"/>
                  <a:gd name="connsiteY6" fmla="*/ 305148 h 1059186"/>
                  <a:gd name="connsiteX7" fmla="*/ 358221 w 607373"/>
                  <a:gd name="connsiteY7" fmla="*/ 999182 h 1059186"/>
                  <a:gd name="connsiteX8" fmla="*/ 303687 w 607373"/>
                  <a:gd name="connsiteY8" fmla="*/ 1059186 h 1059186"/>
                  <a:gd name="connsiteX9" fmla="*/ 249152 w 607373"/>
                  <a:gd name="connsiteY9" fmla="*/ 999182 h 1059186"/>
                  <a:gd name="connsiteX10" fmla="*/ 0 w 607373"/>
                  <a:gd name="connsiteY10" fmla="*/ 305148 h 1059186"/>
                  <a:gd name="connsiteX11" fmla="*/ 22167 w 607373"/>
                  <a:gd name="connsiteY11" fmla="*/ 85255 h 1059186"/>
                  <a:gd name="connsiteX12" fmla="*/ 44089 w 607373"/>
                  <a:gd name="connsiteY12" fmla="*/ 0 h 10591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07373" h="1059186">
                    <a:moveTo>
                      <a:pt x="44089" y="0"/>
                    </a:moveTo>
                    <a:lnTo>
                      <a:pt x="83794" y="10209"/>
                    </a:lnTo>
                    <a:cubicBezTo>
                      <a:pt x="154822" y="24743"/>
                      <a:pt x="228363" y="32376"/>
                      <a:pt x="303687" y="32376"/>
                    </a:cubicBezTo>
                    <a:cubicBezTo>
                      <a:pt x="379011" y="32376"/>
                      <a:pt x="452553" y="24743"/>
                      <a:pt x="523580" y="10209"/>
                    </a:cubicBezTo>
                    <a:lnTo>
                      <a:pt x="563285" y="0"/>
                    </a:lnTo>
                    <a:lnTo>
                      <a:pt x="585206" y="85255"/>
                    </a:lnTo>
                    <a:cubicBezTo>
                      <a:pt x="599740" y="156283"/>
                      <a:pt x="607373" y="229824"/>
                      <a:pt x="607373" y="305148"/>
                    </a:cubicBezTo>
                    <a:cubicBezTo>
                      <a:pt x="607373" y="568782"/>
                      <a:pt x="513872" y="810578"/>
                      <a:pt x="358221" y="999182"/>
                    </a:cubicBezTo>
                    <a:lnTo>
                      <a:pt x="303687" y="1059186"/>
                    </a:lnTo>
                    <a:lnTo>
                      <a:pt x="249152" y="999182"/>
                    </a:lnTo>
                    <a:cubicBezTo>
                      <a:pt x="93502" y="810578"/>
                      <a:pt x="0" y="568782"/>
                      <a:pt x="0" y="305148"/>
                    </a:cubicBezTo>
                    <a:cubicBezTo>
                      <a:pt x="0" y="229824"/>
                      <a:pt x="7633" y="156283"/>
                      <a:pt x="22167" y="85255"/>
                    </a:cubicBezTo>
                    <a:lnTo>
                      <a:pt x="44089" y="0"/>
                    </a:lnTo>
                    <a:close/>
                  </a:path>
                </a:pathLst>
              </a:custGeom>
              <a:solidFill>
                <a:schemeClr val="accent3">
                  <a:lumMod val="60000"/>
                  <a:lumOff val="40000"/>
                </a:schemeClr>
              </a:solidFill>
            </p:spPr>
            <p:style>
              <a:lnRef idx="2">
                <a:schemeClr val="lt1">
                  <a:hueOff val="0"/>
                  <a:satOff val="0"/>
                  <a:lumOff val="0"/>
                  <a:alphaOff val="0"/>
                </a:schemeClr>
              </a:lnRef>
              <a:fillRef idx="1">
                <a:schemeClr val="accent5">
                  <a:alpha val="50000"/>
                  <a:hueOff val="0"/>
                  <a:satOff val="0"/>
                  <a:lumOff val="0"/>
                  <a:alphaOff val="0"/>
                </a:schemeClr>
              </a:fillRef>
              <a:effectRef idx="0">
                <a:schemeClr val="accent5">
                  <a:alpha val="50000"/>
                  <a:hueOff val="0"/>
                  <a:satOff val="0"/>
                  <a:lumOff val="0"/>
                  <a:alphaOff val="0"/>
                </a:schemeClr>
              </a:effectRef>
              <a:fontRef idx="minor">
                <a:schemeClr val="tx1"/>
              </a:fontRef>
            </p:style>
            <p:txBody>
              <a:bodyPr spcFirstLastPara="0" vert="horz" wrap="square" lIns="218218" tIns="286411" rIns="218218" bIns="613737" numCol="1" spcCol="1270" anchor="ctr" anchorCtr="0">
                <a:noAutofit/>
              </a:bodyPr>
              <a:lstStyle/>
              <a:p>
                <a:pPr algn="ctr" defTabSz="600075">
                  <a:lnSpc>
                    <a:spcPct val="90000"/>
                  </a:lnSpc>
                  <a:spcBef>
                    <a:spcPct val="0"/>
                  </a:spcBef>
                  <a:spcAft>
                    <a:spcPct val="35000"/>
                  </a:spcAft>
                </a:pPr>
                <a:endParaRPr lang="en-US" sz="1350" dirty="0"/>
              </a:p>
            </p:txBody>
          </p:sp>
          <p:sp>
            <p:nvSpPr>
              <p:cNvPr id="18" name="Freeform: Shape 17">
                <a:extLst>
                  <a:ext uri="{FF2B5EF4-FFF2-40B4-BE49-F238E27FC236}">
                    <a16:creationId xmlns:a16="http://schemas.microsoft.com/office/drawing/2014/main" id="{2BE94E02-B12D-4122-B762-926E990F15A9}"/>
                  </a:ext>
                </a:extLst>
              </p:cNvPr>
              <p:cNvSpPr/>
              <p:nvPr/>
            </p:nvSpPr>
            <p:spPr>
              <a:xfrm>
                <a:off x="5004911" y="2094067"/>
                <a:ext cx="2182178" cy="1700913"/>
              </a:xfrm>
              <a:custGeom>
                <a:avLst/>
                <a:gdLst>
                  <a:gd name="connsiteX0" fmla="*/ 1091089 w 2182178"/>
                  <a:gd name="connsiteY0" fmla="*/ 0 h 1700913"/>
                  <a:gd name="connsiteX1" fmla="*/ 2182178 w 2182178"/>
                  <a:gd name="connsiteY1" fmla="*/ 1091089 h 1700913"/>
                  <a:gd name="connsiteX2" fmla="*/ 2160011 w 2182178"/>
                  <a:gd name="connsiteY2" fmla="*/ 1310982 h 1700913"/>
                  <a:gd name="connsiteX3" fmla="*/ 2138090 w 2182178"/>
                  <a:gd name="connsiteY3" fmla="*/ 1396237 h 1700913"/>
                  <a:gd name="connsiteX4" fmla="*/ 2098384 w 2182178"/>
                  <a:gd name="connsiteY4" fmla="*/ 1386028 h 1700913"/>
                  <a:gd name="connsiteX5" fmla="*/ 1878491 w 2182178"/>
                  <a:gd name="connsiteY5" fmla="*/ 1363861 h 1700913"/>
                  <a:gd name="connsiteX6" fmla="*/ 1106975 w 2182178"/>
                  <a:gd name="connsiteY6" fmla="*/ 1683434 h 1700913"/>
                  <a:gd name="connsiteX7" fmla="*/ 1091089 w 2182178"/>
                  <a:gd name="connsiteY7" fmla="*/ 1700913 h 1700913"/>
                  <a:gd name="connsiteX8" fmla="*/ 1075203 w 2182178"/>
                  <a:gd name="connsiteY8" fmla="*/ 1683434 h 1700913"/>
                  <a:gd name="connsiteX9" fmla="*/ 303686 w 2182178"/>
                  <a:gd name="connsiteY9" fmla="*/ 1363861 h 1700913"/>
                  <a:gd name="connsiteX10" fmla="*/ 83793 w 2182178"/>
                  <a:gd name="connsiteY10" fmla="*/ 1386028 h 1700913"/>
                  <a:gd name="connsiteX11" fmla="*/ 44088 w 2182178"/>
                  <a:gd name="connsiteY11" fmla="*/ 1396237 h 1700913"/>
                  <a:gd name="connsiteX12" fmla="*/ 22167 w 2182178"/>
                  <a:gd name="connsiteY12" fmla="*/ 1310982 h 1700913"/>
                  <a:gd name="connsiteX13" fmla="*/ 0 w 2182178"/>
                  <a:gd name="connsiteY13" fmla="*/ 1091089 h 1700913"/>
                  <a:gd name="connsiteX14" fmla="*/ 1091089 w 2182178"/>
                  <a:gd name="connsiteY14" fmla="*/ 0 h 1700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182178" h="1700913">
                    <a:moveTo>
                      <a:pt x="1091089" y="0"/>
                    </a:moveTo>
                    <a:cubicBezTo>
                      <a:pt x="1693681" y="0"/>
                      <a:pt x="2182178" y="488497"/>
                      <a:pt x="2182178" y="1091089"/>
                    </a:cubicBezTo>
                    <a:cubicBezTo>
                      <a:pt x="2182178" y="1166413"/>
                      <a:pt x="2174545" y="1239954"/>
                      <a:pt x="2160011" y="1310982"/>
                    </a:cubicBezTo>
                    <a:lnTo>
                      <a:pt x="2138090" y="1396237"/>
                    </a:lnTo>
                    <a:lnTo>
                      <a:pt x="2098384" y="1386028"/>
                    </a:lnTo>
                    <a:cubicBezTo>
                      <a:pt x="2027357" y="1371494"/>
                      <a:pt x="1953815" y="1363861"/>
                      <a:pt x="1878491" y="1363861"/>
                    </a:cubicBezTo>
                    <a:cubicBezTo>
                      <a:pt x="1577195" y="1363861"/>
                      <a:pt x="1304423" y="1485985"/>
                      <a:pt x="1106975" y="1683434"/>
                    </a:cubicBezTo>
                    <a:lnTo>
                      <a:pt x="1091089" y="1700913"/>
                    </a:lnTo>
                    <a:lnTo>
                      <a:pt x="1075203" y="1683434"/>
                    </a:lnTo>
                    <a:cubicBezTo>
                      <a:pt x="877754" y="1485985"/>
                      <a:pt x="604982" y="1363861"/>
                      <a:pt x="303686" y="1363861"/>
                    </a:cubicBezTo>
                    <a:cubicBezTo>
                      <a:pt x="228362" y="1363861"/>
                      <a:pt x="154821" y="1371494"/>
                      <a:pt x="83793" y="1386028"/>
                    </a:cubicBezTo>
                    <a:lnTo>
                      <a:pt x="44088" y="1396237"/>
                    </a:lnTo>
                    <a:lnTo>
                      <a:pt x="22167" y="1310982"/>
                    </a:lnTo>
                    <a:cubicBezTo>
                      <a:pt x="7633" y="1239954"/>
                      <a:pt x="0" y="1166413"/>
                      <a:pt x="0" y="1091089"/>
                    </a:cubicBezTo>
                    <a:cubicBezTo>
                      <a:pt x="0" y="488497"/>
                      <a:pt x="488497" y="0"/>
                      <a:pt x="1091089" y="0"/>
                    </a:cubicBezTo>
                    <a:close/>
                  </a:path>
                </a:pathLst>
              </a:custGeom>
              <a:solidFill>
                <a:schemeClr val="accent6"/>
              </a:solidFill>
            </p:spPr>
            <p:style>
              <a:lnRef idx="2">
                <a:schemeClr val="lt1">
                  <a:hueOff val="0"/>
                  <a:satOff val="0"/>
                  <a:lumOff val="0"/>
                  <a:alphaOff val="0"/>
                </a:schemeClr>
              </a:lnRef>
              <a:fillRef idx="1">
                <a:schemeClr val="accent5">
                  <a:alpha val="50000"/>
                  <a:hueOff val="0"/>
                  <a:satOff val="0"/>
                  <a:lumOff val="0"/>
                  <a:alphaOff val="0"/>
                </a:schemeClr>
              </a:fillRef>
              <a:effectRef idx="0">
                <a:schemeClr val="accent5">
                  <a:alpha val="50000"/>
                  <a:hueOff val="0"/>
                  <a:satOff val="0"/>
                  <a:lumOff val="0"/>
                  <a:alphaOff val="0"/>
                </a:schemeClr>
              </a:effectRef>
              <a:fontRef idx="minor">
                <a:schemeClr val="tx1"/>
              </a:fontRef>
            </p:style>
            <p:txBody>
              <a:bodyPr spcFirstLastPara="0" vert="horz" wrap="square" lIns="218218" tIns="274320" rIns="218218" bIns="411480" numCol="1" spcCol="1270" anchor="b" anchorCtr="0">
                <a:noAutofit/>
              </a:bodyPr>
              <a:lstStyle/>
              <a:p>
                <a:pPr algn="ctr" defTabSz="600075">
                  <a:lnSpc>
                    <a:spcPct val="90000"/>
                  </a:lnSpc>
                  <a:spcBef>
                    <a:spcPct val="0"/>
                  </a:spcBef>
                  <a:spcAft>
                    <a:spcPct val="35000"/>
                  </a:spcAft>
                </a:pPr>
                <a:r>
                  <a:rPr lang="en-US" sz="2100" dirty="0">
                    <a:solidFill>
                      <a:schemeClr val="tx1">
                        <a:lumMod val="75000"/>
                      </a:schemeClr>
                    </a:solidFill>
                  </a:rPr>
                  <a:t>Abiotic Factors </a:t>
                </a:r>
              </a:p>
            </p:txBody>
          </p:sp>
          <p:sp>
            <p:nvSpPr>
              <p:cNvPr id="19" name="Freeform: Shape 18">
                <a:extLst>
                  <a:ext uri="{FF2B5EF4-FFF2-40B4-BE49-F238E27FC236}">
                    <a16:creationId xmlns:a16="http://schemas.microsoft.com/office/drawing/2014/main" id="{E6A6D685-0CB3-4ED6-B42D-D036B543D847}"/>
                  </a:ext>
                </a:extLst>
              </p:cNvPr>
              <p:cNvSpPr/>
              <p:nvPr/>
            </p:nvSpPr>
            <p:spPr>
              <a:xfrm>
                <a:off x="4001996" y="3861837"/>
                <a:ext cx="1878492" cy="2149802"/>
              </a:xfrm>
              <a:custGeom>
                <a:avLst/>
                <a:gdLst>
                  <a:gd name="connsiteX0" fmla="*/ 831491 w 1878492"/>
                  <a:gd name="connsiteY0" fmla="*/ 0 h 2149802"/>
                  <a:gd name="connsiteX1" fmla="*/ 836456 w 1878492"/>
                  <a:gd name="connsiteY1" fmla="*/ 19309 h 2149802"/>
                  <a:gd name="connsiteX2" fmla="*/ 1554035 w 1878492"/>
                  <a:gd name="connsiteY2" fmla="*/ 736888 h 2149802"/>
                  <a:gd name="connsiteX3" fmla="*/ 1618894 w 1878492"/>
                  <a:gd name="connsiteY3" fmla="*/ 753565 h 2149802"/>
                  <a:gd name="connsiteX4" fmla="*/ 1596972 w 1878492"/>
                  <a:gd name="connsiteY4" fmla="*/ 838820 h 2149802"/>
                  <a:gd name="connsiteX5" fmla="*/ 1574805 w 1878492"/>
                  <a:gd name="connsiteY5" fmla="*/ 1058713 h 2149802"/>
                  <a:gd name="connsiteX6" fmla="*/ 1823957 w 1878492"/>
                  <a:gd name="connsiteY6" fmla="*/ 1752747 h 2149802"/>
                  <a:gd name="connsiteX7" fmla="*/ 1878492 w 1878492"/>
                  <a:gd name="connsiteY7" fmla="*/ 1812751 h 2149802"/>
                  <a:gd name="connsiteX8" fmla="*/ 1862606 w 1878492"/>
                  <a:gd name="connsiteY8" fmla="*/ 1830230 h 2149802"/>
                  <a:gd name="connsiteX9" fmla="*/ 1091089 w 1878492"/>
                  <a:gd name="connsiteY9" fmla="*/ 2149802 h 2149802"/>
                  <a:gd name="connsiteX10" fmla="*/ 0 w 1878492"/>
                  <a:gd name="connsiteY10" fmla="*/ 1058713 h 2149802"/>
                  <a:gd name="connsiteX11" fmla="*/ 766632 w 1878492"/>
                  <a:gd name="connsiteY11" fmla="*/ 16677 h 2149802"/>
                  <a:gd name="connsiteX12" fmla="*/ 831491 w 1878492"/>
                  <a:gd name="connsiteY12" fmla="*/ 0 h 21498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878492" h="2149802">
                    <a:moveTo>
                      <a:pt x="831491" y="0"/>
                    </a:moveTo>
                    <a:lnTo>
                      <a:pt x="836456" y="19309"/>
                    </a:lnTo>
                    <a:cubicBezTo>
                      <a:pt x="942721" y="360961"/>
                      <a:pt x="1212383" y="630623"/>
                      <a:pt x="1554035" y="736888"/>
                    </a:cubicBezTo>
                    <a:lnTo>
                      <a:pt x="1618894" y="753565"/>
                    </a:lnTo>
                    <a:lnTo>
                      <a:pt x="1596972" y="838820"/>
                    </a:lnTo>
                    <a:cubicBezTo>
                      <a:pt x="1582438" y="909848"/>
                      <a:pt x="1574805" y="983389"/>
                      <a:pt x="1574805" y="1058713"/>
                    </a:cubicBezTo>
                    <a:cubicBezTo>
                      <a:pt x="1574805" y="1322347"/>
                      <a:pt x="1668307" y="1564143"/>
                      <a:pt x="1823957" y="1752747"/>
                    </a:cubicBezTo>
                    <a:lnTo>
                      <a:pt x="1878492" y="1812751"/>
                    </a:lnTo>
                    <a:lnTo>
                      <a:pt x="1862606" y="1830230"/>
                    </a:lnTo>
                    <a:cubicBezTo>
                      <a:pt x="1665157" y="2027678"/>
                      <a:pt x="1392385" y="2149802"/>
                      <a:pt x="1091089" y="2149802"/>
                    </a:cubicBezTo>
                    <a:cubicBezTo>
                      <a:pt x="488497" y="2149802"/>
                      <a:pt x="0" y="1661305"/>
                      <a:pt x="0" y="1058713"/>
                    </a:cubicBezTo>
                    <a:cubicBezTo>
                      <a:pt x="0" y="569107"/>
                      <a:pt x="322484" y="154822"/>
                      <a:pt x="766632" y="16677"/>
                    </a:cubicBezTo>
                    <a:lnTo>
                      <a:pt x="831491" y="0"/>
                    </a:lnTo>
                    <a:close/>
                  </a:path>
                </a:pathLst>
              </a:custGeom>
              <a:solidFill>
                <a:schemeClr val="accent2"/>
              </a:solidFill>
            </p:spPr>
            <p:style>
              <a:lnRef idx="2">
                <a:schemeClr val="lt1">
                  <a:hueOff val="0"/>
                  <a:satOff val="0"/>
                  <a:lumOff val="0"/>
                  <a:alphaOff val="0"/>
                </a:schemeClr>
              </a:lnRef>
              <a:fillRef idx="1">
                <a:schemeClr val="accent5">
                  <a:alpha val="50000"/>
                  <a:hueOff val="0"/>
                  <a:satOff val="0"/>
                  <a:lumOff val="0"/>
                  <a:alphaOff val="0"/>
                </a:schemeClr>
              </a:fillRef>
              <a:effectRef idx="0">
                <a:schemeClr val="accent5">
                  <a:alpha val="50000"/>
                  <a:hueOff val="0"/>
                  <a:satOff val="0"/>
                  <a:lumOff val="0"/>
                  <a:alphaOff val="0"/>
                </a:schemeClr>
              </a:effectRef>
              <a:fontRef idx="minor">
                <a:schemeClr val="tx1"/>
              </a:fontRef>
            </p:style>
            <p:txBody>
              <a:bodyPr spcFirstLastPara="0" vert="horz" wrap="square" lIns="0" tIns="286411" rIns="0" bIns="548640" numCol="1" spcCol="1270" anchor="b" anchorCtr="0">
                <a:noAutofit/>
              </a:bodyPr>
              <a:lstStyle/>
              <a:p>
                <a:pPr algn="ctr" defTabSz="600075">
                  <a:lnSpc>
                    <a:spcPct val="90000"/>
                  </a:lnSpc>
                  <a:spcBef>
                    <a:spcPct val="0"/>
                  </a:spcBef>
                  <a:spcAft>
                    <a:spcPct val="35000"/>
                  </a:spcAft>
                </a:pPr>
                <a:r>
                  <a:rPr lang="en-US" dirty="0">
                    <a:solidFill>
                      <a:schemeClr val="tx1">
                        <a:lumMod val="75000"/>
                      </a:schemeClr>
                    </a:solidFill>
                  </a:rPr>
                  <a:t>Migratory Accessibility </a:t>
                </a:r>
              </a:p>
            </p:txBody>
          </p:sp>
          <p:sp>
            <p:nvSpPr>
              <p:cNvPr id="20" name="Freeform: Shape 19">
                <a:extLst>
                  <a:ext uri="{FF2B5EF4-FFF2-40B4-BE49-F238E27FC236}">
                    <a16:creationId xmlns:a16="http://schemas.microsoft.com/office/drawing/2014/main" id="{F281AE8C-9DFB-4878-ADDC-0F489A1BE8D7}"/>
                  </a:ext>
                </a:extLst>
              </p:cNvPr>
              <p:cNvSpPr/>
              <p:nvPr/>
            </p:nvSpPr>
            <p:spPr>
              <a:xfrm>
                <a:off x="6314957" y="3861837"/>
                <a:ext cx="1878491" cy="2149802"/>
              </a:xfrm>
              <a:custGeom>
                <a:avLst/>
                <a:gdLst>
                  <a:gd name="connsiteX0" fmla="*/ 1047001 w 1878491"/>
                  <a:gd name="connsiteY0" fmla="*/ 0 h 2149802"/>
                  <a:gd name="connsiteX1" fmla="*/ 1111859 w 1878491"/>
                  <a:gd name="connsiteY1" fmla="*/ 16677 h 2149802"/>
                  <a:gd name="connsiteX2" fmla="*/ 1878491 w 1878491"/>
                  <a:gd name="connsiteY2" fmla="*/ 1058713 h 2149802"/>
                  <a:gd name="connsiteX3" fmla="*/ 787402 w 1878491"/>
                  <a:gd name="connsiteY3" fmla="*/ 2149802 h 2149802"/>
                  <a:gd name="connsiteX4" fmla="*/ 15886 w 1878491"/>
                  <a:gd name="connsiteY4" fmla="*/ 1830230 h 2149802"/>
                  <a:gd name="connsiteX5" fmla="*/ 0 w 1878491"/>
                  <a:gd name="connsiteY5" fmla="*/ 1812751 h 2149802"/>
                  <a:gd name="connsiteX6" fmla="*/ 54534 w 1878491"/>
                  <a:gd name="connsiteY6" fmla="*/ 1752747 h 2149802"/>
                  <a:gd name="connsiteX7" fmla="*/ 303686 w 1878491"/>
                  <a:gd name="connsiteY7" fmla="*/ 1058713 h 2149802"/>
                  <a:gd name="connsiteX8" fmla="*/ 281519 w 1878491"/>
                  <a:gd name="connsiteY8" fmla="*/ 838820 h 2149802"/>
                  <a:gd name="connsiteX9" fmla="*/ 259598 w 1878491"/>
                  <a:gd name="connsiteY9" fmla="*/ 753565 h 2149802"/>
                  <a:gd name="connsiteX10" fmla="*/ 324457 w 1878491"/>
                  <a:gd name="connsiteY10" fmla="*/ 736888 h 2149802"/>
                  <a:gd name="connsiteX11" fmla="*/ 1042036 w 1878491"/>
                  <a:gd name="connsiteY11" fmla="*/ 19309 h 2149802"/>
                  <a:gd name="connsiteX12" fmla="*/ 1047001 w 1878491"/>
                  <a:gd name="connsiteY12" fmla="*/ 0 h 21498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878491" h="2149802">
                    <a:moveTo>
                      <a:pt x="1047001" y="0"/>
                    </a:moveTo>
                    <a:lnTo>
                      <a:pt x="1111859" y="16677"/>
                    </a:lnTo>
                    <a:cubicBezTo>
                      <a:pt x="1556007" y="154822"/>
                      <a:pt x="1878491" y="569107"/>
                      <a:pt x="1878491" y="1058713"/>
                    </a:cubicBezTo>
                    <a:cubicBezTo>
                      <a:pt x="1878491" y="1661305"/>
                      <a:pt x="1389994" y="2149802"/>
                      <a:pt x="787402" y="2149802"/>
                    </a:cubicBezTo>
                    <a:cubicBezTo>
                      <a:pt x="486106" y="2149802"/>
                      <a:pt x="213334" y="2027678"/>
                      <a:pt x="15886" y="1830230"/>
                    </a:cubicBezTo>
                    <a:lnTo>
                      <a:pt x="0" y="1812751"/>
                    </a:lnTo>
                    <a:lnTo>
                      <a:pt x="54534" y="1752747"/>
                    </a:lnTo>
                    <a:cubicBezTo>
                      <a:pt x="210185" y="1564143"/>
                      <a:pt x="303686" y="1322347"/>
                      <a:pt x="303686" y="1058713"/>
                    </a:cubicBezTo>
                    <a:cubicBezTo>
                      <a:pt x="303686" y="983389"/>
                      <a:pt x="296053" y="909848"/>
                      <a:pt x="281519" y="838820"/>
                    </a:cubicBezTo>
                    <a:lnTo>
                      <a:pt x="259598" y="753565"/>
                    </a:lnTo>
                    <a:lnTo>
                      <a:pt x="324457" y="736888"/>
                    </a:lnTo>
                    <a:cubicBezTo>
                      <a:pt x="666109" y="630623"/>
                      <a:pt x="935771" y="360961"/>
                      <a:pt x="1042036" y="19309"/>
                    </a:cubicBezTo>
                    <a:lnTo>
                      <a:pt x="1047001" y="0"/>
                    </a:lnTo>
                    <a:close/>
                  </a:path>
                </a:pathLst>
              </a:custGeom>
              <a:solidFill>
                <a:schemeClr val="accent5">
                  <a:lumMod val="50000"/>
                </a:schemeClr>
              </a:solidFill>
            </p:spPr>
            <p:style>
              <a:lnRef idx="2">
                <a:schemeClr val="lt1">
                  <a:hueOff val="0"/>
                  <a:satOff val="0"/>
                  <a:lumOff val="0"/>
                  <a:alphaOff val="0"/>
                </a:schemeClr>
              </a:lnRef>
              <a:fillRef idx="1">
                <a:schemeClr val="accent5">
                  <a:alpha val="50000"/>
                  <a:hueOff val="0"/>
                  <a:satOff val="0"/>
                  <a:lumOff val="0"/>
                  <a:alphaOff val="0"/>
                </a:schemeClr>
              </a:fillRef>
              <a:effectRef idx="0">
                <a:schemeClr val="accent5">
                  <a:alpha val="50000"/>
                  <a:hueOff val="0"/>
                  <a:satOff val="0"/>
                  <a:lumOff val="0"/>
                  <a:alphaOff val="0"/>
                </a:schemeClr>
              </a:effectRef>
              <a:fontRef idx="minor">
                <a:schemeClr val="tx1"/>
              </a:fontRef>
            </p:style>
            <p:txBody>
              <a:bodyPr spcFirstLastPara="0" vert="horz" wrap="square" lIns="218218" tIns="274320" rIns="218218" bIns="548640" numCol="1" spcCol="1270" anchor="b" anchorCtr="0">
                <a:noAutofit/>
              </a:bodyPr>
              <a:lstStyle/>
              <a:p>
                <a:pPr algn="ctr" defTabSz="600075">
                  <a:lnSpc>
                    <a:spcPct val="90000"/>
                  </a:lnSpc>
                  <a:spcBef>
                    <a:spcPct val="0"/>
                  </a:spcBef>
                  <a:spcAft>
                    <a:spcPct val="35000"/>
                  </a:spcAft>
                </a:pPr>
                <a:br>
                  <a:rPr lang="en-US" sz="2100" dirty="0">
                    <a:solidFill>
                      <a:schemeClr val="bg1">
                        <a:lumMod val="75000"/>
                        <a:lumOff val="25000"/>
                      </a:schemeClr>
                    </a:solidFill>
                  </a:rPr>
                </a:br>
                <a:endParaRPr lang="en-US" sz="2100" dirty="0">
                  <a:solidFill>
                    <a:schemeClr val="bg1">
                      <a:lumMod val="75000"/>
                      <a:lumOff val="25000"/>
                    </a:schemeClr>
                  </a:solidFill>
                </a:endParaRPr>
              </a:p>
              <a:p>
                <a:pPr algn="ctr" defTabSz="600075">
                  <a:lnSpc>
                    <a:spcPct val="90000"/>
                  </a:lnSpc>
                  <a:spcBef>
                    <a:spcPct val="0"/>
                  </a:spcBef>
                  <a:spcAft>
                    <a:spcPct val="35000"/>
                  </a:spcAft>
                </a:pPr>
                <a:endParaRPr lang="en-US" sz="2100" dirty="0">
                  <a:solidFill>
                    <a:schemeClr val="bg1">
                      <a:lumMod val="75000"/>
                      <a:lumOff val="25000"/>
                    </a:schemeClr>
                  </a:solidFill>
                </a:endParaRPr>
              </a:p>
              <a:p>
                <a:pPr algn="ctr" defTabSz="600075">
                  <a:lnSpc>
                    <a:spcPct val="90000"/>
                  </a:lnSpc>
                  <a:spcBef>
                    <a:spcPct val="0"/>
                  </a:spcBef>
                  <a:spcAft>
                    <a:spcPct val="35000"/>
                  </a:spcAft>
                </a:pPr>
                <a:endParaRPr lang="en-US" sz="2100" dirty="0">
                  <a:solidFill>
                    <a:schemeClr val="tx1">
                      <a:lumMod val="75000"/>
                    </a:schemeClr>
                  </a:solidFill>
                </a:endParaRPr>
              </a:p>
              <a:p>
                <a:pPr algn="ctr" defTabSz="600075">
                  <a:lnSpc>
                    <a:spcPct val="90000"/>
                  </a:lnSpc>
                  <a:spcBef>
                    <a:spcPct val="0"/>
                  </a:spcBef>
                  <a:spcAft>
                    <a:spcPct val="35000"/>
                  </a:spcAft>
                </a:pPr>
                <a:r>
                  <a:rPr lang="en-US" sz="2100" dirty="0">
                    <a:solidFill>
                      <a:schemeClr val="tx1">
                        <a:lumMod val="75000"/>
                      </a:schemeClr>
                    </a:solidFill>
                  </a:rPr>
                  <a:t>Biotic Factor</a:t>
                </a:r>
              </a:p>
            </p:txBody>
          </p:sp>
          <p:sp>
            <p:nvSpPr>
              <p:cNvPr id="21" name="Freeform: Shape 20">
                <a:extLst>
                  <a:ext uri="{FF2B5EF4-FFF2-40B4-BE49-F238E27FC236}">
                    <a16:creationId xmlns:a16="http://schemas.microsoft.com/office/drawing/2014/main" id="{299885EA-C1CB-4564-9449-5BB5C9F2DF8F}"/>
                  </a:ext>
                </a:extLst>
              </p:cNvPr>
              <p:cNvSpPr/>
              <p:nvPr/>
            </p:nvSpPr>
            <p:spPr>
              <a:xfrm>
                <a:off x="5836401" y="4034040"/>
                <a:ext cx="519196" cy="481265"/>
              </a:xfrm>
              <a:custGeom>
                <a:avLst/>
                <a:gdLst>
                  <a:gd name="connsiteX0" fmla="*/ 259598 w 519196"/>
                  <a:gd name="connsiteY0" fmla="*/ 0 h 481265"/>
                  <a:gd name="connsiteX1" fmla="*/ 314132 w 519196"/>
                  <a:gd name="connsiteY1" fmla="*/ 60003 h 481265"/>
                  <a:gd name="connsiteX2" fmla="*/ 514231 w 519196"/>
                  <a:gd name="connsiteY2" fmla="*/ 429580 h 481265"/>
                  <a:gd name="connsiteX3" fmla="*/ 519196 w 519196"/>
                  <a:gd name="connsiteY3" fmla="*/ 448889 h 481265"/>
                  <a:gd name="connsiteX4" fmla="*/ 479491 w 519196"/>
                  <a:gd name="connsiteY4" fmla="*/ 459098 h 481265"/>
                  <a:gd name="connsiteX5" fmla="*/ 259598 w 519196"/>
                  <a:gd name="connsiteY5" fmla="*/ 481265 h 481265"/>
                  <a:gd name="connsiteX6" fmla="*/ 39705 w 519196"/>
                  <a:gd name="connsiteY6" fmla="*/ 459098 h 481265"/>
                  <a:gd name="connsiteX7" fmla="*/ 0 w 519196"/>
                  <a:gd name="connsiteY7" fmla="*/ 448889 h 481265"/>
                  <a:gd name="connsiteX8" fmla="*/ 4964 w 519196"/>
                  <a:gd name="connsiteY8" fmla="*/ 429580 h 481265"/>
                  <a:gd name="connsiteX9" fmla="*/ 205063 w 519196"/>
                  <a:gd name="connsiteY9" fmla="*/ 60003 h 481265"/>
                  <a:gd name="connsiteX10" fmla="*/ 259598 w 519196"/>
                  <a:gd name="connsiteY10" fmla="*/ 0 h 4812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19196" h="481265">
                    <a:moveTo>
                      <a:pt x="259598" y="0"/>
                    </a:moveTo>
                    <a:lnTo>
                      <a:pt x="314132" y="60003"/>
                    </a:lnTo>
                    <a:cubicBezTo>
                      <a:pt x="403076" y="167777"/>
                      <a:pt x="471725" y="292920"/>
                      <a:pt x="514231" y="429580"/>
                    </a:cubicBezTo>
                    <a:lnTo>
                      <a:pt x="519196" y="448889"/>
                    </a:lnTo>
                    <a:lnTo>
                      <a:pt x="479491" y="459098"/>
                    </a:lnTo>
                    <a:cubicBezTo>
                      <a:pt x="408464" y="473632"/>
                      <a:pt x="334922" y="481265"/>
                      <a:pt x="259598" y="481265"/>
                    </a:cubicBezTo>
                    <a:cubicBezTo>
                      <a:pt x="184274" y="481265"/>
                      <a:pt x="110733" y="473632"/>
                      <a:pt x="39705" y="459098"/>
                    </a:cubicBezTo>
                    <a:lnTo>
                      <a:pt x="0" y="448889"/>
                    </a:lnTo>
                    <a:lnTo>
                      <a:pt x="4964" y="429580"/>
                    </a:lnTo>
                    <a:cubicBezTo>
                      <a:pt x="47470" y="292920"/>
                      <a:pt x="116120" y="167777"/>
                      <a:pt x="205063" y="60003"/>
                    </a:cubicBezTo>
                    <a:lnTo>
                      <a:pt x="259598" y="0"/>
                    </a:lnTo>
                    <a:close/>
                  </a:path>
                </a:pathLst>
              </a:custGeom>
              <a:solidFill>
                <a:schemeClr val="bg2">
                  <a:lumMod val="60000"/>
                  <a:lumOff val="40000"/>
                </a:schemeClr>
              </a:solidFill>
            </p:spPr>
            <p:style>
              <a:lnRef idx="2">
                <a:schemeClr val="lt1">
                  <a:hueOff val="0"/>
                  <a:satOff val="0"/>
                  <a:lumOff val="0"/>
                  <a:alphaOff val="0"/>
                </a:schemeClr>
              </a:lnRef>
              <a:fillRef idx="1">
                <a:schemeClr val="accent5">
                  <a:alpha val="50000"/>
                  <a:hueOff val="0"/>
                  <a:satOff val="0"/>
                  <a:lumOff val="0"/>
                  <a:alphaOff val="0"/>
                </a:schemeClr>
              </a:fillRef>
              <a:effectRef idx="0">
                <a:schemeClr val="accent5">
                  <a:alpha val="50000"/>
                  <a:hueOff val="0"/>
                  <a:satOff val="0"/>
                  <a:lumOff val="0"/>
                  <a:alphaOff val="0"/>
                </a:schemeClr>
              </a:effectRef>
              <a:fontRef idx="minor">
                <a:schemeClr val="tx1"/>
              </a:fontRef>
            </p:style>
            <p:txBody>
              <a:bodyPr spcFirstLastPara="0" vert="horz" wrap="square" lIns="218218" tIns="286411" rIns="218218" bIns="34290" numCol="1" spcCol="1270" anchor="b" anchorCtr="0">
                <a:noAutofit/>
              </a:bodyPr>
              <a:lstStyle/>
              <a:p>
                <a:pPr algn="ctr" defTabSz="600075">
                  <a:lnSpc>
                    <a:spcPct val="90000"/>
                  </a:lnSpc>
                  <a:spcBef>
                    <a:spcPct val="0"/>
                  </a:spcBef>
                  <a:spcAft>
                    <a:spcPct val="35000"/>
                  </a:spcAft>
                </a:pPr>
                <a:r>
                  <a:rPr lang="en-US" dirty="0">
                    <a:solidFill>
                      <a:schemeClr val="bg1"/>
                    </a:solidFill>
                  </a:rPr>
                  <a:t>D</a:t>
                </a:r>
              </a:p>
            </p:txBody>
          </p:sp>
        </p:grpSp>
      </p:grpSp>
      <p:sp>
        <p:nvSpPr>
          <p:cNvPr id="4" name="Arrow: Right 3">
            <a:extLst>
              <a:ext uri="{FF2B5EF4-FFF2-40B4-BE49-F238E27FC236}">
                <a16:creationId xmlns:a16="http://schemas.microsoft.com/office/drawing/2014/main" id="{65AD8DA4-A441-4FAE-8D5D-EB407B80AB5D}"/>
              </a:ext>
            </a:extLst>
          </p:cNvPr>
          <p:cNvSpPr/>
          <p:nvPr/>
        </p:nvSpPr>
        <p:spPr>
          <a:xfrm rot="12970589">
            <a:off x="3307076" y="3006667"/>
            <a:ext cx="1351335" cy="572947"/>
          </a:xfrm>
          <a:prstGeom prst="rightArrow">
            <a:avLst>
              <a:gd name="adj1" fmla="val 37879"/>
              <a:gd name="adj2" fmla="val 51515"/>
            </a:avLst>
          </a:prstGeom>
          <a:solidFill>
            <a:schemeClr val="tx2"/>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24" name="TextBox 23">
            <a:extLst>
              <a:ext uri="{FF2B5EF4-FFF2-40B4-BE49-F238E27FC236}">
                <a16:creationId xmlns:a16="http://schemas.microsoft.com/office/drawing/2014/main" id="{8FF9B910-348D-45AB-BE85-7769C33AAFB0}"/>
              </a:ext>
            </a:extLst>
          </p:cNvPr>
          <p:cNvSpPr txBox="1"/>
          <p:nvPr/>
        </p:nvSpPr>
        <p:spPr>
          <a:xfrm>
            <a:off x="460953" y="5558220"/>
            <a:ext cx="1360267" cy="207749"/>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750" dirty="0">
                <a:solidFill>
                  <a:schemeClr val="tx2"/>
                </a:solidFill>
              </a:rPr>
              <a:t>Photo Credit: Kaitlyn O’Brien</a:t>
            </a:r>
          </a:p>
        </p:txBody>
      </p:sp>
    </p:spTree>
    <p:extLst>
      <p:ext uri="{BB962C8B-B14F-4D97-AF65-F5344CB8AC3E}">
        <p14:creationId xmlns:p14="http://schemas.microsoft.com/office/powerpoint/2010/main" val="160837513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AE5ED4-5501-4128-BB40-142039C3E1E2}"/>
              </a:ext>
            </a:extLst>
          </p:cNvPr>
          <p:cNvSpPr>
            <a:spLocks noGrp="1"/>
          </p:cNvSpPr>
          <p:nvPr>
            <p:ph type="title"/>
          </p:nvPr>
        </p:nvSpPr>
        <p:spPr/>
        <p:txBody>
          <a:bodyPr/>
          <a:lstStyle/>
          <a:p>
            <a:r>
              <a:rPr lang="en-US" dirty="0"/>
              <a:t>What do we use this data for? </a:t>
            </a:r>
          </a:p>
        </p:txBody>
      </p:sp>
      <p:sp>
        <p:nvSpPr>
          <p:cNvPr id="3" name="Content Placeholder 2">
            <a:extLst>
              <a:ext uri="{FF2B5EF4-FFF2-40B4-BE49-F238E27FC236}">
                <a16:creationId xmlns:a16="http://schemas.microsoft.com/office/drawing/2014/main" id="{2966EF8F-F70C-4D9C-98C3-AD78103E8FC1}"/>
              </a:ext>
            </a:extLst>
          </p:cNvPr>
          <p:cNvSpPr>
            <a:spLocks noGrp="1"/>
          </p:cNvSpPr>
          <p:nvPr>
            <p:ph idx="1"/>
          </p:nvPr>
        </p:nvSpPr>
        <p:spPr>
          <a:xfrm>
            <a:off x="3241407" y="1938000"/>
            <a:ext cx="5663240" cy="2961697"/>
          </a:xfrm>
        </p:spPr>
        <p:txBody>
          <a:bodyPr>
            <a:normAutofit/>
          </a:bodyPr>
          <a:lstStyle/>
          <a:p>
            <a:r>
              <a:rPr lang="en-US" sz="2800" dirty="0"/>
              <a:t>By sampling at a variety of locations, scientists can understand what factors are important for different species and different ages</a:t>
            </a:r>
          </a:p>
          <a:p>
            <a:endParaRPr lang="en-US" sz="2800" dirty="0"/>
          </a:p>
          <a:p>
            <a:endParaRPr lang="en-US" sz="2800" b="1" dirty="0"/>
          </a:p>
        </p:txBody>
      </p:sp>
      <p:grpSp>
        <p:nvGrpSpPr>
          <p:cNvPr id="4" name="Group 3">
            <a:extLst>
              <a:ext uri="{FF2B5EF4-FFF2-40B4-BE49-F238E27FC236}">
                <a16:creationId xmlns:a16="http://schemas.microsoft.com/office/drawing/2014/main" id="{DAA2129D-10A3-4559-95F5-2EC270BC5EA1}"/>
              </a:ext>
            </a:extLst>
          </p:cNvPr>
          <p:cNvGrpSpPr/>
          <p:nvPr/>
        </p:nvGrpSpPr>
        <p:grpSpPr>
          <a:xfrm>
            <a:off x="5035906" y="3734635"/>
            <a:ext cx="3330854" cy="2501289"/>
            <a:chOff x="768721" y="2139292"/>
            <a:chExt cx="4441139" cy="3335052"/>
          </a:xfrm>
        </p:grpSpPr>
        <p:pic>
          <p:nvPicPr>
            <p:cNvPr id="25" name="Picture 24" descr="Temperature variation Illustration of temperature variation symbol,vector,illustration,physical,processes,temperature,variation,thermometer">
              <a:extLst>
                <a:ext uri="{FF2B5EF4-FFF2-40B4-BE49-F238E27FC236}">
                  <a16:creationId xmlns:a16="http://schemas.microsoft.com/office/drawing/2014/main" id="{C98EF5C9-EF0B-46BC-ADE8-26807C894A32}"/>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4146500" y="2139292"/>
              <a:ext cx="1063360" cy="685867"/>
            </a:xfrm>
            <a:prstGeom prst="rect">
              <a:avLst/>
            </a:prstGeom>
            <a:noFill/>
            <a:extLst>
              <a:ext uri="{909E8E84-426E-40DD-AFC4-6F175D3DCCD1}">
                <a14:hiddenFill xmlns:a14="http://schemas.microsoft.com/office/drawing/2010/main">
                  <a:solidFill>
                    <a:srgbClr val="FFFFFF"/>
                  </a:solidFill>
                </a14:hiddenFill>
              </a:ext>
            </a:extLst>
          </p:spPr>
        </p:pic>
        <p:pic>
          <p:nvPicPr>
            <p:cNvPr id="5" name="Graphic 4">
              <a:extLst>
                <a:ext uri="{FF2B5EF4-FFF2-40B4-BE49-F238E27FC236}">
                  <a16:creationId xmlns:a16="http://schemas.microsoft.com/office/drawing/2014/main" id="{D0DC996A-147B-4549-929F-38A2E1929AC5}"/>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655869" y="4483429"/>
              <a:ext cx="970597" cy="970597"/>
            </a:xfrm>
            <a:prstGeom prst="rect">
              <a:avLst/>
            </a:prstGeom>
          </p:spPr>
        </p:pic>
        <p:sp>
          <p:nvSpPr>
            <p:cNvPr id="29" name="Arrow: Down 28">
              <a:extLst>
                <a:ext uri="{FF2B5EF4-FFF2-40B4-BE49-F238E27FC236}">
                  <a16:creationId xmlns:a16="http://schemas.microsoft.com/office/drawing/2014/main" id="{EA79CEB0-8B56-4643-861C-BC4841804B5B}"/>
                </a:ext>
              </a:extLst>
            </p:cNvPr>
            <p:cNvSpPr/>
            <p:nvPr/>
          </p:nvSpPr>
          <p:spPr>
            <a:xfrm rot="2270220">
              <a:off x="2258720" y="4081183"/>
              <a:ext cx="519518" cy="487988"/>
            </a:xfrm>
            <a:prstGeom prst="downArrow">
              <a:avLst/>
            </a:prstGeom>
            <a:solidFill>
              <a:schemeClr val="accent6"/>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sz="1350" dirty="0"/>
            </a:p>
          </p:txBody>
        </p:sp>
        <p:sp>
          <p:nvSpPr>
            <p:cNvPr id="30" name="Arrow: Down 29">
              <a:extLst>
                <a:ext uri="{FF2B5EF4-FFF2-40B4-BE49-F238E27FC236}">
                  <a16:creationId xmlns:a16="http://schemas.microsoft.com/office/drawing/2014/main" id="{9A9831C6-C9F2-4B98-8846-BB763AED1F75}"/>
                </a:ext>
              </a:extLst>
            </p:cNvPr>
            <p:cNvSpPr/>
            <p:nvPr/>
          </p:nvSpPr>
          <p:spPr>
            <a:xfrm rot="5624164">
              <a:off x="2106306" y="3008175"/>
              <a:ext cx="519518" cy="487988"/>
            </a:xfrm>
            <a:prstGeom prst="downArrow">
              <a:avLst/>
            </a:prstGeom>
            <a:solidFill>
              <a:schemeClr val="accent6"/>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sz="1350" dirty="0"/>
            </a:p>
          </p:txBody>
        </p:sp>
        <p:pic>
          <p:nvPicPr>
            <p:cNvPr id="7" name="Graphic 6">
              <a:extLst>
                <a:ext uri="{FF2B5EF4-FFF2-40B4-BE49-F238E27FC236}">
                  <a16:creationId xmlns:a16="http://schemas.microsoft.com/office/drawing/2014/main" id="{F8FA988C-2B50-4C66-9BBB-91D13AC219BE}"/>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768721" y="2814965"/>
              <a:ext cx="1322110" cy="712310"/>
            </a:xfrm>
            <a:prstGeom prst="rect">
              <a:avLst/>
            </a:prstGeom>
          </p:spPr>
        </p:pic>
        <p:pic>
          <p:nvPicPr>
            <p:cNvPr id="16" name="Picture 15">
              <a:extLst>
                <a:ext uri="{FF2B5EF4-FFF2-40B4-BE49-F238E27FC236}">
                  <a16:creationId xmlns:a16="http://schemas.microsoft.com/office/drawing/2014/main" id="{97A81E21-95A5-48B9-B3FF-011219FF0647}"/>
                </a:ext>
              </a:extLst>
            </p:cNvPr>
            <p:cNvPicPr>
              <a:picLocks noChangeAspect="1"/>
            </p:cNvPicPr>
            <p:nvPr/>
          </p:nvPicPr>
          <p:blipFill rotWithShape="1">
            <a:blip r:embed="rId8" cstate="screen">
              <a:extLst>
                <a:ext uri="{28A0092B-C50C-407E-A947-70E740481C1C}">
                  <a14:useLocalDpi xmlns:a14="http://schemas.microsoft.com/office/drawing/2010/main"/>
                </a:ext>
              </a:extLst>
            </a:blip>
            <a:srcRect/>
            <a:stretch/>
          </p:blipFill>
          <p:spPr>
            <a:xfrm>
              <a:off x="2654422" y="2797177"/>
              <a:ext cx="1236738" cy="1263643"/>
            </a:xfrm>
            <a:prstGeom prst="rect">
              <a:avLst/>
            </a:prstGeom>
          </p:spPr>
        </p:pic>
        <p:sp>
          <p:nvSpPr>
            <p:cNvPr id="17" name="Arrow: Down 16">
              <a:extLst>
                <a:ext uri="{FF2B5EF4-FFF2-40B4-BE49-F238E27FC236}">
                  <a16:creationId xmlns:a16="http://schemas.microsoft.com/office/drawing/2014/main" id="{14DC91A8-184B-4F8C-B375-385368C2135D}"/>
                </a:ext>
              </a:extLst>
            </p:cNvPr>
            <p:cNvSpPr/>
            <p:nvPr/>
          </p:nvSpPr>
          <p:spPr>
            <a:xfrm rot="13730309">
              <a:off x="3636361" y="2553182"/>
              <a:ext cx="519518" cy="487988"/>
            </a:xfrm>
            <a:prstGeom prst="downArrow">
              <a:avLst/>
            </a:prstGeom>
            <a:solidFill>
              <a:schemeClr val="accent6"/>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sz="1350" dirty="0"/>
            </a:p>
          </p:txBody>
        </p:sp>
        <p:pic>
          <p:nvPicPr>
            <p:cNvPr id="18" name="Picture 17">
              <a:extLst>
                <a:ext uri="{FF2B5EF4-FFF2-40B4-BE49-F238E27FC236}">
                  <a16:creationId xmlns:a16="http://schemas.microsoft.com/office/drawing/2014/main" id="{82691888-7DC3-4ABD-AB59-79CA54F5D4B1}"/>
                </a:ext>
              </a:extLst>
            </p:cNvPr>
            <p:cNvPicPr>
              <a:picLocks noChangeAspect="1" noChangeArrowheads="1"/>
            </p:cNvPicPr>
            <p:nvPr/>
          </p:nvPicPr>
          <p:blipFill>
            <a:blip r:embed="rId9" cstate="screen">
              <a:extLst>
                <a:ext uri="{28A0092B-C50C-407E-A947-70E740481C1C}">
                  <a14:useLocalDpi xmlns:a14="http://schemas.microsoft.com/office/drawing/2010/main"/>
                </a:ext>
              </a:extLst>
            </a:blip>
            <a:srcRect/>
            <a:stretch>
              <a:fillRect/>
            </a:stretch>
          </p:blipFill>
          <p:spPr bwMode="auto">
            <a:xfrm>
              <a:off x="4065222" y="4396092"/>
              <a:ext cx="905033" cy="1078252"/>
            </a:xfrm>
            <a:prstGeom prst="rect">
              <a:avLst/>
            </a:prstGeom>
            <a:noFill/>
            <a:extLst>
              <a:ext uri="{909E8E84-426E-40DD-AFC4-6F175D3DCCD1}">
                <a14:hiddenFill xmlns:a14="http://schemas.microsoft.com/office/drawing/2010/main">
                  <a:solidFill>
                    <a:srgbClr val="FFFFFF"/>
                  </a:solidFill>
                </a14:hiddenFill>
              </a:ext>
            </a:extLst>
          </p:spPr>
        </p:pic>
        <p:sp>
          <p:nvSpPr>
            <p:cNvPr id="19" name="Arrow: Down 18">
              <a:extLst>
                <a:ext uri="{FF2B5EF4-FFF2-40B4-BE49-F238E27FC236}">
                  <a16:creationId xmlns:a16="http://schemas.microsoft.com/office/drawing/2014/main" id="{5CFF79BA-98BC-4ABE-B858-40C531D5146D}"/>
                </a:ext>
              </a:extLst>
            </p:cNvPr>
            <p:cNvSpPr/>
            <p:nvPr/>
          </p:nvSpPr>
          <p:spPr>
            <a:xfrm rot="18404343">
              <a:off x="3824699" y="3991425"/>
              <a:ext cx="519518" cy="487988"/>
            </a:xfrm>
            <a:prstGeom prst="downArrow">
              <a:avLst/>
            </a:prstGeom>
            <a:solidFill>
              <a:schemeClr val="accent6"/>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sz="1350" dirty="0"/>
            </a:p>
          </p:txBody>
        </p:sp>
      </p:grpSp>
      <p:grpSp>
        <p:nvGrpSpPr>
          <p:cNvPr id="8" name="Group 7">
            <a:extLst>
              <a:ext uri="{FF2B5EF4-FFF2-40B4-BE49-F238E27FC236}">
                <a16:creationId xmlns:a16="http://schemas.microsoft.com/office/drawing/2014/main" id="{706247BF-DAD2-48C2-B034-4D4B917EB64C}"/>
              </a:ext>
            </a:extLst>
          </p:cNvPr>
          <p:cNvGrpSpPr/>
          <p:nvPr/>
        </p:nvGrpSpPr>
        <p:grpSpPr>
          <a:xfrm>
            <a:off x="453335" y="1832168"/>
            <a:ext cx="2714920" cy="3996724"/>
            <a:chOff x="604446" y="1299890"/>
            <a:chExt cx="3619893" cy="5328965"/>
          </a:xfrm>
        </p:grpSpPr>
        <p:pic>
          <p:nvPicPr>
            <p:cNvPr id="13" name="Picture 2" descr="File:US map-East Coast.svg">
              <a:extLst>
                <a:ext uri="{FF2B5EF4-FFF2-40B4-BE49-F238E27FC236}">
                  <a16:creationId xmlns:a16="http://schemas.microsoft.com/office/drawing/2014/main" id="{8E73D232-3328-4888-B382-7B43DDD259A4}"/>
                </a:ext>
              </a:extLst>
            </p:cNvPr>
            <p:cNvPicPr>
              <a:picLocks noChangeAspect="1" noChangeArrowheads="1"/>
            </p:cNvPicPr>
            <p:nvPr/>
          </p:nvPicPr>
          <p:blipFill rotWithShape="1">
            <a:blip r:embed="rId10">
              <a:extLst>
                <a:ext uri="{28A0092B-C50C-407E-A947-70E740481C1C}">
                  <a14:useLocalDpi xmlns:a14="http://schemas.microsoft.com/office/drawing/2010/main" val="0"/>
                </a:ext>
              </a:extLst>
            </a:blip>
            <a:srcRect l="57969"/>
            <a:stretch/>
          </p:blipFill>
          <p:spPr bwMode="auto">
            <a:xfrm>
              <a:off x="604446" y="1299890"/>
              <a:ext cx="3619893" cy="5328965"/>
            </a:xfrm>
            <a:prstGeom prst="rect">
              <a:avLst/>
            </a:prstGeom>
            <a:noFill/>
            <a:extLst>
              <a:ext uri="{909E8E84-426E-40DD-AFC4-6F175D3DCCD1}">
                <a14:hiddenFill xmlns:a14="http://schemas.microsoft.com/office/drawing/2010/main">
                  <a:solidFill>
                    <a:srgbClr val="FFFFFF"/>
                  </a:solidFill>
                </a14:hiddenFill>
              </a:ext>
            </a:extLst>
          </p:spPr>
        </p:pic>
        <p:sp>
          <p:nvSpPr>
            <p:cNvPr id="6" name="Star: 5 Points 5">
              <a:extLst>
                <a:ext uri="{FF2B5EF4-FFF2-40B4-BE49-F238E27FC236}">
                  <a16:creationId xmlns:a16="http://schemas.microsoft.com/office/drawing/2014/main" id="{CBD5A178-FFAF-4617-A903-8004DEB58046}"/>
                </a:ext>
              </a:extLst>
            </p:cNvPr>
            <p:cNvSpPr/>
            <p:nvPr/>
          </p:nvSpPr>
          <p:spPr>
            <a:xfrm>
              <a:off x="2633848" y="5365070"/>
              <a:ext cx="182880" cy="193040"/>
            </a:xfrm>
            <a:prstGeom prst="star5">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22" name="Star: 5 Points 21">
              <a:extLst>
                <a:ext uri="{FF2B5EF4-FFF2-40B4-BE49-F238E27FC236}">
                  <a16:creationId xmlns:a16="http://schemas.microsoft.com/office/drawing/2014/main" id="{89D5750A-831E-40ED-A3F0-F9287009B46B}"/>
                </a:ext>
              </a:extLst>
            </p:cNvPr>
            <p:cNvSpPr/>
            <p:nvPr/>
          </p:nvSpPr>
          <p:spPr>
            <a:xfrm>
              <a:off x="2371720" y="5021431"/>
              <a:ext cx="182880" cy="193040"/>
            </a:xfrm>
            <a:prstGeom prst="star5">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23" name="Star: 5 Points 22">
              <a:extLst>
                <a:ext uri="{FF2B5EF4-FFF2-40B4-BE49-F238E27FC236}">
                  <a16:creationId xmlns:a16="http://schemas.microsoft.com/office/drawing/2014/main" id="{1E8E70F7-0EA0-4914-AE23-7E2F6CE56E7C}"/>
                </a:ext>
              </a:extLst>
            </p:cNvPr>
            <p:cNvSpPr/>
            <p:nvPr/>
          </p:nvSpPr>
          <p:spPr>
            <a:xfrm>
              <a:off x="2542408" y="4704648"/>
              <a:ext cx="182880" cy="193040"/>
            </a:xfrm>
            <a:prstGeom prst="star5">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31" name="Star: 5 Points 30">
              <a:extLst>
                <a:ext uri="{FF2B5EF4-FFF2-40B4-BE49-F238E27FC236}">
                  <a16:creationId xmlns:a16="http://schemas.microsoft.com/office/drawing/2014/main" id="{80E85E93-139E-42BA-9498-569258058A61}"/>
                </a:ext>
              </a:extLst>
            </p:cNvPr>
            <p:cNvSpPr/>
            <p:nvPr/>
          </p:nvSpPr>
          <p:spPr>
            <a:xfrm>
              <a:off x="3317161" y="3966731"/>
              <a:ext cx="182880" cy="193040"/>
            </a:xfrm>
            <a:prstGeom prst="star5">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32" name="Star: 5 Points 31">
              <a:extLst>
                <a:ext uri="{FF2B5EF4-FFF2-40B4-BE49-F238E27FC236}">
                  <a16:creationId xmlns:a16="http://schemas.microsoft.com/office/drawing/2014/main" id="{0374DD21-B507-4D06-9018-AC3CDAD31129}"/>
                </a:ext>
              </a:extLst>
            </p:cNvPr>
            <p:cNvSpPr/>
            <p:nvPr/>
          </p:nvSpPr>
          <p:spPr>
            <a:xfrm>
              <a:off x="3048376" y="3739992"/>
              <a:ext cx="182880" cy="193040"/>
            </a:xfrm>
            <a:prstGeom prst="star5">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grpSp>
      <p:sp>
        <p:nvSpPr>
          <p:cNvPr id="20" name="TextBox 25">
            <a:extLst>
              <a:ext uri="{FF2B5EF4-FFF2-40B4-BE49-F238E27FC236}">
                <a16:creationId xmlns:a16="http://schemas.microsoft.com/office/drawing/2014/main" id="{1EA9ADCF-AF17-4BBF-BC96-4DD86F7EB7E7}"/>
              </a:ext>
            </a:extLst>
          </p:cNvPr>
          <p:cNvSpPr txBox="1"/>
          <p:nvPr/>
        </p:nvSpPr>
        <p:spPr>
          <a:xfrm>
            <a:off x="-9670" y="5829366"/>
            <a:ext cx="2185214" cy="207749"/>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750" dirty="0">
                <a:solidFill>
                  <a:schemeClr val="tx2"/>
                </a:solidFill>
              </a:rPr>
              <a:t>Photo Credit: UMCES IAN and Wikipedia Commons</a:t>
            </a:r>
          </a:p>
        </p:txBody>
      </p:sp>
    </p:spTree>
    <p:extLst>
      <p:ext uri="{BB962C8B-B14F-4D97-AF65-F5344CB8AC3E}">
        <p14:creationId xmlns:p14="http://schemas.microsoft.com/office/powerpoint/2010/main" val="168866182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AE5ED4-5501-4128-BB40-142039C3E1E2}"/>
              </a:ext>
            </a:extLst>
          </p:cNvPr>
          <p:cNvSpPr>
            <a:spLocks noGrp="1"/>
          </p:cNvSpPr>
          <p:nvPr>
            <p:ph type="title"/>
          </p:nvPr>
        </p:nvSpPr>
        <p:spPr/>
        <p:txBody>
          <a:bodyPr/>
          <a:lstStyle/>
          <a:p>
            <a:r>
              <a:rPr lang="en-US" dirty="0"/>
              <a:t>What do we use this data for? </a:t>
            </a:r>
          </a:p>
        </p:txBody>
      </p:sp>
      <p:sp>
        <p:nvSpPr>
          <p:cNvPr id="3" name="Content Placeholder 2">
            <a:extLst>
              <a:ext uri="{FF2B5EF4-FFF2-40B4-BE49-F238E27FC236}">
                <a16:creationId xmlns:a16="http://schemas.microsoft.com/office/drawing/2014/main" id="{2966EF8F-F70C-4D9C-98C3-AD78103E8FC1}"/>
              </a:ext>
            </a:extLst>
          </p:cNvPr>
          <p:cNvSpPr>
            <a:spLocks noGrp="1"/>
          </p:cNvSpPr>
          <p:nvPr>
            <p:ph idx="1"/>
          </p:nvPr>
        </p:nvSpPr>
        <p:spPr>
          <a:xfrm>
            <a:off x="3214542" y="2058505"/>
            <a:ext cx="5700859" cy="1202336"/>
          </a:xfrm>
        </p:spPr>
        <p:txBody>
          <a:bodyPr>
            <a:normAutofit/>
          </a:bodyPr>
          <a:lstStyle/>
          <a:p>
            <a:r>
              <a:rPr lang="en-US" sz="2800" dirty="0"/>
              <a:t>What are some common trends?</a:t>
            </a:r>
          </a:p>
          <a:p>
            <a:endParaRPr lang="en-US" sz="2800" dirty="0"/>
          </a:p>
          <a:p>
            <a:endParaRPr lang="en-US" sz="2800" dirty="0"/>
          </a:p>
          <a:p>
            <a:endParaRPr lang="en-US" sz="2800" dirty="0"/>
          </a:p>
          <a:p>
            <a:endParaRPr lang="en-US" sz="2800" b="1" dirty="0"/>
          </a:p>
        </p:txBody>
      </p:sp>
      <p:grpSp>
        <p:nvGrpSpPr>
          <p:cNvPr id="4" name="Group 3">
            <a:extLst>
              <a:ext uri="{FF2B5EF4-FFF2-40B4-BE49-F238E27FC236}">
                <a16:creationId xmlns:a16="http://schemas.microsoft.com/office/drawing/2014/main" id="{0135D388-53C3-4D96-8B4D-FBBA33992AA0}"/>
              </a:ext>
            </a:extLst>
          </p:cNvPr>
          <p:cNvGrpSpPr/>
          <p:nvPr/>
        </p:nvGrpSpPr>
        <p:grpSpPr>
          <a:xfrm>
            <a:off x="453335" y="1832168"/>
            <a:ext cx="3570175" cy="3996724"/>
            <a:chOff x="604446" y="1299890"/>
            <a:chExt cx="4760233" cy="5328965"/>
          </a:xfrm>
        </p:grpSpPr>
        <p:pic>
          <p:nvPicPr>
            <p:cNvPr id="13" name="Picture 2" descr="File:US map-East Coast.svg">
              <a:extLst>
                <a:ext uri="{FF2B5EF4-FFF2-40B4-BE49-F238E27FC236}">
                  <a16:creationId xmlns:a16="http://schemas.microsoft.com/office/drawing/2014/main" id="{8E73D232-3328-4888-B382-7B43DDD259A4}"/>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57969"/>
            <a:stretch/>
          </p:blipFill>
          <p:spPr bwMode="auto">
            <a:xfrm>
              <a:off x="604446" y="1299890"/>
              <a:ext cx="3619893" cy="5328965"/>
            </a:xfrm>
            <a:prstGeom prst="rect">
              <a:avLst/>
            </a:prstGeom>
            <a:noFill/>
            <a:extLst>
              <a:ext uri="{909E8E84-426E-40DD-AFC4-6F175D3DCCD1}">
                <a14:hiddenFill xmlns:a14="http://schemas.microsoft.com/office/drawing/2010/main">
                  <a:solidFill>
                    <a:srgbClr val="FFFFFF"/>
                  </a:solidFill>
                </a14:hiddenFill>
              </a:ext>
            </a:extLst>
          </p:spPr>
        </p:pic>
        <p:sp>
          <p:nvSpPr>
            <p:cNvPr id="6" name="Star: 5 Points 5">
              <a:extLst>
                <a:ext uri="{FF2B5EF4-FFF2-40B4-BE49-F238E27FC236}">
                  <a16:creationId xmlns:a16="http://schemas.microsoft.com/office/drawing/2014/main" id="{CBD5A178-FFAF-4617-A903-8004DEB58046}"/>
                </a:ext>
              </a:extLst>
            </p:cNvPr>
            <p:cNvSpPr/>
            <p:nvPr/>
          </p:nvSpPr>
          <p:spPr>
            <a:xfrm>
              <a:off x="2633848" y="5365070"/>
              <a:ext cx="182880" cy="193040"/>
            </a:xfrm>
            <a:prstGeom prst="star5">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22" name="Star: 5 Points 21">
              <a:extLst>
                <a:ext uri="{FF2B5EF4-FFF2-40B4-BE49-F238E27FC236}">
                  <a16:creationId xmlns:a16="http://schemas.microsoft.com/office/drawing/2014/main" id="{89D5750A-831E-40ED-A3F0-F9287009B46B}"/>
                </a:ext>
              </a:extLst>
            </p:cNvPr>
            <p:cNvSpPr/>
            <p:nvPr/>
          </p:nvSpPr>
          <p:spPr>
            <a:xfrm>
              <a:off x="2371720" y="5021431"/>
              <a:ext cx="182880" cy="193040"/>
            </a:xfrm>
            <a:prstGeom prst="star5">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23" name="Star: 5 Points 22">
              <a:extLst>
                <a:ext uri="{FF2B5EF4-FFF2-40B4-BE49-F238E27FC236}">
                  <a16:creationId xmlns:a16="http://schemas.microsoft.com/office/drawing/2014/main" id="{1E8E70F7-0EA0-4914-AE23-7E2F6CE56E7C}"/>
                </a:ext>
              </a:extLst>
            </p:cNvPr>
            <p:cNvSpPr/>
            <p:nvPr/>
          </p:nvSpPr>
          <p:spPr>
            <a:xfrm>
              <a:off x="2542408" y="4704648"/>
              <a:ext cx="182880" cy="193040"/>
            </a:xfrm>
            <a:prstGeom prst="star5">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31" name="Star: 5 Points 30">
              <a:extLst>
                <a:ext uri="{FF2B5EF4-FFF2-40B4-BE49-F238E27FC236}">
                  <a16:creationId xmlns:a16="http://schemas.microsoft.com/office/drawing/2014/main" id="{80E85E93-139E-42BA-9498-569258058A61}"/>
                </a:ext>
              </a:extLst>
            </p:cNvPr>
            <p:cNvSpPr/>
            <p:nvPr/>
          </p:nvSpPr>
          <p:spPr>
            <a:xfrm>
              <a:off x="3317161" y="3966731"/>
              <a:ext cx="182880" cy="193040"/>
            </a:xfrm>
            <a:prstGeom prst="star5">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32" name="Star: 5 Points 31">
              <a:extLst>
                <a:ext uri="{FF2B5EF4-FFF2-40B4-BE49-F238E27FC236}">
                  <a16:creationId xmlns:a16="http://schemas.microsoft.com/office/drawing/2014/main" id="{0374DD21-B507-4D06-9018-AC3CDAD31129}"/>
                </a:ext>
              </a:extLst>
            </p:cNvPr>
            <p:cNvSpPr/>
            <p:nvPr/>
          </p:nvSpPr>
          <p:spPr>
            <a:xfrm>
              <a:off x="3048376" y="3739992"/>
              <a:ext cx="182880" cy="193040"/>
            </a:xfrm>
            <a:prstGeom prst="star5">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8" name="Arrow: Down 7">
              <a:extLst>
                <a:ext uri="{FF2B5EF4-FFF2-40B4-BE49-F238E27FC236}">
                  <a16:creationId xmlns:a16="http://schemas.microsoft.com/office/drawing/2014/main" id="{252C645F-D352-4EF2-A6F5-4CB09AFCE002}"/>
                </a:ext>
              </a:extLst>
            </p:cNvPr>
            <p:cNvSpPr/>
            <p:nvPr/>
          </p:nvSpPr>
          <p:spPr>
            <a:xfrm>
              <a:off x="3505807" y="3635942"/>
              <a:ext cx="472464" cy="2590800"/>
            </a:xfrm>
            <a:prstGeom prst="downArrow">
              <a:avLst/>
            </a:prstGeom>
            <a:gradFill flip="none" rotWithShape="1">
              <a:gsLst>
                <a:gs pos="0">
                  <a:srgbClr val="FF0000"/>
                </a:gs>
                <a:gs pos="50000">
                  <a:schemeClr val="accent4">
                    <a:lumMod val="60000"/>
                    <a:lumOff val="40000"/>
                  </a:schemeClr>
                </a:gs>
                <a:gs pos="100000">
                  <a:schemeClr val="accent1">
                    <a:lumMod val="20000"/>
                    <a:lumOff val="80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24" name="Arrow: Down 23">
              <a:extLst>
                <a:ext uri="{FF2B5EF4-FFF2-40B4-BE49-F238E27FC236}">
                  <a16:creationId xmlns:a16="http://schemas.microsoft.com/office/drawing/2014/main" id="{F9BB0D9D-723B-4445-9AE4-4EE3D1216C7C}"/>
                </a:ext>
              </a:extLst>
            </p:cNvPr>
            <p:cNvSpPr/>
            <p:nvPr/>
          </p:nvSpPr>
          <p:spPr>
            <a:xfrm rot="5400000">
              <a:off x="3833047" y="3872174"/>
              <a:ext cx="472464" cy="2590800"/>
            </a:xfrm>
            <a:prstGeom prst="downArrow">
              <a:avLst/>
            </a:prstGeom>
            <a:gradFill flip="none" rotWithShape="1">
              <a:gsLst>
                <a:gs pos="0">
                  <a:srgbClr val="FF0000"/>
                </a:gs>
                <a:gs pos="50000">
                  <a:schemeClr val="accent4">
                    <a:lumMod val="60000"/>
                    <a:lumOff val="40000"/>
                  </a:schemeClr>
                </a:gs>
                <a:gs pos="100000">
                  <a:schemeClr val="accent1">
                    <a:lumMod val="20000"/>
                    <a:lumOff val="80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pic>
          <p:nvPicPr>
            <p:cNvPr id="27" name="Picture 26" descr="Temperature variation Illustration of temperature variation symbol,vector,illustration,physical,processes,temperature,variation,thermometer">
              <a:extLst>
                <a:ext uri="{FF2B5EF4-FFF2-40B4-BE49-F238E27FC236}">
                  <a16:creationId xmlns:a16="http://schemas.microsoft.com/office/drawing/2014/main" id="{8697F1DE-FE4E-4B47-B791-39D492AB3BF7}"/>
                </a:ext>
              </a:extLst>
            </p:cNvPr>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4280560" y="3913919"/>
              <a:ext cx="1063360" cy="685867"/>
            </a:xfrm>
            <a:prstGeom prst="rect">
              <a:avLst/>
            </a:prstGeom>
            <a:noFill/>
            <a:extLst>
              <a:ext uri="{909E8E84-426E-40DD-AFC4-6F175D3DCCD1}">
                <a14:hiddenFill xmlns:a14="http://schemas.microsoft.com/office/drawing/2010/main">
                  <a:solidFill>
                    <a:srgbClr val="FFFFFF"/>
                  </a:solidFill>
                </a14:hiddenFill>
              </a:ext>
            </a:extLst>
          </p:spPr>
        </p:pic>
      </p:grpSp>
      <p:sp>
        <p:nvSpPr>
          <p:cNvPr id="14" name="TextBox 25">
            <a:extLst>
              <a:ext uri="{FF2B5EF4-FFF2-40B4-BE49-F238E27FC236}">
                <a16:creationId xmlns:a16="http://schemas.microsoft.com/office/drawing/2014/main" id="{522EE29C-7116-4FD0-94B2-E3F46A8895BD}"/>
              </a:ext>
            </a:extLst>
          </p:cNvPr>
          <p:cNvSpPr txBox="1"/>
          <p:nvPr/>
        </p:nvSpPr>
        <p:spPr>
          <a:xfrm>
            <a:off x="-9670" y="5829366"/>
            <a:ext cx="2185214" cy="207749"/>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750" dirty="0">
                <a:solidFill>
                  <a:schemeClr val="tx2"/>
                </a:solidFill>
              </a:rPr>
              <a:t>Photo Credit: UMCES IAN and Wikipedia Commons</a:t>
            </a:r>
          </a:p>
        </p:txBody>
      </p:sp>
      <p:sp>
        <p:nvSpPr>
          <p:cNvPr id="16" name="Content Placeholder 2">
            <a:extLst>
              <a:ext uri="{FF2B5EF4-FFF2-40B4-BE49-F238E27FC236}">
                <a16:creationId xmlns:a16="http://schemas.microsoft.com/office/drawing/2014/main" id="{0D75930E-E2D7-4C25-A2F7-AA4EA1A096F1}"/>
              </a:ext>
            </a:extLst>
          </p:cNvPr>
          <p:cNvSpPr txBox="1">
            <a:spLocks/>
          </p:cNvSpPr>
          <p:nvPr/>
        </p:nvSpPr>
        <p:spPr>
          <a:xfrm>
            <a:off x="4788223" y="2774743"/>
            <a:ext cx="3568095" cy="1202336"/>
          </a:xfrm>
          <a:prstGeom prst="rect">
            <a:avLst/>
          </a:prstGeom>
        </p:spPr>
        <p:txBody>
          <a:bodyPr vert="horz" lIns="0" tIns="45720" rIns="0" bIns="45720" rtlCol="0">
            <a:normAutofit/>
          </a:bodyPr>
          <a:lst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pPr marL="514350" indent="-514350">
              <a:buFont typeface="+mj-lt"/>
              <a:buAutoNum type="arabicPeriod"/>
            </a:pPr>
            <a:r>
              <a:rPr lang="en-US" sz="2800" dirty="0"/>
              <a:t>Water temperature</a:t>
            </a:r>
          </a:p>
          <a:p>
            <a:endParaRPr lang="en-US" sz="2800" dirty="0"/>
          </a:p>
          <a:p>
            <a:endParaRPr lang="en-US" sz="2800" dirty="0"/>
          </a:p>
          <a:p>
            <a:endParaRPr lang="en-US" sz="2800" b="1" dirty="0"/>
          </a:p>
        </p:txBody>
      </p:sp>
    </p:spTree>
    <p:extLst>
      <p:ext uri="{BB962C8B-B14F-4D97-AF65-F5344CB8AC3E}">
        <p14:creationId xmlns:p14="http://schemas.microsoft.com/office/powerpoint/2010/main" val="388450663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AE5ED4-5501-4128-BB40-142039C3E1E2}"/>
              </a:ext>
            </a:extLst>
          </p:cNvPr>
          <p:cNvSpPr>
            <a:spLocks noGrp="1"/>
          </p:cNvSpPr>
          <p:nvPr>
            <p:ph type="title"/>
          </p:nvPr>
        </p:nvSpPr>
        <p:spPr/>
        <p:txBody>
          <a:bodyPr/>
          <a:lstStyle/>
          <a:p>
            <a:r>
              <a:rPr lang="en-US" dirty="0"/>
              <a:t>What do we use this data for? </a:t>
            </a:r>
          </a:p>
        </p:txBody>
      </p:sp>
      <p:sp>
        <p:nvSpPr>
          <p:cNvPr id="3" name="Content Placeholder 2">
            <a:extLst>
              <a:ext uri="{FF2B5EF4-FFF2-40B4-BE49-F238E27FC236}">
                <a16:creationId xmlns:a16="http://schemas.microsoft.com/office/drawing/2014/main" id="{2966EF8F-F70C-4D9C-98C3-AD78103E8FC1}"/>
              </a:ext>
            </a:extLst>
          </p:cNvPr>
          <p:cNvSpPr>
            <a:spLocks noGrp="1"/>
          </p:cNvSpPr>
          <p:nvPr>
            <p:ph idx="1"/>
          </p:nvPr>
        </p:nvSpPr>
        <p:spPr>
          <a:xfrm>
            <a:off x="3214542" y="2058505"/>
            <a:ext cx="5700859" cy="1202336"/>
          </a:xfrm>
        </p:spPr>
        <p:txBody>
          <a:bodyPr>
            <a:normAutofit/>
          </a:bodyPr>
          <a:lstStyle/>
          <a:p>
            <a:r>
              <a:rPr lang="en-US" sz="2800" dirty="0"/>
              <a:t>What are some common trends?</a:t>
            </a:r>
          </a:p>
          <a:p>
            <a:endParaRPr lang="en-US" sz="2800" dirty="0"/>
          </a:p>
          <a:p>
            <a:endParaRPr lang="en-US" sz="2800" dirty="0"/>
          </a:p>
          <a:p>
            <a:endParaRPr lang="en-US" sz="2800" dirty="0"/>
          </a:p>
          <a:p>
            <a:endParaRPr lang="en-US" sz="2800" b="1" dirty="0"/>
          </a:p>
        </p:txBody>
      </p:sp>
      <p:sp>
        <p:nvSpPr>
          <p:cNvPr id="14" name="TextBox 25">
            <a:extLst>
              <a:ext uri="{FF2B5EF4-FFF2-40B4-BE49-F238E27FC236}">
                <a16:creationId xmlns:a16="http://schemas.microsoft.com/office/drawing/2014/main" id="{522EE29C-7116-4FD0-94B2-E3F46A8895BD}"/>
              </a:ext>
            </a:extLst>
          </p:cNvPr>
          <p:cNvSpPr txBox="1"/>
          <p:nvPr/>
        </p:nvSpPr>
        <p:spPr>
          <a:xfrm>
            <a:off x="6958786" y="6571396"/>
            <a:ext cx="2185214" cy="207749"/>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750" dirty="0">
                <a:solidFill>
                  <a:schemeClr val="tx2"/>
                </a:solidFill>
              </a:rPr>
              <a:t>Photo Credit: UMCES IAN and Wikipedia Commons</a:t>
            </a:r>
          </a:p>
        </p:txBody>
      </p:sp>
      <p:sp>
        <p:nvSpPr>
          <p:cNvPr id="16" name="Content Placeholder 2">
            <a:extLst>
              <a:ext uri="{FF2B5EF4-FFF2-40B4-BE49-F238E27FC236}">
                <a16:creationId xmlns:a16="http://schemas.microsoft.com/office/drawing/2014/main" id="{0D75930E-E2D7-4C25-A2F7-AA4EA1A096F1}"/>
              </a:ext>
            </a:extLst>
          </p:cNvPr>
          <p:cNvSpPr txBox="1">
            <a:spLocks/>
          </p:cNvSpPr>
          <p:nvPr/>
        </p:nvSpPr>
        <p:spPr>
          <a:xfrm>
            <a:off x="4788223" y="2774743"/>
            <a:ext cx="3568095" cy="1202336"/>
          </a:xfrm>
          <a:prstGeom prst="rect">
            <a:avLst/>
          </a:prstGeom>
        </p:spPr>
        <p:txBody>
          <a:bodyPr vert="horz" lIns="0" tIns="45720" rIns="0" bIns="45720" rtlCol="0">
            <a:normAutofit/>
          </a:bodyPr>
          <a:lst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pPr marL="514350" indent="-514350">
              <a:buFont typeface="+mj-lt"/>
              <a:buAutoNum type="arabicPeriod"/>
            </a:pPr>
            <a:r>
              <a:rPr lang="en-US" sz="2800" dirty="0"/>
              <a:t>Water temperature</a:t>
            </a:r>
          </a:p>
          <a:p>
            <a:pPr marL="514350" indent="-514350">
              <a:buFont typeface="+mj-lt"/>
              <a:buAutoNum type="arabicPeriod"/>
            </a:pPr>
            <a:r>
              <a:rPr lang="en-US" sz="2800" dirty="0"/>
              <a:t>Salinity</a:t>
            </a:r>
          </a:p>
          <a:p>
            <a:endParaRPr lang="en-US" sz="2800" dirty="0"/>
          </a:p>
          <a:p>
            <a:endParaRPr lang="en-US" sz="2800" dirty="0"/>
          </a:p>
          <a:p>
            <a:endParaRPr lang="en-US" sz="2800" b="1" dirty="0"/>
          </a:p>
        </p:txBody>
      </p:sp>
      <p:grpSp>
        <p:nvGrpSpPr>
          <p:cNvPr id="17" name="Group 16">
            <a:extLst>
              <a:ext uri="{FF2B5EF4-FFF2-40B4-BE49-F238E27FC236}">
                <a16:creationId xmlns:a16="http://schemas.microsoft.com/office/drawing/2014/main" id="{8E9AD56F-65D6-4231-8DC6-80D6C2E80CC2}"/>
              </a:ext>
            </a:extLst>
          </p:cNvPr>
          <p:cNvGrpSpPr/>
          <p:nvPr/>
        </p:nvGrpSpPr>
        <p:grpSpPr>
          <a:xfrm>
            <a:off x="453335" y="1832168"/>
            <a:ext cx="3613063" cy="3996724"/>
            <a:chOff x="604446" y="1299890"/>
            <a:chExt cx="4817417" cy="5328965"/>
          </a:xfrm>
        </p:grpSpPr>
        <p:pic>
          <p:nvPicPr>
            <p:cNvPr id="18" name="Picture 2" descr="File:US map-East Coast.svg">
              <a:extLst>
                <a:ext uri="{FF2B5EF4-FFF2-40B4-BE49-F238E27FC236}">
                  <a16:creationId xmlns:a16="http://schemas.microsoft.com/office/drawing/2014/main" id="{1FA1E2C4-E8B3-4430-BD32-FB3C4830170C}"/>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57969"/>
            <a:stretch/>
          </p:blipFill>
          <p:spPr bwMode="auto">
            <a:xfrm>
              <a:off x="604446" y="1299890"/>
              <a:ext cx="3619893" cy="5328965"/>
            </a:xfrm>
            <a:prstGeom prst="rect">
              <a:avLst/>
            </a:prstGeom>
            <a:noFill/>
            <a:extLst>
              <a:ext uri="{909E8E84-426E-40DD-AFC4-6F175D3DCCD1}">
                <a14:hiddenFill xmlns:a14="http://schemas.microsoft.com/office/drawing/2010/main">
                  <a:solidFill>
                    <a:srgbClr val="FFFFFF"/>
                  </a:solidFill>
                </a14:hiddenFill>
              </a:ext>
            </a:extLst>
          </p:spPr>
        </p:pic>
        <p:sp>
          <p:nvSpPr>
            <p:cNvPr id="19" name="Star: 5 Points 18">
              <a:extLst>
                <a:ext uri="{FF2B5EF4-FFF2-40B4-BE49-F238E27FC236}">
                  <a16:creationId xmlns:a16="http://schemas.microsoft.com/office/drawing/2014/main" id="{A342BDE7-7D28-461C-9A7B-853DA452C2BE}"/>
                </a:ext>
              </a:extLst>
            </p:cNvPr>
            <p:cNvSpPr/>
            <p:nvPr/>
          </p:nvSpPr>
          <p:spPr>
            <a:xfrm>
              <a:off x="2633848" y="5365070"/>
              <a:ext cx="182880" cy="193040"/>
            </a:xfrm>
            <a:prstGeom prst="star5">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20" name="Star: 5 Points 19">
              <a:extLst>
                <a:ext uri="{FF2B5EF4-FFF2-40B4-BE49-F238E27FC236}">
                  <a16:creationId xmlns:a16="http://schemas.microsoft.com/office/drawing/2014/main" id="{EC4206B9-A9A7-4F7F-BD3C-217E81ABF693}"/>
                </a:ext>
              </a:extLst>
            </p:cNvPr>
            <p:cNvSpPr/>
            <p:nvPr/>
          </p:nvSpPr>
          <p:spPr>
            <a:xfrm>
              <a:off x="2371720" y="5021431"/>
              <a:ext cx="182880" cy="193040"/>
            </a:xfrm>
            <a:prstGeom prst="star5">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21" name="Star: 5 Points 20">
              <a:extLst>
                <a:ext uri="{FF2B5EF4-FFF2-40B4-BE49-F238E27FC236}">
                  <a16:creationId xmlns:a16="http://schemas.microsoft.com/office/drawing/2014/main" id="{6A3FDCBC-CD82-4F94-A634-18D1610564A8}"/>
                </a:ext>
              </a:extLst>
            </p:cNvPr>
            <p:cNvSpPr/>
            <p:nvPr/>
          </p:nvSpPr>
          <p:spPr>
            <a:xfrm>
              <a:off x="2542408" y="4704648"/>
              <a:ext cx="182880" cy="193040"/>
            </a:xfrm>
            <a:prstGeom prst="star5">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25" name="Star: 5 Points 24">
              <a:extLst>
                <a:ext uri="{FF2B5EF4-FFF2-40B4-BE49-F238E27FC236}">
                  <a16:creationId xmlns:a16="http://schemas.microsoft.com/office/drawing/2014/main" id="{D8C2FD2C-4236-4432-A57F-F22734D72A6A}"/>
                </a:ext>
              </a:extLst>
            </p:cNvPr>
            <p:cNvSpPr/>
            <p:nvPr/>
          </p:nvSpPr>
          <p:spPr>
            <a:xfrm>
              <a:off x="3317161" y="3966731"/>
              <a:ext cx="182880" cy="193040"/>
            </a:xfrm>
            <a:prstGeom prst="star5">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26" name="Star: 5 Points 25">
              <a:extLst>
                <a:ext uri="{FF2B5EF4-FFF2-40B4-BE49-F238E27FC236}">
                  <a16:creationId xmlns:a16="http://schemas.microsoft.com/office/drawing/2014/main" id="{00942393-5EF7-49B0-B180-441F87FEABD5}"/>
                </a:ext>
              </a:extLst>
            </p:cNvPr>
            <p:cNvSpPr/>
            <p:nvPr/>
          </p:nvSpPr>
          <p:spPr>
            <a:xfrm>
              <a:off x="3048376" y="3739992"/>
              <a:ext cx="182880" cy="193040"/>
            </a:xfrm>
            <a:prstGeom prst="star5">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28" name="Arrow: Down 27">
              <a:extLst>
                <a:ext uri="{FF2B5EF4-FFF2-40B4-BE49-F238E27FC236}">
                  <a16:creationId xmlns:a16="http://schemas.microsoft.com/office/drawing/2014/main" id="{669377E9-6FEF-4CA1-ADD3-B77206D5BA78}"/>
                </a:ext>
              </a:extLst>
            </p:cNvPr>
            <p:cNvSpPr/>
            <p:nvPr/>
          </p:nvSpPr>
          <p:spPr>
            <a:xfrm rot="16200000">
              <a:off x="3067893" y="4512742"/>
              <a:ext cx="472464" cy="1204392"/>
            </a:xfrm>
            <a:prstGeom prst="downArrow">
              <a:avLst/>
            </a:prstGeom>
            <a:gradFill flip="none" rotWithShape="1">
              <a:gsLst>
                <a:gs pos="0">
                  <a:srgbClr val="FF0000"/>
                </a:gs>
                <a:gs pos="50000">
                  <a:schemeClr val="accent4">
                    <a:lumMod val="60000"/>
                    <a:lumOff val="40000"/>
                  </a:schemeClr>
                </a:gs>
                <a:gs pos="100000">
                  <a:schemeClr val="accent1">
                    <a:lumMod val="20000"/>
                    <a:lumOff val="80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29" name="Arrow: Down 28">
              <a:extLst>
                <a:ext uri="{FF2B5EF4-FFF2-40B4-BE49-F238E27FC236}">
                  <a16:creationId xmlns:a16="http://schemas.microsoft.com/office/drawing/2014/main" id="{76505FC1-E4B3-4E16-B20D-4DE81C41BC73}"/>
                </a:ext>
              </a:extLst>
            </p:cNvPr>
            <p:cNvSpPr/>
            <p:nvPr/>
          </p:nvSpPr>
          <p:spPr>
            <a:xfrm rot="16200000">
              <a:off x="3575545" y="3822887"/>
              <a:ext cx="472464" cy="1204392"/>
            </a:xfrm>
            <a:prstGeom prst="downArrow">
              <a:avLst/>
            </a:prstGeom>
            <a:gradFill flip="none" rotWithShape="1">
              <a:gsLst>
                <a:gs pos="0">
                  <a:srgbClr val="FF0000"/>
                </a:gs>
                <a:gs pos="50000">
                  <a:schemeClr val="accent4">
                    <a:lumMod val="60000"/>
                    <a:lumOff val="40000"/>
                  </a:schemeClr>
                </a:gs>
                <a:gs pos="100000">
                  <a:schemeClr val="accent1">
                    <a:lumMod val="20000"/>
                    <a:lumOff val="80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30" name="Arrow: Down 29">
              <a:extLst>
                <a:ext uri="{FF2B5EF4-FFF2-40B4-BE49-F238E27FC236}">
                  <a16:creationId xmlns:a16="http://schemas.microsoft.com/office/drawing/2014/main" id="{19D887A4-4CF8-4B15-A179-754A477E9DF5}"/>
                </a:ext>
              </a:extLst>
            </p:cNvPr>
            <p:cNvSpPr/>
            <p:nvPr/>
          </p:nvSpPr>
          <p:spPr>
            <a:xfrm rot="16200000">
              <a:off x="3385911" y="5162929"/>
              <a:ext cx="472464" cy="1204392"/>
            </a:xfrm>
            <a:prstGeom prst="downArrow">
              <a:avLst/>
            </a:prstGeom>
            <a:gradFill flip="none" rotWithShape="1">
              <a:gsLst>
                <a:gs pos="0">
                  <a:srgbClr val="FF0000"/>
                </a:gs>
                <a:gs pos="50000">
                  <a:schemeClr val="accent4">
                    <a:lumMod val="60000"/>
                    <a:lumOff val="40000"/>
                  </a:schemeClr>
                </a:gs>
                <a:gs pos="100000">
                  <a:schemeClr val="accent1">
                    <a:lumMod val="20000"/>
                    <a:lumOff val="80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pic>
          <p:nvPicPr>
            <p:cNvPr id="33" name="Picture 32">
              <a:extLst>
                <a:ext uri="{FF2B5EF4-FFF2-40B4-BE49-F238E27FC236}">
                  <a16:creationId xmlns:a16="http://schemas.microsoft.com/office/drawing/2014/main" id="{A8D9A84D-49DB-4EBC-8767-CFA00A11485D}"/>
                </a:ext>
              </a:extLst>
            </p:cNvPr>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4516830" y="4504177"/>
              <a:ext cx="905033" cy="1078252"/>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123302787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AE5ED4-5501-4128-BB40-142039C3E1E2}"/>
              </a:ext>
            </a:extLst>
          </p:cNvPr>
          <p:cNvSpPr>
            <a:spLocks noGrp="1"/>
          </p:cNvSpPr>
          <p:nvPr>
            <p:ph type="title"/>
          </p:nvPr>
        </p:nvSpPr>
        <p:spPr/>
        <p:txBody>
          <a:bodyPr/>
          <a:lstStyle/>
          <a:p>
            <a:r>
              <a:rPr lang="en-US" dirty="0"/>
              <a:t>What do we use this data for? </a:t>
            </a:r>
          </a:p>
        </p:txBody>
      </p:sp>
      <p:sp>
        <p:nvSpPr>
          <p:cNvPr id="3" name="Content Placeholder 2">
            <a:extLst>
              <a:ext uri="{FF2B5EF4-FFF2-40B4-BE49-F238E27FC236}">
                <a16:creationId xmlns:a16="http://schemas.microsoft.com/office/drawing/2014/main" id="{2966EF8F-F70C-4D9C-98C3-AD78103E8FC1}"/>
              </a:ext>
            </a:extLst>
          </p:cNvPr>
          <p:cNvSpPr>
            <a:spLocks noGrp="1"/>
          </p:cNvSpPr>
          <p:nvPr>
            <p:ph idx="1"/>
          </p:nvPr>
        </p:nvSpPr>
        <p:spPr>
          <a:xfrm>
            <a:off x="3214542" y="2058505"/>
            <a:ext cx="5700859" cy="1202336"/>
          </a:xfrm>
        </p:spPr>
        <p:txBody>
          <a:bodyPr>
            <a:normAutofit/>
          </a:bodyPr>
          <a:lstStyle/>
          <a:p>
            <a:r>
              <a:rPr lang="en-US" sz="2800" dirty="0"/>
              <a:t>What are some common trends?</a:t>
            </a:r>
          </a:p>
          <a:p>
            <a:endParaRPr lang="en-US" sz="2800" dirty="0"/>
          </a:p>
          <a:p>
            <a:endParaRPr lang="en-US" sz="2800" dirty="0"/>
          </a:p>
          <a:p>
            <a:endParaRPr lang="en-US" sz="2800" dirty="0"/>
          </a:p>
          <a:p>
            <a:endParaRPr lang="en-US" sz="2800" b="1" dirty="0"/>
          </a:p>
        </p:txBody>
      </p:sp>
      <p:sp>
        <p:nvSpPr>
          <p:cNvPr id="14" name="TextBox 25">
            <a:extLst>
              <a:ext uri="{FF2B5EF4-FFF2-40B4-BE49-F238E27FC236}">
                <a16:creationId xmlns:a16="http://schemas.microsoft.com/office/drawing/2014/main" id="{522EE29C-7116-4FD0-94B2-E3F46A8895BD}"/>
              </a:ext>
            </a:extLst>
          </p:cNvPr>
          <p:cNvSpPr txBox="1"/>
          <p:nvPr/>
        </p:nvSpPr>
        <p:spPr>
          <a:xfrm>
            <a:off x="6974026" y="6632356"/>
            <a:ext cx="2185214" cy="207749"/>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750" dirty="0">
                <a:solidFill>
                  <a:schemeClr val="tx2"/>
                </a:solidFill>
              </a:rPr>
              <a:t>Photo Credit: UMCES IAN and Wikipedia Commons</a:t>
            </a:r>
          </a:p>
        </p:txBody>
      </p:sp>
      <p:sp>
        <p:nvSpPr>
          <p:cNvPr id="16" name="Content Placeholder 2">
            <a:extLst>
              <a:ext uri="{FF2B5EF4-FFF2-40B4-BE49-F238E27FC236}">
                <a16:creationId xmlns:a16="http://schemas.microsoft.com/office/drawing/2014/main" id="{0D75930E-E2D7-4C25-A2F7-AA4EA1A096F1}"/>
              </a:ext>
            </a:extLst>
          </p:cNvPr>
          <p:cNvSpPr txBox="1">
            <a:spLocks/>
          </p:cNvSpPr>
          <p:nvPr/>
        </p:nvSpPr>
        <p:spPr>
          <a:xfrm>
            <a:off x="4788223" y="2774742"/>
            <a:ext cx="4127178" cy="1705817"/>
          </a:xfrm>
          <a:prstGeom prst="rect">
            <a:avLst/>
          </a:prstGeom>
        </p:spPr>
        <p:txBody>
          <a:bodyPr vert="horz" lIns="0" tIns="45720" rIns="0" bIns="45720" rtlCol="0">
            <a:normAutofit/>
          </a:bodyPr>
          <a:lst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pPr marL="514350" indent="-514350">
              <a:buFont typeface="+mj-lt"/>
              <a:buAutoNum type="arabicPeriod"/>
            </a:pPr>
            <a:r>
              <a:rPr lang="en-US" sz="2800" dirty="0"/>
              <a:t>Water temperature</a:t>
            </a:r>
          </a:p>
          <a:p>
            <a:pPr marL="514350" indent="-514350">
              <a:buFont typeface="+mj-lt"/>
              <a:buAutoNum type="arabicPeriod"/>
            </a:pPr>
            <a:r>
              <a:rPr lang="en-US" sz="2800" dirty="0"/>
              <a:t>Salinity</a:t>
            </a:r>
          </a:p>
          <a:p>
            <a:pPr marL="514350" indent="-514350">
              <a:buFont typeface="+mj-lt"/>
              <a:buAutoNum type="arabicPeriod"/>
            </a:pPr>
            <a:r>
              <a:rPr lang="en-US" sz="2800" dirty="0"/>
              <a:t>Depth</a:t>
            </a:r>
          </a:p>
          <a:p>
            <a:pPr marL="514350" indent="-514350">
              <a:buFont typeface="+mj-lt"/>
              <a:buAutoNum type="arabicPeriod"/>
            </a:pPr>
            <a:endParaRPr lang="en-US" sz="2800" dirty="0"/>
          </a:p>
          <a:p>
            <a:endParaRPr lang="en-US" sz="2800" dirty="0"/>
          </a:p>
          <a:p>
            <a:endParaRPr lang="en-US" sz="2800" dirty="0"/>
          </a:p>
          <a:p>
            <a:endParaRPr lang="en-US" sz="2800" b="1" dirty="0"/>
          </a:p>
        </p:txBody>
      </p:sp>
      <p:grpSp>
        <p:nvGrpSpPr>
          <p:cNvPr id="17" name="Group 16">
            <a:extLst>
              <a:ext uri="{FF2B5EF4-FFF2-40B4-BE49-F238E27FC236}">
                <a16:creationId xmlns:a16="http://schemas.microsoft.com/office/drawing/2014/main" id="{ED2C43C7-E8CC-4264-8486-B26329844509}"/>
              </a:ext>
            </a:extLst>
          </p:cNvPr>
          <p:cNvGrpSpPr/>
          <p:nvPr/>
        </p:nvGrpSpPr>
        <p:grpSpPr>
          <a:xfrm>
            <a:off x="453335" y="1832168"/>
            <a:ext cx="3752789" cy="3996724"/>
            <a:chOff x="604446" y="1299890"/>
            <a:chExt cx="5003719" cy="5328965"/>
          </a:xfrm>
        </p:grpSpPr>
        <p:pic>
          <p:nvPicPr>
            <p:cNvPr id="18" name="Picture 2" descr="File:US map-East Coast.svg">
              <a:extLst>
                <a:ext uri="{FF2B5EF4-FFF2-40B4-BE49-F238E27FC236}">
                  <a16:creationId xmlns:a16="http://schemas.microsoft.com/office/drawing/2014/main" id="{721619A5-1069-4BA9-B2E8-04413B0A4FCB}"/>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57969"/>
            <a:stretch/>
          </p:blipFill>
          <p:spPr bwMode="auto">
            <a:xfrm>
              <a:off x="604446" y="1299890"/>
              <a:ext cx="3619893" cy="5328965"/>
            </a:xfrm>
            <a:prstGeom prst="rect">
              <a:avLst/>
            </a:prstGeom>
            <a:noFill/>
            <a:extLst>
              <a:ext uri="{909E8E84-426E-40DD-AFC4-6F175D3DCCD1}">
                <a14:hiddenFill xmlns:a14="http://schemas.microsoft.com/office/drawing/2010/main">
                  <a:solidFill>
                    <a:srgbClr val="FFFFFF"/>
                  </a:solidFill>
                </a14:hiddenFill>
              </a:ext>
            </a:extLst>
          </p:spPr>
        </p:pic>
        <p:sp>
          <p:nvSpPr>
            <p:cNvPr id="19" name="Star: 5 Points 18">
              <a:extLst>
                <a:ext uri="{FF2B5EF4-FFF2-40B4-BE49-F238E27FC236}">
                  <a16:creationId xmlns:a16="http://schemas.microsoft.com/office/drawing/2014/main" id="{279BEAAF-26BC-4807-9C24-C8442549755C}"/>
                </a:ext>
              </a:extLst>
            </p:cNvPr>
            <p:cNvSpPr/>
            <p:nvPr/>
          </p:nvSpPr>
          <p:spPr>
            <a:xfrm>
              <a:off x="2633848" y="5365070"/>
              <a:ext cx="182880" cy="193040"/>
            </a:xfrm>
            <a:prstGeom prst="star5">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20" name="Star: 5 Points 19">
              <a:extLst>
                <a:ext uri="{FF2B5EF4-FFF2-40B4-BE49-F238E27FC236}">
                  <a16:creationId xmlns:a16="http://schemas.microsoft.com/office/drawing/2014/main" id="{EB9E8F7F-E504-4E53-9EEE-9642546D6C45}"/>
                </a:ext>
              </a:extLst>
            </p:cNvPr>
            <p:cNvSpPr/>
            <p:nvPr/>
          </p:nvSpPr>
          <p:spPr>
            <a:xfrm>
              <a:off x="2371720" y="5021431"/>
              <a:ext cx="182880" cy="193040"/>
            </a:xfrm>
            <a:prstGeom prst="star5">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21" name="Star: 5 Points 20">
              <a:extLst>
                <a:ext uri="{FF2B5EF4-FFF2-40B4-BE49-F238E27FC236}">
                  <a16:creationId xmlns:a16="http://schemas.microsoft.com/office/drawing/2014/main" id="{0C98E759-1367-4834-B94A-146700D62359}"/>
                </a:ext>
              </a:extLst>
            </p:cNvPr>
            <p:cNvSpPr/>
            <p:nvPr/>
          </p:nvSpPr>
          <p:spPr>
            <a:xfrm>
              <a:off x="2542408" y="4704648"/>
              <a:ext cx="182880" cy="193040"/>
            </a:xfrm>
            <a:prstGeom prst="star5">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25" name="Star: 5 Points 24">
              <a:extLst>
                <a:ext uri="{FF2B5EF4-FFF2-40B4-BE49-F238E27FC236}">
                  <a16:creationId xmlns:a16="http://schemas.microsoft.com/office/drawing/2014/main" id="{EC4B9C63-74BE-4B69-B2F0-E5B7DB19616D}"/>
                </a:ext>
              </a:extLst>
            </p:cNvPr>
            <p:cNvSpPr/>
            <p:nvPr/>
          </p:nvSpPr>
          <p:spPr>
            <a:xfrm>
              <a:off x="3317161" y="3966731"/>
              <a:ext cx="182880" cy="193040"/>
            </a:xfrm>
            <a:prstGeom prst="star5">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26" name="Star: 5 Points 25">
              <a:extLst>
                <a:ext uri="{FF2B5EF4-FFF2-40B4-BE49-F238E27FC236}">
                  <a16:creationId xmlns:a16="http://schemas.microsoft.com/office/drawing/2014/main" id="{01651534-8E01-4732-8AAD-67DDC642E7CE}"/>
                </a:ext>
              </a:extLst>
            </p:cNvPr>
            <p:cNvSpPr/>
            <p:nvPr/>
          </p:nvSpPr>
          <p:spPr>
            <a:xfrm>
              <a:off x="3048376" y="3739992"/>
              <a:ext cx="182880" cy="193040"/>
            </a:xfrm>
            <a:prstGeom prst="star5">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28" name="Arrow: Down 27">
              <a:extLst>
                <a:ext uri="{FF2B5EF4-FFF2-40B4-BE49-F238E27FC236}">
                  <a16:creationId xmlns:a16="http://schemas.microsoft.com/office/drawing/2014/main" id="{6308E7CB-8814-4FA1-9A79-9AB2FE5D1356}"/>
                </a:ext>
              </a:extLst>
            </p:cNvPr>
            <p:cNvSpPr/>
            <p:nvPr/>
          </p:nvSpPr>
          <p:spPr>
            <a:xfrm rot="16200000">
              <a:off x="3067893" y="4512742"/>
              <a:ext cx="472464" cy="1204392"/>
            </a:xfrm>
            <a:prstGeom prst="downArrow">
              <a:avLst/>
            </a:prstGeom>
            <a:gradFill flip="none" rotWithShape="1">
              <a:gsLst>
                <a:gs pos="0">
                  <a:srgbClr val="FF0000"/>
                </a:gs>
                <a:gs pos="50000">
                  <a:schemeClr val="accent4">
                    <a:lumMod val="60000"/>
                    <a:lumOff val="40000"/>
                  </a:schemeClr>
                </a:gs>
                <a:gs pos="100000">
                  <a:schemeClr val="accent1">
                    <a:lumMod val="20000"/>
                    <a:lumOff val="80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29" name="Arrow: Down 28">
              <a:extLst>
                <a:ext uri="{FF2B5EF4-FFF2-40B4-BE49-F238E27FC236}">
                  <a16:creationId xmlns:a16="http://schemas.microsoft.com/office/drawing/2014/main" id="{797C58A6-0973-4DE1-9FD1-C971C15EB0E8}"/>
                </a:ext>
              </a:extLst>
            </p:cNvPr>
            <p:cNvSpPr/>
            <p:nvPr/>
          </p:nvSpPr>
          <p:spPr>
            <a:xfrm rot="16200000">
              <a:off x="3575545" y="3822887"/>
              <a:ext cx="472464" cy="1204392"/>
            </a:xfrm>
            <a:prstGeom prst="downArrow">
              <a:avLst/>
            </a:prstGeom>
            <a:gradFill flip="none" rotWithShape="1">
              <a:gsLst>
                <a:gs pos="0">
                  <a:srgbClr val="FF0000"/>
                </a:gs>
                <a:gs pos="50000">
                  <a:schemeClr val="accent4">
                    <a:lumMod val="60000"/>
                    <a:lumOff val="40000"/>
                  </a:schemeClr>
                </a:gs>
                <a:gs pos="100000">
                  <a:schemeClr val="accent1">
                    <a:lumMod val="20000"/>
                    <a:lumOff val="80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30" name="Arrow: Down 29">
              <a:extLst>
                <a:ext uri="{FF2B5EF4-FFF2-40B4-BE49-F238E27FC236}">
                  <a16:creationId xmlns:a16="http://schemas.microsoft.com/office/drawing/2014/main" id="{E6D226D2-8192-4232-BF4F-6D6BB6F43DC9}"/>
                </a:ext>
              </a:extLst>
            </p:cNvPr>
            <p:cNvSpPr/>
            <p:nvPr/>
          </p:nvSpPr>
          <p:spPr>
            <a:xfrm rot="16200000">
              <a:off x="3385911" y="5162929"/>
              <a:ext cx="472464" cy="1204392"/>
            </a:xfrm>
            <a:prstGeom prst="downArrow">
              <a:avLst/>
            </a:prstGeom>
            <a:gradFill flip="none" rotWithShape="1">
              <a:gsLst>
                <a:gs pos="0">
                  <a:srgbClr val="FF0000"/>
                </a:gs>
                <a:gs pos="50000">
                  <a:schemeClr val="accent4">
                    <a:lumMod val="60000"/>
                    <a:lumOff val="40000"/>
                  </a:schemeClr>
                </a:gs>
                <a:gs pos="100000">
                  <a:schemeClr val="accent1">
                    <a:lumMod val="20000"/>
                    <a:lumOff val="80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pic>
          <p:nvPicPr>
            <p:cNvPr id="33" name="Graphic 32">
              <a:extLst>
                <a:ext uri="{FF2B5EF4-FFF2-40B4-BE49-F238E27FC236}">
                  <a16:creationId xmlns:a16="http://schemas.microsoft.com/office/drawing/2014/main" id="{957A02DA-6630-41B8-BA6B-A4B7069F3897}"/>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4286055" y="4758782"/>
              <a:ext cx="1322110" cy="712310"/>
            </a:xfrm>
            <a:prstGeom prst="rect">
              <a:avLst/>
            </a:prstGeom>
          </p:spPr>
        </p:pic>
      </p:grpSp>
    </p:spTree>
    <p:extLst>
      <p:ext uri="{BB962C8B-B14F-4D97-AF65-F5344CB8AC3E}">
        <p14:creationId xmlns:p14="http://schemas.microsoft.com/office/powerpoint/2010/main" val="155884998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AE5ED4-5501-4128-BB40-142039C3E1E2}"/>
              </a:ext>
            </a:extLst>
          </p:cNvPr>
          <p:cNvSpPr>
            <a:spLocks noGrp="1"/>
          </p:cNvSpPr>
          <p:nvPr>
            <p:ph type="title"/>
          </p:nvPr>
        </p:nvSpPr>
        <p:spPr/>
        <p:txBody>
          <a:bodyPr/>
          <a:lstStyle/>
          <a:p>
            <a:r>
              <a:rPr lang="en-US" dirty="0"/>
              <a:t>What do we use this data for? </a:t>
            </a:r>
          </a:p>
        </p:txBody>
      </p:sp>
      <p:sp>
        <p:nvSpPr>
          <p:cNvPr id="3" name="Content Placeholder 2">
            <a:extLst>
              <a:ext uri="{FF2B5EF4-FFF2-40B4-BE49-F238E27FC236}">
                <a16:creationId xmlns:a16="http://schemas.microsoft.com/office/drawing/2014/main" id="{2966EF8F-F70C-4D9C-98C3-AD78103E8FC1}"/>
              </a:ext>
            </a:extLst>
          </p:cNvPr>
          <p:cNvSpPr>
            <a:spLocks noGrp="1"/>
          </p:cNvSpPr>
          <p:nvPr>
            <p:ph idx="1"/>
          </p:nvPr>
        </p:nvSpPr>
        <p:spPr>
          <a:xfrm>
            <a:off x="3214542" y="2058505"/>
            <a:ext cx="5700859" cy="1202336"/>
          </a:xfrm>
        </p:spPr>
        <p:txBody>
          <a:bodyPr>
            <a:normAutofit/>
          </a:bodyPr>
          <a:lstStyle/>
          <a:p>
            <a:r>
              <a:rPr lang="en-US" sz="2800" dirty="0"/>
              <a:t>What are some common trends?</a:t>
            </a:r>
          </a:p>
          <a:p>
            <a:endParaRPr lang="en-US" sz="2800" dirty="0"/>
          </a:p>
          <a:p>
            <a:endParaRPr lang="en-US" sz="2800" dirty="0"/>
          </a:p>
          <a:p>
            <a:endParaRPr lang="en-US" sz="2800" dirty="0"/>
          </a:p>
          <a:p>
            <a:endParaRPr lang="en-US" sz="2800" b="1" dirty="0"/>
          </a:p>
        </p:txBody>
      </p:sp>
      <p:sp>
        <p:nvSpPr>
          <p:cNvPr id="14" name="TextBox 25">
            <a:extLst>
              <a:ext uri="{FF2B5EF4-FFF2-40B4-BE49-F238E27FC236}">
                <a16:creationId xmlns:a16="http://schemas.microsoft.com/office/drawing/2014/main" id="{522EE29C-7116-4FD0-94B2-E3F46A8895BD}"/>
              </a:ext>
            </a:extLst>
          </p:cNvPr>
          <p:cNvSpPr txBox="1"/>
          <p:nvPr/>
        </p:nvSpPr>
        <p:spPr>
          <a:xfrm>
            <a:off x="6958786" y="6545604"/>
            <a:ext cx="2185214" cy="207749"/>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750" dirty="0">
                <a:solidFill>
                  <a:schemeClr val="tx2"/>
                </a:solidFill>
              </a:rPr>
              <a:t>Photo Credit: UMCES IAN and Wikipedia Commons</a:t>
            </a:r>
          </a:p>
        </p:txBody>
      </p:sp>
      <p:sp>
        <p:nvSpPr>
          <p:cNvPr id="16" name="Content Placeholder 2">
            <a:extLst>
              <a:ext uri="{FF2B5EF4-FFF2-40B4-BE49-F238E27FC236}">
                <a16:creationId xmlns:a16="http://schemas.microsoft.com/office/drawing/2014/main" id="{0D75930E-E2D7-4C25-A2F7-AA4EA1A096F1}"/>
              </a:ext>
            </a:extLst>
          </p:cNvPr>
          <p:cNvSpPr txBox="1">
            <a:spLocks/>
          </p:cNvSpPr>
          <p:nvPr/>
        </p:nvSpPr>
        <p:spPr>
          <a:xfrm>
            <a:off x="4788223" y="2774743"/>
            <a:ext cx="3568095" cy="3262372"/>
          </a:xfrm>
          <a:prstGeom prst="rect">
            <a:avLst/>
          </a:prstGeom>
        </p:spPr>
        <p:txBody>
          <a:bodyPr vert="horz" lIns="0" tIns="45720" rIns="0" bIns="45720" rtlCol="0">
            <a:normAutofit/>
          </a:bodyPr>
          <a:lst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pPr marL="514350" indent="-514350">
              <a:buFont typeface="+mj-lt"/>
              <a:buAutoNum type="arabicPeriod"/>
            </a:pPr>
            <a:r>
              <a:rPr lang="en-US" sz="2800" dirty="0"/>
              <a:t>Water temperature</a:t>
            </a:r>
          </a:p>
          <a:p>
            <a:pPr marL="514350" indent="-514350">
              <a:buFont typeface="+mj-lt"/>
              <a:buAutoNum type="arabicPeriod"/>
            </a:pPr>
            <a:r>
              <a:rPr lang="en-US" sz="2800" dirty="0"/>
              <a:t>Salinity</a:t>
            </a:r>
          </a:p>
          <a:p>
            <a:pPr marL="514350" indent="-514350">
              <a:buFont typeface="+mj-lt"/>
              <a:buAutoNum type="arabicPeriod"/>
            </a:pPr>
            <a:r>
              <a:rPr lang="en-US" sz="2800" dirty="0"/>
              <a:t>Depth</a:t>
            </a:r>
          </a:p>
          <a:p>
            <a:pPr marL="514350" indent="-514350">
              <a:buFont typeface="+mj-lt"/>
              <a:buAutoNum type="arabicPeriod"/>
            </a:pPr>
            <a:r>
              <a:rPr lang="en-US" sz="2800" dirty="0"/>
              <a:t>Dissolved Oxygen</a:t>
            </a:r>
          </a:p>
          <a:p>
            <a:endParaRPr lang="en-US" sz="2800" dirty="0"/>
          </a:p>
          <a:p>
            <a:endParaRPr lang="en-US" sz="2800" dirty="0"/>
          </a:p>
          <a:p>
            <a:endParaRPr lang="en-US" sz="2800" b="1" dirty="0"/>
          </a:p>
        </p:txBody>
      </p:sp>
      <p:grpSp>
        <p:nvGrpSpPr>
          <p:cNvPr id="17" name="Group 16">
            <a:extLst>
              <a:ext uri="{FF2B5EF4-FFF2-40B4-BE49-F238E27FC236}">
                <a16:creationId xmlns:a16="http://schemas.microsoft.com/office/drawing/2014/main" id="{246803F2-48A1-4597-9E6C-61313BEB8E8B}"/>
              </a:ext>
            </a:extLst>
          </p:cNvPr>
          <p:cNvGrpSpPr/>
          <p:nvPr/>
        </p:nvGrpSpPr>
        <p:grpSpPr>
          <a:xfrm>
            <a:off x="453335" y="1832168"/>
            <a:ext cx="3648722" cy="3996724"/>
            <a:chOff x="604446" y="1299890"/>
            <a:chExt cx="4864963" cy="5328965"/>
          </a:xfrm>
        </p:grpSpPr>
        <p:grpSp>
          <p:nvGrpSpPr>
            <p:cNvPr id="18" name="Group 17">
              <a:extLst>
                <a:ext uri="{FF2B5EF4-FFF2-40B4-BE49-F238E27FC236}">
                  <a16:creationId xmlns:a16="http://schemas.microsoft.com/office/drawing/2014/main" id="{FF3D5628-8D0E-4DF6-A77A-EEDC7514E59E}"/>
                </a:ext>
              </a:extLst>
            </p:cNvPr>
            <p:cNvGrpSpPr/>
            <p:nvPr/>
          </p:nvGrpSpPr>
          <p:grpSpPr>
            <a:xfrm>
              <a:off x="604446" y="1299890"/>
              <a:ext cx="3809527" cy="5328965"/>
              <a:chOff x="604446" y="1299890"/>
              <a:chExt cx="3809527" cy="5328965"/>
            </a:xfrm>
          </p:grpSpPr>
          <p:pic>
            <p:nvPicPr>
              <p:cNvPr id="20" name="Picture 2" descr="File:US map-East Coast.svg">
                <a:extLst>
                  <a:ext uri="{FF2B5EF4-FFF2-40B4-BE49-F238E27FC236}">
                    <a16:creationId xmlns:a16="http://schemas.microsoft.com/office/drawing/2014/main" id="{B1E162E7-CB6A-431B-837B-31581100B319}"/>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57969"/>
              <a:stretch/>
            </p:blipFill>
            <p:spPr bwMode="auto">
              <a:xfrm>
                <a:off x="604446" y="1299890"/>
                <a:ext cx="3619893" cy="5328965"/>
              </a:xfrm>
              <a:prstGeom prst="rect">
                <a:avLst/>
              </a:prstGeom>
              <a:noFill/>
              <a:extLst>
                <a:ext uri="{909E8E84-426E-40DD-AFC4-6F175D3DCCD1}">
                  <a14:hiddenFill xmlns:a14="http://schemas.microsoft.com/office/drawing/2010/main">
                    <a:solidFill>
                      <a:srgbClr val="FFFFFF"/>
                    </a:solidFill>
                  </a14:hiddenFill>
                </a:ext>
              </a:extLst>
            </p:spPr>
          </p:pic>
          <p:sp>
            <p:nvSpPr>
              <p:cNvPr id="21" name="Star: 5 Points 20">
                <a:extLst>
                  <a:ext uri="{FF2B5EF4-FFF2-40B4-BE49-F238E27FC236}">
                    <a16:creationId xmlns:a16="http://schemas.microsoft.com/office/drawing/2014/main" id="{37F3A938-5EE4-45D9-A804-E81883EDC2FD}"/>
                  </a:ext>
                </a:extLst>
              </p:cNvPr>
              <p:cNvSpPr/>
              <p:nvPr/>
            </p:nvSpPr>
            <p:spPr>
              <a:xfrm>
                <a:off x="2633848" y="5365070"/>
                <a:ext cx="182880" cy="193040"/>
              </a:xfrm>
              <a:prstGeom prst="star5">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25" name="Star: 5 Points 24">
                <a:extLst>
                  <a:ext uri="{FF2B5EF4-FFF2-40B4-BE49-F238E27FC236}">
                    <a16:creationId xmlns:a16="http://schemas.microsoft.com/office/drawing/2014/main" id="{98683EAF-6D95-4107-97CA-43921E68780D}"/>
                  </a:ext>
                </a:extLst>
              </p:cNvPr>
              <p:cNvSpPr/>
              <p:nvPr/>
            </p:nvSpPr>
            <p:spPr>
              <a:xfrm>
                <a:off x="2371720" y="5021431"/>
                <a:ext cx="182880" cy="193040"/>
              </a:xfrm>
              <a:prstGeom prst="star5">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26" name="Star: 5 Points 25">
                <a:extLst>
                  <a:ext uri="{FF2B5EF4-FFF2-40B4-BE49-F238E27FC236}">
                    <a16:creationId xmlns:a16="http://schemas.microsoft.com/office/drawing/2014/main" id="{568BC13A-8A36-4994-B2CF-695B8AF47792}"/>
                  </a:ext>
                </a:extLst>
              </p:cNvPr>
              <p:cNvSpPr/>
              <p:nvPr/>
            </p:nvSpPr>
            <p:spPr>
              <a:xfrm>
                <a:off x="2542408" y="4704648"/>
                <a:ext cx="182880" cy="193040"/>
              </a:xfrm>
              <a:prstGeom prst="star5">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28" name="Star: 5 Points 27">
                <a:extLst>
                  <a:ext uri="{FF2B5EF4-FFF2-40B4-BE49-F238E27FC236}">
                    <a16:creationId xmlns:a16="http://schemas.microsoft.com/office/drawing/2014/main" id="{200EE2FC-1F26-4959-998C-79E8E9FCA70E}"/>
                  </a:ext>
                </a:extLst>
              </p:cNvPr>
              <p:cNvSpPr/>
              <p:nvPr/>
            </p:nvSpPr>
            <p:spPr>
              <a:xfrm>
                <a:off x="3317161" y="3966731"/>
                <a:ext cx="182880" cy="193040"/>
              </a:xfrm>
              <a:prstGeom prst="star5">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29" name="Star: 5 Points 28">
                <a:extLst>
                  <a:ext uri="{FF2B5EF4-FFF2-40B4-BE49-F238E27FC236}">
                    <a16:creationId xmlns:a16="http://schemas.microsoft.com/office/drawing/2014/main" id="{6024568A-E412-4651-92B6-5BB98C99687E}"/>
                  </a:ext>
                </a:extLst>
              </p:cNvPr>
              <p:cNvSpPr/>
              <p:nvPr/>
            </p:nvSpPr>
            <p:spPr>
              <a:xfrm>
                <a:off x="3048376" y="3739992"/>
                <a:ext cx="182880" cy="193040"/>
              </a:xfrm>
              <a:prstGeom prst="star5">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30" name="Arrow: Down 29">
                <a:extLst>
                  <a:ext uri="{FF2B5EF4-FFF2-40B4-BE49-F238E27FC236}">
                    <a16:creationId xmlns:a16="http://schemas.microsoft.com/office/drawing/2014/main" id="{711364E8-EE29-4F1A-A3BD-8E3BF0467645}"/>
                  </a:ext>
                </a:extLst>
              </p:cNvPr>
              <p:cNvSpPr/>
              <p:nvPr/>
            </p:nvSpPr>
            <p:spPr>
              <a:xfrm rot="16200000">
                <a:off x="3067893" y="4512742"/>
                <a:ext cx="472464" cy="1204392"/>
              </a:xfrm>
              <a:prstGeom prst="downArrow">
                <a:avLst/>
              </a:prstGeom>
              <a:gradFill flip="none" rotWithShape="1">
                <a:gsLst>
                  <a:gs pos="0">
                    <a:srgbClr val="FF0000"/>
                  </a:gs>
                  <a:gs pos="50000">
                    <a:schemeClr val="accent4">
                      <a:lumMod val="60000"/>
                      <a:lumOff val="40000"/>
                    </a:schemeClr>
                  </a:gs>
                  <a:gs pos="100000">
                    <a:schemeClr val="accent1">
                      <a:lumMod val="20000"/>
                      <a:lumOff val="80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33" name="Arrow: Down 32">
                <a:extLst>
                  <a:ext uri="{FF2B5EF4-FFF2-40B4-BE49-F238E27FC236}">
                    <a16:creationId xmlns:a16="http://schemas.microsoft.com/office/drawing/2014/main" id="{6786B8FC-A807-43F4-AC4B-1435FBC1D53B}"/>
                  </a:ext>
                </a:extLst>
              </p:cNvPr>
              <p:cNvSpPr/>
              <p:nvPr/>
            </p:nvSpPr>
            <p:spPr>
              <a:xfrm rot="16200000">
                <a:off x="3575545" y="3822887"/>
                <a:ext cx="472464" cy="1204392"/>
              </a:xfrm>
              <a:prstGeom prst="downArrow">
                <a:avLst/>
              </a:prstGeom>
              <a:gradFill flip="none" rotWithShape="1">
                <a:gsLst>
                  <a:gs pos="0">
                    <a:srgbClr val="FF0000"/>
                  </a:gs>
                  <a:gs pos="50000">
                    <a:schemeClr val="accent4">
                      <a:lumMod val="60000"/>
                      <a:lumOff val="40000"/>
                    </a:schemeClr>
                  </a:gs>
                  <a:gs pos="100000">
                    <a:schemeClr val="accent1">
                      <a:lumMod val="20000"/>
                      <a:lumOff val="80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34" name="Arrow: Down 33">
                <a:extLst>
                  <a:ext uri="{FF2B5EF4-FFF2-40B4-BE49-F238E27FC236}">
                    <a16:creationId xmlns:a16="http://schemas.microsoft.com/office/drawing/2014/main" id="{DCF65E38-E0A6-4243-87AF-BB43A395E708}"/>
                  </a:ext>
                </a:extLst>
              </p:cNvPr>
              <p:cNvSpPr/>
              <p:nvPr/>
            </p:nvSpPr>
            <p:spPr>
              <a:xfrm rot="16200000">
                <a:off x="3385911" y="5162929"/>
                <a:ext cx="472464" cy="1204392"/>
              </a:xfrm>
              <a:prstGeom prst="downArrow">
                <a:avLst/>
              </a:prstGeom>
              <a:gradFill flip="none" rotWithShape="1">
                <a:gsLst>
                  <a:gs pos="0">
                    <a:srgbClr val="FF0000"/>
                  </a:gs>
                  <a:gs pos="50000">
                    <a:schemeClr val="accent4">
                      <a:lumMod val="60000"/>
                      <a:lumOff val="40000"/>
                    </a:schemeClr>
                  </a:gs>
                  <a:gs pos="100000">
                    <a:schemeClr val="accent1">
                      <a:lumMod val="20000"/>
                      <a:lumOff val="80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grpSp>
        <p:pic>
          <p:nvPicPr>
            <p:cNvPr id="19" name="Graphic 18">
              <a:extLst>
                <a:ext uri="{FF2B5EF4-FFF2-40B4-BE49-F238E27FC236}">
                  <a16:creationId xmlns:a16="http://schemas.microsoft.com/office/drawing/2014/main" id="{8D3BE097-E2B0-4D69-99EF-1BC399AD45AE}"/>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4498812" y="4425083"/>
              <a:ext cx="970597" cy="970597"/>
            </a:xfrm>
            <a:prstGeom prst="rect">
              <a:avLst/>
            </a:prstGeom>
          </p:spPr>
        </p:pic>
      </p:grpSp>
      <p:grpSp>
        <p:nvGrpSpPr>
          <p:cNvPr id="35" name="Group 34">
            <a:extLst>
              <a:ext uri="{FF2B5EF4-FFF2-40B4-BE49-F238E27FC236}">
                <a16:creationId xmlns:a16="http://schemas.microsoft.com/office/drawing/2014/main" id="{A1C8CDD3-3465-4F1B-9F3A-44A8E2A52039}"/>
              </a:ext>
            </a:extLst>
          </p:cNvPr>
          <p:cNvGrpSpPr/>
          <p:nvPr/>
        </p:nvGrpSpPr>
        <p:grpSpPr>
          <a:xfrm>
            <a:off x="5580836" y="5003920"/>
            <a:ext cx="1982867" cy="1202336"/>
            <a:chOff x="5975747" y="3587737"/>
            <a:chExt cx="2665451" cy="1796522"/>
          </a:xfrm>
        </p:grpSpPr>
        <p:pic>
          <p:nvPicPr>
            <p:cNvPr id="36" name="Picture 35" descr="Temperature variation Illustration of temperature variation symbol,vector,illustration,physical,processes,temperature,variation,thermometer">
              <a:extLst>
                <a:ext uri="{FF2B5EF4-FFF2-40B4-BE49-F238E27FC236}">
                  <a16:creationId xmlns:a16="http://schemas.microsoft.com/office/drawing/2014/main" id="{277EAE82-B244-4FC0-9B4B-22F40DAB09B4}"/>
                </a:ext>
              </a:extLst>
            </p:cNvPr>
            <p:cNvPicPr>
              <a:picLocks noChangeAspect="1" noChangeArrowheads="1"/>
            </p:cNvPicPr>
            <p:nvPr/>
          </p:nvPicPr>
          <p:blipFill>
            <a:blip r:embed="rId6" cstate="screen">
              <a:extLst>
                <a:ext uri="{28A0092B-C50C-407E-A947-70E740481C1C}">
                  <a14:useLocalDpi xmlns:a14="http://schemas.microsoft.com/office/drawing/2010/main"/>
                </a:ext>
              </a:extLst>
            </a:blip>
            <a:srcRect/>
            <a:stretch>
              <a:fillRect/>
            </a:stretch>
          </p:blipFill>
          <p:spPr bwMode="auto">
            <a:xfrm>
              <a:off x="5975747" y="4105402"/>
              <a:ext cx="797520" cy="514400"/>
            </a:xfrm>
            <a:prstGeom prst="rect">
              <a:avLst/>
            </a:prstGeom>
            <a:noFill/>
            <a:extLst>
              <a:ext uri="{909E8E84-426E-40DD-AFC4-6F175D3DCCD1}">
                <a14:hiddenFill xmlns:a14="http://schemas.microsoft.com/office/drawing/2010/main">
                  <a:solidFill>
                    <a:srgbClr val="FFFFFF"/>
                  </a:solidFill>
                </a14:hiddenFill>
              </a:ext>
            </a:extLst>
          </p:spPr>
        </p:pic>
        <p:pic>
          <p:nvPicPr>
            <p:cNvPr id="37" name="Graphic 36">
              <a:extLst>
                <a:ext uri="{FF2B5EF4-FFF2-40B4-BE49-F238E27FC236}">
                  <a16:creationId xmlns:a16="http://schemas.microsoft.com/office/drawing/2014/main" id="{9BD985F2-C7E4-4C78-A38C-E0B762F9C19A}"/>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7913250" y="4071547"/>
              <a:ext cx="727948" cy="727948"/>
            </a:xfrm>
            <a:prstGeom prst="rect">
              <a:avLst/>
            </a:prstGeom>
          </p:spPr>
        </p:pic>
        <p:sp>
          <p:nvSpPr>
            <p:cNvPr id="38" name="Arrow: Down 37">
              <a:extLst>
                <a:ext uri="{FF2B5EF4-FFF2-40B4-BE49-F238E27FC236}">
                  <a16:creationId xmlns:a16="http://schemas.microsoft.com/office/drawing/2014/main" id="{512FB4AC-6BC1-4CEC-9381-CE3081DACD25}"/>
                </a:ext>
              </a:extLst>
            </p:cNvPr>
            <p:cNvSpPr/>
            <p:nvPr/>
          </p:nvSpPr>
          <p:spPr>
            <a:xfrm rot="10800000">
              <a:off x="6767324" y="3587737"/>
              <a:ext cx="354348" cy="1796522"/>
            </a:xfrm>
            <a:prstGeom prst="downArrow">
              <a:avLst/>
            </a:prstGeom>
            <a:gradFill flip="none" rotWithShape="1">
              <a:gsLst>
                <a:gs pos="0">
                  <a:srgbClr val="FF0000"/>
                </a:gs>
                <a:gs pos="50000">
                  <a:schemeClr val="accent4">
                    <a:lumMod val="60000"/>
                    <a:lumOff val="40000"/>
                  </a:schemeClr>
                </a:gs>
                <a:gs pos="100000">
                  <a:schemeClr val="accent1">
                    <a:lumMod val="20000"/>
                    <a:lumOff val="80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39" name="Arrow: Down 38">
              <a:extLst>
                <a:ext uri="{FF2B5EF4-FFF2-40B4-BE49-F238E27FC236}">
                  <a16:creationId xmlns:a16="http://schemas.microsoft.com/office/drawing/2014/main" id="{6F421825-3978-4290-918A-3AF124969424}"/>
                </a:ext>
              </a:extLst>
            </p:cNvPr>
            <p:cNvSpPr/>
            <p:nvPr/>
          </p:nvSpPr>
          <p:spPr>
            <a:xfrm>
              <a:off x="7462037" y="3587737"/>
              <a:ext cx="354348" cy="1796522"/>
            </a:xfrm>
            <a:prstGeom prst="downArrow">
              <a:avLst/>
            </a:prstGeom>
            <a:gradFill flip="none" rotWithShape="1">
              <a:gsLst>
                <a:gs pos="0">
                  <a:srgbClr val="FF0000"/>
                </a:gs>
                <a:gs pos="50000">
                  <a:schemeClr val="accent4">
                    <a:lumMod val="60000"/>
                    <a:lumOff val="40000"/>
                  </a:schemeClr>
                </a:gs>
                <a:gs pos="100000">
                  <a:schemeClr val="accent1">
                    <a:lumMod val="20000"/>
                    <a:lumOff val="80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grpSp>
    </p:spTree>
    <p:extLst>
      <p:ext uri="{BB962C8B-B14F-4D97-AF65-F5344CB8AC3E}">
        <p14:creationId xmlns:p14="http://schemas.microsoft.com/office/powerpoint/2010/main" val="179021536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AE5ED4-5501-4128-BB40-142039C3E1E2}"/>
              </a:ext>
            </a:extLst>
          </p:cNvPr>
          <p:cNvSpPr>
            <a:spLocks noGrp="1"/>
          </p:cNvSpPr>
          <p:nvPr>
            <p:ph type="title"/>
          </p:nvPr>
        </p:nvSpPr>
        <p:spPr/>
        <p:txBody>
          <a:bodyPr/>
          <a:lstStyle/>
          <a:p>
            <a:r>
              <a:rPr lang="en-US" dirty="0"/>
              <a:t>What do we use this data for? </a:t>
            </a:r>
          </a:p>
        </p:txBody>
      </p:sp>
      <p:sp>
        <p:nvSpPr>
          <p:cNvPr id="3" name="Content Placeholder 2">
            <a:extLst>
              <a:ext uri="{FF2B5EF4-FFF2-40B4-BE49-F238E27FC236}">
                <a16:creationId xmlns:a16="http://schemas.microsoft.com/office/drawing/2014/main" id="{2966EF8F-F70C-4D9C-98C3-AD78103E8FC1}"/>
              </a:ext>
            </a:extLst>
          </p:cNvPr>
          <p:cNvSpPr>
            <a:spLocks noGrp="1"/>
          </p:cNvSpPr>
          <p:nvPr>
            <p:ph idx="1"/>
          </p:nvPr>
        </p:nvSpPr>
        <p:spPr>
          <a:xfrm>
            <a:off x="3214542" y="2058505"/>
            <a:ext cx="5700859" cy="1202336"/>
          </a:xfrm>
        </p:spPr>
        <p:txBody>
          <a:bodyPr>
            <a:normAutofit/>
          </a:bodyPr>
          <a:lstStyle/>
          <a:p>
            <a:r>
              <a:rPr lang="en-US" sz="2800" dirty="0"/>
              <a:t>What are some common trends?</a:t>
            </a:r>
          </a:p>
          <a:p>
            <a:endParaRPr lang="en-US" sz="2800" dirty="0"/>
          </a:p>
          <a:p>
            <a:endParaRPr lang="en-US" sz="2800" dirty="0"/>
          </a:p>
          <a:p>
            <a:endParaRPr lang="en-US" sz="2800" dirty="0"/>
          </a:p>
          <a:p>
            <a:endParaRPr lang="en-US" sz="2800" b="1" dirty="0"/>
          </a:p>
        </p:txBody>
      </p:sp>
      <p:sp>
        <p:nvSpPr>
          <p:cNvPr id="14" name="TextBox 25">
            <a:extLst>
              <a:ext uri="{FF2B5EF4-FFF2-40B4-BE49-F238E27FC236}">
                <a16:creationId xmlns:a16="http://schemas.microsoft.com/office/drawing/2014/main" id="{522EE29C-7116-4FD0-94B2-E3F46A8895BD}"/>
              </a:ext>
            </a:extLst>
          </p:cNvPr>
          <p:cNvSpPr txBox="1"/>
          <p:nvPr/>
        </p:nvSpPr>
        <p:spPr>
          <a:xfrm>
            <a:off x="6958786" y="6545604"/>
            <a:ext cx="2185214" cy="207749"/>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750" dirty="0">
                <a:solidFill>
                  <a:schemeClr val="tx2"/>
                </a:solidFill>
              </a:rPr>
              <a:t>Photo Credit: UMCES IAN and Wikipedia Commons</a:t>
            </a:r>
          </a:p>
        </p:txBody>
      </p:sp>
      <p:sp>
        <p:nvSpPr>
          <p:cNvPr id="16" name="Content Placeholder 2">
            <a:extLst>
              <a:ext uri="{FF2B5EF4-FFF2-40B4-BE49-F238E27FC236}">
                <a16:creationId xmlns:a16="http://schemas.microsoft.com/office/drawing/2014/main" id="{0D75930E-E2D7-4C25-A2F7-AA4EA1A096F1}"/>
              </a:ext>
            </a:extLst>
          </p:cNvPr>
          <p:cNvSpPr txBox="1">
            <a:spLocks/>
          </p:cNvSpPr>
          <p:nvPr/>
        </p:nvSpPr>
        <p:spPr>
          <a:xfrm>
            <a:off x="4788223" y="2774743"/>
            <a:ext cx="3568095" cy="3262372"/>
          </a:xfrm>
          <a:prstGeom prst="rect">
            <a:avLst/>
          </a:prstGeom>
        </p:spPr>
        <p:txBody>
          <a:bodyPr vert="horz" lIns="0" tIns="45720" rIns="0" bIns="45720" rtlCol="0">
            <a:normAutofit/>
          </a:bodyPr>
          <a:lst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pPr marL="514350" indent="-514350">
              <a:buFont typeface="+mj-lt"/>
              <a:buAutoNum type="arabicPeriod"/>
            </a:pPr>
            <a:r>
              <a:rPr lang="en-US" sz="2800" dirty="0"/>
              <a:t>Water temperature</a:t>
            </a:r>
          </a:p>
          <a:p>
            <a:pPr marL="514350" indent="-514350">
              <a:buFont typeface="+mj-lt"/>
              <a:buAutoNum type="arabicPeriod"/>
            </a:pPr>
            <a:r>
              <a:rPr lang="en-US" sz="2800" dirty="0"/>
              <a:t>Salinity</a:t>
            </a:r>
          </a:p>
          <a:p>
            <a:pPr marL="514350" indent="-514350">
              <a:buFont typeface="+mj-lt"/>
              <a:buAutoNum type="arabicPeriod"/>
            </a:pPr>
            <a:r>
              <a:rPr lang="en-US" sz="2800" dirty="0"/>
              <a:t>Depth</a:t>
            </a:r>
          </a:p>
          <a:p>
            <a:pPr marL="514350" indent="-514350">
              <a:buFont typeface="+mj-lt"/>
              <a:buAutoNum type="arabicPeriod"/>
            </a:pPr>
            <a:r>
              <a:rPr lang="en-US" sz="2800" dirty="0"/>
              <a:t>Dissolved Oxygen</a:t>
            </a:r>
          </a:p>
          <a:p>
            <a:pPr marL="514350" indent="-514350">
              <a:buFont typeface="+mj-lt"/>
              <a:buAutoNum type="arabicPeriod"/>
            </a:pPr>
            <a:r>
              <a:rPr lang="en-US" sz="2800" dirty="0"/>
              <a:t>Distance from shore</a:t>
            </a:r>
          </a:p>
          <a:p>
            <a:endParaRPr lang="en-US" sz="2800" dirty="0"/>
          </a:p>
          <a:p>
            <a:endParaRPr lang="en-US" sz="2800" dirty="0"/>
          </a:p>
          <a:p>
            <a:endParaRPr lang="en-US" sz="2800" b="1" dirty="0"/>
          </a:p>
        </p:txBody>
      </p:sp>
      <p:grpSp>
        <p:nvGrpSpPr>
          <p:cNvPr id="23" name="Group 22">
            <a:extLst>
              <a:ext uri="{FF2B5EF4-FFF2-40B4-BE49-F238E27FC236}">
                <a16:creationId xmlns:a16="http://schemas.microsoft.com/office/drawing/2014/main" id="{DCED229F-CB9A-49D1-B38D-26F8E7632B95}"/>
              </a:ext>
            </a:extLst>
          </p:cNvPr>
          <p:cNvGrpSpPr/>
          <p:nvPr/>
        </p:nvGrpSpPr>
        <p:grpSpPr>
          <a:xfrm>
            <a:off x="453335" y="1832168"/>
            <a:ext cx="3578485" cy="3996724"/>
            <a:chOff x="453335" y="1832168"/>
            <a:chExt cx="3578485" cy="3996724"/>
          </a:xfrm>
        </p:grpSpPr>
        <p:pic>
          <p:nvPicPr>
            <p:cNvPr id="24" name="Picture 2" descr="File:US map-East Coast.svg">
              <a:extLst>
                <a:ext uri="{FF2B5EF4-FFF2-40B4-BE49-F238E27FC236}">
                  <a16:creationId xmlns:a16="http://schemas.microsoft.com/office/drawing/2014/main" id="{2909C2B3-506C-4347-9173-79E8BC668012}"/>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57969"/>
            <a:stretch/>
          </p:blipFill>
          <p:spPr bwMode="auto">
            <a:xfrm>
              <a:off x="453335" y="1832168"/>
              <a:ext cx="2714920" cy="3996724"/>
            </a:xfrm>
            <a:prstGeom prst="rect">
              <a:avLst/>
            </a:prstGeom>
            <a:noFill/>
            <a:extLst>
              <a:ext uri="{909E8E84-426E-40DD-AFC4-6F175D3DCCD1}">
                <a14:hiddenFill xmlns:a14="http://schemas.microsoft.com/office/drawing/2010/main">
                  <a:solidFill>
                    <a:srgbClr val="FFFFFF"/>
                  </a:solidFill>
                </a14:hiddenFill>
              </a:ext>
            </a:extLst>
          </p:spPr>
        </p:pic>
        <p:sp>
          <p:nvSpPr>
            <p:cNvPr id="27" name="Star: 5 Points 26">
              <a:extLst>
                <a:ext uri="{FF2B5EF4-FFF2-40B4-BE49-F238E27FC236}">
                  <a16:creationId xmlns:a16="http://schemas.microsoft.com/office/drawing/2014/main" id="{68E8B5BB-3F2D-45F0-963B-BC32396A316B}"/>
                </a:ext>
              </a:extLst>
            </p:cNvPr>
            <p:cNvSpPr/>
            <p:nvPr/>
          </p:nvSpPr>
          <p:spPr>
            <a:xfrm>
              <a:off x="1975386" y="4881053"/>
              <a:ext cx="137160" cy="144780"/>
            </a:xfrm>
            <a:prstGeom prst="star5">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31" name="Star: 5 Points 30">
              <a:extLst>
                <a:ext uri="{FF2B5EF4-FFF2-40B4-BE49-F238E27FC236}">
                  <a16:creationId xmlns:a16="http://schemas.microsoft.com/office/drawing/2014/main" id="{6F8CA078-D544-4DD8-A147-8CF20AE1E991}"/>
                </a:ext>
              </a:extLst>
            </p:cNvPr>
            <p:cNvSpPr/>
            <p:nvPr/>
          </p:nvSpPr>
          <p:spPr>
            <a:xfrm>
              <a:off x="1778790" y="4623323"/>
              <a:ext cx="137160" cy="144780"/>
            </a:xfrm>
            <a:prstGeom prst="star5">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32" name="Star: 5 Points 31">
              <a:extLst>
                <a:ext uri="{FF2B5EF4-FFF2-40B4-BE49-F238E27FC236}">
                  <a16:creationId xmlns:a16="http://schemas.microsoft.com/office/drawing/2014/main" id="{B0737203-8805-41F9-A9F1-981288BCB030}"/>
                </a:ext>
              </a:extLst>
            </p:cNvPr>
            <p:cNvSpPr/>
            <p:nvPr/>
          </p:nvSpPr>
          <p:spPr>
            <a:xfrm>
              <a:off x="1906806" y="4385736"/>
              <a:ext cx="137160" cy="144780"/>
            </a:xfrm>
            <a:prstGeom prst="star5">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40" name="Star: 5 Points 39">
              <a:extLst>
                <a:ext uri="{FF2B5EF4-FFF2-40B4-BE49-F238E27FC236}">
                  <a16:creationId xmlns:a16="http://schemas.microsoft.com/office/drawing/2014/main" id="{F81A4CAD-5450-428E-A1DF-C86683125A99}"/>
                </a:ext>
              </a:extLst>
            </p:cNvPr>
            <p:cNvSpPr/>
            <p:nvPr/>
          </p:nvSpPr>
          <p:spPr>
            <a:xfrm>
              <a:off x="2487871" y="3832298"/>
              <a:ext cx="137160" cy="144780"/>
            </a:xfrm>
            <a:prstGeom prst="star5">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41" name="Star: 5 Points 40">
              <a:extLst>
                <a:ext uri="{FF2B5EF4-FFF2-40B4-BE49-F238E27FC236}">
                  <a16:creationId xmlns:a16="http://schemas.microsoft.com/office/drawing/2014/main" id="{F47C15A2-ABAE-46D1-9EC2-8F1427AA6FBC}"/>
                </a:ext>
              </a:extLst>
            </p:cNvPr>
            <p:cNvSpPr/>
            <p:nvPr/>
          </p:nvSpPr>
          <p:spPr>
            <a:xfrm>
              <a:off x="2286282" y="3662244"/>
              <a:ext cx="137160" cy="144780"/>
            </a:xfrm>
            <a:prstGeom prst="star5">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42" name="Arrow: Down 41">
              <a:extLst>
                <a:ext uri="{FF2B5EF4-FFF2-40B4-BE49-F238E27FC236}">
                  <a16:creationId xmlns:a16="http://schemas.microsoft.com/office/drawing/2014/main" id="{881FF52E-A32E-46FC-9078-A812BE47AD0B}"/>
                </a:ext>
              </a:extLst>
            </p:cNvPr>
            <p:cNvSpPr/>
            <p:nvPr/>
          </p:nvSpPr>
          <p:spPr>
            <a:xfrm rot="16200000">
              <a:off x="2681659" y="3724415"/>
              <a:ext cx="354348" cy="903294"/>
            </a:xfrm>
            <a:prstGeom prst="downArrow">
              <a:avLst/>
            </a:prstGeom>
            <a:gradFill flip="none" rotWithShape="1">
              <a:gsLst>
                <a:gs pos="0">
                  <a:srgbClr val="FF0000"/>
                </a:gs>
                <a:gs pos="50000">
                  <a:schemeClr val="accent4">
                    <a:lumMod val="60000"/>
                    <a:lumOff val="40000"/>
                  </a:schemeClr>
                </a:gs>
                <a:gs pos="100000">
                  <a:schemeClr val="accent1">
                    <a:lumMod val="20000"/>
                    <a:lumOff val="80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43" name="Arrow: Down 42">
              <a:extLst>
                <a:ext uri="{FF2B5EF4-FFF2-40B4-BE49-F238E27FC236}">
                  <a16:creationId xmlns:a16="http://schemas.microsoft.com/office/drawing/2014/main" id="{9922440A-0708-48E7-BB91-1235FB92B951}"/>
                </a:ext>
              </a:extLst>
            </p:cNvPr>
            <p:cNvSpPr/>
            <p:nvPr/>
          </p:nvSpPr>
          <p:spPr>
            <a:xfrm rot="16200000">
              <a:off x="2539433" y="4729447"/>
              <a:ext cx="354348" cy="903294"/>
            </a:xfrm>
            <a:prstGeom prst="downArrow">
              <a:avLst/>
            </a:prstGeom>
            <a:gradFill flip="none" rotWithShape="1">
              <a:gsLst>
                <a:gs pos="0">
                  <a:srgbClr val="FF0000"/>
                </a:gs>
                <a:gs pos="50000">
                  <a:schemeClr val="accent4">
                    <a:lumMod val="60000"/>
                    <a:lumOff val="40000"/>
                  </a:schemeClr>
                </a:gs>
                <a:gs pos="100000">
                  <a:schemeClr val="accent1">
                    <a:lumMod val="20000"/>
                    <a:lumOff val="80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pic>
          <p:nvPicPr>
            <p:cNvPr id="44" name="Graphic 43">
              <a:extLst>
                <a:ext uri="{FF2B5EF4-FFF2-40B4-BE49-F238E27FC236}">
                  <a16:creationId xmlns:a16="http://schemas.microsoft.com/office/drawing/2014/main" id="{FF367422-445F-4CFB-8A76-0392DE3EA03E}"/>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3040237" y="4458126"/>
              <a:ext cx="991583" cy="534233"/>
            </a:xfrm>
            <a:prstGeom prst="rect">
              <a:avLst/>
            </a:prstGeom>
          </p:spPr>
        </p:pic>
      </p:grpSp>
      <p:sp>
        <p:nvSpPr>
          <p:cNvPr id="45" name="Arrow: Down 44">
            <a:extLst>
              <a:ext uri="{FF2B5EF4-FFF2-40B4-BE49-F238E27FC236}">
                <a16:creationId xmlns:a16="http://schemas.microsoft.com/office/drawing/2014/main" id="{0BB66958-78C1-443D-B0FB-7C2D504D4C12}"/>
              </a:ext>
            </a:extLst>
          </p:cNvPr>
          <p:cNvSpPr/>
          <p:nvPr/>
        </p:nvSpPr>
        <p:spPr>
          <a:xfrm rot="16200000">
            <a:off x="2300920" y="4241807"/>
            <a:ext cx="354348" cy="903294"/>
          </a:xfrm>
          <a:prstGeom prst="downArrow">
            <a:avLst/>
          </a:prstGeom>
          <a:gradFill flip="none" rotWithShape="1">
            <a:gsLst>
              <a:gs pos="0">
                <a:srgbClr val="FF0000"/>
              </a:gs>
              <a:gs pos="50000">
                <a:schemeClr val="accent4">
                  <a:lumMod val="60000"/>
                  <a:lumOff val="40000"/>
                </a:schemeClr>
              </a:gs>
              <a:gs pos="100000">
                <a:schemeClr val="accent1">
                  <a:lumMod val="20000"/>
                  <a:lumOff val="80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Tree>
    <p:extLst>
      <p:ext uri="{BB962C8B-B14F-4D97-AF65-F5344CB8AC3E}">
        <p14:creationId xmlns:p14="http://schemas.microsoft.com/office/powerpoint/2010/main" val="141936986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5A4A6E-A8B6-4DD7-BCF9-5C0346F08A6E}"/>
              </a:ext>
            </a:extLst>
          </p:cNvPr>
          <p:cNvSpPr>
            <a:spLocks noGrp="1"/>
          </p:cNvSpPr>
          <p:nvPr>
            <p:ph type="title"/>
          </p:nvPr>
        </p:nvSpPr>
        <p:spPr/>
        <p:txBody>
          <a:bodyPr/>
          <a:lstStyle/>
          <a:p>
            <a:r>
              <a:rPr lang="en-US" dirty="0"/>
              <a:t>Questions to consider:</a:t>
            </a:r>
          </a:p>
        </p:txBody>
      </p:sp>
      <p:sp>
        <p:nvSpPr>
          <p:cNvPr id="3" name="Content Placeholder 2">
            <a:extLst>
              <a:ext uri="{FF2B5EF4-FFF2-40B4-BE49-F238E27FC236}">
                <a16:creationId xmlns:a16="http://schemas.microsoft.com/office/drawing/2014/main" id="{80F1DEEE-3F0C-4FAC-8E04-8679F5439C4D}"/>
              </a:ext>
            </a:extLst>
          </p:cNvPr>
          <p:cNvSpPr>
            <a:spLocks noGrp="1"/>
          </p:cNvSpPr>
          <p:nvPr>
            <p:ph idx="1"/>
          </p:nvPr>
        </p:nvSpPr>
        <p:spPr/>
        <p:txBody>
          <a:bodyPr>
            <a:normAutofit lnSpcReduction="10000"/>
          </a:bodyPr>
          <a:lstStyle/>
          <a:p>
            <a:r>
              <a:rPr lang="en-US" sz="2800" dirty="0"/>
              <a:t>Do you think different species live in the same habitats? </a:t>
            </a:r>
          </a:p>
          <a:p>
            <a:endParaRPr lang="en-US" sz="2800" dirty="0"/>
          </a:p>
          <a:p>
            <a:r>
              <a:rPr lang="en-US" sz="2800" dirty="0"/>
              <a:t>Do you think sharks live in different habitats throughout their life cycle?</a:t>
            </a:r>
          </a:p>
          <a:p>
            <a:endParaRPr lang="en-US" sz="2800" dirty="0"/>
          </a:p>
          <a:p>
            <a:r>
              <a:rPr lang="en-US" sz="2800" dirty="0"/>
              <a:t>Do conditions in the environment stays the same or changes over time? If not, what are some hypothesized changes? </a:t>
            </a:r>
          </a:p>
        </p:txBody>
      </p:sp>
    </p:spTree>
    <p:extLst>
      <p:ext uri="{BB962C8B-B14F-4D97-AF65-F5344CB8AC3E}">
        <p14:creationId xmlns:p14="http://schemas.microsoft.com/office/powerpoint/2010/main" val="162430386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FFC69C-EFDC-40AE-BB2F-0907E5988F2A}"/>
              </a:ext>
            </a:extLst>
          </p:cNvPr>
          <p:cNvSpPr>
            <a:spLocks noGrp="1"/>
          </p:cNvSpPr>
          <p:nvPr>
            <p:ph type="title"/>
          </p:nvPr>
        </p:nvSpPr>
        <p:spPr/>
        <p:txBody>
          <a:bodyPr/>
          <a:lstStyle/>
          <a:p>
            <a:r>
              <a:rPr lang="en-US" dirty="0"/>
              <a:t>What makes sharks different from other fish?</a:t>
            </a:r>
          </a:p>
        </p:txBody>
      </p:sp>
      <p:sp>
        <p:nvSpPr>
          <p:cNvPr id="4" name="Content Placeholder 3">
            <a:extLst>
              <a:ext uri="{FF2B5EF4-FFF2-40B4-BE49-F238E27FC236}">
                <a16:creationId xmlns:a16="http://schemas.microsoft.com/office/drawing/2014/main" id="{A569CE22-43C4-40CA-BF0A-3A6AACC01CB7}"/>
              </a:ext>
            </a:extLst>
          </p:cNvPr>
          <p:cNvSpPr>
            <a:spLocks noGrp="1"/>
          </p:cNvSpPr>
          <p:nvPr>
            <p:ph sz="half" idx="1"/>
          </p:nvPr>
        </p:nvSpPr>
        <p:spPr>
          <a:xfrm>
            <a:off x="182302" y="2052022"/>
            <a:ext cx="4298418" cy="3044063"/>
          </a:xfrm>
        </p:spPr>
        <p:txBody>
          <a:bodyPr>
            <a:noAutofit/>
          </a:bodyPr>
          <a:lstStyle/>
          <a:p>
            <a:pPr marL="0" indent="0">
              <a:buNone/>
            </a:pPr>
            <a:r>
              <a:rPr lang="en-US" sz="2800" dirty="0"/>
              <a:t>Chondrichthyes </a:t>
            </a:r>
          </a:p>
          <a:p>
            <a:pPr lvl="1"/>
            <a:r>
              <a:rPr lang="en-US" sz="2800" dirty="0"/>
              <a:t>Includes </a:t>
            </a:r>
            <a:r>
              <a:rPr lang="en-US" sz="2800" b="1" dirty="0"/>
              <a:t>sharks</a:t>
            </a:r>
            <a:r>
              <a:rPr lang="en-US" sz="2800" dirty="0"/>
              <a:t>, skates, and rays </a:t>
            </a:r>
          </a:p>
          <a:p>
            <a:pPr lvl="1"/>
            <a:r>
              <a:rPr lang="en-US" sz="2800" dirty="0" err="1"/>
              <a:t>Chondr</a:t>
            </a:r>
            <a:r>
              <a:rPr lang="en-US" sz="2800" dirty="0"/>
              <a:t> – cartilage </a:t>
            </a:r>
          </a:p>
          <a:p>
            <a:pPr lvl="1"/>
            <a:r>
              <a:rPr lang="en-US" sz="2800" dirty="0"/>
              <a:t>K-selected life-history strategy </a:t>
            </a:r>
          </a:p>
          <a:p>
            <a:pPr lvl="2"/>
            <a:r>
              <a:rPr lang="en-US" sz="2800" dirty="0"/>
              <a:t>Long lived, slow growing, low fecundity, late maturity </a:t>
            </a:r>
          </a:p>
        </p:txBody>
      </p:sp>
      <p:sp>
        <p:nvSpPr>
          <p:cNvPr id="5" name="Content Placeholder 4">
            <a:extLst>
              <a:ext uri="{FF2B5EF4-FFF2-40B4-BE49-F238E27FC236}">
                <a16:creationId xmlns:a16="http://schemas.microsoft.com/office/drawing/2014/main" id="{FCB2CE42-C501-4660-93D9-D86D1C798DAA}"/>
              </a:ext>
            </a:extLst>
          </p:cNvPr>
          <p:cNvSpPr>
            <a:spLocks noGrp="1"/>
          </p:cNvSpPr>
          <p:nvPr>
            <p:ph sz="half" idx="2"/>
          </p:nvPr>
        </p:nvSpPr>
        <p:spPr>
          <a:xfrm>
            <a:off x="4582259" y="2052022"/>
            <a:ext cx="4379440" cy="3044063"/>
          </a:xfrm>
        </p:spPr>
        <p:txBody>
          <a:bodyPr>
            <a:noAutofit/>
          </a:bodyPr>
          <a:lstStyle/>
          <a:p>
            <a:pPr marL="27675" indent="0">
              <a:buNone/>
            </a:pPr>
            <a:r>
              <a:rPr lang="en-US" sz="2800" dirty="0"/>
              <a:t>Osteichthyes </a:t>
            </a:r>
          </a:p>
          <a:p>
            <a:pPr lvl="1"/>
            <a:r>
              <a:rPr lang="en-US" sz="2800" dirty="0"/>
              <a:t>Includes bony fishes – ex: Salmon</a:t>
            </a:r>
          </a:p>
          <a:p>
            <a:pPr lvl="1"/>
            <a:r>
              <a:rPr lang="en-US" sz="2800" dirty="0"/>
              <a:t>Osteo – Bony </a:t>
            </a:r>
          </a:p>
          <a:p>
            <a:pPr lvl="1"/>
            <a:r>
              <a:rPr lang="en-US" sz="2800" dirty="0"/>
              <a:t>r-selected life-history strategy (mainly)</a:t>
            </a:r>
          </a:p>
          <a:p>
            <a:pPr lvl="2"/>
            <a:r>
              <a:rPr lang="en-US" sz="2800" dirty="0"/>
              <a:t>Short lived, fast growing, high fecundity, quick to mature</a:t>
            </a:r>
          </a:p>
          <a:p>
            <a:pPr lvl="1"/>
            <a:endParaRPr lang="en-US" sz="2800" dirty="0"/>
          </a:p>
        </p:txBody>
      </p:sp>
    </p:spTree>
    <p:extLst>
      <p:ext uri="{BB962C8B-B14F-4D97-AF65-F5344CB8AC3E}">
        <p14:creationId xmlns:p14="http://schemas.microsoft.com/office/powerpoint/2010/main" val="421545676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Rectangle: Rounded Corners 25">
            <a:extLst>
              <a:ext uri="{FF2B5EF4-FFF2-40B4-BE49-F238E27FC236}">
                <a16:creationId xmlns:a16="http://schemas.microsoft.com/office/drawing/2014/main" id="{B0E247B5-7AFB-4D85-8297-BD09367C8BAD}"/>
              </a:ext>
            </a:extLst>
          </p:cNvPr>
          <p:cNvSpPr/>
          <p:nvPr/>
        </p:nvSpPr>
        <p:spPr>
          <a:xfrm>
            <a:off x="5065514" y="1941351"/>
            <a:ext cx="4017036" cy="4002643"/>
          </a:xfrm>
          <a:prstGeom prst="roundRect">
            <a:avLst>
              <a:gd name="adj" fmla="val 6601"/>
            </a:avLst>
          </a:prstGeom>
          <a:solidFill>
            <a:schemeClr val="accent3">
              <a:lumMod val="40000"/>
              <a:lumOff val="60000"/>
            </a:schemeClr>
          </a:solidFill>
          <a:ln>
            <a:solidFill>
              <a:schemeClr val="accent6">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17" name="Rectangle: Rounded Corners 16">
            <a:extLst>
              <a:ext uri="{FF2B5EF4-FFF2-40B4-BE49-F238E27FC236}">
                <a16:creationId xmlns:a16="http://schemas.microsoft.com/office/drawing/2014/main" id="{D75B7B1D-BE00-4E16-B70F-28AAC5BB57BE}"/>
              </a:ext>
            </a:extLst>
          </p:cNvPr>
          <p:cNvSpPr/>
          <p:nvPr/>
        </p:nvSpPr>
        <p:spPr>
          <a:xfrm>
            <a:off x="80502" y="1929528"/>
            <a:ext cx="4882976" cy="4002643"/>
          </a:xfrm>
          <a:prstGeom prst="roundRect">
            <a:avLst>
              <a:gd name="adj" fmla="val 6601"/>
            </a:avLst>
          </a:prstGeom>
          <a:solidFill>
            <a:schemeClr val="accent3">
              <a:lumMod val="40000"/>
              <a:lumOff val="60000"/>
            </a:schemeClr>
          </a:solidFill>
          <a:ln>
            <a:solidFill>
              <a:schemeClr val="accent6">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2" name="Title 1">
            <a:extLst>
              <a:ext uri="{FF2B5EF4-FFF2-40B4-BE49-F238E27FC236}">
                <a16:creationId xmlns:a16="http://schemas.microsoft.com/office/drawing/2014/main" id="{FBF1F433-CD70-4CDB-906B-027FD42F5E96}"/>
              </a:ext>
            </a:extLst>
          </p:cNvPr>
          <p:cNvSpPr>
            <a:spLocks noGrp="1"/>
          </p:cNvSpPr>
          <p:nvPr>
            <p:ph type="title"/>
          </p:nvPr>
        </p:nvSpPr>
        <p:spPr/>
        <p:txBody>
          <a:bodyPr/>
          <a:lstStyle/>
          <a:p>
            <a:r>
              <a:rPr lang="en-US" dirty="0"/>
              <a:t>Species of consideration </a:t>
            </a:r>
          </a:p>
        </p:txBody>
      </p:sp>
      <p:sp>
        <p:nvSpPr>
          <p:cNvPr id="11" name="Text Placeholder 10">
            <a:extLst>
              <a:ext uri="{FF2B5EF4-FFF2-40B4-BE49-F238E27FC236}">
                <a16:creationId xmlns:a16="http://schemas.microsoft.com/office/drawing/2014/main" id="{0BD4C842-DC60-4CFA-B19C-13DD07FC2049}"/>
              </a:ext>
            </a:extLst>
          </p:cNvPr>
          <p:cNvSpPr>
            <a:spLocks noGrp="1"/>
          </p:cNvSpPr>
          <p:nvPr>
            <p:ph type="body" idx="1"/>
          </p:nvPr>
        </p:nvSpPr>
        <p:spPr>
          <a:xfrm>
            <a:off x="629842" y="1929528"/>
            <a:ext cx="3868340" cy="316468"/>
          </a:xfrm>
        </p:spPr>
        <p:txBody>
          <a:bodyPr>
            <a:normAutofit fontScale="92500" lnSpcReduction="20000"/>
          </a:bodyPr>
          <a:lstStyle/>
          <a:p>
            <a:pPr algn="ctr"/>
            <a:r>
              <a:rPr lang="en-US" dirty="0">
                <a:solidFill>
                  <a:schemeClr val="accent3">
                    <a:lumMod val="50000"/>
                  </a:schemeClr>
                </a:solidFill>
              </a:rPr>
              <a:t>Large Coastal Sharks </a:t>
            </a:r>
          </a:p>
        </p:txBody>
      </p:sp>
      <p:sp>
        <p:nvSpPr>
          <p:cNvPr id="12" name="Text Placeholder 11">
            <a:extLst>
              <a:ext uri="{FF2B5EF4-FFF2-40B4-BE49-F238E27FC236}">
                <a16:creationId xmlns:a16="http://schemas.microsoft.com/office/drawing/2014/main" id="{FADB355F-550B-4611-BD96-8F4A6FA115B1}"/>
              </a:ext>
            </a:extLst>
          </p:cNvPr>
          <p:cNvSpPr>
            <a:spLocks noGrp="1"/>
          </p:cNvSpPr>
          <p:nvPr>
            <p:ph type="body" sz="quarter" idx="3"/>
          </p:nvPr>
        </p:nvSpPr>
        <p:spPr>
          <a:xfrm>
            <a:off x="5245237" y="1948397"/>
            <a:ext cx="3887391" cy="316468"/>
          </a:xfrm>
        </p:spPr>
        <p:txBody>
          <a:bodyPr>
            <a:normAutofit fontScale="92500" lnSpcReduction="20000"/>
          </a:bodyPr>
          <a:lstStyle/>
          <a:p>
            <a:pPr algn="ctr"/>
            <a:r>
              <a:rPr lang="en-US" dirty="0">
                <a:solidFill>
                  <a:schemeClr val="accent3">
                    <a:lumMod val="50000"/>
                  </a:schemeClr>
                </a:solidFill>
              </a:rPr>
              <a:t>Small Coastal Sharks </a:t>
            </a:r>
          </a:p>
        </p:txBody>
      </p:sp>
      <p:sp>
        <p:nvSpPr>
          <p:cNvPr id="20" name="TextBox 25">
            <a:extLst>
              <a:ext uri="{FF2B5EF4-FFF2-40B4-BE49-F238E27FC236}">
                <a16:creationId xmlns:a16="http://schemas.microsoft.com/office/drawing/2014/main" id="{F5A49DAA-7717-48CA-9363-75FD1F71DC2B}"/>
              </a:ext>
            </a:extLst>
          </p:cNvPr>
          <p:cNvSpPr txBox="1"/>
          <p:nvPr/>
        </p:nvSpPr>
        <p:spPr>
          <a:xfrm>
            <a:off x="5165788" y="5803030"/>
            <a:ext cx="5165837" cy="207749"/>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750" dirty="0">
                <a:solidFill>
                  <a:schemeClr val="bg1"/>
                </a:solidFill>
              </a:rPr>
              <a:t>Photo Credit: Wikipedia Commons, Kaitlyn O’Brien, Florida Museum of Natural History </a:t>
            </a:r>
          </a:p>
        </p:txBody>
      </p:sp>
      <p:grpSp>
        <p:nvGrpSpPr>
          <p:cNvPr id="4" name="Group 3">
            <a:extLst>
              <a:ext uri="{FF2B5EF4-FFF2-40B4-BE49-F238E27FC236}">
                <a16:creationId xmlns:a16="http://schemas.microsoft.com/office/drawing/2014/main" id="{A3E3173D-3A90-4556-B982-E8345A5089AA}"/>
              </a:ext>
            </a:extLst>
          </p:cNvPr>
          <p:cNvGrpSpPr>
            <a:grpSpLocks noChangeAspect="1"/>
          </p:cNvGrpSpPr>
          <p:nvPr/>
        </p:nvGrpSpPr>
        <p:grpSpPr>
          <a:xfrm>
            <a:off x="322341" y="2232977"/>
            <a:ext cx="2641752" cy="1374816"/>
            <a:chOff x="429788" y="1834303"/>
            <a:chExt cx="3522336" cy="1833088"/>
          </a:xfrm>
        </p:grpSpPr>
        <p:grpSp>
          <p:nvGrpSpPr>
            <p:cNvPr id="3" name="Group 2">
              <a:extLst>
                <a:ext uri="{FF2B5EF4-FFF2-40B4-BE49-F238E27FC236}">
                  <a16:creationId xmlns:a16="http://schemas.microsoft.com/office/drawing/2014/main" id="{1AB0453B-5AA1-42E4-A62C-138F90BB85C5}"/>
                </a:ext>
              </a:extLst>
            </p:cNvPr>
            <p:cNvGrpSpPr/>
            <p:nvPr/>
          </p:nvGrpSpPr>
          <p:grpSpPr>
            <a:xfrm>
              <a:off x="429788" y="2227530"/>
              <a:ext cx="3522336" cy="1439861"/>
              <a:chOff x="-1507808" y="3653665"/>
              <a:chExt cx="3522336" cy="1439861"/>
            </a:xfrm>
          </p:grpSpPr>
          <p:pic>
            <p:nvPicPr>
              <p:cNvPr id="28" name="Picture 27">
                <a:extLst>
                  <a:ext uri="{FF2B5EF4-FFF2-40B4-BE49-F238E27FC236}">
                    <a16:creationId xmlns:a16="http://schemas.microsoft.com/office/drawing/2014/main" id="{ADBFC081-28C0-4830-8FD0-67F4AC713EBC}"/>
                  </a:ext>
                </a:extLst>
              </p:cNvPr>
              <p:cNvPicPr>
                <a:picLocks noChangeAspect="1"/>
              </p:cNvPicPr>
              <p:nvPr/>
            </p:nvPicPr>
            <p:blipFill rotWithShape="1">
              <a:blip r:embed="rId3">
                <a:extLst>
                  <a:ext uri="{28A0092B-C50C-407E-A947-70E740481C1C}">
                    <a14:useLocalDpi xmlns:a14="http://schemas.microsoft.com/office/drawing/2010/main" val="0"/>
                  </a:ext>
                </a:extLst>
              </a:blip>
              <a:srcRect l="18608" t="23910" r="13559" b="38082"/>
              <a:stretch/>
            </p:blipFill>
            <p:spPr bwMode="auto">
              <a:xfrm>
                <a:off x="-1507808" y="3653665"/>
                <a:ext cx="3464670" cy="1379594"/>
              </a:xfrm>
              <a:prstGeom prst="rect">
                <a:avLst/>
              </a:prstGeom>
              <a:ln>
                <a:noFill/>
              </a:ln>
              <a:extLst>
                <a:ext uri="{53640926-AAD7-44D8-BBD7-CCE9431645EC}">
                  <a14:shadowObscured xmlns:a14="http://schemas.microsoft.com/office/drawing/2010/main"/>
                </a:ext>
              </a:extLst>
            </p:spPr>
          </p:pic>
          <p:sp>
            <p:nvSpPr>
              <p:cNvPr id="29" name="Text Box 254">
                <a:extLst>
                  <a:ext uri="{FF2B5EF4-FFF2-40B4-BE49-F238E27FC236}">
                    <a16:creationId xmlns:a16="http://schemas.microsoft.com/office/drawing/2014/main" id="{D296FC4B-FA9D-4604-9AE3-25E629FE9EF4}"/>
                  </a:ext>
                </a:extLst>
              </p:cNvPr>
              <p:cNvSpPr txBox="1"/>
              <p:nvPr/>
            </p:nvSpPr>
            <p:spPr>
              <a:xfrm>
                <a:off x="105611" y="4774756"/>
                <a:ext cx="1908917" cy="318770"/>
              </a:xfrm>
              <a:prstGeom prst="rect">
                <a:avLst/>
              </a:prstGeom>
              <a:noFill/>
              <a:ln w="6350">
                <a:noFill/>
              </a:ln>
            </p:spPr>
            <p:txBody>
              <a:bodyPr rot="0" spcFirstLastPara="0" vert="horz" wrap="square" lIns="68580" tIns="34290" rIns="68580" bIns="34290" numCol="1" spcCol="0" rtlCol="0" fromWordArt="0" anchor="t" anchorCtr="0" forceAA="0" compatLnSpc="1">
                <a:prstTxWarp prst="textNoShape">
                  <a:avLst/>
                </a:prstTxWarp>
                <a:noAutofit/>
              </a:bodyPr>
              <a:lstStyle/>
              <a:p>
                <a:pPr>
                  <a:lnSpc>
                    <a:spcPct val="107000"/>
                  </a:lnSpc>
                  <a:spcAft>
                    <a:spcPts val="600"/>
                  </a:spcAft>
                </a:pPr>
                <a:r>
                  <a:rPr lang="en-US" sz="825" dirty="0">
                    <a:solidFill>
                      <a:schemeClr val="tx2"/>
                    </a:solidFill>
                    <a:latin typeface="Calisto MT" panose="02040603050505030304" pitchFamily="18" charset="0"/>
                    <a:ea typeface="Calibri" panose="020F0502020204030204" pitchFamily="34" charset="0"/>
                    <a:cs typeface="Times New Roman" panose="02020603050405020304" pitchFamily="18" charset="0"/>
                  </a:rPr>
                  <a:t>Photo Credit: NOAA Flickr</a:t>
                </a:r>
              </a:p>
            </p:txBody>
          </p:sp>
        </p:grpSp>
        <p:sp>
          <p:nvSpPr>
            <p:cNvPr id="19" name="Rectangle: Rounded Corners 18">
              <a:extLst>
                <a:ext uri="{FF2B5EF4-FFF2-40B4-BE49-F238E27FC236}">
                  <a16:creationId xmlns:a16="http://schemas.microsoft.com/office/drawing/2014/main" id="{0DE69031-A271-4879-BF8B-AF722B89C998}"/>
                </a:ext>
              </a:extLst>
            </p:cNvPr>
            <p:cNvSpPr/>
            <p:nvPr/>
          </p:nvSpPr>
          <p:spPr>
            <a:xfrm>
              <a:off x="855690" y="1834303"/>
              <a:ext cx="2155795" cy="433536"/>
            </a:xfrm>
            <a:prstGeom prst="roundRect">
              <a:avLst/>
            </a:prstGeom>
            <a:solidFill>
              <a:schemeClr val="accent6"/>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sz="1350" dirty="0">
                  <a:solidFill>
                    <a:schemeClr val="bg1">
                      <a:lumMod val="20000"/>
                      <a:lumOff val="80000"/>
                    </a:schemeClr>
                  </a:solidFill>
                </a:rPr>
                <a:t>Sandbar Shark</a:t>
              </a:r>
            </a:p>
          </p:txBody>
        </p:sp>
      </p:grpSp>
      <p:grpSp>
        <p:nvGrpSpPr>
          <p:cNvPr id="5" name="Group 4">
            <a:extLst>
              <a:ext uri="{FF2B5EF4-FFF2-40B4-BE49-F238E27FC236}">
                <a16:creationId xmlns:a16="http://schemas.microsoft.com/office/drawing/2014/main" id="{DEAB7BF7-F262-4374-8641-1C5DCF884A67}"/>
              </a:ext>
            </a:extLst>
          </p:cNvPr>
          <p:cNvGrpSpPr/>
          <p:nvPr/>
        </p:nvGrpSpPr>
        <p:grpSpPr>
          <a:xfrm>
            <a:off x="1635521" y="3453392"/>
            <a:ext cx="3241457" cy="1289533"/>
            <a:chOff x="-810607" y="3447274"/>
            <a:chExt cx="4321942" cy="1719377"/>
          </a:xfrm>
        </p:grpSpPr>
        <p:pic>
          <p:nvPicPr>
            <p:cNvPr id="30" name="Picture 29">
              <a:extLst>
                <a:ext uri="{FF2B5EF4-FFF2-40B4-BE49-F238E27FC236}">
                  <a16:creationId xmlns:a16="http://schemas.microsoft.com/office/drawing/2014/main" id="{096321B6-FFE9-4199-A242-E44E21ABC05C}"/>
                </a:ext>
              </a:extLst>
            </p:cNvPr>
            <p:cNvPicPr>
              <a:picLocks noChangeAspect="1"/>
            </p:cNvPicPr>
            <p:nvPr/>
          </p:nvPicPr>
          <p:blipFill rotWithShape="1">
            <a:blip r:embed="rId4">
              <a:extLst>
                <a:ext uri="{28A0092B-C50C-407E-A947-70E740481C1C}">
                  <a14:useLocalDpi xmlns:a14="http://schemas.microsoft.com/office/drawing/2010/main" val="0"/>
                </a:ext>
              </a:extLst>
            </a:blip>
            <a:srcRect t="11009" b="31870"/>
            <a:stretch/>
          </p:blipFill>
          <p:spPr bwMode="auto">
            <a:xfrm>
              <a:off x="-810607" y="3669281"/>
              <a:ext cx="3742242" cy="1420965"/>
            </a:xfrm>
            <a:prstGeom prst="rect">
              <a:avLst/>
            </a:prstGeom>
            <a:ln>
              <a:noFill/>
            </a:ln>
            <a:extLst>
              <a:ext uri="{53640926-AAD7-44D8-BBD7-CCE9431645EC}">
                <a14:shadowObscured xmlns:a14="http://schemas.microsoft.com/office/drawing/2010/main"/>
              </a:ext>
            </a:extLst>
          </p:spPr>
        </p:pic>
        <p:sp>
          <p:nvSpPr>
            <p:cNvPr id="31" name="Text Box 260">
              <a:extLst>
                <a:ext uri="{FF2B5EF4-FFF2-40B4-BE49-F238E27FC236}">
                  <a16:creationId xmlns:a16="http://schemas.microsoft.com/office/drawing/2014/main" id="{F72F4638-FF56-4C3D-B88E-7EEC4B52FF7C}"/>
                </a:ext>
              </a:extLst>
            </p:cNvPr>
            <p:cNvSpPr txBox="1"/>
            <p:nvPr/>
          </p:nvSpPr>
          <p:spPr>
            <a:xfrm>
              <a:off x="454101" y="4848516"/>
              <a:ext cx="2529840" cy="318135"/>
            </a:xfrm>
            <a:prstGeom prst="rect">
              <a:avLst/>
            </a:prstGeom>
            <a:noFill/>
            <a:ln w="6350">
              <a:noFill/>
            </a:ln>
          </p:spPr>
          <p:txBody>
            <a:bodyPr rot="0" spcFirstLastPara="0" vert="horz" wrap="square" lIns="68580" tIns="34290" rIns="68580" bIns="34290" numCol="1" spcCol="0" rtlCol="0" fromWordArt="0" anchor="t" anchorCtr="0" forceAA="0" compatLnSpc="1">
              <a:prstTxWarp prst="textNoShape">
                <a:avLst/>
              </a:prstTxWarp>
              <a:noAutofit/>
            </a:bodyPr>
            <a:lstStyle/>
            <a:p>
              <a:pPr>
                <a:lnSpc>
                  <a:spcPct val="107000"/>
                </a:lnSpc>
                <a:spcAft>
                  <a:spcPts val="600"/>
                </a:spcAft>
              </a:pPr>
              <a:r>
                <a:rPr lang="en-US" sz="825" dirty="0">
                  <a:solidFill>
                    <a:schemeClr val="bg1"/>
                  </a:solidFill>
                  <a:latin typeface="Calisto MT" panose="02040603050505030304" pitchFamily="18" charset="0"/>
                  <a:ea typeface="Calibri" panose="020F0502020204030204" pitchFamily="34" charset="0"/>
                  <a:cs typeface="Times New Roman" panose="02020603050405020304" pitchFamily="18" charset="0"/>
                </a:rPr>
                <a:t>Photo Credit: Florida Fish and Wildlife</a:t>
              </a:r>
            </a:p>
          </p:txBody>
        </p:sp>
        <p:sp>
          <p:nvSpPr>
            <p:cNvPr id="23" name="Rectangle: Rounded Corners 22">
              <a:extLst>
                <a:ext uri="{FF2B5EF4-FFF2-40B4-BE49-F238E27FC236}">
                  <a16:creationId xmlns:a16="http://schemas.microsoft.com/office/drawing/2014/main" id="{812AFD2B-B8E9-41D3-BFA5-B143054BDF8C}"/>
                </a:ext>
              </a:extLst>
            </p:cNvPr>
            <p:cNvSpPr/>
            <p:nvPr/>
          </p:nvSpPr>
          <p:spPr>
            <a:xfrm>
              <a:off x="1355540" y="3447274"/>
              <a:ext cx="2155795" cy="433536"/>
            </a:xfrm>
            <a:prstGeom prst="roundRect">
              <a:avLst/>
            </a:prstGeom>
            <a:solidFill>
              <a:schemeClr val="accent6"/>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sz="1350" dirty="0">
                  <a:solidFill>
                    <a:schemeClr val="bg1">
                      <a:lumMod val="20000"/>
                      <a:lumOff val="80000"/>
                    </a:schemeClr>
                  </a:solidFill>
                </a:rPr>
                <a:t>Blacktip Shark</a:t>
              </a:r>
            </a:p>
          </p:txBody>
        </p:sp>
      </p:grpSp>
      <p:grpSp>
        <p:nvGrpSpPr>
          <p:cNvPr id="16" name="Group 15">
            <a:extLst>
              <a:ext uri="{FF2B5EF4-FFF2-40B4-BE49-F238E27FC236}">
                <a16:creationId xmlns:a16="http://schemas.microsoft.com/office/drawing/2014/main" id="{C4C2E8C3-FB7F-4163-8358-2FE6D8D81A83}"/>
              </a:ext>
            </a:extLst>
          </p:cNvPr>
          <p:cNvGrpSpPr/>
          <p:nvPr/>
        </p:nvGrpSpPr>
        <p:grpSpPr>
          <a:xfrm>
            <a:off x="574451" y="4730514"/>
            <a:ext cx="3041581" cy="1121103"/>
            <a:chOff x="765934" y="5164352"/>
            <a:chExt cx="4055441" cy="1494804"/>
          </a:xfrm>
        </p:grpSpPr>
        <p:pic>
          <p:nvPicPr>
            <p:cNvPr id="32" name="Picture 31">
              <a:extLst>
                <a:ext uri="{FF2B5EF4-FFF2-40B4-BE49-F238E27FC236}">
                  <a16:creationId xmlns:a16="http://schemas.microsoft.com/office/drawing/2014/main" id="{19ADE6B1-731C-4C12-8FF9-C22348BBE67F}"/>
                </a:ext>
              </a:extLst>
            </p:cNvPr>
            <p:cNvPicPr>
              <a:picLocks noChangeAspect="1"/>
            </p:cNvPicPr>
            <p:nvPr/>
          </p:nvPicPr>
          <p:blipFill rotWithShape="1">
            <a:blip r:embed="rId5">
              <a:extLst>
                <a:ext uri="{28A0092B-C50C-407E-A947-70E740481C1C}">
                  <a14:useLocalDpi xmlns:a14="http://schemas.microsoft.com/office/drawing/2010/main" val="0"/>
                </a:ext>
              </a:extLst>
            </a:blip>
            <a:srcRect l="5969" t="13103" r="3568" b="40779"/>
            <a:stretch/>
          </p:blipFill>
          <p:spPr bwMode="auto">
            <a:xfrm>
              <a:off x="1022084" y="5326501"/>
              <a:ext cx="3799291" cy="1291487"/>
            </a:xfrm>
            <a:prstGeom prst="rect">
              <a:avLst/>
            </a:prstGeom>
            <a:ln>
              <a:noFill/>
            </a:ln>
            <a:extLst>
              <a:ext uri="{53640926-AAD7-44D8-BBD7-CCE9431645EC}">
                <a14:shadowObscured xmlns:a14="http://schemas.microsoft.com/office/drawing/2010/main"/>
              </a:ext>
            </a:extLst>
          </p:spPr>
        </p:pic>
        <p:sp>
          <p:nvSpPr>
            <p:cNvPr id="33" name="Text Box 256">
              <a:extLst>
                <a:ext uri="{FF2B5EF4-FFF2-40B4-BE49-F238E27FC236}">
                  <a16:creationId xmlns:a16="http://schemas.microsoft.com/office/drawing/2014/main" id="{546524EC-CD48-4398-959C-8A1DB8B53396}"/>
                </a:ext>
              </a:extLst>
            </p:cNvPr>
            <p:cNvSpPr txBox="1"/>
            <p:nvPr/>
          </p:nvSpPr>
          <p:spPr>
            <a:xfrm>
              <a:off x="2290900" y="6340386"/>
              <a:ext cx="2530475" cy="318770"/>
            </a:xfrm>
            <a:prstGeom prst="rect">
              <a:avLst/>
            </a:prstGeom>
            <a:noFill/>
            <a:ln w="6350">
              <a:noFill/>
            </a:ln>
          </p:spPr>
          <p:txBody>
            <a:bodyPr rot="0" spcFirstLastPara="0" vert="horz" wrap="square" lIns="68580" tIns="34290" rIns="68580" bIns="34290" numCol="1" spcCol="0" rtlCol="0" fromWordArt="0" anchor="t" anchorCtr="0" forceAA="0" compatLnSpc="1">
              <a:prstTxWarp prst="textNoShape">
                <a:avLst/>
              </a:prstTxWarp>
              <a:noAutofit/>
            </a:bodyPr>
            <a:lstStyle/>
            <a:p>
              <a:pPr>
                <a:lnSpc>
                  <a:spcPct val="107000"/>
                </a:lnSpc>
                <a:spcAft>
                  <a:spcPts val="600"/>
                </a:spcAft>
              </a:pPr>
              <a:r>
                <a:rPr lang="en-US" sz="825" dirty="0">
                  <a:solidFill>
                    <a:schemeClr val="tx2"/>
                  </a:solidFill>
                  <a:latin typeface="Calisto MT" panose="02040603050505030304" pitchFamily="18" charset="0"/>
                  <a:ea typeface="Calibri" panose="020F0502020204030204" pitchFamily="34" charset="0"/>
                  <a:cs typeface="Times New Roman" panose="02020603050405020304" pitchFamily="18" charset="0"/>
                </a:rPr>
                <a:t>Photo Credit: Florida Fish and Wildlife</a:t>
              </a:r>
            </a:p>
          </p:txBody>
        </p:sp>
        <p:sp>
          <p:nvSpPr>
            <p:cNvPr id="21" name="Rectangle: Rounded Corners 20">
              <a:extLst>
                <a:ext uri="{FF2B5EF4-FFF2-40B4-BE49-F238E27FC236}">
                  <a16:creationId xmlns:a16="http://schemas.microsoft.com/office/drawing/2014/main" id="{78C38887-96C4-4EB0-A14F-2FB2A2F9215F}"/>
                </a:ext>
              </a:extLst>
            </p:cNvPr>
            <p:cNvSpPr/>
            <p:nvPr/>
          </p:nvSpPr>
          <p:spPr>
            <a:xfrm>
              <a:off x="765934" y="5164352"/>
              <a:ext cx="2155795" cy="433536"/>
            </a:xfrm>
            <a:prstGeom prst="roundRect">
              <a:avLst/>
            </a:prstGeom>
            <a:solidFill>
              <a:schemeClr val="accent6"/>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sz="1350" dirty="0">
                  <a:solidFill>
                    <a:schemeClr val="bg1">
                      <a:lumMod val="20000"/>
                      <a:lumOff val="80000"/>
                    </a:schemeClr>
                  </a:solidFill>
                </a:rPr>
                <a:t>Tiger Shark</a:t>
              </a:r>
            </a:p>
          </p:txBody>
        </p:sp>
      </p:grpSp>
      <p:grpSp>
        <p:nvGrpSpPr>
          <p:cNvPr id="13" name="Group 12">
            <a:extLst>
              <a:ext uri="{FF2B5EF4-FFF2-40B4-BE49-F238E27FC236}">
                <a16:creationId xmlns:a16="http://schemas.microsoft.com/office/drawing/2014/main" id="{263718CA-4DB7-4A5E-B392-CC2DA802FFBD}"/>
              </a:ext>
            </a:extLst>
          </p:cNvPr>
          <p:cNvGrpSpPr/>
          <p:nvPr/>
        </p:nvGrpSpPr>
        <p:grpSpPr>
          <a:xfrm>
            <a:off x="5864064" y="2546383"/>
            <a:ext cx="2619119" cy="1318319"/>
            <a:chOff x="7839164" y="1956822"/>
            <a:chExt cx="3492159" cy="1757759"/>
          </a:xfrm>
        </p:grpSpPr>
        <p:pic>
          <p:nvPicPr>
            <p:cNvPr id="3080" name="Picture 8" descr="https://upload.wikimedia.org/wikipedia/commons/thumb/d/da/Blacknose_shark_nmfs.jpg/1024px-Blacknose_shark_nmfs.jpg">
              <a:extLst>
                <a:ext uri="{FF2B5EF4-FFF2-40B4-BE49-F238E27FC236}">
                  <a16:creationId xmlns:a16="http://schemas.microsoft.com/office/drawing/2014/main" id="{DEE4CBAE-74C9-4D08-BB4F-A259DBD63927}"/>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839164" y="2173590"/>
              <a:ext cx="3492159" cy="1480075"/>
            </a:xfrm>
            <a:prstGeom prst="rect">
              <a:avLst/>
            </a:prstGeom>
            <a:noFill/>
            <a:extLst>
              <a:ext uri="{909E8E84-426E-40DD-AFC4-6F175D3DCCD1}">
                <a14:hiddenFill xmlns:a14="http://schemas.microsoft.com/office/drawing/2010/main">
                  <a:solidFill>
                    <a:srgbClr val="FFFFFF"/>
                  </a:solidFill>
                </a14:hiddenFill>
              </a:ext>
            </a:extLst>
          </p:spPr>
        </p:pic>
        <p:sp>
          <p:nvSpPr>
            <p:cNvPr id="27" name="Rectangle: Rounded Corners 26">
              <a:extLst>
                <a:ext uri="{FF2B5EF4-FFF2-40B4-BE49-F238E27FC236}">
                  <a16:creationId xmlns:a16="http://schemas.microsoft.com/office/drawing/2014/main" id="{8CF1EA2D-672B-4658-9A9B-8B436066BCE0}"/>
                </a:ext>
              </a:extLst>
            </p:cNvPr>
            <p:cNvSpPr/>
            <p:nvPr/>
          </p:nvSpPr>
          <p:spPr>
            <a:xfrm>
              <a:off x="8507347" y="1956822"/>
              <a:ext cx="2155795" cy="433536"/>
            </a:xfrm>
            <a:prstGeom prst="roundRect">
              <a:avLst/>
            </a:prstGeom>
            <a:solidFill>
              <a:schemeClr val="accent6"/>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sz="1350" dirty="0">
                  <a:solidFill>
                    <a:schemeClr val="bg1">
                      <a:lumMod val="20000"/>
                      <a:lumOff val="80000"/>
                    </a:schemeClr>
                  </a:solidFill>
                </a:rPr>
                <a:t>Blacknose Shark</a:t>
              </a:r>
            </a:p>
          </p:txBody>
        </p:sp>
        <p:sp>
          <p:nvSpPr>
            <p:cNvPr id="34" name="Text Box 258">
              <a:extLst>
                <a:ext uri="{FF2B5EF4-FFF2-40B4-BE49-F238E27FC236}">
                  <a16:creationId xmlns:a16="http://schemas.microsoft.com/office/drawing/2014/main" id="{2477F412-49E1-43B0-B1BD-73ACBE18C944}"/>
                </a:ext>
              </a:extLst>
            </p:cNvPr>
            <p:cNvSpPr txBox="1"/>
            <p:nvPr/>
          </p:nvSpPr>
          <p:spPr>
            <a:xfrm>
              <a:off x="7839164" y="3396446"/>
              <a:ext cx="2435136" cy="318135"/>
            </a:xfrm>
            <a:prstGeom prst="rect">
              <a:avLst/>
            </a:prstGeom>
            <a:noFill/>
            <a:ln w="6350">
              <a:noFill/>
            </a:ln>
          </p:spPr>
          <p:txBody>
            <a:bodyPr rot="0" spcFirstLastPara="0" vert="horz" wrap="square" lIns="68580" tIns="34290" rIns="68580" bIns="34290" numCol="1" spcCol="0" rtlCol="0" fromWordArt="0" anchor="t" anchorCtr="0" forceAA="0" compatLnSpc="1">
              <a:prstTxWarp prst="textNoShape">
                <a:avLst/>
              </a:prstTxWarp>
              <a:noAutofit/>
            </a:bodyPr>
            <a:lstStyle/>
            <a:p>
              <a:pPr>
                <a:lnSpc>
                  <a:spcPct val="107000"/>
                </a:lnSpc>
                <a:spcAft>
                  <a:spcPts val="600"/>
                </a:spcAft>
              </a:pPr>
              <a:r>
                <a:rPr lang="en-US" sz="825" dirty="0">
                  <a:solidFill>
                    <a:schemeClr val="tx2"/>
                  </a:solidFill>
                  <a:latin typeface="Calisto MT" panose="02040603050505030304" pitchFamily="18" charset="0"/>
                  <a:ea typeface="Calibri" panose="020F0502020204030204" pitchFamily="34" charset="0"/>
                  <a:cs typeface="Times New Roman" panose="02020603050405020304" pitchFamily="18" charset="0"/>
                </a:rPr>
                <a:t>Photo Credit: Wikipedia Commons</a:t>
              </a:r>
            </a:p>
          </p:txBody>
        </p:sp>
      </p:grpSp>
      <p:grpSp>
        <p:nvGrpSpPr>
          <p:cNvPr id="10" name="Group 9">
            <a:extLst>
              <a:ext uri="{FF2B5EF4-FFF2-40B4-BE49-F238E27FC236}">
                <a16:creationId xmlns:a16="http://schemas.microsoft.com/office/drawing/2014/main" id="{676D1884-E686-490C-BF58-12B10F749C57}"/>
              </a:ext>
            </a:extLst>
          </p:cNvPr>
          <p:cNvGrpSpPr/>
          <p:nvPr/>
        </p:nvGrpSpPr>
        <p:grpSpPr>
          <a:xfrm>
            <a:off x="5720666" y="4072827"/>
            <a:ext cx="2936533" cy="1340194"/>
            <a:chOff x="7667491" y="3950436"/>
            <a:chExt cx="3915377" cy="1786925"/>
          </a:xfrm>
        </p:grpSpPr>
        <p:grpSp>
          <p:nvGrpSpPr>
            <p:cNvPr id="9" name="Group 8">
              <a:extLst>
                <a:ext uri="{FF2B5EF4-FFF2-40B4-BE49-F238E27FC236}">
                  <a16:creationId xmlns:a16="http://schemas.microsoft.com/office/drawing/2014/main" id="{7C1B10AC-462F-4FC3-AC6A-B88C4E49C84B}"/>
                </a:ext>
              </a:extLst>
            </p:cNvPr>
            <p:cNvGrpSpPr/>
            <p:nvPr/>
          </p:nvGrpSpPr>
          <p:grpSpPr>
            <a:xfrm>
              <a:off x="7673379" y="3950436"/>
              <a:ext cx="3909489" cy="1757790"/>
              <a:chOff x="7673379" y="3950436"/>
              <a:chExt cx="3909489" cy="1757790"/>
            </a:xfrm>
          </p:grpSpPr>
          <p:pic>
            <p:nvPicPr>
              <p:cNvPr id="35" name="Picture 34">
                <a:extLst>
                  <a:ext uri="{FF2B5EF4-FFF2-40B4-BE49-F238E27FC236}">
                    <a16:creationId xmlns:a16="http://schemas.microsoft.com/office/drawing/2014/main" id="{AB79B412-7F8C-49F4-B25D-CE624BF44F1E}"/>
                  </a:ext>
                </a:extLst>
              </p:cNvPr>
              <p:cNvPicPr>
                <a:picLocks noChangeAspect="1"/>
              </p:cNvPicPr>
              <p:nvPr/>
            </p:nvPicPr>
            <p:blipFill rotWithShape="1">
              <a:blip r:embed="rId7">
                <a:extLst>
                  <a:ext uri="{28A0092B-C50C-407E-A947-70E740481C1C}">
                    <a14:useLocalDpi xmlns:a14="http://schemas.microsoft.com/office/drawing/2010/main" val="0"/>
                  </a:ext>
                </a:extLst>
              </a:blip>
              <a:srcRect t="22011" b="19799"/>
              <a:stretch/>
            </p:blipFill>
            <p:spPr bwMode="auto">
              <a:xfrm>
                <a:off x="7673379" y="4228151"/>
                <a:ext cx="3823728" cy="1480075"/>
              </a:xfrm>
              <a:prstGeom prst="rect">
                <a:avLst/>
              </a:prstGeom>
              <a:ln>
                <a:noFill/>
              </a:ln>
              <a:extLst>
                <a:ext uri="{53640926-AAD7-44D8-BBD7-CCE9431645EC}">
                  <a14:shadowObscured xmlns:a14="http://schemas.microsoft.com/office/drawing/2010/main"/>
                </a:ext>
              </a:extLst>
            </p:spPr>
          </p:pic>
          <p:sp>
            <p:nvSpPr>
              <p:cNvPr id="25" name="Rectangle: Rounded Corners 24">
                <a:extLst>
                  <a:ext uri="{FF2B5EF4-FFF2-40B4-BE49-F238E27FC236}">
                    <a16:creationId xmlns:a16="http://schemas.microsoft.com/office/drawing/2014/main" id="{63A589E8-D43C-4410-B845-90AAE26B004C}"/>
                  </a:ext>
                </a:extLst>
              </p:cNvPr>
              <p:cNvSpPr/>
              <p:nvPr/>
            </p:nvSpPr>
            <p:spPr>
              <a:xfrm>
                <a:off x="9427073" y="3950436"/>
                <a:ext cx="2155795" cy="433536"/>
              </a:xfrm>
              <a:prstGeom prst="roundRect">
                <a:avLst/>
              </a:prstGeom>
              <a:solidFill>
                <a:schemeClr val="accent6"/>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sz="1350" dirty="0">
                    <a:solidFill>
                      <a:schemeClr val="bg1">
                        <a:lumMod val="20000"/>
                        <a:lumOff val="80000"/>
                      </a:schemeClr>
                    </a:solidFill>
                  </a:rPr>
                  <a:t>Bonnethead Shark</a:t>
                </a:r>
              </a:p>
            </p:txBody>
          </p:sp>
        </p:grpSp>
        <p:sp>
          <p:nvSpPr>
            <p:cNvPr id="36" name="Text Box 261">
              <a:extLst>
                <a:ext uri="{FF2B5EF4-FFF2-40B4-BE49-F238E27FC236}">
                  <a16:creationId xmlns:a16="http://schemas.microsoft.com/office/drawing/2014/main" id="{4A0E4E56-514F-4CA1-BB8E-C41E0165A80A}"/>
                </a:ext>
              </a:extLst>
            </p:cNvPr>
            <p:cNvSpPr txBox="1">
              <a:spLocks noChangeAspect="1"/>
            </p:cNvSpPr>
            <p:nvPr/>
          </p:nvSpPr>
          <p:spPr>
            <a:xfrm>
              <a:off x="7667491" y="5419226"/>
              <a:ext cx="2529840" cy="318135"/>
            </a:xfrm>
            <a:prstGeom prst="rect">
              <a:avLst/>
            </a:prstGeom>
            <a:noFill/>
            <a:ln w="6350">
              <a:noFill/>
            </a:ln>
          </p:spPr>
          <p:txBody>
            <a:bodyPr rot="0" spcFirstLastPara="0" vert="horz" wrap="square" lIns="68580" tIns="34290" rIns="68580" bIns="34290" numCol="1" spcCol="0" rtlCol="0" fromWordArt="0" anchor="t" anchorCtr="0" forceAA="0" compatLnSpc="1">
              <a:prstTxWarp prst="textNoShape">
                <a:avLst/>
              </a:prstTxWarp>
              <a:noAutofit/>
            </a:bodyPr>
            <a:lstStyle/>
            <a:p>
              <a:pPr>
                <a:lnSpc>
                  <a:spcPct val="107000"/>
                </a:lnSpc>
                <a:spcAft>
                  <a:spcPts val="600"/>
                </a:spcAft>
              </a:pPr>
              <a:r>
                <a:rPr lang="en-US" sz="825" dirty="0">
                  <a:solidFill>
                    <a:srgbClr val="000000"/>
                  </a:solidFill>
                  <a:latin typeface="Calisto MT" panose="02040603050505030304" pitchFamily="18" charset="0"/>
                  <a:ea typeface="Calibri" panose="020F0502020204030204" pitchFamily="34" charset="0"/>
                  <a:cs typeface="Times New Roman" panose="02020603050405020304" pitchFamily="18" charset="0"/>
                </a:rPr>
                <a:t>Photo Credit: Florida Fish and Wildlife</a:t>
              </a:r>
              <a:endParaRPr lang="en-US" sz="825" dirty="0">
                <a:latin typeface="Calisto MT" panose="02040603050505030304" pitchFamily="18" charset="0"/>
                <a:ea typeface="Calibri" panose="020F0502020204030204" pitchFamily="34" charset="0"/>
                <a:cs typeface="Times New Roman" panose="02020603050405020304" pitchFamily="18" charset="0"/>
              </a:endParaRPr>
            </a:p>
          </p:txBody>
        </p:sp>
      </p:grpSp>
    </p:spTree>
    <p:extLst>
      <p:ext uri="{BB962C8B-B14F-4D97-AF65-F5344CB8AC3E}">
        <p14:creationId xmlns:p14="http://schemas.microsoft.com/office/powerpoint/2010/main" val="51586433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67090D1E-C2FC-4689-A4A8-0119C7D3C7EE}"/>
              </a:ext>
            </a:extLst>
          </p:cNvPr>
          <p:cNvSpPr>
            <a:spLocks noGrp="1"/>
          </p:cNvSpPr>
          <p:nvPr>
            <p:ph type="title"/>
          </p:nvPr>
        </p:nvSpPr>
        <p:spPr/>
        <p:txBody>
          <a:bodyPr/>
          <a:lstStyle/>
          <a:p>
            <a:r>
              <a:rPr lang="en-US" dirty="0"/>
              <a:t>Sandbar shark </a:t>
            </a:r>
          </a:p>
        </p:txBody>
      </p:sp>
      <p:sp>
        <p:nvSpPr>
          <p:cNvPr id="8" name="Content Placeholder 7">
            <a:extLst>
              <a:ext uri="{FF2B5EF4-FFF2-40B4-BE49-F238E27FC236}">
                <a16:creationId xmlns:a16="http://schemas.microsoft.com/office/drawing/2014/main" id="{3C4EEABD-8086-4AD0-BA32-99B265FA622F}"/>
              </a:ext>
            </a:extLst>
          </p:cNvPr>
          <p:cNvSpPr>
            <a:spLocks noGrp="1"/>
          </p:cNvSpPr>
          <p:nvPr>
            <p:ph idx="1"/>
          </p:nvPr>
        </p:nvSpPr>
        <p:spPr>
          <a:xfrm>
            <a:off x="468779" y="1864337"/>
            <a:ext cx="8206442" cy="4707059"/>
          </a:xfrm>
        </p:spPr>
        <p:txBody>
          <a:bodyPr>
            <a:normAutofit fontScale="92500"/>
          </a:bodyPr>
          <a:lstStyle/>
          <a:p>
            <a:r>
              <a:rPr lang="en-US" sz="2800" dirty="0"/>
              <a:t>Habitat: temperate to sub-tropical, bottom dwelling, often found over muddy or sandy bottoms</a:t>
            </a:r>
          </a:p>
          <a:p>
            <a:r>
              <a:rPr lang="en-US" sz="2800" dirty="0"/>
              <a:t>Range: Florida to New York, Gulf of Mexico, Caribbean Sea</a:t>
            </a:r>
          </a:p>
          <a:p>
            <a:pPr lvl="1"/>
            <a:r>
              <a:rPr lang="en-US" sz="2800" dirty="0"/>
              <a:t>Migrate north during summer months (This is when they are found off the coast of Virginia)</a:t>
            </a:r>
          </a:p>
          <a:p>
            <a:r>
              <a:rPr lang="en-US" sz="2800" dirty="0"/>
              <a:t>Maximum Size: Males – 2.3 meters, Females – 2.5 meters</a:t>
            </a:r>
          </a:p>
          <a:p>
            <a:r>
              <a:rPr lang="en-US" sz="2800" dirty="0"/>
              <a:t>Age of Maturity: 14-20 years</a:t>
            </a:r>
          </a:p>
          <a:p>
            <a:r>
              <a:rPr lang="en-US" sz="2800" dirty="0"/>
              <a:t>Fecundity: 8 pups every 2-3 years</a:t>
            </a:r>
          </a:p>
          <a:p>
            <a:r>
              <a:rPr lang="en-US" sz="2800" dirty="0"/>
              <a:t>Maximum age: Unknown – but may exceed 50 years  </a:t>
            </a:r>
          </a:p>
        </p:txBody>
      </p:sp>
      <p:pic>
        <p:nvPicPr>
          <p:cNvPr id="9" name="Picture 8">
            <a:extLst>
              <a:ext uri="{FF2B5EF4-FFF2-40B4-BE49-F238E27FC236}">
                <a16:creationId xmlns:a16="http://schemas.microsoft.com/office/drawing/2014/main" id="{E6F5B7E4-6702-43E3-B0B3-38A53E55BEB3}"/>
              </a:ext>
            </a:extLst>
          </p:cNvPr>
          <p:cNvPicPr>
            <a:picLocks noChangeAspect="1"/>
          </p:cNvPicPr>
          <p:nvPr/>
        </p:nvPicPr>
        <p:blipFill rotWithShape="1">
          <a:blip r:embed="rId3">
            <a:extLst>
              <a:ext uri="{28A0092B-C50C-407E-A947-70E740481C1C}">
                <a14:useLocalDpi xmlns:a14="http://schemas.microsoft.com/office/drawing/2010/main" val="0"/>
              </a:ext>
            </a:extLst>
          </a:blip>
          <a:srcRect l="18608" t="23910" r="13559" b="38082"/>
          <a:stretch/>
        </p:blipFill>
        <p:spPr bwMode="auto">
          <a:xfrm>
            <a:off x="6076718" y="494634"/>
            <a:ext cx="2598503" cy="1034696"/>
          </a:xfrm>
          <a:prstGeom prst="rect">
            <a:avLst/>
          </a:prstGeom>
          <a:ln>
            <a:noFill/>
          </a:ln>
          <a:extLst>
            <a:ext uri="{53640926-AAD7-44D8-BBD7-CCE9431645EC}">
              <a14:shadowObscured xmlns:a14="http://schemas.microsoft.com/office/drawing/2010/main"/>
            </a:ext>
          </a:extLst>
        </p:spPr>
      </p:pic>
      <p:sp>
        <p:nvSpPr>
          <p:cNvPr id="10" name="Text Box 254">
            <a:extLst>
              <a:ext uri="{FF2B5EF4-FFF2-40B4-BE49-F238E27FC236}">
                <a16:creationId xmlns:a16="http://schemas.microsoft.com/office/drawing/2014/main" id="{A266C495-006D-4E36-9EF6-5933E123BFB1}"/>
              </a:ext>
            </a:extLst>
          </p:cNvPr>
          <p:cNvSpPr txBox="1"/>
          <p:nvPr/>
        </p:nvSpPr>
        <p:spPr>
          <a:xfrm>
            <a:off x="7274013" y="1322976"/>
            <a:ext cx="1431688" cy="239078"/>
          </a:xfrm>
          <a:prstGeom prst="rect">
            <a:avLst/>
          </a:prstGeom>
          <a:noFill/>
          <a:ln w="6350">
            <a:noFill/>
          </a:ln>
        </p:spPr>
        <p:txBody>
          <a:bodyPr rot="0" spcFirstLastPara="0" vert="horz" wrap="square" lIns="68580" tIns="34290" rIns="68580" bIns="34290" numCol="1" spcCol="0" rtlCol="0" fromWordArt="0" anchor="t" anchorCtr="0" forceAA="0" compatLnSpc="1">
            <a:prstTxWarp prst="textNoShape">
              <a:avLst/>
            </a:prstTxWarp>
            <a:noAutofit/>
          </a:bodyPr>
          <a:lstStyle/>
          <a:p>
            <a:pPr>
              <a:lnSpc>
                <a:spcPct val="107000"/>
              </a:lnSpc>
              <a:spcAft>
                <a:spcPts val="600"/>
              </a:spcAft>
            </a:pPr>
            <a:r>
              <a:rPr lang="en-US" sz="825" dirty="0">
                <a:solidFill>
                  <a:schemeClr val="tx2"/>
                </a:solidFill>
                <a:latin typeface="Calisto MT" panose="02040603050505030304" pitchFamily="18" charset="0"/>
                <a:ea typeface="Calibri" panose="020F0502020204030204" pitchFamily="34" charset="0"/>
                <a:cs typeface="Times New Roman" panose="02020603050405020304" pitchFamily="18" charset="0"/>
              </a:rPr>
              <a:t>Photo Credit: NOAA Flickr</a:t>
            </a:r>
          </a:p>
        </p:txBody>
      </p:sp>
    </p:spTree>
    <p:extLst>
      <p:ext uri="{BB962C8B-B14F-4D97-AF65-F5344CB8AC3E}">
        <p14:creationId xmlns:p14="http://schemas.microsoft.com/office/powerpoint/2010/main" val="10823599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67090D1E-C2FC-4689-A4A8-0119C7D3C7EE}"/>
              </a:ext>
            </a:extLst>
          </p:cNvPr>
          <p:cNvSpPr>
            <a:spLocks noGrp="1"/>
          </p:cNvSpPr>
          <p:nvPr>
            <p:ph type="title"/>
          </p:nvPr>
        </p:nvSpPr>
        <p:spPr/>
        <p:txBody>
          <a:bodyPr/>
          <a:lstStyle/>
          <a:p>
            <a:r>
              <a:rPr lang="en-US" dirty="0"/>
              <a:t>Tiger shark </a:t>
            </a:r>
          </a:p>
        </p:txBody>
      </p:sp>
      <p:sp>
        <p:nvSpPr>
          <p:cNvPr id="8" name="Content Placeholder 7">
            <a:extLst>
              <a:ext uri="{FF2B5EF4-FFF2-40B4-BE49-F238E27FC236}">
                <a16:creationId xmlns:a16="http://schemas.microsoft.com/office/drawing/2014/main" id="{3C4EEABD-8086-4AD0-BA32-99B265FA622F}"/>
              </a:ext>
            </a:extLst>
          </p:cNvPr>
          <p:cNvSpPr>
            <a:spLocks noGrp="1"/>
          </p:cNvSpPr>
          <p:nvPr>
            <p:ph idx="1"/>
          </p:nvPr>
        </p:nvSpPr>
        <p:spPr>
          <a:xfrm>
            <a:off x="468779" y="1889487"/>
            <a:ext cx="8206442" cy="4681909"/>
          </a:xfrm>
        </p:spPr>
        <p:txBody>
          <a:bodyPr>
            <a:normAutofit/>
          </a:bodyPr>
          <a:lstStyle/>
          <a:p>
            <a:r>
              <a:rPr lang="en-US" sz="2800" dirty="0"/>
              <a:t>Habitat: Sub-tropical to tropical, extreme habitat generalist, generally offshore</a:t>
            </a:r>
          </a:p>
          <a:p>
            <a:r>
              <a:rPr lang="en-US" sz="2800" dirty="0"/>
              <a:t>Range: US East Coast, Gulf of Mexico, Caribbean Sea</a:t>
            </a:r>
          </a:p>
          <a:p>
            <a:pPr lvl="1"/>
            <a:r>
              <a:rPr lang="en-US" sz="2800" dirty="0"/>
              <a:t>Migrate north during summer months </a:t>
            </a:r>
          </a:p>
          <a:p>
            <a:r>
              <a:rPr lang="en-US" sz="2800" dirty="0"/>
              <a:t>Maximum Size: Males – 3.7 meters, Females – 5.5 meters</a:t>
            </a:r>
          </a:p>
          <a:p>
            <a:r>
              <a:rPr lang="en-US" sz="2800" dirty="0"/>
              <a:t>Age of Maturity: 8-9 years</a:t>
            </a:r>
          </a:p>
          <a:p>
            <a:r>
              <a:rPr lang="en-US" sz="2800" dirty="0"/>
              <a:t>Fecundity: 41 pups every 2 years</a:t>
            </a:r>
          </a:p>
          <a:p>
            <a:r>
              <a:rPr lang="en-US" sz="2800" dirty="0"/>
              <a:t>Maximum age: ~29 years</a:t>
            </a:r>
          </a:p>
        </p:txBody>
      </p:sp>
      <p:pic>
        <p:nvPicPr>
          <p:cNvPr id="5" name="Picture 4">
            <a:extLst>
              <a:ext uri="{FF2B5EF4-FFF2-40B4-BE49-F238E27FC236}">
                <a16:creationId xmlns:a16="http://schemas.microsoft.com/office/drawing/2014/main" id="{9F88EB51-0151-4E07-9CFD-08535D97EBE8}"/>
              </a:ext>
            </a:extLst>
          </p:cNvPr>
          <p:cNvPicPr>
            <a:picLocks noChangeAspect="1"/>
          </p:cNvPicPr>
          <p:nvPr/>
        </p:nvPicPr>
        <p:blipFill rotWithShape="1">
          <a:blip r:embed="rId3">
            <a:extLst>
              <a:ext uri="{28A0092B-C50C-407E-A947-70E740481C1C}">
                <a14:useLocalDpi xmlns:a14="http://schemas.microsoft.com/office/drawing/2010/main" val="0"/>
              </a:ext>
            </a:extLst>
          </a:blip>
          <a:srcRect l="5969" t="13103" r="3568" b="40779"/>
          <a:stretch/>
        </p:blipFill>
        <p:spPr bwMode="auto">
          <a:xfrm>
            <a:off x="5825753" y="691318"/>
            <a:ext cx="2849468" cy="968615"/>
          </a:xfrm>
          <a:prstGeom prst="rect">
            <a:avLst/>
          </a:prstGeom>
          <a:ln>
            <a:noFill/>
          </a:ln>
          <a:extLst>
            <a:ext uri="{53640926-AAD7-44D8-BBD7-CCE9431645EC}">
              <a14:shadowObscured xmlns:a14="http://schemas.microsoft.com/office/drawing/2010/main"/>
            </a:ext>
          </a:extLst>
        </p:spPr>
      </p:pic>
      <p:sp>
        <p:nvSpPr>
          <p:cNvPr id="6" name="Text Box 256">
            <a:extLst>
              <a:ext uri="{FF2B5EF4-FFF2-40B4-BE49-F238E27FC236}">
                <a16:creationId xmlns:a16="http://schemas.microsoft.com/office/drawing/2014/main" id="{D5CEA06F-D4C5-46D3-AF57-8071BD715F50}"/>
              </a:ext>
            </a:extLst>
          </p:cNvPr>
          <p:cNvSpPr txBox="1"/>
          <p:nvPr/>
        </p:nvSpPr>
        <p:spPr>
          <a:xfrm>
            <a:off x="6813460" y="1498283"/>
            <a:ext cx="1897856" cy="239078"/>
          </a:xfrm>
          <a:prstGeom prst="rect">
            <a:avLst/>
          </a:prstGeom>
          <a:noFill/>
          <a:ln w="6350">
            <a:noFill/>
          </a:ln>
        </p:spPr>
        <p:txBody>
          <a:bodyPr rot="0" spcFirstLastPara="0" vert="horz" wrap="square" lIns="68580" tIns="34290" rIns="68580" bIns="34290" numCol="1" spcCol="0" rtlCol="0" fromWordArt="0" anchor="t" anchorCtr="0" forceAA="0" compatLnSpc="1">
            <a:prstTxWarp prst="textNoShape">
              <a:avLst/>
            </a:prstTxWarp>
            <a:noAutofit/>
          </a:bodyPr>
          <a:lstStyle/>
          <a:p>
            <a:pPr>
              <a:lnSpc>
                <a:spcPct val="107000"/>
              </a:lnSpc>
              <a:spcAft>
                <a:spcPts val="600"/>
              </a:spcAft>
            </a:pPr>
            <a:r>
              <a:rPr lang="en-US" sz="825" dirty="0">
                <a:solidFill>
                  <a:schemeClr val="tx2"/>
                </a:solidFill>
                <a:latin typeface="Calisto MT" panose="02040603050505030304" pitchFamily="18" charset="0"/>
                <a:ea typeface="Calibri" panose="020F0502020204030204" pitchFamily="34" charset="0"/>
                <a:cs typeface="Times New Roman" panose="02020603050405020304" pitchFamily="18" charset="0"/>
              </a:rPr>
              <a:t>Photo Credit: Florida Fish and Wildlife</a:t>
            </a:r>
          </a:p>
        </p:txBody>
      </p:sp>
    </p:spTree>
    <p:extLst>
      <p:ext uri="{BB962C8B-B14F-4D97-AF65-F5344CB8AC3E}">
        <p14:creationId xmlns:p14="http://schemas.microsoft.com/office/powerpoint/2010/main" val="80224009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67090D1E-C2FC-4689-A4A8-0119C7D3C7EE}"/>
              </a:ext>
            </a:extLst>
          </p:cNvPr>
          <p:cNvSpPr>
            <a:spLocks noGrp="1"/>
          </p:cNvSpPr>
          <p:nvPr>
            <p:ph type="title"/>
          </p:nvPr>
        </p:nvSpPr>
        <p:spPr/>
        <p:txBody>
          <a:bodyPr/>
          <a:lstStyle/>
          <a:p>
            <a:r>
              <a:rPr lang="en-US" dirty="0"/>
              <a:t>Blacktip shark </a:t>
            </a:r>
          </a:p>
        </p:txBody>
      </p:sp>
      <p:sp>
        <p:nvSpPr>
          <p:cNvPr id="8" name="Content Placeholder 7">
            <a:extLst>
              <a:ext uri="{FF2B5EF4-FFF2-40B4-BE49-F238E27FC236}">
                <a16:creationId xmlns:a16="http://schemas.microsoft.com/office/drawing/2014/main" id="{3C4EEABD-8086-4AD0-BA32-99B265FA622F}"/>
              </a:ext>
            </a:extLst>
          </p:cNvPr>
          <p:cNvSpPr>
            <a:spLocks noGrp="1"/>
          </p:cNvSpPr>
          <p:nvPr>
            <p:ph idx="1"/>
          </p:nvPr>
        </p:nvSpPr>
        <p:spPr>
          <a:xfrm>
            <a:off x="468779" y="1831547"/>
            <a:ext cx="8206442" cy="4648409"/>
          </a:xfrm>
        </p:spPr>
        <p:txBody>
          <a:bodyPr>
            <a:normAutofit/>
          </a:bodyPr>
          <a:lstStyle/>
          <a:p>
            <a:r>
              <a:rPr lang="en-US" sz="2800" dirty="0"/>
              <a:t>Habitat: Sub-temperate to tropical, coastal species</a:t>
            </a:r>
          </a:p>
          <a:p>
            <a:r>
              <a:rPr lang="en-US" sz="2800" dirty="0"/>
              <a:t>Range: Florida to New England, Gulf of Mexico, Caribbean Sea</a:t>
            </a:r>
          </a:p>
          <a:p>
            <a:pPr lvl="1"/>
            <a:r>
              <a:rPr lang="en-US" sz="2800" dirty="0"/>
              <a:t>Migrate north during summer months </a:t>
            </a:r>
          </a:p>
          <a:p>
            <a:r>
              <a:rPr lang="en-US" sz="2800" dirty="0"/>
              <a:t>Maximum Size: Males – 1.75 meters, Females – 1.93 meters</a:t>
            </a:r>
          </a:p>
          <a:p>
            <a:r>
              <a:rPr lang="en-US" sz="2800" dirty="0"/>
              <a:t>Age of Maturity: 5-7 years</a:t>
            </a:r>
          </a:p>
          <a:p>
            <a:r>
              <a:rPr lang="en-US" sz="2800" dirty="0"/>
              <a:t>Fecundity: 4-11 pups every 2 years</a:t>
            </a:r>
          </a:p>
          <a:p>
            <a:r>
              <a:rPr lang="en-US" sz="2800" dirty="0"/>
              <a:t>Maximum age: ~22 years (female)</a:t>
            </a:r>
          </a:p>
        </p:txBody>
      </p:sp>
      <p:pic>
        <p:nvPicPr>
          <p:cNvPr id="6" name="Picture 5">
            <a:extLst>
              <a:ext uri="{FF2B5EF4-FFF2-40B4-BE49-F238E27FC236}">
                <a16:creationId xmlns:a16="http://schemas.microsoft.com/office/drawing/2014/main" id="{E92C1876-F67B-41E2-AB41-EB8FC8F0DE4E}"/>
              </a:ext>
            </a:extLst>
          </p:cNvPr>
          <p:cNvPicPr>
            <a:picLocks noChangeAspect="1"/>
          </p:cNvPicPr>
          <p:nvPr/>
        </p:nvPicPr>
        <p:blipFill rotWithShape="1">
          <a:blip r:embed="rId3">
            <a:extLst>
              <a:ext uri="{28A0092B-C50C-407E-A947-70E740481C1C}">
                <a14:useLocalDpi xmlns:a14="http://schemas.microsoft.com/office/drawing/2010/main" val="0"/>
              </a:ext>
            </a:extLst>
          </a:blip>
          <a:srcRect t="11009" b="31870"/>
          <a:stretch/>
        </p:blipFill>
        <p:spPr bwMode="auto">
          <a:xfrm>
            <a:off x="5868539" y="582416"/>
            <a:ext cx="2806682" cy="1065724"/>
          </a:xfrm>
          <a:prstGeom prst="rect">
            <a:avLst/>
          </a:prstGeom>
          <a:ln>
            <a:noFill/>
          </a:ln>
          <a:extLst>
            <a:ext uri="{53640926-AAD7-44D8-BBD7-CCE9431645EC}">
              <a14:shadowObscured xmlns:a14="http://schemas.microsoft.com/office/drawing/2010/main"/>
            </a:ext>
          </a:extLst>
        </p:spPr>
      </p:pic>
      <p:sp>
        <p:nvSpPr>
          <p:cNvPr id="9" name="Text Box 260">
            <a:extLst>
              <a:ext uri="{FF2B5EF4-FFF2-40B4-BE49-F238E27FC236}">
                <a16:creationId xmlns:a16="http://schemas.microsoft.com/office/drawing/2014/main" id="{26263941-B96E-4FA3-ADD4-AF208712A333}"/>
              </a:ext>
            </a:extLst>
          </p:cNvPr>
          <p:cNvSpPr txBox="1"/>
          <p:nvPr/>
        </p:nvSpPr>
        <p:spPr>
          <a:xfrm>
            <a:off x="6777840" y="1498760"/>
            <a:ext cx="1897380" cy="238601"/>
          </a:xfrm>
          <a:prstGeom prst="rect">
            <a:avLst/>
          </a:prstGeom>
          <a:noFill/>
          <a:ln w="6350">
            <a:noFill/>
          </a:ln>
        </p:spPr>
        <p:txBody>
          <a:bodyPr rot="0" spcFirstLastPara="0" vert="horz" wrap="square" lIns="68580" tIns="34290" rIns="68580" bIns="34290" numCol="1" spcCol="0" rtlCol="0" fromWordArt="0" anchor="t" anchorCtr="0" forceAA="0" compatLnSpc="1">
            <a:prstTxWarp prst="textNoShape">
              <a:avLst/>
            </a:prstTxWarp>
            <a:noAutofit/>
          </a:bodyPr>
          <a:lstStyle/>
          <a:p>
            <a:pPr>
              <a:lnSpc>
                <a:spcPct val="107000"/>
              </a:lnSpc>
              <a:spcAft>
                <a:spcPts val="600"/>
              </a:spcAft>
            </a:pPr>
            <a:r>
              <a:rPr lang="en-US" sz="825" dirty="0">
                <a:solidFill>
                  <a:schemeClr val="bg1"/>
                </a:solidFill>
                <a:latin typeface="Calisto MT" panose="02040603050505030304" pitchFamily="18" charset="0"/>
                <a:ea typeface="Calibri" panose="020F0502020204030204" pitchFamily="34" charset="0"/>
                <a:cs typeface="Times New Roman" panose="02020603050405020304" pitchFamily="18" charset="0"/>
              </a:rPr>
              <a:t>Photo Credit: Florida Fish and Wildlife</a:t>
            </a:r>
          </a:p>
        </p:txBody>
      </p:sp>
    </p:spTree>
    <p:extLst>
      <p:ext uri="{BB962C8B-B14F-4D97-AF65-F5344CB8AC3E}">
        <p14:creationId xmlns:p14="http://schemas.microsoft.com/office/powerpoint/2010/main" val="53508218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67090D1E-C2FC-4689-A4A8-0119C7D3C7EE}"/>
              </a:ext>
            </a:extLst>
          </p:cNvPr>
          <p:cNvSpPr>
            <a:spLocks noGrp="1"/>
          </p:cNvSpPr>
          <p:nvPr>
            <p:ph type="title"/>
          </p:nvPr>
        </p:nvSpPr>
        <p:spPr/>
        <p:txBody>
          <a:bodyPr/>
          <a:lstStyle/>
          <a:p>
            <a:r>
              <a:rPr lang="en-US" dirty="0"/>
              <a:t>Blacknose shark </a:t>
            </a:r>
          </a:p>
        </p:txBody>
      </p:sp>
      <p:sp>
        <p:nvSpPr>
          <p:cNvPr id="8" name="Content Placeholder 7">
            <a:extLst>
              <a:ext uri="{FF2B5EF4-FFF2-40B4-BE49-F238E27FC236}">
                <a16:creationId xmlns:a16="http://schemas.microsoft.com/office/drawing/2014/main" id="{3C4EEABD-8086-4AD0-BA32-99B265FA622F}"/>
              </a:ext>
            </a:extLst>
          </p:cNvPr>
          <p:cNvSpPr>
            <a:spLocks noGrp="1"/>
          </p:cNvSpPr>
          <p:nvPr>
            <p:ph idx="1"/>
          </p:nvPr>
        </p:nvSpPr>
        <p:spPr>
          <a:xfrm>
            <a:off x="468779" y="1874247"/>
            <a:ext cx="8206442" cy="4816113"/>
          </a:xfrm>
        </p:spPr>
        <p:txBody>
          <a:bodyPr>
            <a:normAutofit/>
          </a:bodyPr>
          <a:lstStyle/>
          <a:p>
            <a:r>
              <a:rPr lang="en-US" sz="2800" dirty="0"/>
              <a:t>Habitat: Sub-tropical to tropical, inshore coastal species</a:t>
            </a:r>
          </a:p>
          <a:p>
            <a:r>
              <a:rPr lang="en-US" sz="2800" dirty="0"/>
              <a:t>Range: Brazil to North Carolina, Gulf of Mexico, Caribbean Sea</a:t>
            </a:r>
          </a:p>
          <a:p>
            <a:pPr lvl="1"/>
            <a:r>
              <a:rPr lang="en-US" sz="2800" dirty="0"/>
              <a:t>Migrate north during summer months </a:t>
            </a:r>
          </a:p>
          <a:p>
            <a:r>
              <a:rPr lang="en-US" sz="2800" dirty="0"/>
              <a:t>Maximum Size: 2 meters (more commonly 1.25 meters)</a:t>
            </a:r>
          </a:p>
          <a:p>
            <a:r>
              <a:rPr lang="en-US" sz="2800" dirty="0"/>
              <a:t>Age of Maturity: 4.5 years</a:t>
            </a:r>
          </a:p>
          <a:p>
            <a:r>
              <a:rPr lang="en-US" sz="2800" dirty="0"/>
              <a:t>Fecundity: 6 pups every 2 years</a:t>
            </a:r>
          </a:p>
          <a:p>
            <a:r>
              <a:rPr lang="en-US" sz="2800" dirty="0"/>
              <a:t>Maximum age: ~19 years</a:t>
            </a:r>
          </a:p>
        </p:txBody>
      </p:sp>
      <p:pic>
        <p:nvPicPr>
          <p:cNvPr id="6" name="Picture 8" descr="https://upload.wikimedia.org/wikipedia/commons/thumb/d/da/Blacknose_shark_nmfs.jpg/1024px-Blacknose_shark_nmfs.jpg">
            <a:extLst>
              <a:ext uri="{FF2B5EF4-FFF2-40B4-BE49-F238E27FC236}">
                <a16:creationId xmlns:a16="http://schemas.microsoft.com/office/drawing/2014/main" id="{7F877EF9-AB37-4923-9F34-C5D7430FB55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56102" y="597227"/>
            <a:ext cx="2619119" cy="1110056"/>
          </a:xfrm>
          <a:prstGeom prst="rect">
            <a:avLst/>
          </a:prstGeom>
          <a:noFill/>
          <a:extLst>
            <a:ext uri="{909E8E84-426E-40DD-AFC4-6F175D3DCCD1}">
              <a14:hiddenFill xmlns:a14="http://schemas.microsoft.com/office/drawing/2010/main">
                <a:solidFill>
                  <a:srgbClr val="FFFFFF"/>
                </a:solidFill>
              </a14:hiddenFill>
            </a:ext>
          </a:extLst>
        </p:spPr>
      </p:pic>
      <p:sp>
        <p:nvSpPr>
          <p:cNvPr id="9" name="Text Box 258">
            <a:extLst>
              <a:ext uri="{FF2B5EF4-FFF2-40B4-BE49-F238E27FC236}">
                <a16:creationId xmlns:a16="http://schemas.microsoft.com/office/drawing/2014/main" id="{757315B7-3EB6-4443-B8D4-9F037D927B0A}"/>
              </a:ext>
            </a:extLst>
          </p:cNvPr>
          <p:cNvSpPr txBox="1"/>
          <p:nvPr/>
        </p:nvSpPr>
        <p:spPr>
          <a:xfrm>
            <a:off x="6961145" y="1498760"/>
            <a:ext cx="1826352" cy="238601"/>
          </a:xfrm>
          <a:prstGeom prst="rect">
            <a:avLst/>
          </a:prstGeom>
          <a:noFill/>
          <a:ln w="6350">
            <a:noFill/>
          </a:ln>
        </p:spPr>
        <p:txBody>
          <a:bodyPr rot="0" spcFirstLastPara="0" vert="horz" wrap="square" lIns="68580" tIns="34290" rIns="68580" bIns="34290" numCol="1" spcCol="0" rtlCol="0" fromWordArt="0" anchor="t" anchorCtr="0" forceAA="0" compatLnSpc="1">
            <a:prstTxWarp prst="textNoShape">
              <a:avLst/>
            </a:prstTxWarp>
            <a:noAutofit/>
          </a:bodyPr>
          <a:lstStyle/>
          <a:p>
            <a:pPr>
              <a:lnSpc>
                <a:spcPct val="107000"/>
              </a:lnSpc>
              <a:spcAft>
                <a:spcPts val="600"/>
              </a:spcAft>
            </a:pPr>
            <a:r>
              <a:rPr lang="en-US" sz="825" dirty="0">
                <a:solidFill>
                  <a:schemeClr val="tx2"/>
                </a:solidFill>
                <a:latin typeface="Calisto MT" panose="02040603050505030304" pitchFamily="18" charset="0"/>
                <a:ea typeface="Calibri" panose="020F0502020204030204" pitchFamily="34" charset="0"/>
                <a:cs typeface="Times New Roman" panose="02020603050405020304" pitchFamily="18" charset="0"/>
              </a:rPr>
              <a:t>Photo Credit: Wikipedia Commons</a:t>
            </a:r>
          </a:p>
        </p:txBody>
      </p:sp>
    </p:spTree>
    <p:extLst>
      <p:ext uri="{BB962C8B-B14F-4D97-AF65-F5344CB8AC3E}">
        <p14:creationId xmlns:p14="http://schemas.microsoft.com/office/powerpoint/2010/main" val="31955490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67090D1E-C2FC-4689-A4A8-0119C7D3C7EE}"/>
              </a:ext>
            </a:extLst>
          </p:cNvPr>
          <p:cNvSpPr>
            <a:spLocks noGrp="1"/>
          </p:cNvSpPr>
          <p:nvPr>
            <p:ph type="title"/>
          </p:nvPr>
        </p:nvSpPr>
        <p:spPr/>
        <p:txBody>
          <a:bodyPr/>
          <a:lstStyle/>
          <a:p>
            <a:r>
              <a:rPr lang="en-US" dirty="0"/>
              <a:t>Bonnethead shark </a:t>
            </a:r>
          </a:p>
        </p:txBody>
      </p:sp>
      <p:sp>
        <p:nvSpPr>
          <p:cNvPr id="8" name="Content Placeholder 7">
            <a:extLst>
              <a:ext uri="{FF2B5EF4-FFF2-40B4-BE49-F238E27FC236}">
                <a16:creationId xmlns:a16="http://schemas.microsoft.com/office/drawing/2014/main" id="{3C4EEABD-8086-4AD0-BA32-99B265FA622F}"/>
              </a:ext>
            </a:extLst>
          </p:cNvPr>
          <p:cNvSpPr>
            <a:spLocks noGrp="1"/>
          </p:cNvSpPr>
          <p:nvPr>
            <p:ph idx="1"/>
          </p:nvPr>
        </p:nvSpPr>
        <p:spPr>
          <a:xfrm>
            <a:off x="468779" y="1854485"/>
            <a:ext cx="8206442" cy="4716911"/>
          </a:xfrm>
        </p:spPr>
        <p:txBody>
          <a:bodyPr>
            <a:normAutofit/>
          </a:bodyPr>
          <a:lstStyle/>
          <a:p>
            <a:r>
              <a:rPr lang="en-US" sz="2800" dirty="0"/>
              <a:t>Habitat: Sub-tropical to tropical, inshore coastal shark</a:t>
            </a:r>
          </a:p>
          <a:p>
            <a:r>
              <a:rPr lang="en-US" sz="2800" dirty="0"/>
              <a:t>Range: Brazil to North Carolina, Gulf of Mexico, Caribbean Sea</a:t>
            </a:r>
          </a:p>
          <a:p>
            <a:pPr lvl="1"/>
            <a:r>
              <a:rPr lang="en-US" sz="2800" dirty="0"/>
              <a:t>Migrate north during summer months </a:t>
            </a:r>
          </a:p>
          <a:p>
            <a:r>
              <a:rPr lang="en-US" sz="2800" dirty="0"/>
              <a:t>Maximum Size: 1 meter total length</a:t>
            </a:r>
          </a:p>
          <a:p>
            <a:r>
              <a:rPr lang="en-US" sz="2800" dirty="0"/>
              <a:t>Age of Maturity: 7 years</a:t>
            </a:r>
          </a:p>
          <a:p>
            <a:r>
              <a:rPr lang="en-US" sz="2800" dirty="0"/>
              <a:t>Fecundity: 2 to 14 with mean of 7 pups every year</a:t>
            </a:r>
          </a:p>
          <a:p>
            <a:r>
              <a:rPr lang="en-US" sz="2800" dirty="0"/>
              <a:t>Maximum age: ~16-18 years</a:t>
            </a:r>
          </a:p>
        </p:txBody>
      </p:sp>
      <p:pic>
        <p:nvPicPr>
          <p:cNvPr id="6" name="Picture 5">
            <a:extLst>
              <a:ext uri="{FF2B5EF4-FFF2-40B4-BE49-F238E27FC236}">
                <a16:creationId xmlns:a16="http://schemas.microsoft.com/office/drawing/2014/main" id="{C6676D0A-940E-45DE-887E-272E716F4A7F}"/>
              </a:ext>
            </a:extLst>
          </p:cNvPr>
          <p:cNvPicPr>
            <a:picLocks noChangeAspect="1"/>
          </p:cNvPicPr>
          <p:nvPr/>
        </p:nvPicPr>
        <p:blipFill rotWithShape="1">
          <a:blip r:embed="rId3">
            <a:extLst>
              <a:ext uri="{28A0092B-C50C-407E-A947-70E740481C1C}">
                <a14:useLocalDpi xmlns:a14="http://schemas.microsoft.com/office/drawing/2010/main" val="0"/>
              </a:ext>
            </a:extLst>
          </a:blip>
          <a:srcRect t="22011" b="19799"/>
          <a:stretch/>
        </p:blipFill>
        <p:spPr bwMode="auto">
          <a:xfrm>
            <a:off x="6091644" y="561132"/>
            <a:ext cx="2867796" cy="1110056"/>
          </a:xfrm>
          <a:prstGeom prst="rect">
            <a:avLst/>
          </a:prstGeom>
          <a:ln>
            <a:noFill/>
          </a:ln>
          <a:extLst>
            <a:ext uri="{53640926-AAD7-44D8-BBD7-CCE9431645EC}">
              <a14:shadowObscured xmlns:a14="http://schemas.microsoft.com/office/drawing/2010/main"/>
            </a:ext>
          </a:extLst>
        </p:spPr>
      </p:pic>
      <p:sp>
        <p:nvSpPr>
          <p:cNvPr id="9" name="Text Box 261">
            <a:extLst>
              <a:ext uri="{FF2B5EF4-FFF2-40B4-BE49-F238E27FC236}">
                <a16:creationId xmlns:a16="http://schemas.microsoft.com/office/drawing/2014/main" id="{3733D1DA-0119-4142-9B4F-8C1B96E854DB}"/>
              </a:ext>
            </a:extLst>
          </p:cNvPr>
          <p:cNvSpPr txBox="1">
            <a:spLocks noChangeAspect="1"/>
          </p:cNvSpPr>
          <p:nvPr/>
        </p:nvSpPr>
        <p:spPr>
          <a:xfrm>
            <a:off x="7062060" y="1498760"/>
            <a:ext cx="1897380" cy="238601"/>
          </a:xfrm>
          <a:prstGeom prst="rect">
            <a:avLst/>
          </a:prstGeom>
          <a:noFill/>
          <a:ln w="6350">
            <a:noFill/>
          </a:ln>
        </p:spPr>
        <p:txBody>
          <a:bodyPr rot="0" spcFirstLastPara="0" vert="horz" wrap="square" lIns="68580" tIns="34290" rIns="68580" bIns="34290" numCol="1" spcCol="0" rtlCol="0" fromWordArt="0" anchor="t" anchorCtr="0" forceAA="0" compatLnSpc="1">
            <a:prstTxWarp prst="textNoShape">
              <a:avLst/>
            </a:prstTxWarp>
            <a:noAutofit/>
          </a:bodyPr>
          <a:lstStyle/>
          <a:p>
            <a:pPr>
              <a:lnSpc>
                <a:spcPct val="107000"/>
              </a:lnSpc>
              <a:spcAft>
                <a:spcPts val="600"/>
              </a:spcAft>
            </a:pPr>
            <a:r>
              <a:rPr lang="en-US" sz="825" dirty="0">
                <a:solidFill>
                  <a:srgbClr val="000000"/>
                </a:solidFill>
                <a:latin typeface="Calisto MT" panose="02040603050505030304" pitchFamily="18" charset="0"/>
                <a:ea typeface="Calibri" panose="020F0502020204030204" pitchFamily="34" charset="0"/>
                <a:cs typeface="Times New Roman" panose="02020603050405020304" pitchFamily="18" charset="0"/>
              </a:rPr>
              <a:t>Photo Credit: Florida Fish and Wildlife</a:t>
            </a:r>
            <a:endParaRPr lang="en-US" sz="825" dirty="0">
              <a:latin typeface="Calisto MT" panose="0204060305050503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47501728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3EA7B402-9B44-4141-AE6C-BA6312AC90CD}"/>
              </a:ext>
            </a:extLst>
          </p:cNvPr>
          <p:cNvSpPr>
            <a:spLocks noGrp="1"/>
          </p:cNvSpPr>
          <p:nvPr>
            <p:ph type="title"/>
          </p:nvPr>
        </p:nvSpPr>
        <p:spPr>
          <a:xfrm>
            <a:off x="685347" y="1175751"/>
            <a:ext cx="6507804" cy="727838"/>
          </a:xfrm>
        </p:spPr>
        <p:txBody>
          <a:bodyPr>
            <a:normAutofit/>
          </a:bodyPr>
          <a:lstStyle/>
          <a:p>
            <a:r>
              <a:rPr lang="en-US" dirty="0"/>
              <a:t>Shark Sampling Activity </a:t>
            </a:r>
          </a:p>
        </p:txBody>
      </p:sp>
      <p:sp>
        <p:nvSpPr>
          <p:cNvPr id="10" name="Content Placeholder 9">
            <a:extLst>
              <a:ext uri="{FF2B5EF4-FFF2-40B4-BE49-F238E27FC236}">
                <a16:creationId xmlns:a16="http://schemas.microsoft.com/office/drawing/2014/main" id="{8CF4E26B-7A46-46A8-B318-541B55C09BC8}"/>
              </a:ext>
            </a:extLst>
          </p:cNvPr>
          <p:cNvSpPr>
            <a:spLocks noGrp="1"/>
          </p:cNvSpPr>
          <p:nvPr>
            <p:ph idx="1"/>
          </p:nvPr>
        </p:nvSpPr>
        <p:spPr>
          <a:xfrm>
            <a:off x="285689" y="1810717"/>
            <a:ext cx="5353777" cy="4590083"/>
          </a:xfrm>
        </p:spPr>
        <p:txBody>
          <a:bodyPr>
            <a:normAutofit fontScale="85000" lnSpcReduction="20000"/>
          </a:bodyPr>
          <a:lstStyle/>
          <a:p>
            <a:r>
              <a:rPr lang="en-US" sz="2550" b="1" dirty="0"/>
              <a:t>We need to know:</a:t>
            </a:r>
          </a:p>
          <a:p>
            <a:pPr lvl="1"/>
            <a:r>
              <a:rPr lang="en-US" sz="2400" dirty="0"/>
              <a:t>What abiotic factors are important for each species?</a:t>
            </a:r>
          </a:p>
          <a:p>
            <a:pPr lvl="1"/>
            <a:r>
              <a:rPr lang="en-US" sz="2400" dirty="0"/>
              <a:t>How to deal with uncertainty in science?</a:t>
            </a:r>
          </a:p>
          <a:p>
            <a:r>
              <a:rPr lang="en-US" sz="2550" b="1" dirty="0"/>
              <a:t>Your task:</a:t>
            </a:r>
          </a:p>
          <a:p>
            <a:pPr lvl="1"/>
            <a:r>
              <a:rPr lang="en-US" sz="2400" dirty="0"/>
              <a:t>Its field season! As scientists you will work together to sample five different surveyed locations along the US Atlantic Coast. </a:t>
            </a:r>
          </a:p>
          <a:p>
            <a:pPr lvl="1"/>
            <a:r>
              <a:rPr lang="en-US" sz="2400" dirty="0"/>
              <a:t>At each station a scientist will be in charge of a species, but as a group you will sample your station. Sampling will involve collecting, identifying, and recording the information. </a:t>
            </a:r>
          </a:p>
          <a:p>
            <a:pPr lvl="1"/>
            <a:r>
              <a:rPr lang="en-US" sz="2400" dirty="0"/>
              <a:t>At the end of sampling you will meet up with scientists from other stations that were in charge of the same species as you. Together, you will evaluate the ecological niche of your species</a:t>
            </a:r>
          </a:p>
        </p:txBody>
      </p:sp>
      <p:sp>
        <p:nvSpPr>
          <p:cNvPr id="32" name="TextBox 31">
            <a:extLst>
              <a:ext uri="{FF2B5EF4-FFF2-40B4-BE49-F238E27FC236}">
                <a16:creationId xmlns:a16="http://schemas.microsoft.com/office/drawing/2014/main" id="{707659D4-F4C6-4D89-A547-1E7851C27087}"/>
              </a:ext>
            </a:extLst>
          </p:cNvPr>
          <p:cNvSpPr txBox="1"/>
          <p:nvPr/>
        </p:nvSpPr>
        <p:spPr>
          <a:xfrm>
            <a:off x="7791121" y="5771217"/>
            <a:ext cx="1243895" cy="207749"/>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750" dirty="0">
                <a:solidFill>
                  <a:schemeClr val="tx2"/>
                </a:solidFill>
              </a:rPr>
              <a:t>Photo Credit: K. O’Brien</a:t>
            </a:r>
          </a:p>
        </p:txBody>
      </p:sp>
      <p:grpSp>
        <p:nvGrpSpPr>
          <p:cNvPr id="4" name="Group 3">
            <a:extLst>
              <a:ext uri="{FF2B5EF4-FFF2-40B4-BE49-F238E27FC236}">
                <a16:creationId xmlns:a16="http://schemas.microsoft.com/office/drawing/2014/main" id="{CC608BBF-616D-4C39-8F0A-ED159B877924}"/>
              </a:ext>
            </a:extLst>
          </p:cNvPr>
          <p:cNvGrpSpPr>
            <a:grpSpLocks noChangeAspect="1"/>
          </p:cNvGrpSpPr>
          <p:nvPr/>
        </p:nvGrpSpPr>
        <p:grpSpPr>
          <a:xfrm>
            <a:off x="5639466" y="1903589"/>
            <a:ext cx="3344385" cy="4375291"/>
            <a:chOff x="7203268" y="304800"/>
            <a:chExt cx="4775201" cy="6247156"/>
          </a:xfrm>
        </p:grpSpPr>
        <p:pic>
          <p:nvPicPr>
            <p:cNvPr id="2" name="Picture 1">
              <a:extLst>
                <a:ext uri="{FF2B5EF4-FFF2-40B4-BE49-F238E27FC236}">
                  <a16:creationId xmlns:a16="http://schemas.microsoft.com/office/drawing/2014/main" id="{8E566935-1E79-4DB2-BC4F-149B93B79567}"/>
                </a:ext>
              </a:extLst>
            </p:cNvPr>
            <p:cNvPicPr>
              <a:picLocks noChangeAspect="1"/>
            </p:cNvPicPr>
            <p:nvPr/>
          </p:nvPicPr>
          <p:blipFill rotWithShape="1">
            <a:blip r:embed="rId3"/>
            <a:srcRect l="8471" t="1369" r="7758" b="1388"/>
            <a:stretch/>
          </p:blipFill>
          <p:spPr>
            <a:xfrm>
              <a:off x="7203268" y="304800"/>
              <a:ext cx="4775201" cy="6247156"/>
            </a:xfrm>
            <a:prstGeom prst="rect">
              <a:avLst/>
            </a:prstGeom>
          </p:spPr>
        </p:pic>
        <p:pic>
          <p:nvPicPr>
            <p:cNvPr id="3" name="Picture 2">
              <a:extLst>
                <a:ext uri="{FF2B5EF4-FFF2-40B4-BE49-F238E27FC236}">
                  <a16:creationId xmlns:a16="http://schemas.microsoft.com/office/drawing/2014/main" id="{20CE0714-4099-478A-B9FC-4BAD571C4FB4}"/>
                </a:ext>
              </a:extLst>
            </p:cNvPr>
            <p:cNvPicPr>
              <a:picLocks noChangeAspect="1"/>
            </p:cNvPicPr>
            <p:nvPr/>
          </p:nvPicPr>
          <p:blipFill rotWithShape="1">
            <a:blip r:embed="rId4"/>
            <a:srcRect l="2731" t="12477" r="2566" b="13138"/>
            <a:stretch/>
          </p:blipFill>
          <p:spPr>
            <a:xfrm>
              <a:off x="9590868" y="4644552"/>
              <a:ext cx="2314156" cy="1821438"/>
            </a:xfrm>
            <a:prstGeom prst="rect">
              <a:avLst/>
            </a:prstGeom>
            <a:ln w="19050">
              <a:solidFill>
                <a:schemeClr val="bg1"/>
              </a:solidFill>
            </a:ln>
          </p:spPr>
        </p:pic>
      </p:grpSp>
    </p:spTree>
    <p:extLst>
      <p:ext uri="{BB962C8B-B14F-4D97-AF65-F5344CB8AC3E}">
        <p14:creationId xmlns:p14="http://schemas.microsoft.com/office/powerpoint/2010/main" val="246567068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F1C46B-2F96-44DB-AC9F-E9B15428DA23}"/>
              </a:ext>
            </a:extLst>
          </p:cNvPr>
          <p:cNvSpPr>
            <a:spLocks noGrp="1"/>
          </p:cNvSpPr>
          <p:nvPr>
            <p:ph type="title"/>
          </p:nvPr>
        </p:nvSpPr>
        <p:spPr/>
        <p:txBody>
          <a:bodyPr/>
          <a:lstStyle/>
          <a:p>
            <a:r>
              <a:rPr lang="en-US" dirty="0"/>
              <a:t>Pre-Survey Questions – Station Specific</a:t>
            </a:r>
          </a:p>
        </p:txBody>
      </p:sp>
      <p:sp>
        <p:nvSpPr>
          <p:cNvPr id="3" name="Content Placeholder 2">
            <a:extLst>
              <a:ext uri="{FF2B5EF4-FFF2-40B4-BE49-F238E27FC236}">
                <a16:creationId xmlns:a16="http://schemas.microsoft.com/office/drawing/2014/main" id="{87572B7B-7E43-40CC-892E-E240D22D4BAB}"/>
              </a:ext>
            </a:extLst>
          </p:cNvPr>
          <p:cNvSpPr>
            <a:spLocks noGrp="1"/>
          </p:cNvSpPr>
          <p:nvPr>
            <p:ph idx="1"/>
          </p:nvPr>
        </p:nvSpPr>
        <p:spPr>
          <a:xfrm>
            <a:off x="822959" y="1845734"/>
            <a:ext cx="7543801" cy="5012266"/>
          </a:xfrm>
        </p:spPr>
        <p:txBody>
          <a:bodyPr>
            <a:normAutofit/>
          </a:bodyPr>
          <a:lstStyle/>
          <a:p>
            <a:pPr marL="370575" indent="-342900">
              <a:buFont typeface="+mj-lt"/>
              <a:buAutoNum type="arabicPeriod"/>
            </a:pPr>
            <a:r>
              <a:rPr lang="en-US" sz="2800" dirty="0"/>
              <a:t>Is your sample station farther north or south along the Atlantic coast? Is your station closer to or farther from shore? How do you think the placement of your station affects the environmental conditions? </a:t>
            </a:r>
          </a:p>
          <a:p>
            <a:pPr marL="370575" indent="-342900">
              <a:buFont typeface="+mj-lt"/>
              <a:buAutoNum type="arabicPeriod"/>
            </a:pPr>
            <a:r>
              <a:rPr lang="en-US" sz="2800" dirty="0"/>
              <a:t>Develop a hypothesis for which shark species you think you will most likely sample at this station? What is your evidence for this?</a:t>
            </a:r>
          </a:p>
          <a:p>
            <a:pPr marL="370575" indent="-342900">
              <a:buFont typeface="+mj-lt"/>
              <a:buAutoNum type="arabicPeriod"/>
            </a:pPr>
            <a:r>
              <a:rPr lang="en-US" sz="2800" dirty="0"/>
              <a:t>Are there any species you do not expect to find at this site? Why or why not?</a:t>
            </a:r>
            <a:endParaRPr lang="en-US" sz="3200" dirty="0"/>
          </a:p>
        </p:txBody>
      </p:sp>
    </p:spTree>
    <p:extLst>
      <p:ext uri="{BB962C8B-B14F-4D97-AF65-F5344CB8AC3E}">
        <p14:creationId xmlns:p14="http://schemas.microsoft.com/office/powerpoint/2010/main" val="124118488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9961A2-1756-4DCB-92EF-D4A04DDF8222}"/>
              </a:ext>
            </a:extLst>
          </p:cNvPr>
          <p:cNvSpPr>
            <a:spLocks noGrp="1"/>
          </p:cNvSpPr>
          <p:nvPr>
            <p:ph type="title"/>
          </p:nvPr>
        </p:nvSpPr>
        <p:spPr/>
        <p:txBody>
          <a:bodyPr/>
          <a:lstStyle/>
          <a:p>
            <a:r>
              <a:rPr lang="en-US" dirty="0"/>
              <a:t>Post-Survey Questions – Species Specific </a:t>
            </a:r>
          </a:p>
        </p:txBody>
      </p:sp>
      <p:sp>
        <p:nvSpPr>
          <p:cNvPr id="3" name="Content Placeholder 2">
            <a:extLst>
              <a:ext uri="{FF2B5EF4-FFF2-40B4-BE49-F238E27FC236}">
                <a16:creationId xmlns:a16="http://schemas.microsoft.com/office/drawing/2014/main" id="{34483C40-8F7E-47A7-A090-A45730CA3139}"/>
              </a:ext>
            </a:extLst>
          </p:cNvPr>
          <p:cNvSpPr>
            <a:spLocks noGrp="1"/>
          </p:cNvSpPr>
          <p:nvPr>
            <p:ph idx="1"/>
          </p:nvPr>
        </p:nvSpPr>
        <p:spPr>
          <a:xfrm>
            <a:off x="689339" y="1874520"/>
            <a:ext cx="7765322" cy="4815839"/>
          </a:xfrm>
        </p:spPr>
        <p:txBody>
          <a:bodyPr>
            <a:noAutofit/>
          </a:bodyPr>
          <a:lstStyle/>
          <a:p>
            <a:pPr marL="370575" indent="-342900">
              <a:buFont typeface="+mj-lt"/>
              <a:buAutoNum type="arabicPeriod"/>
            </a:pPr>
            <a:r>
              <a:rPr lang="en-US" sz="2400" dirty="0"/>
              <a:t>Was there any particular station where your species was never caught? Do you have any hypotheses as to why?</a:t>
            </a:r>
            <a:endParaRPr lang="en-US" sz="1600" dirty="0"/>
          </a:p>
          <a:p>
            <a:pPr marL="370575" indent="-342900">
              <a:buFont typeface="+mj-lt"/>
              <a:buAutoNum type="arabicPeriod"/>
            </a:pPr>
            <a:r>
              <a:rPr lang="en-US" sz="2400" dirty="0"/>
              <a:t>Looking at your graphs describe what your species optimal environment is (ex: best water temperatures). </a:t>
            </a:r>
            <a:endParaRPr lang="en-US" sz="1600" dirty="0"/>
          </a:p>
          <a:p>
            <a:pPr marL="370575" indent="-342900">
              <a:buFont typeface="+mj-lt"/>
              <a:buAutoNum type="arabicPeriod"/>
            </a:pPr>
            <a:r>
              <a:rPr lang="en-US" sz="2400" dirty="0"/>
              <a:t>How often did you sample "No sharks"? Was this surprising? Do you think catching "No sharks" really means your species wasn't there, or did you just not sample any? Do you think there was a purpose to sampling your station multiple times?</a:t>
            </a:r>
            <a:endParaRPr lang="en-US" sz="1600" dirty="0"/>
          </a:p>
          <a:p>
            <a:pPr marL="370575" indent="-342900">
              <a:buFont typeface="+mj-lt"/>
              <a:buAutoNum type="arabicPeriod"/>
            </a:pPr>
            <a:r>
              <a:rPr lang="en-US" sz="2400" dirty="0"/>
              <a:t>How would you improve on your shark's estimated ecological niche? </a:t>
            </a:r>
          </a:p>
          <a:p>
            <a:pPr marL="370575" indent="-342900">
              <a:buFont typeface="+mj-lt"/>
              <a:buAutoNum type="arabicPeriod"/>
            </a:pPr>
            <a:endParaRPr lang="en-US" sz="2400" dirty="0"/>
          </a:p>
        </p:txBody>
      </p:sp>
    </p:spTree>
    <p:extLst>
      <p:ext uri="{BB962C8B-B14F-4D97-AF65-F5344CB8AC3E}">
        <p14:creationId xmlns:p14="http://schemas.microsoft.com/office/powerpoint/2010/main" val="100311566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41597A-13AF-4261-AE5A-01ACD393663E}"/>
              </a:ext>
            </a:extLst>
          </p:cNvPr>
          <p:cNvSpPr>
            <a:spLocks noGrp="1"/>
          </p:cNvSpPr>
          <p:nvPr>
            <p:ph type="title"/>
          </p:nvPr>
        </p:nvSpPr>
        <p:spPr/>
        <p:txBody>
          <a:bodyPr>
            <a:normAutofit/>
          </a:bodyPr>
          <a:lstStyle/>
          <a:p>
            <a:r>
              <a:rPr lang="en-US" dirty="0"/>
              <a:t>How is a species distribution expected to change?</a:t>
            </a:r>
          </a:p>
        </p:txBody>
      </p:sp>
      <p:sp>
        <p:nvSpPr>
          <p:cNvPr id="3" name="Content Placeholder 2">
            <a:extLst>
              <a:ext uri="{FF2B5EF4-FFF2-40B4-BE49-F238E27FC236}">
                <a16:creationId xmlns:a16="http://schemas.microsoft.com/office/drawing/2014/main" id="{BDA29B39-0155-4834-A7E3-CF162FE0D7AE}"/>
              </a:ext>
            </a:extLst>
          </p:cNvPr>
          <p:cNvSpPr>
            <a:spLocks noGrp="1"/>
          </p:cNvSpPr>
          <p:nvPr>
            <p:ph idx="1"/>
          </p:nvPr>
        </p:nvSpPr>
        <p:spPr>
          <a:xfrm>
            <a:off x="462337" y="1897508"/>
            <a:ext cx="4841183" cy="4673888"/>
          </a:xfrm>
        </p:spPr>
        <p:txBody>
          <a:bodyPr>
            <a:normAutofit/>
          </a:bodyPr>
          <a:lstStyle/>
          <a:p>
            <a:r>
              <a:rPr lang="en-US" sz="2400" dirty="0"/>
              <a:t>The environment that sharks live in is expected to change due to climate change. This can lead to new interactions between species, changes in commercial fisheries, and new difficulties when it comes to assessing the health of shark populations. </a:t>
            </a:r>
          </a:p>
          <a:p>
            <a:endParaRPr lang="en-US" sz="2400" dirty="0"/>
          </a:p>
          <a:p>
            <a:r>
              <a:rPr lang="en-US" sz="2400" dirty="0"/>
              <a:t>In response to this, it is important to predict how a species distribution may change over time to prepare for the future.   </a:t>
            </a:r>
          </a:p>
        </p:txBody>
      </p:sp>
      <p:pic>
        <p:nvPicPr>
          <p:cNvPr id="5" name="Picture 4">
            <a:extLst>
              <a:ext uri="{FF2B5EF4-FFF2-40B4-BE49-F238E27FC236}">
                <a16:creationId xmlns:a16="http://schemas.microsoft.com/office/drawing/2014/main" id="{A3616E76-7CD3-462D-A79A-7A30B2AE6F0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501811" y="1897508"/>
            <a:ext cx="2651454" cy="3974694"/>
          </a:xfrm>
          <a:prstGeom prst="rect">
            <a:avLst/>
          </a:prstGeom>
        </p:spPr>
      </p:pic>
      <p:sp>
        <p:nvSpPr>
          <p:cNvPr id="6" name="TextBox 5">
            <a:extLst>
              <a:ext uri="{FF2B5EF4-FFF2-40B4-BE49-F238E27FC236}">
                <a16:creationId xmlns:a16="http://schemas.microsoft.com/office/drawing/2014/main" id="{3EF4E16B-7F90-4DF9-9595-125C636BE113}"/>
              </a:ext>
            </a:extLst>
          </p:cNvPr>
          <p:cNvSpPr txBox="1"/>
          <p:nvPr/>
        </p:nvSpPr>
        <p:spPr>
          <a:xfrm>
            <a:off x="8153265" y="5572120"/>
            <a:ext cx="815228" cy="323165"/>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750" dirty="0">
                <a:solidFill>
                  <a:schemeClr val="tx2"/>
                </a:solidFill>
              </a:rPr>
              <a:t>Photo Credit: NOAA Flickr</a:t>
            </a:r>
          </a:p>
        </p:txBody>
      </p:sp>
    </p:spTree>
    <p:extLst>
      <p:ext uri="{BB962C8B-B14F-4D97-AF65-F5344CB8AC3E}">
        <p14:creationId xmlns:p14="http://schemas.microsoft.com/office/powerpoint/2010/main" val="249164153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7C36CE-63A4-4C4D-835F-C2EE70B802F5}"/>
              </a:ext>
            </a:extLst>
          </p:cNvPr>
          <p:cNvSpPr>
            <a:spLocks noGrp="1"/>
          </p:cNvSpPr>
          <p:nvPr>
            <p:ph type="title"/>
          </p:nvPr>
        </p:nvSpPr>
        <p:spPr/>
        <p:txBody>
          <a:bodyPr/>
          <a:lstStyle/>
          <a:p>
            <a:r>
              <a:rPr lang="en-US" dirty="0"/>
              <a:t>Shark Distribution Shifts </a:t>
            </a:r>
          </a:p>
        </p:txBody>
      </p:sp>
      <p:pic>
        <p:nvPicPr>
          <p:cNvPr id="5" name="Picture 4">
            <a:extLst>
              <a:ext uri="{FF2B5EF4-FFF2-40B4-BE49-F238E27FC236}">
                <a16:creationId xmlns:a16="http://schemas.microsoft.com/office/drawing/2014/main" id="{EE528BA4-9026-4708-80A8-3B8EBAB394E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53263" y="2105560"/>
            <a:ext cx="3321386" cy="1806004"/>
          </a:xfrm>
          <a:prstGeom prst="rect">
            <a:avLst/>
          </a:prstGeom>
        </p:spPr>
      </p:pic>
      <p:pic>
        <p:nvPicPr>
          <p:cNvPr id="7" name="Picture 6">
            <a:extLst>
              <a:ext uri="{FF2B5EF4-FFF2-40B4-BE49-F238E27FC236}">
                <a16:creationId xmlns:a16="http://schemas.microsoft.com/office/drawing/2014/main" id="{08CE8A5B-2362-4C50-A3FA-A50B8544AD84}"/>
              </a:ext>
            </a:extLst>
          </p:cNvPr>
          <p:cNvPicPr>
            <a:picLocks noChangeAspect="1"/>
          </p:cNvPicPr>
          <p:nvPr/>
        </p:nvPicPr>
        <p:blipFill rotWithShape="1">
          <a:blip r:embed="rId4">
            <a:extLst>
              <a:ext uri="{28A0092B-C50C-407E-A947-70E740481C1C}">
                <a14:useLocalDpi xmlns:a14="http://schemas.microsoft.com/office/drawing/2010/main" val="0"/>
              </a:ext>
            </a:extLst>
          </a:blip>
          <a:srcRect t="18310"/>
          <a:stretch/>
        </p:blipFill>
        <p:spPr>
          <a:xfrm>
            <a:off x="5753263" y="4029983"/>
            <a:ext cx="3321386" cy="1806004"/>
          </a:xfrm>
          <a:prstGeom prst="rect">
            <a:avLst/>
          </a:prstGeom>
        </p:spPr>
      </p:pic>
      <p:sp>
        <p:nvSpPr>
          <p:cNvPr id="8" name="TextBox 7">
            <a:extLst>
              <a:ext uri="{FF2B5EF4-FFF2-40B4-BE49-F238E27FC236}">
                <a16:creationId xmlns:a16="http://schemas.microsoft.com/office/drawing/2014/main" id="{386BB07D-57D0-494C-A0D0-2ADB073E897B}"/>
              </a:ext>
            </a:extLst>
          </p:cNvPr>
          <p:cNvSpPr txBox="1"/>
          <p:nvPr/>
        </p:nvSpPr>
        <p:spPr>
          <a:xfrm>
            <a:off x="7898260" y="5814002"/>
            <a:ext cx="1301402" cy="207749"/>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750" dirty="0">
                <a:solidFill>
                  <a:schemeClr val="tx2"/>
                </a:solidFill>
              </a:rPr>
              <a:t>Photo Credit: NOAA Flickr</a:t>
            </a:r>
          </a:p>
        </p:txBody>
      </p:sp>
      <p:sp>
        <p:nvSpPr>
          <p:cNvPr id="9" name="TextBox 8">
            <a:extLst>
              <a:ext uri="{FF2B5EF4-FFF2-40B4-BE49-F238E27FC236}">
                <a16:creationId xmlns:a16="http://schemas.microsoft.com/office/drawing/2014/main" id="{EE3576AE-B516-4C62-9AAB-08C68512077D}"/>
              </a:ext>
            </a:extLst>
          </p:cNvPr>
          <p:cNvSpPr txBox="1"/>
          <p:nvPr/>
        </p:nvSpPr>
        <p:spPr>
          <a:xfrm>
            <a:off x="7898260" y="3867302"/>
            <a:ext cx="1301402" cy="207749"/>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750" dirty="0">
                <a:solidFill>
                  <a:schemeClr val="tx2"/>
                </a:solidFill>
              </a:rPr>
              <a:t>Photo Credit: NOAA Flickr</a:t>
            </a:r>
          </a:p>
        </p:txBody>
      </p:sp>
      <p:sp>
        <p:nvSpPr>
          <p:cNvPr id="10" name="Content Placeholder 2">
            <a:extLst>
              <a:ext uri="{FF2B5EF4-FFF2-40B4-BE49-F238E27FC236}">
                <a16:creationId xmlns:a16="http://schemas.microsoft.com/office/drawing/2014/main" id="{AE20C15A-1A55-4CFE-A0CB-75567006F75F}"/>
              </a:ext>
            </a:extLst>
          </p:cNvPr>
          <p:cNvSpPr>
            <a:spLocks noGrp="1"/>
          </p:cNvSpPr>
          <p:nvPr>
            <p:ph idx="1"/>
          </p:nvPr>
        </p:nvSpPr>
        <p:spPr>
          <a:xfrm>
            <a:off x="462337" y="1806068"/>
            <a:ext cx="5165913" cy="4673888"/>
          </a:xfrm>
        </p:spPr>
        <p:txBody>
          <a:bodyPr>
            <a:normAutofit lnSpcReduction="10000"/>
          </a:bodyPr>
          <a:lstStyle/>
          <a:p>
            <a:pPr marL="0" indent="0">
              <a:buNone/>
            </a:pPr>
            <a:r>
              <a:rPr lang="en-US" sz="2400" b="1" dirty="0"/>
              <a:t>We need to know:</a:t>
            </a:r>
          </a:p>
          <a:p>
            <a:pPr lvl="1">
              <a:buFont typeface="Courier New" panose="02070309020205020404" pitchFamily="49" charset="0"/>
              <a:buChar char="o"/>
            </a:pPr>
            <a:r>
              <a:rPr lang="en-US" sz="2200" dirty="0"/>
              <a:t>What are the expected change in species distributions? </a:t>
            </a:r>
          </a:p>
          <a:p>
            <a:pPr marL="0" indent="0">
              <a:buNone/>
            </a:pPr>
            <a:r>
              <a:rPr lang="en-US" sz="2400" b="1" dirty="0"/>
              <a:t>Your task:</a:t>
            </a:r>
          </a:p>
          <a:p>
            <a:pPr lvl="1">
              <a:buFont typeface="Courier New" panose="02070309020205020404" pitchFamily="49" charset="0"/>
              <a:buChar char="o"/>
            </a:pPr>
            <a:r>
              <a:rPr lang="en-US" sz="2200" dirty="0"/>
              <a:t>Scientists have continued your sampling work to create Ecological niche models (ENMs). Scientists have also predicted how different abiotic factors are expected to change due to climate change. </a:t>
            </a:r>
          </a:p>
          <a:p>
            <a:pPr lvl="1">
              <a:buFont typeface="Courier New" panose="02070309020205020404" pitchFamily="49" charset="0"/>
              <a:buChar char="o"/>
            </a:pPr>
            <a:r>
              <a:rPr lang="en-US" sz="2200" dirty="0"/>
              <a:t>Using both the maps of how abiotic factors are expect to change and scientists ecological niche models, your groups will predict changes in species distributions and present your findings to the class. </a:t>
            </a:r>
          </a:p>
          <a:p>
            <a:pPr marL="0" indent="0">
              <a:buNone/>
            </a:pPr>
            <a:endParaRPr lang="en-US" sz="2400" dirty="0"/>
          </a:p>
          <a:p>
            <a:pPr marL="0" indent="0">
              <a:buNone/>
            </a:pPr>
            <a:endParaRPr lang="en-US" sz="2400" dirty="0"/>
          </a:p>
          <a:p>
            <a:pPr marL="0" indent="0">
              <a:buNone/>
            </a:pPr>
            <a:endParaRPr lang="en-US" sz="2400" dirty="0"/>
          </a:p>
          <a:p>
            <a:endParaRPr lang="en-US" sz="2400" dirty="0"/>
          </a:p>
        </p:txBody>
      </p:sp>
    </p:spTree>
    <p:extLst>
      <p:ext uri="{BB962C8B-B14F-4D97-AF65-F5344CB8AC3E}">
        <p14:creationId xmlns:p14="http://schemas.microsoft.com/office/powerpoint/2010/main" val="331412565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Rounded Corners 17">
            <a:extLst>
              <a:ext uri="{FF2B5EF4-FFF2-40B4-BE49-F238E27FC236}">
                <a16:creationId xmlns:a16="http://schemas.microsoft.com/office/drawing/2014/main" id="{2DCCDACD-B79F-4A26-AE4B-274DE12F55D7}"/>
              </a:ext>
            </a:extLst>
          </p:cNvPr>
          <p:cNvSpPr/>
          <p:nvPr/>
        </p:nvSpPr>
        <p:spPr>
          <a:xfrm>
            <a:off x="6173511" y="1929527"/>
            <a:ext cx="2743200" cy="4002643"/>
          </a:xfrm>
          <a:prstGeom prst="roundRect">
            <a:avLst>
              <a:gd name="adj" fmla="val 6601"/>
            </a:avLst>
          </a:prstGeom>
          <a:solidFill>
            <a:schemeClr val="accent3">
              <a:lumMod val="40000"/>
              <a:lumOff val="60000"/>
            </a:schemeClr>
          </a:solidFill>
          <a:ln>
            <a:solidFill>
              <a:schemeClr val="accent6">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8" name="Rectangle: Rounded Corners 7">
            <a:extLst>
              <a:ext uri="{FF2B5EF4-FFF2-40B4-BE49-F238E27FC236}">
                <a16:creationId xmlns:a16="http://schemas.microsoft.com/office/drawing/2014/main" id="{D641C3A0-C93B-4772-9073-3CB371447035}"/>
              </a:ext>
            </a:extLst>
          </p:cNvPr>
          <p:cNvSpPr/>
          <p:nvPr/>
        </p:nvSpPr>
        <p:spPr>
          <a:xfrm>
            <a:off x="195389" y="1929527"/>
            <a:ext cx="3324179" cy="4002643"/>
          </a:xfrm>
          <a:prstGeom prst="roundRect">
            <a:avLst>
              <a:gd name="adj" fmla="val 6601"/>
            </a:avLst>
          </a:prstGeom>
          <a:solidFill>
            <a:schemeClr val="accent3">
              <a:lumMod val="40000"/>
              <a:lumOff val="60000"/>
            </a:schemeClr>
          </a:solidFill>
          <a:ln>
            <a:solidFill>
              <a:schemeClr val="accent6">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24" name="Rectangle: Rounded Corners 23">
            <a:extLst>
              <a:ext uri="{FF2B5EF4-FFF2-40B4-BE49-F238E27FC236}">
                <a16:creationId xmlns:a16="http://schemas.microsoft.com/office/drawing/2014/main" id="{8FEEC783-CB62-4044-8DFC-339255B4CE5F}"/>
              </a:ext>
            </a:extLst>
          </p:cNvPr>
          <p:cNvSpPr/>
          <p:nvPr/>
        </p:nvSpPr>
        <p:spPr>
          <a:xfrm>
            <a:off x="3732018" y="1925908"/>
            <a:ext cx="2212814" cy="4002643"/>
          </a:xfrm>
          <a:prstGeom prst="roundRect">
            <a:avLst>
              <a:gd name="adj" fmla="val 6601"/>
            </a:avLst>
          </a:prstGeom>
          <a:solidFill>
            <a:schemeClr val="accent3">
              <a:lumMod val="40000"/>
              <a:lumOff val="60000"/>
            </a:schemeClr>
          </a:solidFill>
          <a:ln>
            <a:solidFill>
              <a:schemeClr val="accent6">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2" name="Title 1">
            <a:extLst>
              <a:ext uri="{FF2B5EF4-FFF2-40B4-BE49-F238E27FC236}">
                <a16:creationId xmlns:a16="http://schemas.microsoft.com/office/drawing/2014/main" id="{24D4FA5A-B2E0-4C13-AD80-CEE86E8723FF}"/>
              </a:ext>
            </a:extLst>
          </p:cNvPr>
          <p:cNvSpPr>
            <a:spLocks noGrp="1"/>
          </p:cNvSpPr>
          <p:nvPr>
            <p:ph type="title"/>
          </p:nvPr>
        </p:nvSpPr>
        <p:spPr/>
        <p:txBody>
          <a:bodyPr/>
          <a:lstStyle/>
          <a:p>
            <a:r>
              <a:rPr lang="en-US" dirty="0"/>
              <a:t>How is your species suitable habitat changing</a:t>
            </a:r>
          </a:p>
        </p:txBody>
      </p:sp>
      <p:sp>
        <p:nvSpPr>
          <p:cNvPr id="9" name="Text Placeholder 10">
            <a:extLst>
              <a:ext uri="{FF2B5EF4-FFF2-40B4-BE49-F238E27FC236}">
                <a16:creationId xmlns:a16="http://schemas.microsoft.com/office/drawing/2014/main" id="{130F2F67-0254-4990-BDE2-BDD58C4EE8DF}"/>
              </a:ext>
            </a:extLst>
          </p:cNvPr>
          <p:cNvSpPr txBox="1">
            <a:spLocks/>
          </p:cNvSpPr>
          <p:nvPr/>
        </p:nvSpPr>
        <p:spPr>
          <a:xfrm>
            <a:off x="33678" y="1936832"/>
            <a:ext cx="3868340" cy="316468"/>
          </a:xfrm>
          <a:prstGeom prst="rect">
            <a:avLst/>
          </a:prstGeom>
          <a:ln>
            <a:noFill/>
          </a:ln>
          <a:effectLst>
            <a:outerShdw blurRad="25400" dir="17880000">
              <a:srgbClr val="000000">
                <a:alpha val="46000"/>
              </a:srgbClr>
            </a:outerShdw>
          </a:effectLst>
        </p:spPr>
        <p:txBody>
          <a:bodyPr vert="horz" lIns="68580" tIns="34290" rIns="68580" bIns="34290" rtlCol="0" anchor="t">
            <a:noAutofit/>
          </a:bodyPr>
          <a:lstStyle>
            <a:lvl1pPr marL="342900" indent="-306000" algn="l" defTabSz="457200" rtl="0" eaLnBrk="1" latinLnBrk="0" hangingPunct="1">
              <a:spcBef>
                <a:spcPct val="20000"/>
              </a:spcBef>
              <a:spcAft>
                <a:spcPts val="600"/>
              </a:spcAft>
              <a:buClr>
                <a:schemeClr val="tx2"/>
              </a:buClr>
              <a:buSzPct val="70000"/>
              <a:buFont typeface="Wingdings 2" charset="2"/>
              <a:buChar char=""/>
              <a:defRPr sz="20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1pPr>
            <a:lvl2pPr marL="720000" indent="-270000" algn="l" defTabSz="457200" rtl="0" eaLnBrk="1" latinLnBrk="0" hangingPunct="1">
              <a:spcBef>
                <a:spcPct val="20000"/>
              </a:spcBef>
              <a:spcAft>
                <a:spcPts val="600"/>
              </a:spcAft>
              <a:buClr>
                <a:schemeClr val="tx2"/>
              </a:buClr>
              <a:buSzPct val="70000"/>
              <a:buFont typeface="Wingdings 2" charset="2"/>
              <a:buChar char=""/>
              <a:defRPr sz="18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2pPr>
            <a:lvl3pPr marL="1026000" indent="-216000" algn="l" defTabSz="457200" rtl="0" eaLnBrk="1" latinLnBrk="0" hangingPunct="1">
              <a:spcBef>
                <a:spcPct val="20000"/>
              </a:spcBef>
              <a:spcAft>
                <a:spcPts val="600"/>
              </a:spcAft>
              <a:buClr>
                <a:schemeClr val="tx2"/>
              </a:buClr>
              <a:buSzPct val="70000"/>
              <a:buFont typeface="Wingdings 2" charset="2"/>
              <a:buChar char=""/>
              <a:defRPr sz="16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3pPr>
            <a:lvl4pPr marL="1386000" indent="-2160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4pPr>
            <a:lvl5pPr marL="1674000" indent="-2160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5pPr>
            <a:lvl6pPr marL="2014600" indent="-2286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6pPr>
            <a:lvl7pPr marL="2401800" indent="-2286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7pPr>
            <a:lvl8pPr marL="2789000" indent="-2286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8pPr>
            <a:lvl9pPr marL="3106200" indent="-2286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9pPr>
          </a:lstStyle>
          <a:p>
            <a:pPr marL="27675" indent="0" algn="ctr">
              <a:buNone/>
            </a:pPr>
            <a:r>
              <a:rPr lang="en-US" sz="2100" dirty="0">
                <a:ln>
                  <a:noFill/>
                </a:ln>
                <a:solidFill>
                  <a:schemeClr val="accent3">
                    <a:lumMod val="50000"/>
                  </a:schemeClr>
                </a:solidFill>
                <a:effectLst/>
              </a:rPr>
              <a:t>Increasing</a:t>
            </a:r>
          </a:p>
        </p:txBody>
      </p:sp>
      <p:sp>
        <p:nvSpPr>
          <p:cNvPr id="19" name="Text Placeholder 11">
            <a:extLst>
              <a:ext uri="{FF2B5EF4-FFF2-40B4-BE49-F238E27FC236}">
                <a16:creationId xmlns:a16="http://schemas.microsoft.com/office/drawing/2014/main" id="{4D411A48-4254-42F1-B8D9-08EC37121804}"/>
              </a:ext>
            </a:extLst>
          </p:cNvPr>
          <p:cNvSpPr txBox="1">
            <a:spLocks/>
          </p:cNvSpPr>
          <p:nvPr/>
        </p:nvSpPr>
        <p:spPr>
          <a:xfrm>
            <a:off x="5601416" y="1884054"/>
            <a:ext cx="3887391" cy="316468"/>
          </a:xfrm>
          <a:prstGeom prst="rect">
            <a:avLst/>
          </a:prstGeom>
        </p:spPr>
        <p:txBody>
          <a:bodyPr/>
          <a:lstStyle>
            <a:lvl1pPr marL="342900" indent="-306000" algn="l" defTabSz="457200" rtl="0" eaLnBrk="1" latinLnBrk="0" hangingPunct="1">
              <a:spcBef>
                <a:spcPct val="20000"/>
              </a:spcBef>
              <a:spcAft>
                <a:spcPts val="600"/>
              </a:spcAft>
              <a:buClr>
                <a:schemeClr val="tx2"/>
              </a:buClr>
              <a:buSzPct val="70000"/>
              <a:buFont typeface="Wingdings 2" charset="2"/>
              <a:buChar char=""/>
              <a:defRPr sz="20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1pPr>
            <a:lvl2pPr marL="720000" indent="-270000" algn="l" defTabSz="457200" rtl="0" eaLnBrk="1" latinLnBrk="0" hangingPunct="1">
              <a:spcBef>
                <a:spcPct val="20000"/>
              </a:spcBef>
              <a:spcAft>
                <a:spcPts val="600"/>
              </a:spcAft>
              <a:buClr>
                <a:schemeClr val="tx2"/>
              </a:buClr>
              <a:buSzPct val="70000"/>
              <a:buFont typeface="Wingdings 2" charset="2"/>
              <a:buChar char=""/>
              <a:defRPr sz="18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2pPr>
            <a:lvl3pPr marL="1026000" indent="-216000" algn="l" defTabSz="457200" rtl="0" eaLnBrk="1" latinLnBrk="0" hangingPunct="1">
              <a:spcBef>
                <a:spcPct val="20000"/>
              </a:spcBef>
              <a:spcAft>
                <a:spcPts val="600"/>
              </a:spcAft>
              <a:buClr>
                <a:schemeClr val="tx2"/>
              </a:buClr>
              <a:buSzPct val="70000"/>
              <a:buFont typeface="Wingdings 2" charset="2"/>
              <a:buChar char=""/>
              <a:defRPr sz="16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3pPr>
            <a:lvl4pPr marL="1386000" indent="-2160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4pPr>
            <a:lvl5pPr marL="1674000" indent="-2160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5pPr>
            <a:lvl6pPr marL="2014600" indent="-2286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6pPr>
            <a:lvl7pPr marL="2401800" indent="-2286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7pPr>
            <a:lvl8pPr marL="2789000" indent="-2286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8pPr>
            <a:lvl9pPr marL="3106200" indent="-2286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9pPr>
          </a:lstStyle>
          <a:p>
            <a:pPr marL="27675" indent="0" algn="ctr">
              <a:buNone/>
            </a:pPr>
            <a:r>
              <a:rPr lang="en-US" sz="2100" dirty="0">
                <a:solidFill>
                  <a:schemeClr val="accent3">
                    <a:lumMod val="50000"/>
                  </a:schemeClr>
                </a:solidFill>
                <a:effectLst/>
              </a:rPr>
              <a:t>Decreasing</a:t>
            </a:r>
          </a:p>
        </p:txBody>
      </p:sp>
      <p:sp>
        <p:nvSpPr>
          <p:cNvPr id="25" name="Text Placeholder 10">
            <a:extLst>
              <a:ext uri="{FF2B5EF4-FFF2-40B4-BE49-F238E27FC236}">
                <a16:creationId xmlns:a16="http://schemas.microsoft.com/office/drawing/2014/main" id="{C0D707B7-00CF-46E0-9A51-356BA3DFCC2A}"/>
              </a:ext>
            </a:extLst>
          </p:cNvPr>
          <p:cNvSpPr txBox="1">
            <a:spLocks/>
          </p:cNvSpPr>
          <p:nvPr/>
        </p:nvSpPr>
        <p:spPr>
          <a:xfrm>
            <a:off x="2901514" y="1917655"/>
            <a:ext cx="3868340" cy="316468"/>
          </a:xfrm>
          <a:prstGeom prst="rect">
            <a:avLst/>
          </a:prstGeom>
          <a:ln>
            <a:noFill/>
          </a:ln>
          <a:effectLst>
            <a:outerShdw blurRad="25400" dir="17880000">
              <a:srgbClr val="000000">
                <a:alpha val="46000"/>
              </a:srgbClr>
            </a:outerShdw>
          </a:effectLst>
        </p:spPr>
        <p:txBody>
          <a:bodyPr vert="horz" lIns="68580" tIns="34290" rIns="68580" bIns="34290" rtlCol="0" anchor="t">
            <a:noAutofit/>
          </a:bodyPr>
          <a:lstStyle>
            <a:lvl1pPr marL="342900" indent="-306000" algn="l" defTabSz="457200" rtl="0" eaLnBrk="1" latinLnBrk="0" hangingPunct="1">
              <a:spcBef>
                <a:spcPct val="20000"/>
              </a:spcBef>
              <a:spcAft>
                <a:spcPts val="600"/>
              </a:spcAft>
              <a:buClr>
                <a:schemeClr val="tx2"/>
              </a:buClr>
              <a:buSzPct val="70000"/>
              <a:buFont typeface="Wingdings 2" charset="2"/>
              <a:buChar char=""/>
              <a:defRPr sz="20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1pPr>
            <a:lvl2pPr marL="720000" indent="-270000" algn="l" defTabSz="457200" rtl="0" eaLnBrk="1" latinLnBrk="0" hangingPunct="1">
              <a:spcBef>
                <a:spcPct val="20000"/>
              </a:spcBef>
              <a:spcAft>
                <a:spcPts val="600"/>
              </a:spcAft>
              <a:buClr>
                <a:schemeClr val="tx2"/>
              </a:buClr>
              <a:buSzPct val="70000"/>
              <a:buFont typeface="Wingdings 2" charset="2"/>
              <a:buChar char=""/>
              <a:defRPr sz="18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2pPr>
            <a:lvl3pPr marL="1026000" indent="-216000" algn="l" defTabSz="457200" rtl="0" eaLnBrk="1" latinLnBrk="0" hangingPunct="1">
              <a:spcBef>
                <a:spcPct val="20000"/>
              </a:spcBef>
              <a:spcAft>
                <a:spcPts val="600"/>
              </a:spcAft>
              <a:buClr>
                <a:schemeClr val="tx2"/>
              </a:buClr>
              <a:buSzPct val="70000"/>
              <a:buFont typeface="Wingdings 2" charset="2"/>
              <a:buChar char=""/>
              <a:defRPr sz="16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3pPr>
            <a:lvl4pPr marL="1386000" indent="-2160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4pPr>
            <a:lvl5pPr marL="1674000" indent="-2160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5pPr>
            <a:lvl6pPr marL="2014600" indent="-2286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6pPr>
            <a:lvl7pPr marL="2401800" indent="-2286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7pPr>
            <a:lvl8pPr marL="2789000" indent="-2286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8pPr>
            <a:lvl9pPr marL="3106200" indent="-2286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9pPr>
          </a:lstStyle>
          <a:p>
            <a:pPr marL="27675" indent="0" algn="ctr">
              <a:buNone/>
            </a:pPr>
            <a:r>
              <a:rPr lang="en-US" sz="2100" dirty="0">
                <a:ln>
                  <a:noFill/>
                </a:ln>
                <a:solidFill>
                  <a:schemeClr val="accent3">
                    <a:lumMod val="50000"/>
                  </a:schemeClr>
                </a:solidFill>
                <a:effectLst/>
              </a:rPr>
              <a:t>Staying the same</a:t>
            </a:r>
          </a:p>
        </p:txBody>
      </p:sp>
      <p:grpSp>
        <p:nvGrpSpPr>
          <p:cNvPr id="27" name="Group 26">
            <a:extLst>
              <a:ext uri="{FF2B5EF4-FFF2-40B4-BE49-F238E27FC236}">
                <a16:creationId xmlns:a16="http://schemas.microsoft.com/office/drawing/2014/main" id="{A7D5F7B3-8E5A-4F59-B563-CDE5341FBFD4}"/>
              </a:ext>
            </a:extLst>
          </p:cNvPr>
          <p:cNvGrpSpPr>
            <a:grpSpLocks noChangeAspect="1"/>
          </p:cNvGrpSpPr>
          <p:nvPr/>
        </p:nvGrpSpPr>
        <p:grpSpPr>
          <a:xfrm>
            <a:off x="253547" y="3563778"/>
            <a:ext cx="2268407" cy="1026282"/>
            <a:chOff x="-810607" y="3298068"/>
            <a:chExt cx="4098498" cy="1854263"/>
          </a:xfrm>
        </p:grpSpPr>
        <p:pic>
          <p:nvPicPr>
            <p:cNvPr id="28" name="Picture 27">
              <a:extLst>
                <a:ext uri="{FF2B5EF4-FFF2-40B4-BE49-F238E27FC236}">
                  <a16:creationId xmlns:a16="http://schemas.microsoft.com/office/drawing/2014/main" id="{C64FCB14-BDAD-49F9-AC97-C589DE48B9BE}"/>
                </a:ext>
              </a:extLst>
            </p:cNvPr>
            <p:cNvPicPr>
              <a:picLocks noChangeAspect="1"/>
            </p:cNvPicPr>
            <p:nvPr/>
          </p:nvPicPr>
          <p:blipFill rotWithShape="1">
            <a:blip r:embed="rId3">
              <a:extLst>
                <a:ext uri="{28A0092B-C50C-407E-A947-70E740481C1C}">
                  <a14:useLocalDpi xmlns:a14="http://schemas.microsoft.com/office/drawing/2010/main" val="0"/>
                </a:ext>
              </a:extLst>
            </a:blip>
            <a:srcRect t="11009" b="31870"/>
            <a:stretch/>
          </p:blipFill>
          <p:spPr bwMode="auto">
            <a:xfrm>
              <a:off x="-810607" y="3669281"/>
              <a:ext cx="3742242" cy="1420965"/>
            </a:xfrm>
            <a:prstGeom prst="rect">
              <a:avLst/>
            </a:prstGeom>
            <a:ln>
              <a:noFill/>
            </a:ln>
            <a:extLst>
              <a:ext uri="{53640926-AAD7-44D8-BBD7-CCE9431645EC}">
                <a14:shadowObscured xmlns:a14="http://schemas.microsoft.com/office/drawing/2010/main"/>
              </a:ext>
            </a:extLst>
          </p:spPr>
        </p:pic>
        <p:sp>
          <p:nvSpPr>
            <p:cNvPr id="29" name="Text Box 260">
              <a:extLst>
                <a:ext uri="{FF2B5EF4-FFF2-40B4-BE49-F238E27FC236}">
                  <a16:creationId xmlns:a16="http://schemas.microsoft.com/office/drawing/2014/main" id="{3D8CC074-A436-46B3-A41E-F654C6F2CB46}"/>
                </a:ext>
              </a:extLst>
            </p:cNvPr>
            <p:cNvSpPr txBox="1"/>
            <p:nvPr/>
          </p:nvSpPr>
          <p:spPr>
            <a:xfrm>
              <a:off x="-570042" y="4799257"/>
              <a:ext cx="3553984" cy="353074"/>
            </a:xfrm>
            <a:prstGeom prst="rect">
              <a:avLst/>
            </a:prstGeom>
            <a:noFill/>
            <a:ln w="6350">
              <a:noFill/>
            </a:ln>
          </p:spPr>
          <p:txBody>
            <a:bodyPr rot="0" spcFirstLastPara="0" vert="horz" wrap="square" lIns="68580" tIns="34290" rIns="68580" bIns="34290" numCol="1" spcCol="0" rtlCol="0" fromWordArt="0" anchor="t" anchorCtr="0" forceAA="0" compatLnSpc="1">
              <a:prstTxWarp prst="textNoShape">
                <a:avLst/>
              </a:prstTxWarp>
              <a:noAutofit/>
            </a:bodyPr>
            <a:lstStyle/>
            <a:p>
              <a:pPr>
                <a:lnSpc>
                  <a:spcPct val="107000"/>
                </a:lnSpc>
                <a:spcAft>
                  <a:spcPts val="600"/>
                </a:spcAft>
              </a:pPr>
              <a:r>
                <a:rPr lang="en-US" sz="825" dirty="0">
                  <a:solidFill>
                    <a:schemeClr val="bg1"/>
                  </a:solidFill>
                  <a:latin typeface="Calisto MT" panose="02040603050505030304" pitchFamily="18" charset="0"/>
                  <a:ea typeface="Calibri" panose="020F0502020204030204" pitchFamily="34" charset="0"/>
                  <a:cs typeface="Times New Roman" panose="02020603050405020304" pitchFamily="18" charset="0"/>
                </a:rPr>
                <a:t>Photo Credit: Florida Fish and Wildlife</a:t>
              </a:r>
            </a:p>
          </p:txBody>
        </p:sp>
        <p:sp>
          <p:nvSpPr>
            <p:cNvPr id="30" name="Rectangle: Rounded Corners 29">
              <a:extLst>
                <a:ext uri="{FF2B5EF4-FFF2-40B4-BE49-F238E27FC236}">
                  <a16:creationId xmlns:a16="http://schemas.microsoft.com/office/drawing/2014/main" id="{F23A4ADF-A442-428C-B1AE-A882DE421457}"/>
                </a:ext>
              </a:extLst>
            </p:cNvPr>
            <p:cNvSpPr/>
            <p:nvPr/>
          </p:nvSpPr>
          <p:spPr>
            <a:xfrm>
              <a:off x="898697" y="3298068"/>
              <a:ext cx="2389194" cy="583443"/>
            </a:xfrm>
            <a:prstGeom prst="roundRect">
              <a:avLst/>
            </a:prstGeom>
            <a:solidFill>
              <a:schemeClr val="accent6"/>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sz="1350" dirty="0">
                  <a:solidFill>
                    <a:schemeClr val="bg1">
                      <a:lumMod val="20000"/>
                      <a:lumOff val="80000"/>
                    </a:schemeClr>
                  </a:solidFill>
                </a:rPr>
                <a:t>Blacktip Shark</a:t>
              </a:r>
            </a:p>
          </p:txBody>
        </p:sp>
      </p:grpSp>
      <p:grpSp>
        <p:nvGrpSpPr>
          <p:cNvPr id="31" name="Group 30">
            <a:extLst>
              <a:ext uri="{FF2B5EF4-FFF2-40B4-BE49-F238E27FC236}">
                <a16:creationId xmlns:a16="http://schemas.microsoft.com/office/drawing/2014/main" id="{D706E4CA-BAC5-4F27-85A7-13F39B97E4E0}"/>
              </a:ext>
            </a:extLst>
          </p:cNvPr>
          <p:cNvGrpSpPr>
            <a:grpSpLocks noChangeAspect="1"/>
          </p:cNvGrpSpPr>
          <p:nvPr/>
        </p:nvGrpSpPr>
        <p:grpSpPr>
          <a:xfrm>
            <a:off x="769136" y="4639552"/>
            <a:ext cx="2390786" cy="1173556"/>
            <a:chOff x="7839164" y="1956822"/>
            <a:chExt cx="3492159" cy="1714182"/>
          </a:xfrm>
        </p:grpSpPr>
        <p:pic>
          <p:nvPicPr>
            <p:cNvPr id="35" name="Picture 8" descr="https://upload.wikimedia.org/wikipedia/commons/thumb/d/da/Blacknose_shark_nmfs.jpg/1024px-Blacknose_shark_nmfs.jpg">
              <a:extLst>
                <a:ext uri="{FF2B5EF4-FFF2-40B4-BE49-F238E27FC236}">
                  <a16:creationId xmlns:a16="http://schemas.microsoft.com/office/drawing/2014/main" id="{946E693A-B836-43C4-9B7B-066C19D5AAC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839164" y="2173590"/>
              <a:ext cx="3492159" cy="1480075"/>
            </a:xfrm>
            <a:prstGeom prst="rect">
              <a:avLst/>
            </a:prstGeom>
            <a:noFill/>
            <a:extLst>
              <a:ext uri="{909E8E84-426E-40DD-AFC4-6F175D3DCCD1}">
                <a14:hiddenFill xmlns:a14="http://schemas.microsoft.com/office/drawing/2010/main">
                  <a:solidFill>
                    <a:srgbClr val="FFFFFF"/>
                  </a:solidFill>
                </a14:hiddenFill>
              </a:ext>
            </a:extLst>
          </p:spPr>
        </p:pic>
        <p:sp>
          <p:nvSpPr>
            <p:cNvPr id="36" name="Rectangle: Rounded Corners 35">
              <a:extLst>
                <a:ext uri="{FF2B5EF4-FFF2-40B4-BE49-F238E27FC236}">
                  <a16:creationId xmlns:a16="http://schemas.microsoft.com/office/drawing/2014/main" id="{AE46B333-C32A-4995-8CBF-BBC0A35158DB}"/>
                </a:ext>
              </a:extLst>
            </p:cNvPr>
            <p:cNvSpPr/>
            <p:nvPr/>
          </p:nvSpPr>
          <p:spPr>
            <a:xfrm>
              <a:off x="8507347" y="1956822"/>
              <a:ext cx="2155795" cy="433536"/>
            </a:xfrm>
            <a:prstGeom prst="roundRect">
              <a:avLst/>
            </a:prstGeom>
            <a:solidFill>
              <a:schemeClr val="accent6"/>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sz="1350" dirty="0">
                  <a:solidFill>
                    <a:schemeClr val="bg1">
                      <a:lumMod val="20000"/>
                      <a:lumOff val="80000"/>
                    </a:schemeClr>
                  </a:solidFill>
                </a:rPr>
                <a:t>Blacknose Shark</a:t>
              </a:r>
            </a:p>
          </p:txBody>
        </p:sp>
        <p:sp>
          <p:nvSpPr>
            <p:cNvPr id="37" name="Text Box 258">
              <a:extLst>
                <a:ext uri="{FF2B5EF4-FFF2-40B4-BE49-F238E27FC236}">
                  <a16:creationId xmlns:a16="http://schemas.microsoft.com/office/drawing/2014/main" id="{C62087C8-9BB1-450F-AA7F-3EB9B0F0684D}"/>
                </a:ext>
              </a:extLst>
            </p:cNvPr>
            <p:cNvSpPr txBox="1"/>
            <p:nvPr/>
          </p:nvSpPr>
          <p:spPr>
            <a:xfrm>
              <a:off x="7839164" y="3396446"/>
              <a:ext cx="3023505" cy="274558"/>
            </a:xfrm>
            <a:prstGeom prst="rect">
              <a:avLst/>
            </a:prstGeom>
            <a:noFill/>
            <a:ln w="6350">
              <a:noFill/>
            </a:ln>
          </p:spPr>
          <p:txBody>
            <a:bodyPr rot="0" spcFirstLastPara="0" vert="horz" wrap="square" lIns="68580" tIns="34290" rIns="68580" bIns="34290" numCol="1" spcCol="0" rtlCol="0" fromWordArt="0" anchor="t" anchorCtr="0" forceAA="0" compatLnSpc="1">
              <a:prstTxWarp prst="textNoShape">
                <a:avLst/>
              </a:prstTxWarp>
              <a:noAutofit/>
            </a:bodyPr>
            <a:lstStyle/>
            <a:p>
              <a:pPr>
                <a:lnSpc>
                  <a:spcPct val="107000"/>
                </a:lnSpc>
                <a:spcAft>
                  <a:spcPts val="600"/>
                </a:spcAft>
              </a:pPr>
              <a:r>
                <a:rPr lang="en-US" sz="825" dirty="0">
                  <a:solidFill>
                    <a:schemeClr val="tx2"/>
                  </a:solidFill>
                  <a:latin typeface="Calisto MT" panose="02040603050505030304" pitchFamily="18" charset="0"/>
                  <a:ea typeface="Calibri" panose="020F0502020204030204" pitchFamily="34" charset="0"/>
                  <a:cs typeface="Times New Roman" panose="02020603050405020304" pitchFamily="18" charset="0"/>
                </a:rPr>
                <a:t>Photo Credit: Wikipedia Commons</a:t>
              </a:r>
            </a:p>
          </p:txBody>
        </p:sp>
      </p:grpSp>
      <p:grpSp>
        <p:nvGrpSpPr>
          <p:cNvPr id="38" name="Group 37">
            <a:extLst>
              <a:ext uri="{FF2B5EF4-FFF2-40B4-BE49-F238E27FC236}">
                <a16:creationId xmlns:a16="http://schemas.microsoft.com/office/drawing/2014/main" id="{AE36A8C3-86BF-48E2-968A-8162B0DBAD3B}"/>
              </a:ext>
            </a:extLst>
          </p:cNvPr>
          <p:cNvGrpSpPr>
            <a:grpSpLocks noChangeAspect="1"/>
          </p:cNvGrpSpPr>
          <p:nvPr/>
        </p:nvGrpSpPr>
        <p:grpSpPr>
          <a:xfrm>
            <a:off x="253546" y="2415746"/>
            <a:ext cx="2225606" cy="1040784"/>
            <a:chOff x="7667491" y="4047572"/>
            <a:chExt cx="3829615" cy="1790884"/>
          </a:xfrm>
        </p:grpSpPr>
        <p:grpSp>
          <p:nvGrpSpPr>
            <p:cNvPr id="39" name="Group 38">
              <a:extLst>
                <a:ext uri="{FF2B5EF4-FFF2-40B4-BE49-F238E27FC236}">
                  <a16:creationId xmlns:a16="http://schemas.microsoft.com/office/drawing/2014/main" id="{A4025279-0FED-476F-9067-47905A64FB96}"/>
                </a:ext>
              </a:extLst>
            </p:cNvPr>
            <p:cNvGrpSpPr/>
            <p:nvPr/>
          </p:nvGrpSpPr>
          <p:grpSpPr>
            <a:xfrm>
              <a:off x="7673378" y="4047572"/>
              <a:ext cx="3823728" cy="1660655"/>
              <a:chOff x="7673378" y="4047572"/>
              <a:chExt cx="3823728" cy="1660655"/>
            </a:xfrm>
          </p:grpSpPr>
          <p:pic>
            <p:nvPicPr>
              <p:cNvPr id="41" name="Picture 40">
                <a:extLst>
                  <a:ext uri="{FF2B5EF4-FFF2-40B4-BE49-F238E27FC236}">
                    <a16:creationId xmlns:a16="http://schemas.microsoft.com/office/drawing/2014/main" id="{4E89DC55-33F0-4B19-A915-417E1E35DC66}"/>
                  </a:ext>
                </a:extLst>
              </p:cNvPr>
              <p:cNvPicPr>
                <a:picLocks noChangeAspect="1"/>
              </p:cNvPicPr>
              <p:nvPr/>
            </p:nvPicPr>
            <p:blipFill rotWithShape="1">
              <a:blip r:embed="rId5">
                <a:extLst>
                  <a:ext uri="{28A0092B-C50C-407E-A947-70E740481C1C}">
                    <a14:useLocalDpi xmlns:a14="http://schemas.microsoft.com/office/drawing/2010/main" val="0"/>
                  </a:ext>
                </a:extLst>
              </a:blip>
              <a:srcRect t="22011" b="19799"/>
              <a:stretch/>
            </p:blipFill>
            <p:spPr bwMode="auto">
              <a:xfrm>
                <a:off x="7673378" y="4228151"/>
                <a:ext cx="3823728" cy="1480076"/>
              </a:xfrm>
              <a:prstGeom prst="rect">
                <a:avLst/>
              </a:prstGeom>
              <a:ln>
                <a:noFill/>
              </a:ln>
              <a:extLst>
                <a:ext uri="{53640926-AAD7-44D8-BBD7-CCE9431645EC}">
                  <a14:shadowObscured xmlns:a14="http://schemas.microsoft.com/office/drawing/2010/main"/>
                </a:ext>
              </a:extLst>
            </p:spPr>
          </p:pic>
          <p:sp>
            <p:nvSpPr>
              <p:cNvPr id="42" name="Rectangle: Rounded Corners 41">
                <a:extLst>
                  <a:ext uri="{FF2B5EF4-FFF2-40B4-BE49-F238E27FC236}">
                    <a16:creationId xmlns:a16="http://schemas.microsoft.com/office/drawing/2014/main" id="{99322299-B7EA-475F-BC2F-15168CA44589}"/>
                  </a:ext>
                </a:extLst>
              </p:cNvPr>
              <p:cNvSpPr/>
              <p:nvPr/>
            </p:nvSpPr>
            <p:spPr>
              <a:xfrm>
                <a:off x="7775474" y="4047572"/>
                <a:ext cx="2721280" cy="433536"/>
              </a:xfrm>
              <a:prstGeom prst="roundRect">
                <a:avLst/>
              </a:prstGeom>
              <a:solidFill>
                <a:schemeClr val="accent6"/>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sz="1350" dirty="0">
                    <a:solidFill>
                      <a:schemeClr val="bg1">
                        <a:lumMod val="20000"/>
                        <a:lumOff val="80000"/>
                      </a:schemeClr>
                    </a:solidFill>
                  </a:rPr>
                  <a:t>Bonnethead Shark</a:t>
                </a:r>
              </a:p>
            </p:txBody>
          </p:sp>
        </p:grpSp>
        <p:sp>
          <p:nvSpPr>
            <p:cNvPr id="40" name="Text Box 261">
              <a:extLst>
                <a:ext uri="{FF2B5EF4-FFF2-40B4-BE49-F238E27FC236}">
                  <a16:creationId xmlns:a16="http://schemas.microsoft.com/office/drawing/2014/main" id="{DF89A0C9-035E-4CE5-84C2-DCDEB37AEBB9}"/>
                </a:ext>
              </a:extLst>
            </p:cNvPr>
            <p:cNvSpPr txBox="1">
              <a:spLocks noChangeAspect="1"/>
            </p:cNvSpPr>
            <p:nvPr/>
          </p:nvSpPr>
          <p:spPr>
            <a:xfrm>
              <a:off x="7667491" y="5419226"/>
              <a:ext cx="3333757" cy="419230"/>
            </a:xfrm>
            <a:prstGeom prst="rect">
              <a:avLst/>
            </a:prstGeom>
            <a:noFill/>
            <a:ln w="6350">
              <a:noFill/>
            </a:ln>
          </p:spPr>
          <p:txBody>
            <a:bodyPr rot="0" spcFirstLastPara="0" vert="horz" wrap="square" lIns="68580" tIns="34290" rIns="68580" bIns="34290" numCol="1" spcCol="0" rtlCol="0" fromWordArt="0" anchor="t" anchorCtr="0" forceAA="0" compatLnSpc="1">
              <a:prstTxWarp prst="textNoShape">
                <a:avLst/>
              </a:prstTxWarp>
              <a:noAutofit/>
            </a:bodyPr>
            <a:lstStyle/>
            <a:p>
              <a:pPr>
                <a:lnSpc>
                  <a:spcPct val="107000"/>
                </a:lnSpc>
                <a:spcAft>
                  <a:spcPts val="600"/>
                </a:spcAft>
              </a:pPr>
              <a:r>
                <a:rPr lang="en-US" sz="825" dirty="0">
                  <a:solidFill>
                    <a:srgbClr val="000000"/>
                  </a:solidFill>
                  <a:latin typeface="Calisto MT" panose="02040603050505030304" pitchFamily="18" charset="0"/>
                  <a:ea typeface="Calibri" panose="020F0502020204030204" pitchFamily="34" charset="0"/>
                  <a:cs typeface="Times New Roman" panose="02020603050405020304" pitchFamily="18" charset="0"/>
                </a:rPr>
                <a:t>Photo Credit: Florida Fish and Wildlife</a:t>
              </a:r>
              <a:endParaRPr lang="en-US" sz="825" dirty="0">
                <a:latin typeface="Calisto MT" panose="02040603050505030304" pitchFamily="18" charset="0"/>
                <a:ea typeface="Calibri" panose="020F0502020204030204" pitchFamily="34" charset="0"/>
                <a:cs typeface="Times New Roman" panose="02020603050405020304" pitchFamily="18" charset="0"/>
              </a:endParaRPr>
            </a:p>
          </p:txBody>
        </p:sp>
      </p:grpSp>
      <p:grpSp>
        <p:nvGrpSpPr>
          <p:cNvPr id="43" name="Group 42">
            <a:extLst>
              <a:ext uri="{FF2B5EF4-FFF2-40B4-BE49-F238E27FC236}">
                <a16:creationId xmlns:a16="http://schemas.microsoft.com/office/drawing/2014/main" id="{E805655C-75AF-4AED-9105-C8783A1E5078}"/>
              </a:ext>
            </a:extLst>
          </p:cNvPr>
          <p:cNvGrpSpPr>
            <a:grpSpLocks noChangeAspect="1"/>
          </p:cNvGrpSpPr>
          <p:nvPr/>
        </p:nvGrpSpPr>
        <p:grpSpPr>
          <a:xfrm>
            <a:off x="2521861" y="3119480"/>
            <a:ext cx="3035831" cy="961857"/>
            <a:chOff x="741681" y="5224179"/>
            <a:chExt cx="4488055" cy="1421971"/>
          </a:xfrm>
        </p:grpSpPr>
        <p:pic>
          <p:nvPicPr>
            <p:cNvPr id="44" name="Picture 43">
              <a:extLst>
                <a:ext uri="{FF2B5EF4-FFF2-40B4-BE49-F238E27FC236}">
                  <a16:creationId xmlns:a16="http://schemas.microsoft.com/office/drawing/2014/main" id="{10A60D87-75FF-45DE-8EAF-2FAC90E6949B}"/>
                </a:ext>
              </a:extLst>
            </p:cNvPr>
            <p:cNvPicPr>
              <a:picLocks noChangeAspect="1"/>
            </p:cNvPicPr>
            <p:nvPr/>
          </p:nvPicPr>
          <p:blipFill rotWithShape="1">
            <a:blip r:embed="rId6">
              <a:extLst>
                <a:ext uri="{28A0092B-C50C-407E-A947-70E740481C1C}">
                  <a14:useLocalDpi xmlns:a14="http://schemas.microsoft.com/office/drawing/2010/main" val="0"/>
                </a:ext>
              </a:extLst>
            </a:blip>
            <a:srcRect l="5969" t="19231" r="3568" b="40779"/>
            <a:stretch/>
          </p:blipFill>
          <p:spPr bwMode="auto">
            <a:xfrm>
              <a:off x="1022084" y="5498121"/>
              <a:ext cx="3799291" cy="1119866"/>
            </a:xfrm>
            <a:prstGeom prst="rect">
              <a:avLst/>
            </a:prstGeom>
            <a:ln>
              <a:noFill/>
            </a:ln>
            <a:extLst>
              <a:ext uri="{53640926-AAD7-44D8-BBD7-CCE9431645EC}">
                <a14:shadowObscured xmlns:a14="http://schemas.microsoft.com/office/drawing/2010/main"/>
              </a:ext>
            </a:extLst>
          </p:spPr>
        </p:pic>
        <p:sp>
          <p:nvSpPr>
            <p:cNvPr id="45" name="Text Box 256">
              <a:extLst>
                <a:ext uri="{FF2B5EF4-FFF2-40B4-BE49-F238E27FC236}">
                  <a16:creationId xmlns:a16="http://schemas.microsoft.com/office/drawing/2014/main" id="{476167BA-CC7B-4549-83ED-84B1C065F135}"/>
                </a:ext>
              </a:extLst>
            </p:cNvPr>
            <p:cNvSpPr txBox="1"/>
            <p:nvPr/>
          </p:nvSpPr>
          <p:spPr>
            <a:xfrm>
              <a:off x="2089734" y="6368548"/>
              <a:ext cx="3140002" cy="277602"/>
            </a:xfrm>
            <a:prstGeom prst="rect">
              <a:avLst/>
            </a:prstGeom>
            <a:noFill/>
            <a:ln w="6350">
              <a:noFill/>
            </a:ln>
          </p:spPr>
          <p:txBody>
            <a:bodyPr rot="0" spcFirstLastPara="0" vert="horz" wrap="square" lIns="68580" tIns="34290" rIns="68580" bIns="34290" numCol="1" spcCol="0" rtlCol="0" fromWordArt="0" anchor="t" anchorCtr="0" forceAA="0" compatLnSpc="1">
              <a:prstTxWarp prst="textNoShape">
                <a:avLst/>
              </a:prstTxWarp>
              <a:noAutofit/>
            </a:bodyPr>
            <a:lstStyle/>
            <a:p>
              <a:pPr>
                <a:lnSpc>
                  <a:spcPct val="107000"/>
                </a:lnSpc>
                <a:spcAft>
                  <a:spcPts val="600"/>
                </a:spcAft>
              </a:pPr>
              <a:r>
                <a:rPr lang="en-US" sz="825" dirty="0">
                  <a:solidFill>
                    <a:schemeClr val="tx2"/>
                  </a:solidFill>
                  <a:latin typeface="Calisto MT" panose="02040603050505030304" pitchFamily="18" charset="0"/>
                  <a:ea typeface="Calibri" panose="020F0502020204030204" pitchFamily="34" charset="0"/>
                  <a:cs typeface="Times New Roman" panose="02020603050405020304" pitchFamily="18" charset="0"/>
                </a:rPr>
                <a:t>Photo Credit: Florida Fish and Wildlife</a:t>
              </a:r>
            </a:p>
          </p:txBody>
        </p:sp>
        <p:sp>
          <p:nvSpPr>
            <p:cNvPr id="46" name="Rectangle: Rounded Corners 45">
              <a:extLst>
                <a:ext uri="{FF2B5EF4-FFF2-40B4-BE49-F238E27FC236}">
                  <a16:creationId xmlns:a16="http://schemas.microsoft.com/office/drawing/2014/main" id="{5655A37A-CF46-400D-A138-FAE94059E4C3}"/>
                </a:ext>
              </a:extLst>
            </p:cNvPr>
            <p:cNvSpPr/>
            <p:nvPr/>
          </p:nvSpPr>
          <p:spPr>
            <a:xfrm>
              <a:off x="741681" y="5224179"/>
              <a:ext cx="2155796" cy="433536"/>
            </a:xfrm>
            <a:prstGeom prst="roundRect">
              <a:avLst/>
            </a:prstGeom>
            <a:solidFill>
              <a:schemeClr val="accent6"/>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sz="1350" dirty="0">
                  <a:solidFill>
                    <a:schemeClr val="bg1">
                      <a:lumMod val="20000"/>
                      <a:lumOff val="80000"/>
                    </a:schemeClr>
                  </a:solidFill>
                </a:rPr>
                <a:t>Tiger Shark</a:t>
              </a:r>
            </a:p>
          </p:txBody>
        </p:sp>
      </p:grpSp>
      <p:grpSp>
        <p:nvGrpSpPr>
          <p:cNvPr id="47" name="Group 46">
            <a:extLst>
              <a:ext uri="{FF2B5EF4-FFF2-40B4-BE49-F238E27FC236}">
                <a16:creationId xmlns:a16="http://schemas.microsoft.com/office/drawing/2014/main" id="{BA697288-C7D0-4590-9F4E-436405095843}"/>
              </a:ext>
            </a:extLst>
          </p:cNvPr>
          <p:cNvGrpSpPr>
            <a:grpSpLocks noChangeAspect="1"/>
          </p:cNvGrpSpPr>
          <p:nvPr/>
        </p:nvGrpSpPr>
        <p:grpSpPr>
          <a:xfrm>
            <a:off x="6243285" y="2725571"/>
            <a:ext cx="2641752" cy="1355766"/>
            <a:chOff x="429788" y="1859703"/>
            <a:chExt cx="3522336" cy="1807688"/>
          </a:xfrm>
        </p:grpSpPr>
        <p:grpSp>
          <p:nvGrpSpPr>
            <p:cNvPr id="48" name="Group 47">
              <a:extLst>
                <a:ext uri="{FF2B5EF4-FFF2-40B4-BE49-F238E27FC236}">
                  <a16:creationId xmlns:a16="http://schemas.microsoft.com/office/drawing/2014/main" id="{38C956D3-B5F5-4F64-8DBD-5FFFD3863ABE}"/>
                </a:ext>
              </a:extLst>
            </p:cNvPr>
            <p:cNvGrpSpPr/>
            <p:nvPr/>
          </p:nvGrpSpPr>
          <p:grpSpPr>
            <a:xfrm>
              <a:off x="429788" y="2227530"/>
              <a:ext cx="3522336" cy="1439861"/>
              <a:chOff x="-1507808" y="3653665"/>
              <a:chExt cx="3522336" cy="1439861"/>
            </a:xfrm>
          </p:grpSpPr>
          <p:pic>
            <p:nvPicPr>
              <p:cNvPr id="50" name="Picture 49">
                <a:extLst>
                  <a:ext uri="{FF2B5EF4-FFF2-40B4-BE49-F238E27FC236}">
                    <a16:creationId xmlns:a16="http://schemas.microsoft.com/office/drawing/2014/main" id="{DD00614D-6BE4-49A2-AACF-E8460751BEFF}"/>
                  </a:ext>
                </a:extLst>
              </p:cNvPr>
              <p:cNvPicPr>
                <a:picLocks noChangeAspect="1"/>
              </p:cNvPicPr>
              <p:nvPr/>
            </p:nvPicPr>
            <p:blipFill rotWithShape="1">
              <a:blip r:embed="rId7">
                <a:extLst>
                  <a:ext uri="{28A0092B-C50C-407E-A947-70E740481C1C}">
                    <a14:useLocalDpi xmlns:a14="http://schemas.microsoft.com/office/drawing/2010/main" val="0"/>
                  </a:ext>
                </a:extLst>
              </a:blip>
              <a:srcRect l="18608" t="23910" r="13559" b="38082"/>
              <a:stretch/>
            </p:blipFill>
            <p:spPr bwMode="auto">
              <a:xfrm>
                <a:off x="-1507808" y="3653665"/>
                <a:ext cx="3464670" cy="1379594"/>
              </a:xfrm>
              <a:prstGeom prst="rect">
                <a:avLst/>
              </a:prstGeom>
              <a:ln>
                <a:noFill/>
              </a:ln>
              <a:extLst>
                <a:ext uri="{53640926-AAD7-44D8-BBD7-CCE9431645EC}">
                  <a14:shadowObscured xmlns:a14="http://schemas.microsoft.com/office/drawing/2010/main"/>
                </a:ext>
              </a:extLst>
            </p:spPr>
          </p:pic>
          <p:sp>
            <p:nvSpPr>
              <p:cNvPr id="51" name="Text Box 254">
                <a:extLst>
                  <a:ext uri="{FF2B5EF4-FFF2-40B4-BE49-F238E27FC236}">
                    <a16:creationId xmlns:a16="http://schemas.microsoft.com/office/drawing/2014/main" id="{B56E69F8-6758-4A57-A8A6-2E5401F580A3}"/>
                  </a:ext>
                </a:extLst>
              </p:cNvPr>
              <p:cNvSpPr txBox="1"/>
              <p:nvPr/>
            </p:nvSpPr>
            <p:spPr>
              <a:xfrm>
                <a:off x="105611" y="4774756"/>
                <a:ext cx="1908917" cy="318770"/>
              </a:xfrm>
              <a:prstGeom prst="rect">
                <a:avLst/>
              </a:prstGeom>
              <a:noFill/>
              <a:ln w="6350">
                <a:noFill/>
              </a:ln>
            </p:spPr>
            <p:txBody>
              <a:bodyPr rot="0" spcFirstLastPara="0" vert="horz" wrap="square" lIns="68580" tIns="34290" rIns="68580" bIns="34290" numCol="1" spcCol="0" rtlCol="0" fromWordArt="0" anchor="t" anchorCtr="0" forceAA="0" compatLnSpc="1">
                <a:prstTxWarp prst="textNoShape">
                  <a:avLst/>
                </a:prstTxWarp>
                <a:noAutofit/>
              </a:bodyPr>
              <a:lstStyle/>
              <a:p>
                <a:pPr>
                  <a:lnSpc>
                    <a:spcPct val="107000"/>
                  </a:lnSpc>
                  <a:spcAft>
                    <a:spcPts val="600"/>
                  </a:spcAft>
                </a:pPr>
                <a:r>
                  <a:rPr lang="en-US" sz="825" dirty="0">
                    <a:solidFill>
                      <a:schemeClr val="tx2"/>
                    </a:solidFill>
                    <a:latin typeface="Calisto MT" panose="02040603050505030304" pitchFamily="18" charset="0"/>
                    <a:ea typeface="Calibri" panose="020F0502020204030204" pitchFamily="34" charset="0"/>
                    <a:cs typeface="Times New Roman" panose="02020603050405020304" pitchFamily="18" charset="0"/>
                  </a:rPr>
                  <a:t>Photo Credit: NOAA Flickr</a:t>
                </a:r>
              </a:p>
            </p:txBody>
          </p:sp>
        </p:grpSp>
        <p:sp>
          <p:nvSpPr>
            <p:cNvPr id="49" name="Rectangle: Rounded Corners 48">
              <a:extLst>
                <a:ext uri="{FF2B5EF4-FFF2-40B4-BE49-F238E27FC236}">
                  <a16:creationId xmlns:a16="http://schemas.microsoft.com/office/drawing/2014/main" id="{EB45BDAE-EE52-486A-AAF3-69D22526C991}"/>
                </a:ext>
              </a:extLst>
            </p:cNvPr>
            <p:cNvSpPr/>
            <p:nvPr/>
          </p:nvSpPr>
          <p:spPr>
            <a:xfrm>
              <a:off x="1173190" y="1859703"/>
              <a:ext cx="2155795" cy="433536"/>
            </a:xfrm>
            <a:prstGeom prst="roundRect">
              <a:avLst/>
            </a:prstGeom>
            <a:solidFill>
              <a:schemeClr val="accent6"/>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sz="1350" dirty="0">
                  <a:solidFill>
                    <a:schemeClr val="bg1">
                      <a:lumMod val="20000"/>
                      <a:lumOff val="80000"/>
                    </a:schemeClr>
                  </a:solidFill>
                </a:rPr>
                <a:t>Sandbar Shark</a:t>
              </a:r>
            </a:p>
          </p:txBody>
        </p:sp>
      </p:grpSp>
    </p:spTree>
    <p:extLst>
      <p:ext uri="{BB962C8B-B14F-4D97-AF65-F5344CB8AC3E}">
        <p14:creationId xmlns:p14="http://schemas.microsoft.com/office/powerpoint/2010/main" val="914526828"/>
      </p:ext>
    </p:extLst>
  </p:cSld>
  <p:clrMapOvr>
    <a:masterClrMapping/>
  </p:clrMapOvr>
</p:sld>
</file>

<file path=ppt/theme/theme1.xml><?xml version="1.0" encoding="utf-8"?>
<a:theme xmlns:a="http://schemas.openxmlformats.org/drawingml/2006/main" name="Retrospect">
  <a:themeElements>
    <a:clrScheme name="VIMS COLORS">
      <a:dk1>
        <a:srgbClr val="000000"/>
      </a:dk1>
      <a:lt1>
        <a:srgbClr val="9599A3"/>
      </a:lt1>
      <a:dk2>
        <a:srgbClr val="D5D8DA"/>
      </a:dk2>
      <a:lt2>
        <a:srgbClr val="BCCEE2"/>
      </a:lt2>
      <a:accent1>
        <a:srgbClr val="00467F"/>
      </a:accent1>
      <a:accent2>
        <a:srgbClr val="0088A4"/>
      </a:accent2>
      <a:accent3>
        <a:srgbClr val="699AC5"/>
      </a:accent3>
      <a:accent4>
        <a:srgbClr val="DBD0A7"/>
      </a:accent4>
      <a:accent5>
        <a:srgbClr val="EB7B28"/>
      </a:accent5>
      <a:accent6>
        <a:srgbClr val="65714B"/>
      </a:accent6>
      <a:hlink>
        <a:srgbClr val="65714B"/>
      </a:hlink>
      <a:folHlink>
        <a:srgbClr val="EB7B28"/>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3F1AAB62-24C6-49D2-8E01-B56FAC9A3DC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Retrospect</Template>
  <TotalTime>1890</TotalTime>
  <Words>4617</Words>
  <Application>Microsoft Office PowerPoint</Application>
  <PresentationFormat>On-screen Show (4:3)</PresentationFormat>
  <Paragraphs>449</Paragraphs>
  <Slides>29</Slides>
  <Notes>28</Notes>
  <HiddenSlides>0</HiddenSlides>
  <MMClips>1</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29</vt:i4>
      </vt:variant>
    </vt:vector>
  </HeadingPairs>
  <TitlesOfParts>
    <vt:vector size="38" baseType="lpstr">
      <vt:lpstr>Arial</vt:lpstr>
      <vt:lpstr>Calibri</vt:lpstr>
      <vt:lpstr>Calibri Light</vt:lpstr>
      <vt:lpstr>Calisto MT</vt:lpstr>
      <vt:lpstr>Courier New</vt:lpstr>
      <vt:lpstr>Times New Roman</vt:lpstr>
      <vt:lpstr>Wingdings</vt:lpstr>
      <vt:lpstr>Wingdings 2</vt:lpstr>
      <vt:lpstr>Retrospect</vt:lpstr>
      <vt:lpstr>Shark Sanctuaries: Identifying Suitable Habitat for Small and Large Coastal Sharks</vt:lpstr>
      <vt:lpstr>Kaitlyn O’Brien</vt:lpstr>
      <vt:lpstr>Research Briefing</vt:lpstr>
      <vt:lpstr>PowerPoint Presentation</vt:lpstr>
      <vt:lpstr>Your Task</vt:lpstr>
      <vt:lpstr>How do we sample sharks?</vt:lpstr>
      <vt:lpstr>What do we use this data for? </vt:lpstr>
      <vt:lpstr>What do we use this data for? </vt:lpstr>
      <vt:lpstr>What do we use this data for? </vt:lpstr>
      <vt:lpstr>What do we use this data for? </vt:lpstr>
      <vt:lpstr>What do we use this data for? </vt:lpstr>
      <vt:lpstr>What do we use this data for? </vt:lpstr>
      <vt:lpstr>What do we use this data for? </vt:lpstr>
      <vt:lpstr>What do we use this data for? </vt:lpstr>
      <vt:lpstr>What do we use this data for? </vt:lpstr>
      <vt:lpstr>Questions to consider:</vt:lpstr>
      <vt:lpstr>What makes sharks different from other fish?</vt:lpstr>
      <vt:lpstr>Species of consideration </vt:lpstr>
      <vt:lpstr>Sandbar shark </vt:lpstr>
      <vt:lpstr>Tiger shark </vt:lpstr>
      <vt:lpstr>Blacktip shark </vt:lpstr>
      <vt:lpstr>Blacknose shark </vt:lpstr>
      <vt:lpstr>Bonnethead shark </vt:lpstr>
      <vt:lpstr>Shark Sampling Activity </vt:lpstr>
      <vt:lpstr>Pre-Survey Questions – Station Specific</vt:lpstr>
      <vt:lpstr>Post-Survey Questions – Species Specific </vt:lpstr>
      <vt:lpstr>How is a species distribution expected to change?</vt:lpstr>
      <vt:lpstr>Shark Distribution Shifts </vt:lpstr>
      <vt:lpstr>How is your species suitable habitat changing</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Shark Sanctuaries: Identifying Suitable Habitat for Small and Large Coastal Sharks</dc:title>
  <dc:creator>Kaitlyn A. O'Brien</dc:creator>
  <cp:lastModifiedBy>Kaitlyn A. O'Brien</cp:lastModifiedBy>
  <cp:revision>118</cp:revision>
  <dcterms:created xsi:type="dcterms:W3CDTF">2021-11-29T17:12:48Z</dcterms:created>
  <dcterms:modified xsi:type="dcterms:W3CDTF">2022-04-08T20:06:55Z</dcterms:modified>
</cp:coreProperties>
</file>