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4" r:id="rId2"/>
    <p:sldId id="294" r:id="rId3"/>
    <p:sldId id="277" r:id="rId4"/>
    <p:sldId id="275" r:id="rId5"/>
    <p:sldId id="283" r:id="rId6"/>
    <p:sldId id="281" r:id="rId7"/>
    <p:sldId id="290" r:id="rId8"/>
    <p:sldId id="299" r:id="rId9"/>
    <p:sldId id="300" r:id="rId10"/>
    <p:sldId id="278" r:id="rId11"/>
    <p:sldId id="282" r:id="rId12"/>
    <p:sldId id="284" r:id="rId13"/>
    <p:sldId id="286" r:id="rId14"/>
    <p:sldId id="288" r:id="rId15"/>
    <p:sldId id="28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38" autoAdjust="0"/>
    <p:restoredTop sz="70417" autoAdjust="0"/>
  </p:normalViewPr>
  <p:slideViewPr>
    <p:cSldViewPr snapToGrid="0">
      <p:cViewPr varScale="1">
        <p:scale>
          <a:sx n="60" d="100"/>
          <a:sy n="60" d="100"/>
        </p:scale>
        <p:origin x="1469"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05914E-7292-4382-A813-70DB449A0618}" type="datetimeFigureOut">
              <a:rPr lang="en-US" smtClean="0"/>
              <a:t>4/8/2022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8B131A-454F-4C1A-99D5-A01F8978B54E}" type="slidenum">
              <a:rPr lang="en-US" smtClean="0"/>
              <a:t>‹#›</a:t>
            </a:fld>
            <a:endParaRPr lang="en-US"/>
          </a:p>
        </p:txBody>
      </p:sp>
    </p:spTree>
    <p:extLst>
      <p:ext uri="{BB962C8B-B14F-4D97-AF65-F5344CB8AC3E}">
        <p14:creationId xmlns:p14="http://schemas.microsoft.com/office/powerpoint/2010/main" val="1989318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600"/>
              </a:spcBef>
              <a:spcAft>
                <a:spcPts val="0"/>
              </a:spcAft>
            </a:pPr>
            <a:r>
              <a:rPr lang="en-US" sz="1800" b="1" dirty="0">
                <a:effectLst/>
                <a:latin typeface="Calibri" panose="020F0502020204030204" pitchFamily="34" charset="0"/>
                <a:ea typeface="SimSun" panose="02010600030101010101" pitchFamily="2" charset="-122"/>
                <a:cs typeface="Times New Roman" panose="02020603050405020304" pitchFamily="18" charset="0"/>
              </a:rPr>
              <a:t>Learning Objectives:</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rPr>
              <a:t>Students will count animals collected in a seagrass epifauna sample, and graph their data</a:t>
            </a:r>
            <a:endParaRPr lang="en-US" sz="1800" dirty="0">
              <a:effectLst/>
              <a:latin typeface="Times New Roman" panose="02020603050405020304" pitchFamily="18" charset="0"/>
              <a:ea typeface="Calibri" panose="020F0502020204030204" pitchFamily="34" charset="0"/>
            </a:endParaRPr>
          </a:p>
          <a:p>
            <a:pPr marL="342900" marR="0" lvl="0" indent="-342900">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rPr>
              <a:t>Students will identify if high, medium, or low seagrass cover attracts the most diversity and abundance of animals</a:t>
            </a:r>
            <a:endParaRPr lang="en-US" sz="1800" dirty="0">
              <a:effectLst/>
              <a:latin typeface="Times New Roman" panose="02020603050405020304" pitchFamily="18" charset="0"/>
              <a:ea typeface="Calibri" panose="020F0502020204030204" pitchFamily="34" charset="0"/>
            </a:endParaRPr>
          </a:p>
          <a:p>
            <a:pPr marL="342900" marR="0" lvl="0" indent="-342900">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rPr>
              <a:t>Students will compare and contrast their results to those from other groups members</a:t>
            </a:r>
            <a:endParaRPr lang="en-US" sz="1800" dirty="0">
              <a:effectLst/>
              <a:latin typeface="Times New Roman" panose="02020603050405020304" pitchFamily="18" charset="0"/>
              <a:ea typeface="Calibri" panose="020F0502020204030204" pitchFamily="34" charset="0"/>
            </a:endParaRPr>
          </a:p>
          <a:p>
            <a:pPr marL="342900" marR="0" lvl="0" indent="-342900">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rPr>
              <a:t>Students will calculate Simpson’s Diversity Index</a:t>
            </a:r>
            <a:endParaRPr lang="en-US" sz="1800" dirty="0">
              <a:effectLst/>
              <a:latin typeface="Times New Roman" panose="02020603050405020304" pitchFamily="18" charset="0"/>
              <a:ea typeface="Calibri" panose="020F0502020204030204" pitchFamily="34" charset="0"/>
            </a:endParaRPr>
          </a:p>
          <a:p>
            <a:pPr marL="342900" marR="0" lvl="0" indent="-342900">
              <a:buFont typeface="Wingdings" panose="05000000000000000000" pitchFamily="2" charset="2"/>
              <a:buChar char=""/>
            </a:pPr>
            <a:r>
              <a:rPr lang="en-US" sz="1800" dirty="0">
                <a:effectLst/>
                <a:latin typeface="Calibri" panose="020F0502020204030204" pitchFamily="34" charset="0"/>
                <a:ea typeface="Calibri" panose="020F0502020204030204" pitchFamily="34" charset="0"/>
              </a:rPr>
              <a:t>Students will use data to develop a hypothesis about how climate change will affect diversity and abundance in seagrass meadows</a:t>
            </a:r>
            <a:endParaRPr lang="en-US" sz="1800" dirty="0">
              <a:effectLst/>
              <a:latin typeface="Times New Roman" panose="02020603050405020304" pitchFamily="18" charset="0"/>
              <a:ea typeface="Calibri" panose="020F0502020204030204" pitchFamily="34" charset="0"/>
            </a:endParaRPr>
          </a:p>
          <a:p>
            <a:endParaRPr lang="en-US" dirty="0"/>
          </a:p>
          <a:p>
            <a:endParaRPr lang="en-US" dirty="0"/>
          </a:p>
          <a:p>
            <a:r>
              <a:rPr lang="en-US" dirty="0"/>
              <a:t>Photo credit: </a:t>
            </a:r>
          </a:p>
          <a:p>
            <a:r>
              <a:rPr lang="en-US" dirty="0"/>
              <a:t>“Healthy seagrass” Photographer: Paige Gill Location: Florida Keys National Marine Sanctuary </a:t>
            </a:r>
          </a:p>
          <a:p>
            <a:r>
              <a:rPr lang="en-US" dirty="0"/>
              <a:t>(</a:t>
            </a:r>
            <a:r>
              <a:rPr lang="en-US" b="0" i="0" u="sng" dirty="0">
                <a:solidFill>
                  <a:srgbClr val="3A9AD9"/>
                </a:solidFill>
                <a:effectLst/>
                <a:latin typeface="PT Sans" panose="020B0604020202020204" pitchFamily="34" charset="0"/>
              </a:rPr>
              <a:t>https://photolib.noaa.gov/Collections/Sanctuaries/Florida-Keys/emodule/848/eitem/36080</a:t>
            </a:r>
            <a:r>
              <a:rPr lang="en-US" dirty="0"/>
              <a:t>)</a:t>
            </a:r>
          </a:p>
        </p:txBody>
      </p:sp>
      <p:sp>
        <p:nvSpPr>
          <p:cNvPr id="4" name="Slide Number Placeholder 3"/>
          <p:cNvSpPr>
            <a:spLocks noGrp="1"/>
          </p:cNvSpPr>
          <p:nvPr>
            <p:ph type="sldNum" sz="quarter" idx="5"/>
          </p:nvPr>
        </p:nvSpPr>
        <p:spPr/>
        <p:txBody>
          <a:bodyPr/>
          <a:lstStyle/>
          <a:p>
            <a:fld id="{088B131A-454F-4C1A-99D5-A01F8978B54E}" type="slidenum">
              <a:rPr lang="en-US" smtClean="0"/>
              <a:t>1</a:t>
            </a:fld>
            <a:endParaRPr lang="en-US"/>
          </a:p>
        </p:txBody>
      </p:sp>
    </p:spTree>
    <p:extLst>
      <p:ext uri="{BB962C8B-B14F-4D97-AF65-F5344CB8AC3E}">
        <p14:creationId xmlns:p14="http://schemas.microsoft.com/office/powerpoint/2010/main" val="1734775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Lauren Alvaro and VIMS Coastal &amp; Estuarine Ecology Lab</a:t>
            </a:r>
          </a:p>
        </p:txBody>
      </p:sp>
      <p:sp>
        <p:nvSpPr>
          <p:cNvPr id="4" name="Slide Number Placeholder 3"/>
          <p:cNvSpPr>
            <a:spLocks noGrp="1"/>
          </p:cNvSpPr>
          <p:nvPr>
            <p:ph type="sldNum" sz="quarter" idx="5"/>
          </p:nvPr>
        </p:nvSpPr>
        <p:spPr/>
        <p:txBody>
          <a:bodyPr/>
          <a:lstStyle/>
          <a:p>
            <a:fld id="{088B131A-454F-4C1A-99D5-A01F8978B54E}" type="slidenum">
              <a:rPr lang="en-US" smtClean="0"/>
              <a:t>2</a:t>
            </a:fld>
            <a:endParaRPr lang="en-US"/>
          </a:p>
        </p:txBody>
      </p:sp>
    </p:spTree>
    <p:extLst>
      <p:ext uri="{BB962C8B-B14F-4D97-AF65-F5344CB8AC3E}">
        <p14:creationId xmlns:p14="http://schemas.microsoft.com/office/powerpoint/2010/main" val="4063132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Seagrasses are angiosperms, or flowering plants, that over time adapted to live underwater. They use their roots and rhizomes to absorb and store nutrients and to anchor themselves in the sediments.  Just like land plants, seagrasses also perform photosynthesis and use energy from the sun to convert carbon dioxide and water into sugar and oxygen. Seagrasses exchange oxygen and carbon dioxide through their thin leaves. </a:t>
            </a:r>
          </a:p>
          <a:p>
            <a:endParaRPr lang="en-US" dirty="0"/>
          </a:p>
          <a:p>
            <a:r>
              <a:rPr lang="en-US" dirty="0"/>
              <a:t>Photo credit:</a:t>
            </a:r>
          </a:p>
          <a:p>
            <a:r>
              <a:rPr lang="en-US" dirty="0"/>
              <a:t>Cullen-Unsworth L, Jones B, Lilley R and Unsworth R (2018) Secret Gardens Under the Sea: What are Seagrass Meadows and Why are They Important?. Front. Young Minds. 6:2. </a:t>
            </a:r>
            <a:r>
              <a:rPr lang="en-US" dirty="0" err="1"/>
              <a:t>doi</a:t>
            </a:r>
            <a:r>
              <a:rPr lang="en-US" dirty="0"/>
              <a:t>: 10.3389/frym.2018.00002</a:t>
            </a:r>
          </a:p>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3</a:t>
            </a:fld>
            <a:endParaRPr lang="en-US"/>
          </a:p>
        </p:txBody>
      </p:sp>
    </p:spTree>
    <p:extLst>
      <p:ext uri="{BB962C8B-B14F-4D97-AF65-F5344CB8AC3E}">
        <p14:creationId xmlns:p14="http://schemas.microsoft.com/office/powerpoint/2010/main" val="2091406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Seagrasses have a global distribution and can be found in the shallow coastal waters of all continents except Antarctica. </a:t>
            </a:r>
          </a:p>
          <a:p>
            <a:endParaRPr lang="en-US" dirty="0"/>
          </a:p>
          <a:p>
            <a:r>
              <a:rPr lang="en-US" dirty="0"/>
              <a:t>Photo credit:</a:t>
            </a:r>
          </a:p>
          <a:p>
            <a:r>
              <a:rPr lang="en-US" dirty="0"/>
              <a:t>Cullen-Unsworth L, Jones B, Lilley R and Unsworth R (2018) Secret Gardens Under the Sea: What are Seagrass Meadows and Why are They Important?. Front. Young Minds. 6:2. </a:t>
            </a:r>
            <a:r>
              <a:rPr lang="en-US" dirty="0" err="1"/>
              <a:t>doi</a:t>
            </a:r>
            <a:r>
              <a:rPr lang="en-US" dirty="0"/>
              <a:t>: 10.3389/frym.2018.00002</a:t>
            </a:r>
          </a:p>
        </p:txBody>
      </p:sp>
      <p:sp>
        <p:nvSpPr>
          <p:cNvPr id="4" name="Slide Number Placeholder 3"/>
          <p:cNvSpPr>
            <a:spLocks noGrp="1"/>
          </p:cNvSpPr>
          <p:nvPr>
            <p:ph type="sldNum" sz="quarter" idx="5"/>
          </p:nvPr>
        </p:nvSpPr>
        <p:spPr/>
        <p:txBody>
          <a:bodyPr/>
          <a:lstStyle/>
          <a:p>
            <a:fld id="{088B131A-454F-4C1A-99D5-A01F8978B54E}" type="slidenum">
              <a:rPr lang="en-US" smtClean="0"/>
              <a:t>4</a:t>
            </a:fld>
            <a:endParaRPr lang="en-US"/>
          </a:p>
        </p:txBody>
      </p:sp>
    </p:spTree>
    <p:extLst>
      <p:ext uri="{BB962C8B-B14F-4D97-AF65-F5344CB8AC3E}">
        <p14:creationId xmlns:p14="http://schemas.microsoft.com/office/powerpoint/2010/main" val="3618213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effectLst/>
                <a:latin typeface="Calibri" panose="020F0502020204030204" pitchFamily="34" charset="0"/>
                <a:ea typeface="Times New Roman" panose="02020603050405020304" pitchFamily="18" charset="0"/>
                <a:cs typeface="Times New Roman" panose="02020603050405020304" pitchFamily="18" charset="0"/>
              </a:rPr>
              <a:t>Unfortunately, seagrasses are at risk. Globally we are losing the equivalent of two football fields of seagrass meadows every hour per year. Threats to seagrass meadows include: climate change, poor water quality from pollution, as well as boating and destructive fishing methods.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endParaRPr lang="en-US" dirty="0"/>
          </a:p>
          <a:p>
            <a:endParaRPr lang="en-US" dirty="0"/>
          </a:p>
          <a:p>
            <a:r>
              <a:rPr lang="en-US" dirty="0"/>
              <a:t>Photo credit:</a:t>
            </a:r>
          </a:p>
          <a:p>
            <a:r>
              <a:rPr lang="en-US" dirty="0"/>
              <a:t>Cullen-Unsworth L, Jones B, Lilley R and Unsworth R (2018) Secret Gardens Under the Sea: What are Seagrass Meadows and Why are They Important?. Front. Young Minds. 6:2. </a:t>
            </a:r>
            <a:r>
              <a:rPr lang="en-US" dirty="0" err="1"/>
              <a:t>doi</a:t>
            </a:r>
            <a:r>
              <a:rPr lang="en-US" dirty="0"/>
              <a:t>: 10.3389/frym.2018.00002</a:t>
            </a:r>
          </a:p>
        </p:txBody>
      </p:sp>
      <p:sp>
        <p:nvSpPr>
          <p:cNvPr id="4" name="Slide Number Placeholder 3"/>
          <p:cNvSpPr>
            <a:spLocks noGrp="1"/>
          </p:cNvSpPr>
          <p:nvPr>
            <p:ph type="sldNum" sz="quarter" idx="5"/>
          </p:nvPr>
        </p:nvSpPr>
        <p:spPr/>
        <p:txBody>
          <a:bodyPr/>
          <a:lstStyle/>
          <a:p>
            <a:fld id="{088B131A-454F-4C1A-99D5-A01F8978B54E}" type="slidenum">
              <a:rPr lang="en-US" smtClean="0"/>
              <a:t>5</a:t>
            </a:fld>
            <a:endParaRPr lang="en-US"/>
          </a:p>
        </p:txBody>
      </p:sp>
    </p:spTree>
    <p:extLst>
      <p:ext uri="{BB962C8B-B14F-4D97-AF65-F5344CB8AC3E}">
        <p14:creationId xmlns:p14="http://schemas.microsoft.com/office/powerpoint/2010/main" val="648706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Seagrass meadows are an important marine ecosystem for a variety of reasons. For example, seagrass meadows have high biodiversity and are a vital source of food and habitat for many marine animals, especially juveniles. Seagrass meadows can be home to many fishes that humans eat and to other species like seahorses, manatees, and sea turtles. Seagrasses absorb the carbon dioxide that is dissolved in the ocean and store it in their tissues or in the sediment. They also protect the coasts from the impacts of storms by stopping coastal erosion. </a:t>
            </a:r>
          </a:p>
          <a:p>
            <a:endParaRPr lang="en-US" sz="1800" dirty="0"/>
          </a:p>
          <a:p>
            <a:r>
              <a:rPr lang="en-US" sz="1800" dirty="0"/>
              <a:t>Why is it important that seagrass absorbs carbon dioxide in the ocean? Answer: Carbon dioxide contributes to global warming and by absorbing the carbon dioxide dissolved in the ocean, seagrasses prevent it from escaping back into the atmosphere. </a:t>
            </a:r>
          </a:p>
          <a:p>
            <a:r>
              <a:rPr lang="en-US" sz="1800" dirty="0"/>
              <a:t>	</a:t>
            </a:r>
          </a:p>
          <a:p>
            <a:r>
              <a:rPr lang="en-US" sz="1800" dirty="0"/>
              <a:t>Photo credit:</a:t>
            </a:r>
          </a:p>
          <a:p>
            <a:r>
              <a:rPr lang="en-US" sz="1800" dirty="0"/>
              <a:t>Cullen-Unsworth L, Jones B, Lilley R and Unsworth R (2018) Secret Gardens Under the Sea: What are Seagrass Meadows and Why are They Important?. Front. Young Minds. 6:2. </a:t>
            </a:r>
            <a:r>
              <a:rPr lang="en-US" sz="1800" dirty="0" err="1"/>
              <a:t>doi</a:t>
            </a:r>
            <a:r>
              <a:rPr lang="en-US" sz="1800" dirty="0"/>
              <a:t>: 10.3389/frym.2018.00002</a:t>
            </a:r>
          </a:p>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6</a:t>
            </a:fld>
            <a:endParaRPr lang="en-US"/>
          </a:p>
        </p:txBody>
      </p:sp>
    </p:spTree>
    <p:extLst>
      <p:ext uri="{BB962C8B-B14F-4D97-AF65-F5344CB8AC3E}">
        <p14:creationId xmlns:p14="http://schemas.microsoft.com/office/powerpoint/2010/main" val="2001169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Times New Roman" panose="02020603050405020304" pitchFamily="18" charset="0"/>
              </a:rPr>
              <a:t>Epifauna are aquatic animals, such as amphipods, that live on the surface of the sediment or on the surface of a substrate, like rocks or plants and  are vital to the maintenance of seagrass ecosystems. (</a:t>
            </a:r>
            <a:r>
              <a:rPr lang="en-US" sz="1800" dirty="0"/>
              <a:t>Amphipods are invertebrates and a type of crustacean whose Latin name means “different-footed” because they have multiple types of legs.</a:t>
            </a:r>
            <a:r>
              <a:rPr lang="en-US" sz="1800" b="0" i="0" u="none" strike="noStrike" dirty="0">
                <a:solidFill>
                  <a:srgbClr val="000000"/>
                </a:solidFill>
                <a:effectLst/>
                <a:latin typeface="Times New Roman" panose="02020603050405020304" pitchFamily="18" charset="0"/>
              </a:rPr>
              <a:t>) These invertebrates remove fouling algae which would otherwise overgrow the seagrass. They also act as an important link in the food web between primary producers and animals higher in the food chain.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Photo credit:</a:t>
            </a:r>
          </a:p>
          <a:p>
            <a:r>
              <a:rPr lang="en-US" dirty="0"/>
              <a:t>Cullen-Unsworth L, Jones B, Lilley R and Unsworth R (2018) Secret Gardens Under the Sea: What are Seagrass Meadows and Why are They Important?. Front. Young Minds. 6:2. </a:t>
            </a:r>
            <a:r>
              <a:rPr lang="en-US" dirty="0" err="1"/>
              <a:t>doi</a:t>
            </a:r>
            <a:r>
              <a:rPr lang="en-US" dirty="0"/>
              <a:t>: 10.3389/frym.2018.00002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dirty="0">
                <a:solidFill>
                  <a:srgbClr val="0A0A0A"/>
                </a:solidFill>
                <a:effectLst/>
                <a:latin typeface="Arial" panose="020B0604020202020204" pitchFamily="34" charset="0"/>
              </a:rPr>
              <a:t>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A0A0A"/>
                </a:solidFill>
                <a:effectLst/>
                <a:latin typeface="Open Sans" panose="020B0606030504020204" pitchFamily="34" charset="0"/>
              </a:rPr>
              <a:t>Dieter Tracey, Water and Rivers Commission (ian.umces.edu/media-library)</a:t>
            </a:r>
            <a:endParaRPr lang="en-US" sz="1200" b="0" i="0" u="none" strike="noStrike" dirty="0">
              <a:solidFill>
                <a:srgbClr val="0A0A0A"/>
              </a:solidFill>
              <a:effectLst/>
              <a:latin typeface="Arial" panose="020B0604020202020204" pitchFamily="34"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7</a:t>
            </a:fld>
            <a:endParaRPr lang="en-US"/>
          </a:p>
        </p:txBody>
      </p:sp>
    </p:spTree>
    <p:extLst>
      <p:ext uri="{BB962C8B-B14F-4D97-AF65-F5344CB8AC3E}">
        <p14:creationId xmlns:p14="http://schemas.microsoft.com/office/powerpoint/2010/main" val="4021779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key roles that epifauna play in seagrass ecosystems mean that sampling the epifauna community helps scientists understand the health and function of seagrass meadows. One-way scientists collect epifauna is by using mesh grab bags. After lowering a bag over a section of seagrass and closing it, the samples are then processed by adding water, separating out the grass to weigh, and putting the remaining water through different sieves to sort the epifauna into size classes. Next, epifauna are identified under a microscope. </a:t>
            </a:r>
          </a:p>
          <a:p>
            <a:endParaRPr lang="en-US" dirty="0"/>
          </a:p>
          <a:p>
            <a:r>
              <a:rPr lang="en-US" dirty="0"/>
              <a:t>Photo credit: </a:t>
            </a:r>
          </a:p>
          <a:p>
            <a:pPr rtl="0">
              <a:spcBef>
                <a:spcPts val="0"/>
              </a:spcBef>
              <a:spcAft>
                <a:spcPts val="0"/>
              </a:spcAft>
            </a:pPr>
            <a:r>
              <a:rPr lang="en-US" dirty="0"/>
              <a:t>Epifauna collection: VIMS Coastal &amp; Estuarine Ecology Lab</a:t>
            </a:r>
          </a:p>
          <a:p>
            <a:pPr rtl="0">
              <a:spcBef>
                <a:spcPts val="0"/>
              </a:spcBef>
              <a:spcAft>
                <a:spcPts val="0"/>
              </a:spcAft>
            </a:pPr>
            <a:r>
              <a:rPr lang="en-US" dirty="0"/>
              <a:t>Seagrass sample: Lauren Alvaro</a:t>
            </a:r>
          </a:p>
          <a:p>
            <a:pPr rtl="0">
              <a:spcBef>
                <a:spcPts val="0"/>
              </a:spcBef>
              <a:spcAft>
                <a:spcPts val="0"/>
              </a:spcAft>
            </a:pPr>
            <a:r>
              <a:rPr lang="en-US" dirty="0"/>
              <a:t>Microscope: </a:t>
            </a:r>
            <a:r>
              <a:rPr lang="en-US" sz="1200" b="0" i="0" u="none" strike="noStrike" dirty="0">
                <a:solidFill>
                  <a:srgbClr val="0A0A0A"/>
                </a:solidFill>
                <a:effectLst/>
                <a:latin typeface="Arial" panose="020B0604020202020204" pitchFamily="34" charset="0"/>
              </a:rPr>
              <a:t>Tracey Saxby, Integration and Application Network (ian.umces.edu/media-library)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8B131A-454F-4C1A-99D5-A01F8978B5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48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short video showing how a mesh grab bag is used to collect seagrass and epifauna.</a:t>
            </a:r>
          </a:p>
          <a:p>
            <a:endParaRPr lang="en-US" dirty="0"/>
          </a:p>
          <a:p>
            <a:r>
              <a:rPr lang="en-US" dirty="0"/>
              <a:t>Video credit: VIMS Coastal &amp; Estuarine Ecology Lab</a:t>
            </a:r>
          </a:p>
        </p:txBody>
      </p:sp>
      <p:sp>
        <p:nvSpPr>
          <p:cNvPr id="4" name="Slide Number Placeholder 3"/>
          <p:cNvSpPr>
            <a:spLocks noGrp="1"/>
          </p:cNvSpPr>
          <p:nvPr>
            <p:ph type="sldNum" sz="quarter" idx="5"/>
          </p:nvPr>
        </p:nvSpPr>
        <p:spPr/>
        <p:txBody>
          <a:bodyPr/>
          <a:lstStyle/>
          <a:p>
            <a:fld id="{088B131A-454F-4C1A-99D5-A01F8978B54E}" type="slidenum">
              <a:rPr lang="en-US" smtClean="0"/>
              <a:t>9</a:t>
            </a:fld>
            <a:endParaRPr lang="en-US"/>
          </a:p>
        </p:txBody>
      </p:sp>
    </p:spTree>
    <p:extLst>
      <p:ext uri="{BB962C8B-B14F-4D97-AF65-F5344CB8AC3E}">
        <p14:creationId xmlns:p14="http://schemas.microsoft.com/office/powerpoint/2010/main" val="4016106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 common species of epifauna that we will find in our samples </a:t>
            </a:r>
          </a:p>
          <a:p>
            <a:endParaRPr lang="en-US" dirty="0"/>
          </a:p>
          <a:p>
            <a:r>
              <a:rPr lang="en-US" dirty="0"/>
              <a:t>Photo credit: </a:t>
            </a:r>
          </a:p>
          <a:p>
            <a:pPr rtl="0">
              <a:spcBef>
                <a:spcPts val="0"/>
              </a:spcBef>
              <a:spcAft>
                <a:spcPts val="0"/>
              </a:spcAft>
            </a:pPr>
            <a:r>
              <a:rPr lang="en-US" dirty="0"/>
              <a:t>Bittium snail, Juvenile blue crab, </a:t>
            </a:r>
            <a:r>
              <a:rPr lang="en-US" sz="1200" b="0" i="0" u="none" strike="noStrike" dirty="0">
                <a:solidFill>
                  <a:srgbClr val="0A0A0A"/>
                </a:solidFill>
                <a:effectLst/>
                <a:latin typeface="Arial" panose="020B0604020202020204" pitchFamily="34" charset="0"/>
              </a:rPr>
              <a:t>Amphipod: </a:t>
            </a:r>
            <a:r>
              <a:rPr lang="en-US" dirty="0"/>
              <a:t> </a:t>
            </a:r>
            <a:r>
              <a:rPr lang="en-US" sz="1800" b="0" i="0" u="none" strike="noStrike" dirty="0">
                <a:solidFill>
                  <a:srgbClr val="0A0A0A"/>
                </a:solidFill>
                <a:effectLst/>
                <a:latin typeface="Arial" panose="020B0604020202020204" pitchFamily="34" charset="0"/>
              </a:rPr>
              <a:t>Tracey Saxby, Integration and Application Network (ian.umces.edu/media-library)</a:t>
            </a:r>
            <a:br>
              <a:rPr lang="en-US" dirty="0"/>
            </a:br>
            <a:r>
              <a:rPr lang="en-US" dirty="0"/>
              <a:t>Shrimp: Dieter Tracey, Water and Rivers Commission (ian.umces.edu/media-library)</a:t>
            </a:r>
          </a:p>
        </p:txBody>
      </p:sp>
      <p:sp>
        <p:nvSpPr>
          <p:cNvPr id="4" name="Slide Number Placeholder 3"/>
          <p:cNvSpPr>
            <a:spLocks noGrp="1"/>
          </p:cNvSpPr>
          <p:nvPr>
            <p:ph type="sldNum" sz="quarter" idx="5"/>
          </p:nvPr>
        </p:nvSpPr>
        <p:spPr/>
        <p:txBody>
          <a:bodyPr/>
          <a:lstStyle/>
          <a:p>
            <a:fld id="{088B131A-454F-4C1A-99D5-A01F8978B54E}" type="slidenum">
              <a:rPr lang="en-US" smtClean="0"/>
              <a:t>10</a:t>
            </a:fld>
            <a:endParaRPr lang="en-US"/>
          </a:p>
        </p:txBody>
      </p:sp>
    </p:spTree>
    <p:extLst>
      <p:ext uri="{BB962C8B-B14F-4D97-AF65-F5344CB8AC3E}">
        <p14:creationId xmlns:p14="http://schemas.microsoft.com/office/powerpoint/2010/main" val="19134074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Simpson's Diversity Index is a measure of biodiversity that considers the number of species present and the abundance of each species. The value of Simpson's Diversity Index (D) can range between 0 and 1. A value of 1 represents high diversity and a value of 0 indicates no diversity.</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11</a:t>
            </a:fld>
            <a:endParaRPr lang="en-US"/>
          </a:p>
        </p:txBody>
      </p:sp>
    </p:spTree>
    <p:extLst>
      <p:ext uri="{BB962C8B-B14F-4D97-AF65-F5344CB8AC3E}">
        <p14:creationId xmlns:p14="http://schemas.microsoft.com/office/powerpoint/2010/main" val="22793486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14</a:t>
            </a:fld>
            <a:endParaRPr lang="en-US"/>
          </a:p>
        </p:txBody>
      </p:sp>
    </p:spTree>
    <p:extLst>
      <p:ext uri="{BB962C8B-B14F-4D97-AF65-F5344CB8AC3E}">
        <p14:creationId xmlns:p14="http://schemas.microsoft.com/office/powerpoint/2010/main" val="67654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p>
          <a:p>
            <a:r>
              <a:rPr lang="en-US" dirty="0"/>
              <a:t>“Healthy seagrass” Photographer: Paige Gill Location: Florida Keys National Marine Sanctuary </a:t>
            </a:r>
          </a:p>
          <a:p>
            <a:r>
              <a:rPr lang="en-US" dirty="0"/>
              <a:t>(</a:t>
            </a:r>
            <a:r>
              <a:rPr lang="en-US" b="0" i="0" u="sng" dirty="0">
                <a:solidFill>
                  <a:srgbClr val="3A9AD9"/>
                </a:solidFill>
                <a:effectLst/>
                <a:latin typeface="PT Sans" panose="020B0604020202020204" pitchFamily="34" charset="0"/>
              </a:rPr>
              <a:t>https://photolib.noaa.gov/Collections/Sanctuaries/Florida-Keys/emodule/848/eitem/36080</a:t>
            </a:r>
            <a:r>
              <a:rPr lang="en-US" dirty="0"/>
              <a:t>)</a:t>
            </a:r>
          </a:p>
          <a:p>
            <a:endParaRPr lang="en-US" dirty="0"/>
          </a:p>
        </p:txBody>
      </p:sp>
      <p:sp>
        <p:nvSpPr>
          <p:cNvPr id="4" name="Slide Number Placeholder 3"/>
          <p:cNvSpPr>
            <a:spLocks noGrp="1"/>
          </p:cNvSpPr>
          <p:nvPr>
            <p:ph type="sldNum" sz="quarter" idx="5"/>
          </p:nvPr>
        </p:nvSpPr>
        <p:spPr/>
        <p:txBody>
          <a:bodyPr/>
          <a:lstStyle/>
          <a:p>
            <a:fld id="{088B131A-454F-4C1A-99D5-A01F8978B54E}" type="slidenum">
              <a:rPr lang="en-US" smtClean="0"/>
              <a:t>15</a:t>
            </a:fld>
            <a:endParaRPr lang="en-US"/>
          </a:p>
        </p:txBody>
      </p:sp>
    </p:spTree>
    <p:extLst>
      <p:ext uri="{BB962C8B-B14F-4D97-AF65-F5344CB8AC3E}">
        <p14:creationId xmlns:p14="http://schemas.microsoft.com/office/powerpoint/2010/main" val="1149890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4D8DF-E82B-451E-B62B-01FCB4AA83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DEE990-4894-4906-BF39-97E653EC8E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7BF5B8E-B62E-466B-99BC-FFD2CE657279}"/>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0058B036-765A-4F13-8821-143D9246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2B0D2E-2F49-47A7-B574-AA5BC9CA4B85}"/>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3133644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3FE6B-780A-4416-8021-541D57E732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27F14B-7798-4909-A5FF-0E4DAA01E6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C2FBA8-ACBC-4D98-A2CF-016F9E36F85C}"/>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99239906-03BA-4718-B64A-D92790BE13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279675-1F61-45AC-ADBD-9AABCE4BC4C1}"/>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4043642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CB311-73A3-464E-91CB-6CFD6323859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7D2D64-5D2E-47C0-B071-AE3F9D015C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5C7F47-E8B9-4DDD-AB5A-926224A3A985}"/>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3747CEF4-C2C6-48B4-8F18-6F3EAC2E96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531DE8-1751-4805-A04A-B1BC26E74B32}"/>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2435050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A7F77-07A7-4C23-9082-F66E066ACC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4510532-14FF-4E3E-A0B4-4251206C0D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4AE1DE0-DA42-4EBC-B108-079133EA71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4AA6868-3511-420B-9750-3F1B2335281C}"/>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6" name="Footer Placeholder 5">
            <a:extLst>
              <a:ext uri="{FF2B5EF4-FFF2-40B4-BE49-F238E27FC236}">
                <a16:creationId xmlns:a16="http://schemas.microsoft.com/office/drawing/2014/main" id="{8CB06361-5325-42BD-B88B-CB0EC14C7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66437F-99F6-454E-99C4-28145635FC8C}"/>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1105431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050F-3586-4604-AFD6-D3403E06ECC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4C2503-44F3-4796-A4E6-A824816467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E757E3-5905-4409-93D2-71BE779D89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1003A1-1F76-44DE-8DFE-A5330BEED8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FE495A3-0D32-4027-8D40-CD00A4CEDC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3B95DD9-5506-4B7A-927E-6B0964C27423}"/>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8" name="Footer Placeholder 7">
            <a:extLst>
              <a:ext uri="{FF2B5EF4-FFF2-40B4-BE49-F238E27FC236}">
                <a16:creationId xmlns:a16="http://schemas.microsoft.com/office/drawing/2014/main" id="{62FF1C3B-373C-4C48-B450-20DC5CA4050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6808A5-369E-4148-9B80-7E8203C788BF}"/>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2342001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6F9A8-644C-4111-B95A-1B699A84223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087EBA-FEC0-432D-9FE5-2E039937CF8D}"/>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4" name="Footer Placeholder 3">
            <a:extLst>
              <a:ext uri="{FF2B5EF4-FFF2-40B4-BE49-F238E27FC236}">
                <a16:creationId xmlns:a16="http://schemas.microsoft.com/office/drawing/2014/main" id="{70F55F1D-87A9-47A0-AC98-BD82DEF46C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54EC164-F14A-418C-8C1F-5CD9282C8684}"/>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2927748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F08792-7A16-4F3A-84AA-E1A97EE28731}"/>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3" name="Footer Placeholder 2">
            <a:extLst>
              <a:ext uri="{FF2B5EF4-FFF2-40B4-BE49-F238E27FC236}">
                <a16:creationId xmlns:a16="http://schemas.microsoft.com/office/drawing/2014/main" id="{E91CCF99-0764-4B98-81F8-784C8349B4B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7C382A-2B3A-4780-90E4-70D8B9C2B201}"/>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2267728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3554D-09FD-4FBF-9BB7-C585709067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6F0C94A-AE24-49EC-A04E-C79CC9574D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4F7765B-40C2-4906-92FE-E5D36884E1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D4EF01-4F05-4A6C-93F3-2D1636E5BFEB}"/>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6" name="Footer Placeholder 5">
            <a:extLst>
              <a:ext uri="{FF2B5EF4-FFF2-40B4-BE49-F238E27FC236}">
                <a16:creationId xmlns:a16="http://schemas.microsoft.com/office/drawing/2014/main" id="{B9E962BC-23C4-46F9-AA5E-596CF5A21A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803A7F-85DC-4A9F-9E71-FDE6354999A6}"/>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67225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12CA5-05C3-43DD-8712-9EB174AB1A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5F6806A-91EE-45C0-A036-7FEA2A90A1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824513-E8D1-408F-81B6-7D7DE96FA3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219B92-D71D-4DFD-84A5-459740F8F350}"/>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6" name="Footer Placeholder 5">
            <a:extLst>
              <a:ext uri="{FF2B5EF4-FFF2-40B4-BE49-F238E27FC236}">
                <a16:creationId xmlns:a16="http://schemas.microsoft.com/office/drawing/2014/main" id="{BD81BFE6-DE9A-4DE2-AC99-5A4B6F3CFD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0C7073-891F-4FB3-AEF3-D2310DC4118A}"/>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4224783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FB197-8A5D-4319-A8F5-E358E9BBD0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44838FD-7055-4711-8754-96BE057AAE1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2BD00D-C2A6-4B3D-99D1-1AA370509959}"/>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B8729A0C-11D6-4E18-9953-8BA0457F67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F2C8DC-F4DE-4D70-8FF1-7809CE9DF8AD}"/>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153413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E28219-3732-47E3-B41A-A00E05E6291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78BA6BD-A969-4259-9C1A-1E4E1FC39C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2C416E-0546-4E8B-A3A2-E1BDAACADAB0}"/>
              </a:ext>
            </a:extLst>
          </p:cNvPr>
          <p:cNvSpPr>
            <a:spLocks noGrp="1"/>
          </p:cNvSpPr>
          <p:nvPr>
            <p:ph type="dt" sz="half" idx="10"/>
          </p:nvPr>
        </p:nvSpPr>
        <p:spPr/>
        <p:txBody>
          <a:body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781F5522-61C5-4389-A05D-8E32BBA002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339E1D-C33F-433A-8C7E-CEB4025B0981}"/>
              </a:ext>
            </a:extLst>
          </p:cNvPr>
          <p:cNvSpPr>
            <a:spLocks noGrp="1"/>
          </p:cNvSpPr>
          <p:nvPr>
            <p:ph type="sldNum" sz="quarter" idx="12"/>
          </p:nvPr>
        </p:nvSpPr>
        <p:spPr/>
        <p:txBody>
          <a:bodyPr/>
          <a:lstStyle/>
          <a:p>
            <a:fld id="{B7402F08-4940-46BD-B5E9-74B6051ED7EE}" type="slidenum">
              <a:rPr lang="en-US" smtClean="0"/>
              <a:t>‹#›</a:t>
            </a:fld>
            <a:endParaRPr lang="en-US"/>
          </a:p>
        </p:txBody>
      </p:sp>
    </p:spTree>
    <p:extLst>
      <p:ext uri="{BB962C8B-B14F-4D97-AF65-F5344CB8AC3E}">
        <p14:creationId xmlns:p14="http://schemas.microsoft.com/office/powerpoint/2010/main" val="284586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0A9841-339B-4407-A4F2-179E60A33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965A04E-3F69-447E-8984-F40853F2F2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B7295F-29E5-4564-85BA-872B0445EF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CBB6-AACD-4E8C-9130-EBDFB88EE361}" type="datetimeFigureOut">
              <a:rPr lang="en-US" smtClean="0"/>
              <a:t>4/8/2022</a:t>
            </a:fld>
            <a:endParaRPr lang="en-US"/>
          </a:p>
        </p:txBody>
      </p:sp>
      <p:sp>
        <p:nvSpPr>
          <p:cNvPr id="5" name="Footer Placeholder 4">
            <a:extLst>
              <a:ext uri="{FF2B5EF4-FFF2-40B4-BE49-F238E27FC236}">
                <a16:creationId xmlns:a16="http://schemas.microsoft.com/office/drawing/2014/main" id="{E7E20A12-3318-4CF9-BE31-8BD19DE580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37F269D-C98B-4B87-9C49-FB7F4EB306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402F08-4940-46BD-B5E9-74B6051ED7EE}" type="slidenum">
              <a:rPr lang="en-US" smtClean="0"/>
              <a:t>‹#›</a:t>
            </a:fld>
            <a:endParaRPr lang="en-US"/>
          </a:p>
        </p:txBody>
      </p:sp>
    </p:spTree>
    <p:extLst>
      <p:ext uri="{BB962C8B-B14F-4D97-AF65-F5344CB8AC3E}">
        <p14:creationId xmlns:p14="http://schemas.microsoft.com/office/powerpoint/2010/main" val="2208302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microsoft.com/office/2007/relationships/hdphoto" Target="../media/hdphoto2.wdp"/><Relationship Id="rId5" Type="http://schemas.openxmlformats.org/officeDocument/2006/relationships/image" Target="../media/image14.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16.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0.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0FBBBE4-41AF-4901-AC46-860E9308550A}"/>
              </a:ext>
            </a:extLst>
          </p:cNvPr>
          <p:cNvSpPr/>
          <p:nvPr/>
        </p:nvSpPr>
        <p:spPr>
          <a:xfrm>
            <a:off x="8105313" y="5356585"/>
            <a:ext cx="3764132" cy="1000266"/>
          </a:xfrm>
          <a:prstGeom prst="rect">
            <a:avLst/>
          </a:prstGeom>
          <a:solidFill>
            <a:schemeClr val="accent1">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DDCDDC4-1BD5-4054-876C-9CA48398BF9F}"/>
              </a:ext>
            </a:extLst>
          </p:cNvPr>
          <p:cNvSpPr/>
          <p:nvPr/>
        </p:nvSpPr>
        <p:spPr>
          <a:xfrm>
            <a:off x="8091665" y="457199"/>
            <a:ext cx="3764132" cy="4737088"/>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92D050"/>
              </a:solidFill>
            </a:endParaRPr>
          </a:p>
        </p:txBody>
      </p:sp>
      <p:pic>
        <p:nvPicPr>
          <p:cNvPr id="6" name="Picture 5">
            <a:extLst>
              <a:ext uri="{FF2B5EF4-FFF2-40B4-BE49-F238E27FC236}">
                <a16:creationId xmlns:a16="http://schemas.microsoft.com/office/drawing/2014/main" id="{AD5EFA86-59D3-41A9-819E-C704FF32C5AD}"/>
              </a:ext>
            </a:extLst>
          </p:cNvPr>
          <p:cNvPicPr>
            <a:picLocks noChangeAspect="1"/>
          </p:cNvPicPr>
          <p:nvPr/>
        </p:nvPicPr>
        <p:blipFill>
          <a:blip r:embed="rId3"/>
          <a:srcRect/>
          <a:stretch/>
        </p:blipFill>
        <p:spPr>
          <a:xfrm>
            <a:off x="362251" y="457199"/>
            <a:ext cx="7588885" cy="5899652"/>
          </a:xfrm>
          <a:prstGeom prst="rect">
            <a:avLst/>
          </a:prstGeom>
        </p:spPr>
      </p:pic>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8372723" y="850791"/>
            <a:ext cx="3202016" cy="4198288"/>
          </a:xfrm>
        </p:spPr>
        <p:txBody>
          <a:bodyPr anchor="ctr">
            <a:normAutofit/>
          </a:bodyPr>
          <a:lstStyle/>
          <a:p>
            <a:pPr algn="l"/>
            <a:r>
              <a:rPr lang="en-US" sz="3600" dirty="0">
                <a:solidFill>
                  <a:srgbClr val="FFFFFF"/>
                </a:solidFill>
                <a:latin typeface="Arial" panose="020B0604020202020204" pitchFamily="34" charset="0"/>
                <a:cs typeface="Arial" panose="020B0604020202020204" pitchFamily="34" charset="0"/>
              </a:rPr>
              <a:t>The Seagrass is Greener </a:t>
            </a:r>
            <a:br>
              <a:rPr lang="en-US" sz="3600" dirty="0">
                <a:solidFill>
                  <a:srgbClr val="FFFFFF"/>
                </a:solidFill>
                <a:latin typeface="Arial" panose="020B0604020202020204" pitchFamily="34" charset="0"/>
                <a:cs typeface="Arial" panose="020B0604020202020204" pitchFamily="34" charset="0"/>
              </a:rPr>
            </a:br>
            <a:r>
              <a:rPr lang="en-US" sz="3600" dirty="0">
                <a:solidFill>
                  <a:srgbClr val="FFFFFF"/>
                </a:solidFill>
                <a:latin typeface="Arial" panose="020B0604020202020204" pitchFamily="34" charset="0"/>
                <a:cs typeface="Arial" panose="020B0604020202020204" pitchFamily="34" charset="0"/>
              </a:rPr>
              <a:t>on the </a:t>
            </a:r>
            <a:br>
              <a:rPr lang="en-US" sz="3600" dirty="0">
                <a:solidFill>
                  <a:srgbClr val="FFFFFF"/>
                </a:solidFill>
                <a:latin typeface="Arial" panose="020B0604020202020204" pitchFamily="34" charset="0"/>
                <a:cs typeface="Arial" panose="020B0604020202020204" pitchFamily="34" charset="0"/>
              </a:rPr>
            </a:br>
            <a:r>
              <a:rPr lang="en-US" sz="3600" dirty="0">
                <a:solidFill>
                  <a:srgbClr val="FFFFFF"/>
                </a:solidFill>
                <a:latin typeface="Arial" panose="020B0604020202020204" pitchFamily="34" charset="0"/>
                <a:cs typeface="Arial" panose="020B0604020202020204" pitchFamily="34" charset="0"/>
              </a:rPr>
              <a:t>Other Side</a:t>
            </a: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8372723" y="5545331"/>
            <a:ext cx="3202016" cy="649222"/>
          </a:xfrm>
          <a:noFill/>
        </p:spPr>
        <p:txBody>
          <a:bodyPr anchor="ctr">
            <a:normAutofit lnSpcReduction="10000"/>
          </a:bodyPr>
          <a:lstStyle/>
          <a:p>
            <a:pPr algn="l"/>
            <a:r>
              <a:rPr lang="en-US" sz="1800" dirty="0">
                <a:solidFill>
                  <a:srgbClr val="FFFFFF">
                    <a:alpha val="75000"/>
                  </a:srgbClr>
                </a:solidFill>
              </a:rPr>
              <a:t>Prepared by Lauren Alvaro</a:t>
            </a:r>
          </a:p>
          <a:p>
            <a:pPr algn="l"/>
            <a:r>
              <a:rPr lang="en-US" sz="1500" dirty="0">
                <a:solidFill>
                  <a:srgbClr val="FFFFFF">
                    <a:alpha val="75000"/>
                  </a:srgbClr>
                </a:solidFill>
              </a:rPr>
              <a:t>Virginia Institute of Marine Science</a:t>
            </a:r>
          </a:p>
        </p:txBody>
      </p:sp>
    </p:spTree>
    <p:extLst>
      <p:ext uri="{BB962C8B-B14F-4D97-AF65-F5344CB8AC3E}">
        <p14:creationId xmlns:p14="http://schemas.microsoft.com/office/powerpoint/2010/main" val="118259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7" name="Arc 7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052" name="Picture 4" descr="seagrass and critters">
            <a:extLst>
              <a:ext uri="{FF2B5EF4-FFF2-40B4-BE49-F238E27FC236}">
                <a16:creationId xmlns:a16="http://schemas.microsoft.com/office/drawing/2014/main" id="{5C701E05-2925-4A14-8289-C31BEC4973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44" r="7845" b="3"/>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2" name="Picture 2" descr="A person holding a fish on a boat&#10;&#10;Description automatically generated">
            <a:extLst>
              <a:ext uri="{FF2B5EF4-FFF2-40B4-BE49-F238E27FC236}">
                <a16:creationId xmlns:a16="http://schemas.microsoft.com/office/drawing/2014/main" id="{34302AFE-9A03-4D83-9CB9-3C53B142B8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825" b="32073"/>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FC0DAE91-3F4D-47A9-8210-BE6FA0635912}"/>
              </a:ext>
            </a:extLst>
          </p:cNvPr>
          <p:cNvSpPr txBox="1">
            <a:spLocks/>
          </p:cNvSpPr>
          <p:nvPr/>
        </p:nvSpPr>
        <p:spPr>
          <a:xfrm>
            <a:off x="805160" y="455789"/>
            <a:ext cx="5125234" cy="93268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500" b="1" dirty="0">
                <a:solidFill>
                  <a:srgbClr val="92D050"/>
                </a:solidFill>
                <a:latin typeface="Arial" panose="020B0604020202020204" pitchFamily="34" charset="0"/>
                <a:cs typeface="Arial" panose="020B0604020202020204" pitchFamily="34" charset="0"/>
              </a:rPr>
              <a:t>LAUREN ALVARO</a:t>
            </a:r>
            <a:endParaRPr lang="en-US" sz="4500" dirty="0">
              <a:solidFill>
                <a:srgbClr val="92D05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4D8EB22-A303-4D35-AE18-FAEABF1502E4}"/>
              </a:ext>
            </a:extLst>
          </p:cNvPr>
          <p:cNvSpPr txBox="1"/>
          <p:nvPr/>
        </p:nvSpPr>
        <p:spPr>
          <a:xfrm>
            <a:off x="838199" y="1825624"/>
            <a:ext cx="4978570" cy="3662541"/>
          </a:xfrm>
          <a:prstGeom prst="rect">
            <a:avLst/>
          </a:prstGeom>
          <a:noFill/>
        </p:spPr>
        <p:txBody>
          <a:bodyPr wrap="square" rtlCol="0">
            <a:spAutoFit/>
          </a:bodyPr>
          <a:lstStyle/>
          <a:p>
            <a:pPr marL="742950" lvl="1" indent="-285750">
              <a:buFont typeface="Arial" panose="020B0604020202020204" pitchFamily="34" charset="0"/>
              <a:buChar char="•"/>
            </a:pPr>
            <a:r>
              <a:rPr lang="en-US" sz="2400" b="1" dirty="0">
                <a:solidFill>
                  <a:srgbClr val="92D050"/>
                </a:solidFill>
              </a:rPr>
              <a:t>Master’s student at the Virginia Institute of Marine Science (VIMS)</a:t>
            </a:r>
          </a:p>
          <a:p>
            <a:pPr marL="742950" lvl="1" indent="-285750">
              <a:buFont typeface="Arial" panose="020B0604020202020204" pitchFamily="34" charset="0"/>
              <a:buChar char="•"/>
            </a:pPr>
            <a:endParaRPr lang="en-US" sz="2400" b="1" dirty="0">
              <a:solidFill>
                <a:srgbClr val="92D050"/>
              </a:solidFill>
            </a:endParaRPr>
          </a:p>
          <a:p>
            <a:pPr marL="742950" lvl="1" indent="-285750">
              <a:buFont typeface="Arial" panose="020B0604020202020204" pitchFamily="34" charset="0"/>
              <a:buChar char="•"/>
            </a:pPr>
            <a:r>
              <a:rPr lang="en-US" sz="2400" b="1" dirty="0">
                <a:solidFill>
                  <a:srgbClr val="92D050"/>
                </a:solidFill>
              </a:rPr>
              <a:t>I work in a lab that studies coastal ecosystems and focuses on seagrass ecology and restoration</a:t>
            </a:r>
            <a:endParaRPr lang="en-US" sz="2000" b="1" dirty="0">
              <a:solidFill>
                <a:srgbClr val="92D050"/>
              </a:solidFill>
            </a:endParaRPr>
          </a:p>
          <a:p>
            <a:pPr marL="742950" lvl="1" indent="-285750">
              <a:buFont typeface="Arial" panose="020B0604020202020204" pitchFamily="34" charset="0"/>
              <a:buChar char="•"/>
            </a:pPr>
            <a:endParaRPr lang="en-US" sz="2000" b="1" dirty="0">
              <a:solidFill>
                <a:srgbClr val="92D050"/>
              </a:solidFill>
            </a:endParaRPr>
          </a:p>
          <a:p>
            <a:pPr marL="742950" lvl="1" indent="-285750">
              <a:buFont typeface="Arial" panose="020B0604020202020204" pitchFamily="34" charset="0"/>
              <a:buChar char="•"/>
            </a:pPr>
            <a:endParaRPr lang="en-US" sz="2000" b="1" dirty="0">
              <a:solidFill>
                <a:srgbClr val="92D050"/>
              </a:solidFill>
            </a:endParaRPr>
          </a:p>
        </p:txBody>
      </p:sp>
      <p:sp>
        <p:nvSpPr>
          <p:cNvPr id="3" name="Oval 2">
            <a:extLst>
              <a:ext uri="{FF2B5EF4-FFF2-40B4-BE49-F238E27FC236}">
                <a16:creationId xmlns:a16="http://schemas.microsoft.com/office/drawing/2014/main" id="{ADFC6E49-25A1-4CB6-8090-699E1BA4D7D5}"/>
              </a:ext>
            </a:extLst>
          </p:cNvPr>
          <p:cNvSpPr/>
          <p:nvPr/>
        </p:nvSpPr>
        <p:spPr>
          <a:xfrm>
            <a:off x="10393175" y="1337456"/>
            <a:ext cx="993665" cy="100952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5512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igure 2">
            <a:extLst>
              <a:ext uri="{FF2B5EF4-FFF2-40B4-BE49-F238E27FC236}">
                <a16:creationId xmlns:a16="http://schemas.microsoft.com/office/drawing/2014/main" id="{5848252C-605E-46FC-8F64-F15B771C63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7710" y="459744"/>
            <a:ext cx="7462580" cy="5825500"/>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8488B653-F975-49EC-8E00-E6FD10EDC182}"/>
              </a:ext>
            </a:extLst>
          </p:cNvPr>
          <p:cNvGrpSpPr/>
          <p:nvPr/>
        </p:nvGrpSpPr>
        <p:grpSpPr>
          <a:xfrm>
            <a:off x="294290" y="459744"/>
            <a:ext cx="3741682" cy="2157331"/>
            <a:chOff x="294290" y="459744"/>
            <a:chExt cx="3741682" cy="2157331"/>
          </a:xfrm>
        </p:grpSpPr>
        <p:sp>
          <p:nvSpPr>
            <p:cNvPr id="4" name="Arrow: Pentagon 3">
              <a:extLst>
                <a:ext uri="{FF2B5EF4-FFF2-40B4-BE49-F238E27FC236}">
                  <a16:creationId xmlns:a16="http://schemas.microsoft.com/office/drawing/2014/main" id="{EEDAAF30-2426-4342-BCE7-04D02C73727F}"/>
                </a:ext>
              </a:extLst>
            </p:cNvPr>
            <p:cNvSpPr/>
            <p:nvPr/>
          </p:nvSpPr>
          <p:spPr>
            <a:xfrm>
              <a:off x="294290" y="459744"/>
              <a:ext cx="3741682" cy="2157331"/>
            </a:xfrm>
            <a:prstGeom prst="homePlat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9B5F9380-15A0-4411-BA65-5D7322AB893E}"/>
                </a:ext>
              </a:extLst>
            </p:cNvPr>
            <p:cNvSpPr txBox="1">
              <a:spLocks/>
            </p:cNvSpPr>
            <p:nvPr/>
          </p:nvSpPr>
          <p:spPr>
            <a:xfrm>
              <a:off x="451710" y="647821"/>
              <a:ext cx="2764220" cy="17811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FFFFFF"/>
                  </a:solidFill>
                </a:rPr>
                <a:t>WHAT IS SEAGRASS?</a:t>
              </a:r>
              <a:endParaRPr lang="en-US" dirty="0">
                <a:solidFill>
                  <a:srgbClr val="FFFFFF"/>
                </a:solidFill>
              </a:endParaRPr>
            </a:p>
          </p:txBody>
        </p:sp>
      </p:grpSp>
      <p:sp>
        <p:nvSpPr>
          <p:cNvPr id="5" name="TextBox 4">
            <a:extLst>
              <a:ext uri="{FF2B5EF4-FFF2-40B4-BE49-F238E27FC236}">
                <a16:creationId xmlns:a16="http://schemas.microsoft.com/office/drawing/2014/main" id="{6090AD6F-B860-4322-ACEA-65B1783A25A8}"/>
              </a:ext>
            </a:extLst>
          </p:cNvPr>
          <p:cNvSpPr txBox="1"/>
          <p:nvPr/>
        </p:nvSpPr>
        <p:spPr>
          <a:xfrm>
            <a:off x="294290" y="2807369"/>
            <a:ext cx="3741682" cy="3477875"/>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rgbClr val="92D050"/>
                </a:solidFill>
              </a:rPr>
              <a:t>Seagrasses are angiosperms that adapted to live underwater</a:t>
            </a:r>
          </a:p>
          <a:p>
            <a:pPr marL="285750" indent="-285750">
              <a:buFont typeface="Arial" panose="020B0604020202020204" pitchFamily="34" charset="0"/>
              <a:buChar char="•"/>
            </a:pPr>
            <a:endParaRPr lang="en-US" sz="2000" b="1" dirty="0">
              <a:solidFill>
                <a:srgbClr val="92D050"/>
              </a:solidFill>
            </a:endParaRPr>
          </a:p>
          <a:p>
            <a:pPr marL="285750" indent="-285750">
              <a:buFont typeface="Arial" panose="020B0604020202020204" pitchFamily="34" charset="0"/>
              <a:buChar char="•"/>
            </a:pPr>
            <a:r>
              <a:rPr lang="en-US" sz="2000" b="1" dirty="0">
                <a:solidFill>
                  <a:srgbClr val="92D050"/>
                </a:solidFill>
              </a:rPr>
              <a:t>Seagrass exchanges oxygen and carbon dioxide through its thin leaves</a:t>
            </a:r>
          </a:p>
          <a:p>
            <a:pPr marL="285750" indent="-285750">
              <a:buFont typeface="Arial" panose="020B0604020202020204" pitchFamily="34" charset="0"/>
              <a:buChar char="•"/>
            </a:pPr>
            <a:endParaRPr lang="en-US" sz="2000" b="1" dirty="0">
              <a:solidFill>
                <a:srgbClr val="92D050"/>
              </a:solidFill>
            </a:endParaRPr>
          </a:p>
          <a:p>
            <a:pPr marL="285750" indent="-285750">
              <a:buFont typeface="Arial" panose="020B0604020202020204" pitchFamily="34" charset="0"/>
              <a:buChar char="•"/>
            </a:pPr>
            <a:r>
              <a:rPr lang="en-US" sz="2000" b="1" dirty="0">
                <a:solidFill>
                  <a:srgbClr val="92D050"/>
                </a:solidFill>
              </a:rPr>
              <a:t>The roots and rhizomes absorb nutrients and anchor the plants in place</a:t>
            </a:r>
          </a:p>
        </p:txBody>
      </p:sp>
    </p:spTree>
    <p:extLst>
      <p:ext uri="{BB962C8B-B14F-4D97-AF65-F5344CB8AC3E}">
        <p14:creationId xmlns:p14="http://schemas.microsoft.com/office/powerpoint/2010/main" val="413463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212CC-42F4-49A3-8B2B-942E1A8076BB}"/>
              </a:ext>
            </a:extLst>
          </p:cNvPr>
          <p:cNvSpPr>
            <a:spLocks noGrp="1"/>
          </p:cNvSpPr>
          <p:nvPr>
            <p:ph type="title"/>
          </p:nvPr>
        </p:nvSpPr>
        <p:spPr>
          <a:xfrm>
            <a:off x="838199" y="291090"/>
            <a:ext cx="10515599" cy="932688"/>
          </a:xfrm>
        </p:spPr>
        <p:txBody>
          <a:bodyPr vert="horz" lIns="91440" tIns="45720" rIns="91440" bIns="45720" rtlCol="0" anchor="b">
            <a:normAutofit/>
          </a:bodyPr>
          <a:lstStyle/>
          <a:p>
            <a:pPr algn="ctr"/>
            <a:r>
              <a:rPr lang="en-US" sz="4500" b="1" i="0" u="none" strike="noStrike" kern="1200" dirty="0">
                <a:solidFill>
                  <a:srgbClr val="92D050"/>
                </a:solidFill>
                <a:effectLst/>
                <a:latin typeface="Arial" panose="020B0604020202020204" pitchFamily="34" charset="0"/>
                <a:cs typeface="Arial" panose="020B0604020202020204" pitchFamily="34" charset="0"/>
              </a:rPr>
              <a:t>WHERE ARE SEAGRASSES FOUND?</a:t>
            </a:r>
            <a:endParaRPr lang="en-US" sz="4500" kern="1200" dirty="0">
              <a:solidFill>
                <a:srgbClr val="92D050"/>
              </a:solidFill>
              <a:latin typeface="Arial" panose="020B0604020202020204" pitchFamily="34" charset="0"/>
              <a:cs typeface="Arial" panose="020B0604020202020204" pitchFamily="34" charset="0"/>
            </a:endParaRPr>
          </a:p>
        </p:txBody>
      </p:sp>
      <p:pic>
        <p:nvPicPr>
          <p:cNvPr id="1028" name="Picture 4" descr="Figure 4">
            <a:extLst>
              <a:ext uri="{FF2B5EF4-FFF2-40B4-BE49-F238E27FC236}">
                <a16:creationId xmlns:a16="http://schemas.microsoft.com/office/drawing/2014/main" id="{CE2EB259-3ECD-47EA-AC0B-69E6924544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57554" y="1502979"/>
            <a:ext cx="9676892" cy="4717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323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836B0B8-6341-4E07-A06D-2CC90AEA643E}"/>
              </a:ext>
            </a:extLst>
          </p:cNvPr>
          <p:cNvSpPr txBox="1">
            <a:spLocks/>
          </p:cNvSpPr>
          <p:nvPr/>
        </p:nvSpPr>
        <p:spPr>
          <a:xfrm>
            <a:off x="518618" y="262526"/>
            <a:ext cx="6262193" cy="18073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200" b="1" dirty="0">
                <a:solidFill>
                  <a:srgbClr val="92D050"/>
                </a:solidFill>
                <a:latin typeface="Arial" panose="020B0604020202020204" pitchFamily="34" charset="0"/>
                <a:cs typeface="Arial" panose="020B0604020202020204" pitchFamily="34" charset="0"/>
              </a:rPr>
              <a:t>SEAGRASS IS AT RISK</a:t>
            </a:r>
            <a:endParaRPr lang="en-US" sz="4200" dirty="0">
              <a:solidFill>
                <a:srgbClr val="92D050"/>
              </a:solidFill>
              <a:latin typeface="Arial" panose="020B0604020202020204" pitchFamily="34" charset="0"/>
              <a:cs typeface="Arial" panose="020B0604020202020204" pitchFamily="34" charset="0"/>
            </a:endParaRPr>
          </a:p>
        </p:txBody>
      </p:sp>
      <p:pic>
        <p:nvPicPr>
          <p:cNvPr id="2" name="Picture 1" descr="Qr code&#10;&#10;Description automatically generated">
            <a:extLst>
              <a:ext uri="{FF2B5EF4-FFF2-40B4-BE49-F238E27FC236}">
                <a16:creationId xmlns:a16="http://schemas.microsoft.com/office/drawing/2014/main" id="{91F8D130-D520-4B2C-A60D-6BD53D46AE88}"/>
              </a:ext>
            </a:extLst>
          </p:cNvPr>
          <p:cNvPicPr>
            <a:picLocks noChangeAspect="1"/>
          </p:cNvPicPr>
          <p:nvPr/>
        </p:nvPicPr>
        <p:blipFill rotWithShape="1">
          <a:blip r:embed="rId3">
            <a:extLst>
              <a:ext uri="{28A0092B-C50C-407E-A947-70E740481C1C}">
                <a14:useLocalDpi xmlns:a14="http://schemas.microsoft.com/office/drawing/2010/main" val="0"/>
              </a:ext>
            </a:extLst>
          </a:blip>
          <a:srcRect r="-3" b="51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20" name="TextBox 19">
            <a:extLst>
              <a:ext uri="{FF2B5EF4-FFF2-40B4-BE49-F238E27FC236}">
                <a16:creationId xmlns:a16="http://schemas.microsoft.com/office/drawing/2014/main" id="{ACE05020-8330-4B48-A4C5-078C12C87066}"/>
              </a:ext>
            </a:extLst>
          </p:cNvPr>
          <p:cNvSpPr txBox="1"/>
          <p:nvPr/>
        </p:nvSpPr>
        <p:spPr>
          <a:xfrm>
            <a:off x="803061" y="2069831"/>
            <a:ext cx="5141712" cy="4401205"/>
          </a:xfrm>
          <a:prstGeom prst="rect">
            <a:avLst/>
          </a:prstGeom>
          <a:noFill/>
        </p:spPr>
        <p:txBody>
          <a:bodyPr wrap="square" rtlCol="0">
            <a:spAutoFit/>
          </a:bodyPr>
          <a:lstStyle/>
          <a:p>
            <a:pPr marL="285750" indent="-285750">
              <a:buFont typeface="Arial" panose="020B0604020202020204" pitchFamily="34" charset="0"/>
              <a:buChar char="•"/>
            </a:pPr>
            <a:r>
              <a:rPr lang="en-US" sz="2000" b="1" dirty="0">
                <a:solidFill>
                  <a:srgbClr val="92D050"/>
                </a:solidFill>
              </a:rPr>
              <a:t>Globally we are losing the equivalent of two football fields of seagrass meadows every hour per year </a:t>
            </a:r>
          </a:p>
          <a:p>
            <a:pPr marL="285750" indent="-285750">
              <a:buFont typeface="Arial" panose="020B0604020202020204" pitchFamily="34" charset="0"/>
              <a:buChar char="•"/>
            </a:pPr>
            <a:endParaRPr lang="en-US" sz="2000" b="1" dirty="0">
              <a:solidFill>
                <a:srgbClr val="92D050"/>
              </a:solidFill>
            </a:endParaRPr>
          </a:p>
          <a:p>
            <a:pPr marL="285750" indent="-285750">
              <a:buFont typeface="Arial" panose="020B0604020202020204" pitchFamily="34" charset="0"/>
              <a:buChar char="•"/>
            </a:pPr>
            <a:r>
              <a:rPr lang="en-US" sz="2000" b="1" dirty="0">
                <a:solidFill>
                  <a:srgbClr val="92D050"/>
                </a:solidFill>
              </a:rPr>
              <a:t>Threats to seagrass meadows include:</a:t>
            </a:r>
          </a:p>
          <a:p>
            <a:pPr marL="742950" lvl="1" indent="-285750">
              <a:lnSpc>
                <a:spcPct val="150000"/>
              </a:lnSpc>
              <a:buFont typeface="Arial" panose="020B0604020202020204" pitchFamily="34" charset="0"/>
              <a:buChar char="•"/>
            </a:pPr>
            <a:r>
              <a:rPr lang="en-US" sz="2000" b="1" dirty="0">
                <a:solidFill>
                  <a:srgbClr val="92D050"/>
                </a:solidFill>
              </a:rPr>
              <a:t>Climate change</a:t>
            </a:r>
          </a:p>
          <a:p>
            <a:pPr marL="742950" lvl="1" indent="-285750">
              <a:lnSpc>
                <a:spcPct val="150000"/>
              </a:lnSpc>
              <a:buFont typeface="Arial" panose="020B0604020202020204" pitchFamily="34" charset="0"/>
              <a:buChar char="•"/>
            </a:pPr>
            <a:r>
              <a:rPr lang="en-US" sz="2000" b="1" dirty="0">
                <a:solidFill>
                  <a:srgbClr val="92D050"/>
                </a:solidFill>
              </a:rPr>
              <a:t>Poor water quality and pollution</a:t>
            </a:r>
          </a:p>
          <a:p>
            <a:pPr marL="742950" lvl="1" indent="-285750">
              <a:lnSpc>
                <a:spcPct val="150000"/>
              </a:lnSpc>
              <a:buFont typeface="Arial" panose="020B0604020202020204" pitchFamily="34" charset="0"/>
              <a:buChar char="•"/>
            </a:pPr>
            <a:r>
              <a:rPr lang="en-US" sz="2000" b="1" dirty="0">
                <a:solidFill>
                  <a:srgbClr val="92D050"/>
                </a:solidFill>
              </a:rPr>
              <a:t>Boating and destructive fishing methods</a:t>
            </a:r>
          </a:p>
          <a:p>
            <a:pPr marL="742950" lvl="1" indent="-285750">
              <a:buFont typeface="Arial" panose="020B0604020202020204" pitchFamily="34" charset="0"/>
              <a:buChar char="•"/>
            </a:pPr>
            <a:endParaRPr lang="en-US" sz="2000" b="1" dirty="0">
              <a:solidFill>
                <a:srgbClr val="92D050"/>
              </a:solidFill>
            </a:endParaRPr>
          </a:p>
          <a:p>
            <a:pPr marL="742950" lvl="1" indent="-285750">
              <a:buFont typeface="Arial" panose="020B0604020202020204" pitchFamily="34" charset="0"/>
              <a:buChar char="•"/>
            </a:pPr>
            <a:endParaRPr lang="en-US" sz="2000" b="1" dirty="0">
              <a:solidFill>
                <a:srgbClr val="92D050"/>
              </a:solidFill>
            </a:endParaRPr>
          </a:p>
          <a:p>
            <a:pPr marL="742950" lvl="1" indent="-285750">
              <a:buFont typeface="Arial" panose="020B0604020202020204" pitchFamily="34" charset="0"/>
              <a:buChar char="•"/>
            </a:pPr>
            <a:endParaRPr lang="en-US" sz="2000" b="1" dirty="0">
              <a:solidFill>
                <a:srgbClr val="92D050"/>
              </a:solidFill>
            </a:endParaRPr>
          </a:p>
        </p:txBody>
      </p:sp>
    </p:spTree>
    <p:extLst>
      <p:ext uri="{BB962C8B-B14F-4D97-AF65-F5344CB8AC3E}">
        <p14:creationId xmlns:p14="http://schemas.microsoft.com/office/powerpoint/2010/main" val="32991504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5848252C-605E-46FC-8F64-F15B771C63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4206413" y="512380"/>
            <a:ext cx="7678276" cy="5833240"/>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8488B653-F975-49EC-8E00-E6FD10EDC182}"/>
              </a:ext>
            </a:extLst>
          </p:cNvPr>
          <p:cNvGrpSpPr/>
          <p:nvPr/>
        </p:nvGrpSpPr>
        <p:grpSpPr>
          <a:xfrm>
            <a:off x="307311" y="252248"/>
            <a:ext cx="3741682" cy="2121748"/>
            <a:chOff x="294290" y="459744"/>
            <a:chExt cx="3741682" cy="2157331"/>
          </a:xfrm>
        </p:grpSpPr>
        <p:sp>
          <p:nvSpPr>
            <p:cNvPr id="4" name="Arrow: Pentagon 3">
              <a:extLst>
                <a:ext uri="{FF2B5EF4-FFF2-40B4-BE49-F238E27FC236}">
                  <a16:creationId xmlns:a16="http://schemas.microsoft.com/office/drawing/2014/main" id="{EEDAAF30-2426-4342-BCE7-04D02C73727F}"/>
                </a:ext>
              </a:extLst>
            </p:cNvPr>
            <p:cNvSpPr/>
            <p:nvPr/>
          </p:nvSpPr>
          <p:spPr>
            <a:xfrm>
              <a:off x="294290" y="459744"/>
              <a:ext cx="3741682" cy="2157331"/>
            </a:xfrm>
            <a:prstGeom prst="homePlat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9B5F9380-15A0-4411-BA65-5D7322AB893E}"/>
                </a:ext>
              </a:extLst>
            </p:cNvPr>
            <p:cNvSpPr txBox="1">
              <a:spLocks/>
            </p:cNvSpPr>
            <p:nvPr/>
          </p:nvSpPr>
          <p:spPr>
            <a:xfrm>
              <a:off x="451710" y="647821"/>
              <a:ext cx="2764220" cy="178117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FFFFFF"/>
                  </a:solidFill>
                </a:rPr>
                <a:t>WHY IS SEAGRASS IMPORTANT?</a:t>
              </a:r>
            </a:p>
          </p:txBody>
        </p:sp>
      </p:grpSp>
      <p:sp>
        <p:nvSpPr>
          <p:cNvPr id="5" name="TextBox 4">
            <a:extLst>
              <a:ext uri="{FF2B5EF4-FFF2-40B4-BE49-F238E27FC236}">
                <a16:creationId xmlns:a16="http://schemas.microsoft.com/office/drawing/2014/main" id="{6090AD6F-B860-4322-ACEA-65B1783A25A8}"/>
              </a:ext>
            </a:extLst>
          </p:cNvPr>
          <p:cNvSpPr txBox="1"/>
          <p:nvPr/>
        </p:nvSpPr>
        <p:spPr>
          <a:xfrm>
            <a:off x="307311" y="2558971"/>
            <a:ext cx="3741682" cy="3600986"/>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b="1" dirty="0">
                <a:solidFill>
                  <a:srgbClr val="92D050"/>
                </a:solidFill>
              </a:rPr>
              <a:t>Seagrass meadows have high biodiversity</a:t>
            </a:r>
          </a:p>
          <a:p>
            <a:pPr marL="285750" indent="-285750">
              <a:spcAft>
                <a:spcPts val="1200"/>
              </a:spcAft>
              <a:buFont typeface="Arial" panose="020B0604020202020204" pitchFamily="34" charset="0"/>
              <a:buChar char="•"/>
            </a:pPr>
            <a:r>
              <a:rPr lang="en-US" b="1" dirty="0">
                <a:solidFill>
                  <a:srgbClr val="92D050"/>
                </a:solidFill>
              </a:rPr>
              <a:t> They are a source of food and habitat for many marine animals especially juveniles</a:t>
            </a:r>
          </a:p>
          <a:p>
            <a:pPr marL="285750" indent="-285750">
              <a:spcAft>
                <a:spcPts val="1200"/>
              </a:spcAft>
              <a:buFont typeface="Arial" panose="020B0604020202020204" pitchFamily="34" charset="0"/>
              <a:buChar char="•"/>
            </a:pPr>
            <a:r>
              <a:rPr lang="en-US" b="1" dirty="0">
                <a:solidFill>
                  <a:srgbClr val="92D050"/>
                </a:solidFill>
              </a:rPr>
              <a:t>Seagrass absorbs the carbon dioxide that is dissolved in the ocean</a:t>
            </a:r>
          </a:p>
          <a:p>
            <a:pPr marL="285750" indent="-285750">
              <a:spcAft>
                <a:spcPts val="1200"/>
              </a:spcAft>
              <a:buFont typeface="Arial" panose="020B0604020202020204" pitchFamily="34" charset="0"/>
              <a:buChar char="•"/>
            </a:pPr>
            <a:r>
              <a:rPr lang="en-US" b="1" dirty="0">
                <a:solidFill>
                  <a:srgbClr val="92D050"/>
                </a:solidFill>
              </a:rPr>
              <a:t>They protect the coasts from the impacts of storms by stopping coastal erosion</a:t>
            </a:r>
          </a:p>
        </p:txBody>
      </p:sp>
    </p:spTree>
    <p:extLst>
      <p:ext uri="{BB962C8B-B14F-4D97-AF65-F5344CB8AC3E}">
        <p14:creationId xmlns:p14="http://schemas.microsoft.com/office/powerpoint/2010/main" val="3645553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5848252C-605E-46FC-8F64-F15B771C63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4277710" y="619348"/>
            <a:ext cx="7462580" cy="561930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8488B653-F975-49EC-8E00-E6FD10EDC182}"/>
              </a:ext>
            </a:extLst>
          </p:cNvPr>
          <p:cNvGrpSpPr/>
          <p:nvPr/>
        </p:nvGrpSpPr>
        <p:grpSpPr>
          <a:xfrm>
            <a:off x="307311" y="252248"/>
            <a:ext cx="3741682" cy="2121748"/>
            <a:chOff x="294290" y="459744"/>
            <a:chExt cx="3741682" cy="2157331"/>
          </a:xfrm>
        </p:grpSpPr>
        <p:sp>
          <p:nvSpPr>
            <p:cNvPr id="4" name="Arrow: Pentagon 3">
              <a:extLst>
                <a:ext uri="{FF2B5EF4-FFF2-40B4-BE49-F238E27FC236}">
                  <a16:creationId xmlns:a16="http://schemas.microsoft.com/office/drawing/2014/main" id="{EEDAAF30-2426-4342-BCE7-04D02C73727F}"/>
                </a:ext>
              </a:extLst>
            </p:cNvPr>
            <p:cNvSpPr/>
            <p:nvPr/>
          </p:nvSpPr>
          <p:spPr>
            <a:xfrm>
              <a:off x="294290" y="459744"/>
              <a:ext cx="3741682" cy="2157331"/>
            </a:xfrm>
            <a:prstGeom prst="homePlat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9B5F9380-15A0-4411-BA65-5D7322AB893E}"/>
                </a:ext>
              </a:extLst>
            </p:cNvPr>
            <p:cNvSpPr txBox="1">
              <a:spLocks/>
            </p:cNvSpPr>
            <p:nvPr/>
          </p:nvSpPr>
          <p:spPr>
            <a:xfrm>
              <a:off x="451710" y="647821"/>
              <a:ext cx="2764220" cy="17811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FFFFFF"/>
                  </a:solidFill>
                </a:rPr>
                <a:t>WHAT ARE EPIFAUNA?</a:t>
              </a:r>
              <a:endParaRPr lang="en-US" dirty="0">
                <a:solidFill>
                  <a:srgbClr val="FFFFFF"/>
                </a:solidFill>
              </a:endParaRPr>
            </a:p>
          </p:txBody>
        </p:sp>
      </p:grpSp>
      <p:sp>
        <p:nvSpPr>
          <p:cNvPr id="5" name="TextBox 4">
            <a:extLst>
              <a:ext uri="{FF2B5EF4-FFF2-40B4-BE49-F238E27FC236}">
                <a16:creationId xmlns:a16="http://schemas.microsoft.com/office/drawing/2014/main" id="{6090AD6F-B860-4322-ACEA-65B1783A25A8}"/>
              </a:ext>
            </a:extLst>
          </p:cNvPr>
          <p:cNvSpPr txBox="1"/>
          <p:nvPr/>
        </p:nvSpPr>
        <p:spPr>
          <a:xfrm>
            <a:off x="307311" y="2562073"/>
            <a:ext cx="3741682" cy="3862596"/>
          </a:xfrm>
          <a:prstGeom prst="rect">
            <a:avLst/>
          </a:prstGeom>
          <a:noFill/>
        </p:spPr>
        <p:txBody>
          <a:bodyPr wrap="square" rtlCol="0">
            <a:spAutoFit/>
          </a:bodyPr>
          <a:lstStyle/>
          <a:p>
            <a:pPr marL="285750" indent="-285750">
              <a:buFont typeface="Arial" panose="020B0604020202020204" pitchFamily="34" charset="0"/>
              <a:buChar char="•"/>
            </a:pPr>
            <a:r>
              <a:rPr lang="en-US" sz="1750" b="1" dirty="0">
                <a:solidFill>
                  <a:srgbClr val="92D050"/>
                </a:solidFill>
              </a:rPr>
              <a:t>Epifauna are aquatic animals, like amphipods, that live on the surface of seagrass</a:t>
            </a:r>
          </a:p>
          <a:p>
            <a:endParaRPr lang="en-US" sz="1750" b="1" dirty="0">
              <a:solidFill>
                <a:srgbClr val="92D050"/>
              </a:solidFill>
            </a:endParaRPr>
          </a:p>
          <a:p>
            <a:pPr marL="285750" indent="-285750">
              <a:buFont typeface="Arial" panose="020B0604020202020204" pitchFamily="34" charset="0"/>
              <a:buChar char="•"/>
            </a:pPr>
            <a:r>
              <a:rPr lang="en-US" sz="1750" b="1" dirty="0">
                <a:solidFill>
                  <a:srgbClr val="92D050"/>
                </a:solidFill>
              </a:rPr>
              <a:t>These small animals are sources of food for many fish and are a key link in the food web</a:t>
            </a:r>
          </a:p>
          <a:p>
            <a:pPr marL="285750" indent="-285750">
              <a:buFont typeface="Arial" panose="020B0604020202020204" pitchFamily="34" charset="0"/>
              <a:buChar char="•"/>
            </a:pPr>
            <a:endParaRPr lang="en-US" sz="1750" b="1" dirty="0">
              <a:solidFill>
                <a:srgbClr val="92D050"/>
              </a:solidFill>
            </a:endParaRPr>
          </a:p>
          <a:p>
            <a:pPr marL="285750" indent="-285750">
              <a:buFont typeface="Arial" panose="020B0604020202020204" pitchFamily="34" charset="0"/>
              <a:buChar char="•"/>
            </a:pPr>
            <a:r>
              <a:rPr lang="en-US" sz="1750" b="1" dirty="0">
                <a:solidFill>
                  <a:srgbClr val="92D050"/>
                </a:solidFill>
              </a:rPr>
              <a:t>They remove algae which would otherwise overgrow the seagrass</a:t>
            </a:r>
          </a:p>
          <a:p>
            <a:pPr marL="285750" indent="-285750">
              <a:buFont typeface="Arial" panose="020B0604020202020204" pitchFamily="34" charset="0"/>
              <a:buChar char="•"/>
            </a:pPr>
            <a:endParaRPr lang="en-US" sz="1750" b="1" dirty="0">
              <a:solidFill>
                <a:srgbClr val="92D050"/>
              </a:solidFill>
            </a:endParaRPr>
          </a:p>
          <a:p>
            <a:pPr marL="285750" indent="-285750">
              <a:buFont typeface="Arial" panose="020B0604020202020204" pitchFamily="34" charset="0"/>
              <a:buChar char="•"/>
            </a:pPr>
            <a:r>
              <a:rPr lang="en-US" sz="1750" b="1" dirty="0">
                <a:solidFill>
                  <a:srgbClr val="92D050"/>
                </a:solidFill>
              </a:rPr>
              <a:t>Higher seagrass percent cover correlates with increases in diversity and density of epifauna</a:t>
            </a:r>
          </a:p>
        </p:txBody>
      </p:sp>
      <p:pic>
        <p:nvPicPr>
          <p:cNvPr id="8" name="Picture 7">
            <a:extLst>
              <a:ext uri="{FF2B5EF4-FFF2-40B4-BE49-F238E27FC236}">
                <a16:creationId xmlns:a16="http://schemas.microsoft.com/office/drawing/2014/main" id="{865C7289-AF12-4A87-957C-5C47C6D085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86606" y="4332358"/>
            <a:ext cx="314302" cy="427895"/>
          </a:xfrm>
          <a:prstGeom prst="rect">
            <a:avLst/>
          </a:prstGeom>
        </p:spPr>
      </p:pic>
      <p:pic>
        <p:nvPicPr>
          <p:cNvPr id="9" name="Picture 8">
            <a:extLst>
              <a:ext uri="{FF2B5EF4-FFF2-40B4-BE49-F238E27FC236}">
                <a16:creationId xmlns:a16="http://schemas.microsoft.com/office/drawing/2014/main" id="{B27EAB69-1379-4F38-B994-53F6623D04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7295" y="5146910"/>
            <a:ext cx="314302" cy="427895"/>
          </a:xfrm>
          <a:prstGeom prst="rect">
            <a:avLst/>
          </a:prstGeom>
        </p:spPr>
      </p:pic>
      <p:pic>
        <p:nvPicPr>
          <p:cNvPr id="10" name="Picture 9">
            <a:extLst>
              <a:ext uri="{FF2B5EF4-FFF2-40B4-BE49-F238E27FC236}">
                <a16:creationId xmlns:a16="http://schemas.microsoft.com/office/drawing/2014/main" id="{DC9DB436-0AF5-40B4-8584-01BD760351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2378" y="4760253"/>
            <a:ext cx="157151" cy="213947"/>
          </a:xfrm>
          <a:prstGeom prst="rect">
            <a:avLst/>
          </a:prstGeom>
        </p:spPr>
      </p:pic>
      <p:pic>
        <p:nvPicPr>
          <p:cNvPr id="11" name="Picture 10" descr="A picture containing text&#10;&#10;Description automatically generated">
            <a:extLst>
              <a:ext uri="{FF2B5EF4-FFF2-40B4-BE49-F238E27FC236}">
                <a16:creationId xmlns:a16="http://schemas.microsoft.com/office/drawing/2014/main" id="{DCE1577B-844D-4432-9AC3-9D4FCF37AE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91177">
            <a:off x="5250573" y="2835648"/>
            <a:ext cx="553332" cy="471715"/>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34108D1E-7C69-4BB4-833F-5E6CA3B197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91177">
            <a:off x="9922420" y="2719786"/>
            <a:ext cx="553332" cy="471715"/>
          </a:xfrm>
          <a:prstGeom prst="rect">
            <a:avLst/>
          </a:prstGeom>
        </p:spPr>
      </p:pic>
      <p:pic>
        <p:nvPicPr>
          <p:cNvPr id="13" name="Picture 12">
            <a:extLst>
              <a:ext uri="{FF2B5EF4-FFF2-40B4-BE49-F238E27FC236}">
                <a16:creationId xmlns:a16="http://schemas.microsoft.com/office/drawing/2014/main" id="{CDAD3AC1-7CCD-419B-95C0-91ACD5F75E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0806" y="876681"/>
            <a:ext cx="157151" cy="213947"/>
          </a:xfrm>
          <a:prstGeom prst="rect">
            <a:avLst/>
          </a:prstGeom>
        </p:spPr>
      </p:pic>
      <p:pic>
        <p:nvPicPr>
          <p:cNvPr id="14" name="Picture 13">
            <a:extLst>
              <a:ext uri="{FF2B5EF4-FFF2-40B4-BE49-F238E27FC236}">
                <a16:creationId xmlns:a16="http://schemas.microsoft.com/office/drawing/2014/main" id="{054247E4-207F-4FF4-9F5B-682C8D6659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0737" y="2160049"/>
            <a:ext cx="157151" cy="213947"/>
          </a:xfrm>
          <a:prstGeom prst="rect">
            <a:avLst/>
          </a:prstGeom>
        </p:spPr>
      </p:pic>
      <p:pic>
        <p:nvPicPr>
          <p:cNvPr id="15" name="Picture 14" descr="Icon&#10;&#10;Description automatically generated">
            <a:extLst>
              <a:ext uri="{FF2B5EF4-FFF2-40B4-BE49-F238E27FC236}">
                <a16:creationId xmlns:a16="http://schemas.microsoft.com/office/drawing/2014/main" id="{1F0CFC12-86E8-4147-8B4F-23ABECA470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011023">
            <a:off x="9589747" y="5109715"/>
            <a:ext cx="1218677" cy="1060249"/>
          </a:xfrm>
          <a:prstGeom prst="rect">
            <a:avLst/>
          </a:prstGeom>
        </p:spPr>
      </p:pic>
      <p:pic>
        <p:nvPicPr>
          <p:cNvPr id="16" name="Picture 15" descr="Icon&#10;&#10;Description automatically generated">
            <a:extLst>
              <a:ext uri="{FF2B5EF4-FFF2-40B4-BE49-F238E27FC236}">
                <a16:creationId xmlns:a16="http://schemas.microsoft.com/office/drawing/2014/main" id="{7FF0AB81-D7E6-482F-8E86-72D98FEB6A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9991617">
            <a:off x="4707277" y="5168377"/>
            <a:ext cx="725194" cy="630919"/>
          </a:xfrm>
          <a:prstGeom prst="rect">
            <a:avLst/>
          </a:prstGeom>
        </p:spPr>
      </p:pic>
      <p:pic>
        <p:nvPicPr>
          <p:cNvPr id="17" name="Picture 16" descr="A close-up of a yellow shrimp&#10;&#10;Description automatically generated with medium confidence">
            <a:extLst>
              <a:ext uri="{FF2B5EF4-FFF2-40B4-BE49-F238E27FC236}">
                <a16:creationId xmlns:a16="http://schemas.microsoft.com/office/drawing/2014/main" id="{860B1B5B-5B93-44EB-BC1E-2A348F584D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388990">
            <a:off x="7521235" y="3954444"/>
            <a:ext cx="975529" cy="607267"/>
          </a:xfrm>
          <a:prstGeom prst="rect">
            <a:avLst/>
          </a:prstGeom>
        </p:spPr>
      </p:pic>
      <p:pic>
        <p:nvPicPr>
          <p:cNvPr id="18" name="Picture 17" descr="A picture containing text&#10;&#10;Description automatically generated">
            <a:extLst>
              <a:ext uri="{FF2B5EF4-FFF2-40B4-BE49-F238E27FC236}">
                <a16:creationId xmlns:a16="http://schemas.microsoft.com/office/drawing/2014/main" id="{F41732BE-F560-40FF-93A7-68EEDDE56C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682427">
            <a:off x="7379945" y="2701800"/>
            <a:ext cx="435140" cy="370956"/>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74D862A0-D48B-41AA-A44D-64A4270CCF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3788339">
            <a:off x="10673630" y="4375094"/>
            <a:ext cx="340931" cy="290643"/>
          </a:xfrm>
          <a:prstGeom prst="rect">
            <a:avLst/>
          </a:prstGeom>
        </p:spPr>
      </p:pic>
      <p:pic>
        <p:nvPicPr>
          <p:cNvPr id="20" name="Picture 19">
            <a:extLst>
              <a:ext uri="{FF2B5EF4-FFF2-40B4-BE49-F238E27FC236}">
                <a16:creationId xmlns:a16="http://schemas.microsoft.com/office/drawing/2014/main" id="{A964C23A-658A-40D1-BE5C-4487DE8BA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07785" y="5194521"/>
            <a:ext cx="157151" cy="213947"/>
          </a:xfrm>
          <a:prstGeom prst="rect">
            <a:avLst/>
          </a:prstGeom>
        </p:spPr>
      </p:pic>
    </p:spTree>
    <p:extLst>
      <p:ext uri="{BB962C8B-B14F-4D97-AF65-F5344CB8AC3E}">
        <p14:creationId xmlns:p14="http://schemas.microsoft.com/office/powerpoint/2010/main" val="2241520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6C26916F-E0F8-4C76-8DA5-11E58BEFBBD6}"/>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8000" contrast="15000"/>
                    </a14:imgEffect>
                  </a14:imgLayer>
                </a14:imgProps>
              </a:ext>
              <a:ext uri="{28A0092B-C50C-407E-A947-70E740481C1C}">
                <a14:useLocalDpi xmlns:a14="http://schemas.microsoft.com/office/drawing/2010/main" val="0"/>
              </a:ext>
            </a:extLst>
          </a:blip>
          <a:srcRect l="12845" r="5524" b="2"/>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193" name="Arc 19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1" name="Picture 10" descr="A green insect on a white surface&#10;&#10;Description automatically generated with medium confidence">
            <a:extLst>
              <a:ext uri="{FF2B5EF4-FFF2-40B4-BE49-F238E27FC236}">
                <a16:creationId xmlns:a16="http://schemas.microsoft.com/office/drawing/2014/main" id="{B9509BAC-5C4F-4C68-B46B-B8CFE8A63B1C}"/>
              </a:ext>
            </a:extLst>
          </p:cNvPr>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12000" contrast="6000"/>
                    </a14:imgEffect>
                  </a14:imgLayer>
                </a14:imgProps>
              </a:ext>
              <a:ext uri="{28A0092B-C50C-407E-A947-70E740481C1C}">
                <a14:useLocalDpi xmlns:a14="http://schemas.microsoft.com/office/drawing/2010/main" val="0"/>
              </a:ext>
            </a:extLst>
          </a:blip>
          <a:srcRect l="8396" r="3850" b="-4"/>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13" name="Title 1">
            <a:extLst>
              <a:ext uri="{FF2B5EF4-FFF2-40B4-BE49-F238E27FC236}">
                <a16:creationId xmlns:a16="http://schemas.microsoft.com/office/drawing/2014/main" id="{5167B542-7CD2-4063-92A9-81C9F539F2AF}"/>
              </a:ext>
            </a:extLst>
          </p:cNvPr>
          <p:cNvSpPr txBox="1">
            <a:spLocks/>
          </p:cNvSpPr>
          <p:nvPr/>
        </p:nvSpPr>
        <p:spPr>
          <a:xfrm>
            <a:off x="475299" y="261257"/>
            <a:ext cx="5445820" cy="21728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500" b="1" i="0" u="none" strike="noStrike" kern="1200" cap="none" spc="0" normalizeH="0" baseline="0" noProof="0" dirty="0">
                <a:ln>
                  <a:noFill/>
                </a:ln>
                <a:solidFill>
                  <a:srgbClr val="95C23D"/>
                </a:solidFill>
                <a:effectLst/>
                <a:uLnTx/>
                <a:uFillTx/>
                <a:latin typeface="Arial" panose="020B0604020202020204" pitchFamily="34" charset="0"/>
                <a:ea typeface="+mj-ea"/>
                <a:cs typeface="+mj-cs"/>
              </a:rPr>
              <a:t>HOW DO SCIENTISTS SAMPLE EPIFAUNA IN SEAGRASS MEADOWS?</a:t>
            </a:r>
            <a:endParaRPr kumimoji="0" lang="en-US" sz="35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
        <p:nvSpPr>
          <p:cNvPr id="14" name="TextBox 13">
            <a:extLst>
              <a:ext uri="{FF2B5EF4-FFF2-40B4-BE49-F238E27FC236}">
                <a16:creationId xmlns:a16="http://schemas.microsoft.com/office/drawing/2014/main" id="{13E27D55-F61E-48B3-8538-AA04190A4C8E}"/>
              </a:ext>
            </a:extLst>
          </p:cNvPr>
          <p:cNvSpPr txBox="1"/>
          <p:nvPr/>
        </p:nvSpPr>
        <p:spPr>
          <a:xfrm>
            <a:off x="660452" y="2825589"/>
            <a:ext cx="4667553" cy="3425709"/>
          </a:xfrm>
          <a:prstGeom prst="rect">
            <a:avLst/>
          </a:prstGeom>
        </p:spPr>
        <p:txBody>
          <a:bodyPr vert="horz" lIns="91440" tIns="45720" rIns="91440" bIns="45720" rtlCol="0">
            <a:normAutofit/>
          </a:bodyPr>
          <a:lstStyle/>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92D050"/>
                </a:solidFill>
                <a:effectLst/>
                <a:uLnTx/>
                <a:uFillTx/>
                <a:latin typeface="Calibri" panose="020F0502020204030204"/>
                <a:ea typeface="+mn-ea"/>
                <a:cs typeface="+mn-cs"/>
              </a:rPr>
              <a:t>Mesh grab bags are lowered over a section of seagrass to capture the epifauna living on the plants</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600" b="1" i="0" u="none" strike="noStrike" kern="1200" cap="none" spc="0" normalizeH="0" baseline="0" noProof="0" dirty="0">
              <a:ln>
                <a:noFill/>
              </a:ln>
              <a:solidFill>
                <a:srgbClr val="92D050"/>
              </a:solidFill>
              <a:effectLst/>
              <a:uLnTx/>
              <a:uFillTx/>
              <a:latin typeface="Calibri" panose="020F0502020204030204"/>
              <a:ea typeface="+mn-ea"/>
              <a:cs typeface="+mn-cs"/>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92D050"/>
                </a:solidFill>
                <a:effectLst/>
                <a:uLnTx/>
                <a:uFillTx/>
                <a:latin typeface="Calibri" panose="020F0502020204030204"/>
                <a:ea typeface="+mn-ea"/>
                <a:cs typeface="+mn-cs"/>
              </a:rPr>
              <a:t>Samples are then processed and epifauna are identified under a microscope</a:t>
            </a:r>
          </a:p>
        </p:txBody>
      </p:sp>
      <p:pic>
        <p:nvPicPr>
          <p:cNvPr id="15" name="Picture 4">
            <a:extLst>
              <a:ext uri="{FF2B5EF4-FFF2-40B4-BE49-F238E27FC236}">
                <a16:creationId xmlns:a16="http://schemas.microsoft.com/office/drawing/2014/main" id="{1905834F-3133-4E3E-A334-6F2C77DCE303}"/>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0104915" y="329412"/>
            <a:ext cx="1611786" cy="3099588"/>
          </a:xfrm>
          <a:prstGeom prst="rect">
            <a:avLst/>
          </a:prstGeom>
          <a:noFill/>
          <a:extLst>
            <a:ext uri="{909E8E84-426E-40DD-AFC4-6F175D3DCCD1}">
              <a14:hiddenFill xmlns:a14="http://schemas.microsoft.com/office/drawing/2010/main">
                <a:solidFill>
                  <a:srgbClr val="FFFFFF"/>
                </a:solidFill>
              </a14:hiddenFill>
            </a:ext>
          </a:extLst>
        </p:spPr>
      </p:pic>
      <p:sp>
        <p:nvSpPr>
          <p:cNvPr id="17" name="Oval 16">
            <a:extLst>
              <a:ext uri="{FF2B5EF4-FFF2-40B4-BE49-F238E27FC236}">
                <a16:creationId xmlns:a16="http://schemas.microsoft.com/office/drawing/2014/main" id="{06F3A5E6-BC06-4A0F-9812-9BDF09ACFB15}"/>
              </a:ext>
            </a:extLst>
          </p:cNvPr>
          <p:cNvSpPr/>
          <p:nvPr/>
        </p:nvSpPr>
        <p:spPr>
          <a:xfrm>
            <a:off x="10995801" y="3629209"/>
            <a:ext cx="993665" cy="100952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6119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SCN0487">
            <a:hlinkClick r:id="" action="ppaction://media"/>
            <a:extLst>
              <a:ext uri="{FF2B5EF4-FFF2-40B4-BE49-F238E27FC236}">
                <a16:creationId xmlns:a16="http://schemas.microsoft.com/office/drawing/2014/main" id="{B1B36D7C-FE2E-4CA4-AFCA-076133B6E97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4049870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248258-86E2-435B-8B25-1EB3DF49F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9890" y="2562298"/>
            <a:ext cx="1273239" cy="1733404"/>
          </a:xfrm>
          <a:prstGeom prst="rect">
            <a:avLst/>
          </a:prstGeom>
        </p:spPr>
      </p:pic>
      <p:cxnSp>
        <p:nvCxnSpPr>
          <p:cNvPr id="20" name="Straight Connector 13">
            <a:extLst>
              <a:ext uri="{FF2B5EF4-FFF2-40B4-BE49-F238E27FC236}">
                <a16:creationId xmlns:a16="http://schemas.microsoft.com/office/drawing/2014/main" id="{50DA1EB8-87CF-4588-A1FD-4756F9A28F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10079"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descr="Icon&#10;&#10;Description automatically generated">
            <a:extLst>
              <a:ext uri="{FF2B5EF4-FFF2-40B4-BE49-F238E27FC236}">
                <a16:creationId xmlns:a16="http://schemas.microsoft.com/office/drawing/2014/main" id="{C167830E-7324-410F-A415-277E7522BE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6307" y="2408743"/>
            <a:ext cx="2449337" cy="2130923"/>
          </a:xfrm>
          <a:prstGeom prst="rect">
            <a:avLst/>
          </a:prstGeom>
        </p:spPr>
      </p:pic>
      <p:cxnSp>
        <p:nvCxnSpPr>
          <p:cNvPr id="21" name="Straight Connector 15">
            <a:extLst>
              <a:ext uri="{FF2B5EF4-FFF2-40B4-BE49-F238E27FC236}">
                <a16:creationId xmlns:a16="http://schemas.microsoft.com/office/drawing/2014/main" id="{D7A4E378-EA57-47B9-B1EB-58B998F6CF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2595"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10;&#10;Description automatically generated">
            <a:extLst>
              <a:ext uri="{FF2B5EF4-FFF2-40B4-BE49-F238E27FC236}">
                <a16:creationId xmlns:a16="http://schemas.microsoft.com/office/drawing/2014/main" id="{F610FCD4-1F4E-42A9-8FDD-CA2072066A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91177">
            <a:off x="9450514" y="2763184"/>
            <a:ext cx="1909454" cy="1627809"/>
          </a:xfrm>
          <a:prstGeom prst="rect">
            <a:avLst/>
          </a:prstGeom>
        </p:spPr>
      </p:pic>
      <p:cxnSp>
        <p:nvCxnSpPr>
          <p:cNvPr id="22" name="Straight Connector 17">
            <a:extLst>
              <a:ext uri="{FF2B5EF4-FFF2-40B4-BE49-F238E27FC236}">
                <a16:creationId xmlns:a16="http://schemas.microsoft.com/office/drawing/2014/main" id="{D2B31ED6-76F0-425A-9A41-C947AEF9C1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66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9" name="Picture 8" descr="A close-up of a yellow shrimp&#10;&#10;Description automatically generated with medium confidence">
            <a:extLst>
              <a:ext uri="{FF2B5EF4-FFF2-40B4-BE49-F238E27FC236}">
                <a16:creationId xmlns:a16="http://schemas.microsoft.com/office/drawing/2014/main" id="{4FC00746-643F-4ED7-AE39-B6A2B16709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38655" y="2629027"/>
            <a:ext cx="2560320" cy="1593799"/>
          </a:xfrm>
          <a:prstGeom prst="rect">
            <a:avLst/>
          </a:prstGeom>
        </p:spPr>
      </p:pic>
      <p:sp>
        <p:nvSpPr>
          <p:cNvPr id="10" name="TextBox 9">
            <a:extLst>
              <a:ext uri="{FF2B5EF4-FFF2-40B4-BE49-F238E27FC236}">
                <a16:creationId xmlns:a16="http://schemas.microsoft.com/office/drawing/2014/main" id="{72FFEDFB-F900-4598-AB3F-D909AB960AAA}"/>
              </a:ext>
            </a:extLst>
          </p:cNvPr>
          <p:cNvSpPr txBox="1"/>
          <p:nvPr/>
        </p:nvSpPr>
        <p:spPr>
          <a:xfrm>
            <a:off x="9480331" y="1776248"/>
            <a:ext cx="1849818" cy="369332"/>
          </a:xfrm>
          <a:prstGeom prst="rect">
            <a:avLst/>
          </a:prstGeom>
          <a:noFill/>
        </p:spPr>
        <p:txBody>
          <a:bodyPr wrap="square" rtlCol="0">
            <a:spAutoFit/>
          </a:bodyPr>
          <a:lstStyle/>
          <a:p>
            <a:pPr algn="ctr"/>
            <a:r>
              <a:rPr lang="en-US" dirty="0"/>
              <a:t>White Amphipod</a:t>
            </a:r>
          </a:p>
        </p:txBody>
      </p:sp>
      <p:sp>
        <p:nvSpPr>
          <p:cNvPr id="17" name="TextBox 16">
            <a:extLst>
              <a:ext uri="{FF2B5EF4-FFF2-40B4-BE49-F238E27FC236}">
                <a16:creationId xmlns:a16="http://schemas.microsoft.com/office/drawing/2014/main" id="{47A5A84C-EF81-424F-91C9-A8D3B7064EB6}"/>
              </a:ext>
            </a:extLst>
          </p:cNvPr>
          <p:cNvSpPr txBox="1"/>
          <p:nvPr/>
        </p:nvSpPr>
        <p:spPr>
          <a:xfrm>
            <a:off x="6596306" y="1786670"/>
            <a:ext cx="1849818" cy="369332"/>
          </a:xfrm>
          <a:prstGeom prst="rect">
            <a:avLst/>
          </a:prstGeom>
          <a:noFill/>
        </p:spPr>
        <p:txBody>
          <a:bodyPr wrap="square" rtlCol="0">
            <a:spAutoFit/>
          </a:bodyPr>
          <a:lstStyle/>
          <a:p>
            <a:pPr algn="ctr"/>
            <a:r>
              <a:rPr lang="en-US" dirty="0"/>
              <a:t>Hippolyte Shrimp</a:t>
            </a:r>
          </a:p>
        </p:txBody>
      </p:sp>
      <p:sp>
        <p:nvSpPr>
          <p:cNvPr id="19" name="TextBox 18">
            <a:extLst>
              <a:ext uri="{FF2B5EF4-FFF2-40B4-BE49-F238E27FC236}">
                <a16:creationId xmlns:a16="http://schemas.microsoft.com/office/drawing/2014/main" id="{73DB0F3E-65A6-47EB-A0C0-B0E27412D952}"/>
              </a:ext>
            </a:extLst>
          </p:cNvPr>
          <p:cNvSpPr txBox="1"/>
          <p:nvPr/>
        </p:nvSpPr>
        <p:spPr>
          <a:xfrm>
            <a:off x="3712281" y="1665857"/>
            <a:ext cx="1849818" cy="646331"/>
          </a:xfrm>
          <a:prstGeom prst="rect">
            <a:avLst/>
          </a:prstGeom>
          <a:noFill/>
        </p:spPr>
        <p:txBody>
          <a:bodyPr wrap="square" rtlCol="0">
            <a:spAutoFit/>
          </a:bodyPr>
          <a:lstStyle/>
          <a:p>
            <a:pPr algn="ctr"/>
            <a:r>
              <a:rPr lang="en-US" dirty="0"/>
              <a:t>Juvenile Blue Crab</a:t>
            </a:r>
          </a:p>
        </p:txBody>
      </p:sp>
      <p:sp>
        <p:nvSpPr>
          <p:cNvPr id="23" name="TextBox 22">
            <a:extLst>
              <a:ext uri="{FF2B5EF4-FFF2-40B4-BE49-F238E27FC236}">
                <a16:creationId xmlns:a16="http://schemas.microsoft.com/office/drawing/2014/main" id="{58723CE2-83DE-4DB6-84E3-89697B6B3A54}"/>
              </a:ext>
            </a:extLst>
          </p:cNvPr>
          <p:cNvSpPr txBox="1"/>
          <p:nvPr/>
        </p:nvSpPr>
        <p:spPr>
          <a:xfrm>
            <a:off x="1202617" y="1776248"/>
            <a:ext cx="1849818" cy="369332"/>
          </a:xfrm>
          <a:prstGeom prst="rect">
            <a:avLst/>
          </a:prstGeom>
          <a:noFill/>
        </p:spPr>
        <p:txBody>
          <a:bodyPr wrap="square" rtlCol="0">
            <a:spAutoFit/>
          </a:bodyPr>
          <a:lstStyle/>
          <a:p>
            <a:pPr algn="ctr"/>
            <a:r>
              <a:rPr lang="en-US" dirty="0"/>
              <a:t>Bittium Snail</a:t>
            </a:r>
          </a:p>
        </p:txBody>
      </p:sp>
      <p:sp>
        <p:nvSpPr>
          <p:cNvPr id="24" name="TextBox 23">
            <a:extLst>
              <a:ext uri="{FF2B5EF4-FFF2-40B4-BE49-F238E27FC236}">
                <a16:creationId xmlns:a16="http://schemas.microsoft.com/office/drawing/2014/main" id="{106449B7-E40F-40DF-8C82-952D5310E2F4}"/>
              </a:ext>
            </a:extLst>
          </p:cNvPr>
          <p:cNvSpPr txBox="1"/>
          <p:nvPr/>
        </p:nvSpPr>
        <p:spPr>
          <a:xfrm>
            <a:off x="1137593" y="4637783"/>
            <a:ext cx="1849818" cy="646331"/>
          </a:xfrm>
          <a:prstGeom prst="rect">
            <a:avLst/>
          </a:prstGeom>
          <a:noFill/>
        </p:spPr>
        <p:txBody>
          <a:bodyPr wrap="square" rtlCol="0">
            <a:spAutoFit/>
          </a:bodyPr>
          <a:lstStyle/>
          <a:p>
            <a:pPr algn="ctr"/>
            <a:r>
              <a:rPr lang="en-US" dirty="0"/>
              <a:t>Bead Color: “</a:t>
            </a:r>
            <a:r>
              <a:rPr lang="en-US" i="1" dirty="0"/>
              <a:t>Insert here”</a:t>
            </a:r>
            <a:endParaRPr lang="en-US" dirty="0"/>
          </a:p>
        </p:txBody>
      </p:sp>
      <p:sp>
        <p:nvSpPr>
          <p:cNvPr id="25" name="TextBox 24">
            <a:extLst>
              <a:ext uri="{FF2B5EF4-FFF2-40B4-BE49-F238E27FC236}">
                <a16:creationId xmlns:a16="http://schemas.microsoft.com/office/drawing/2014/main" id="{2D23F025-7DCF-418D-9F28-EBF2DD9ED464}"/>
              </a:ext>
            </a:extLst>
          </p:cNvPr>
          <p:cNvSpPr txBox="1"/>
          <p:nvPr/>
        </p:nvSpPr>
        <p:spPr>
          <a:xfrm>
            <a:off x="3712281" y="4636221"/>
            <a:ext cx="1849818" cy="646331"/>
          </a:xfrm>
          <a:prstGeom prst="rect">
            <a:avLst/>
          </a:prstGeom>
          <a:noFill/>
        </p:spPr>
        <p:txBody>
          <a:bodyPr wrap="square" rtlCol="0">
            <a:spAutoFit/>
          </a:bodyPr>
          <a:lstStyle/>
          <a:p>
            <a:pPr algn="ctr"/>
            <a:r>
              <a:rPr lang="en-US" dirty="0"/>
              <a:t>Bead Color: “</a:t>
            </a:r>
            <a:r>
              <a:rPr lang="en-US" i="1" dirty="0"/>
              <a:t>Insert here”</a:t>
            </a:r>
            <a:endParaRPr lang="en-US" dirty="0"/>
          </a:p>
        </p:txBody>
      </p:sp>
      <p:sp>
        <p:nvSpPr>
          <p:cNvPr id="26" name="TextBox 25">
            <a:extLst>
              <a:ext uri="{FF2B5EF4-FFF2-40B4-BE49-F238E27FC236}">
                <a16:creationId xmlns:a16="http://schemas.microsoft.com/office/drawing/2014/main" id="{93A99928-D2F4-4459-AE0C-87CAD391EF44}"/>
              </a:ext>
            </a:extLst>
          </p:cNvPr>
          <p:cNvSpPr txBox="1"/>
          <p:nvPr/>
        </p:nvSpPr>
        <p:spPr>
          <a:xfrm>
            <a:off x="6589699" y="4630599"/>
            <a:ext cx="1849818" cy="646331"/>
          </a:xfrm>
          <a:prstGeom prst="rect">
            <a:avLst/>
          </a:prstGeom>
          <a:noFill/>
        </p:spPr>
        <p:txBody>
          <a:bodyPr wrap="square" rtlCol="0">
            <a:spAutoFit/>
          </a:bodyPr>
          <a:lstStyle/>
          <a:p>
            <a:pPr algn="ctr"/>
            <a:r>
              <a:rPr lang="en-US" dirty="0"/>
              <a:t>Bead Color: “</a:t>
            </a:r>
            <a:r>
              <a:rPr lang="en-US" i="1" dirty="0"/>
              <a:t>Insert here”</a:t>
            </a:r>
            <a:endParaRPr lang="en-US" dirty="0"/>
          </a:p>
        </p:txBody>
      </p:sp>
      <p:sp>
        <p:nvSpPr>
          <p:cNvPr id="27" name="TextBox 26">
            <a:extLst>
              <a:ext uri="{FF2B5EF4-FFF2-40B4-BE49-F238E27FC236}">
                <a16:creationId xmlns:a16="http://schemas.microsoft.com/office/drawing/2014/main" id="{E9051C22-4EEF-49B8-A372-AAFCC2562CE0}"/>
              </a:ext>
            </a:extLst>
          </p:cNvPr>
          <p:cNvSpPr txBox="1"/>
          <p:nvPr/>
        </p:nvSpPr>
        <p:spPr>
          <a:xfrm>
            <a:off x="9480331" y="4637783"/>
            <a:ext cx="1849818" cy="646331"/>
          </a:xfrm>
          <a:prstGeom prst="rect">
            <a:avLst/>
          </a:prstGeom>
          <a:noFill/>
        </p:spPr>
        <p:txBody>
          <a:bodyPr wrap="square" rtlCol="0">
            <a:spAutoFit/>
          </a:bodyPr>
          <a:lstStyle/>
          <a:p>
            <a:pPr algn="ctr"/>
            <a:r>
              <a:rPr lang="en-US" dirty="0"/>
              <a:t>Bead Color: “</a:t>
            </a:r>
            <a:r>
              <a:rPr lang="en-US" i="1" dirty="0"/>
              <a:t>Insert here”</a:t>
            </a:r>
            <a:endParaRPr lang="en-US" dirty="0"/>
          </a:p>
        </p:txBody>
      </p:sp>
      <p:sp>
        <p:nvSpPr>
          <p:cNvPr id="18" name="Title 1">
            <a:extLst>
              <a:ext uri="{FF2B5EF4-FFF2-40B4-BE49-F238E27FC236}">
                <a16:creationId xmlns:a16="http://schemas.microsoft.com/office/drawing/2014/main" id="{D3F08B28-2184-4296-ABF5-714841554DFB}"/>
              </a:ext>
            </a:extLst>
          </p:cNvPr>
          <p:cNvSpPr txBox="1">
            <a:spLocks/>
          </p:cNvSpPr>
          <p:nvPr/>
        </p:nvSpPr>
        <p:spPr>
          <a:xfrm>
            <a:off x="838200" y="299118"/>
            <a:ext cx="10515599" cy="93268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rgbClr val="92D050"/>
                </a:solidFill>
                <a:latin typeface="Arial" panose="020B0604020202020204" pitchFamily="34" charset="0"/>
                <a:cs typeface="Arial" panose="020B0604020202020204" pitchFamily="34" charset="0"/>
              </a:rPr>
              <a:t>EPIFAUNA: SMALL BUT MIGHTY</a:t>
            </a:r>
          </a:p>
        </p:txBody>
      </p:sp>
    </p:spTree>
    <p:extLst>
      <p:ext uri="{BB962C8B-B14F-4D97-AF65-F5344CB8AC3E}">
        <p14:creationId xmlns:p14="http://schemas.microsoft.com/office/powerpoint/2010/main" val="3050981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58BE66F0-3B5A-45A0-B742-4C4AE543ED34}"/>
                  </a:ext>
                </a:extLst>
              </p:cNvPr>
              <p:cNvSpPr txBox="1"/>
              <p:nvPr/>
            </p:nvSpPr>
            <p:spPr>
              <a:xfrm>
                <a:off x="252351" y="2143536"/>
                <a:ext cx="6656120" cy="6690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n-US" smtClean="0">
                          <a:latin typeface="Cambria Math" panose="02040503050406030204" pitchFamily="18" charset="0"/>
                        </a:rPr>
                        <m:t>D</m:t>
                      </m:r>
                      <m:r>
                        <a:rPr lang="en-US" i="0">
                          <a:latin typeface="Cambria Math" panose="02040503050406030204" pitchFamily="18" charset="0"/>
                        </a:rPr>
                        <m:t>=</m:t>
                      </m:r>
                      <m:r>
                        <a:rPr lang="en-US" b="0" i="0" smtClean="0">
                          <a:latin typeface="Cambria Math" panose="02040503050406030204" pitchFamily="18" charset="0"/>
                        </a:rPr>
                        <m:t>1</m:t>
                      </m:r>
                      <m:r>
                        <a:rPr lang="en-US" i="0">
                          <a:latin typeface="Cambria Math" panose="02040503050406030204" pitchFamily="18" charset="0"/>
                        </a:rPr>
                        <m:t>− </m:t>
                      </m:r>
                      <m:f>
                        <m:fPr>
                          <m:ctrlPr>
                            <a:rPr lang="en-US" i="1">
                              <a:solidFill>
                                <a:srgbClr val="836967"/>
                              </a:solidFill>
                              <a:latin typeface="Cambria Math" panose="02040503050406030204" pitchFamily="18" charset="0"/>
                            </a:rPr>
                          </m:ctrlPr>
                        </m:fPr>
                        <m:num>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r>
                                <a:rPr lang="en-US" i="0">
                                  <a:latin typeface="Cambria Math" panose="02040503050406030204" pitchFamily="18" charset="0"/>
                                </a:rPr>
                                <m:t>−1</m:t>
                              </m:r>
                            </m:e>
                          </m:d>
                        </m:num>
                        <m:den>
                          <m:r>
                            <m:rPr>
                              <m:sty m:val="p"/>
                            </m:rPr>
                            <a:rPr lang="en-US" i="0">
                              <a:latin typeface="Cambria Math" panose="02040503050406030204" pitchFamily="18" charset="0"/>
                            </a:rPr>
                            <m:t>N</m:t>
                          </m:r>
                          <m:d>
                            <m:dPr>
                              <m:ctrlPr>
                                <a:rPr lang="en-US" i="1">
                                  <a:latin typeface="Cambria Math" panose="02040503050406030204" pitchFamily="18" charset="0"/>
                                </a:rPr>
                              </m:ctrlPr>
                            </m:dPr>
                            <m:e>
                              <m:r>
                                <m:rPr>
                                  <m:sty m:val="p"/>
                                </m:rPr>
                                <a:rPr lang="en-US" i="0">
                                  <a:latin typeface="Cambria Math" panose="02040503050406030204" pitchFamily="18" charset="0"/>
                                </a:rPr>
                                <m:t>N</m:t>
                              </m:r>
                              <m:r>
                                <a:rPr lang="en-US" i="0">
                                  <a:latin typeface="Cambria Math" panose="02040503050406030204" pitchFamily="18" charset="0"/>
                                </a:rPr>
                                <m:t>−1</m:t>
                              </m:r>
                            </m:e>
                          </m:d>
                        </m:den>
                      </m:f>
                    </m:oMath>
                  </m:oMathPara>
                </a14:m>
                <a:endParaRPr lang="en-US" dirty="0"/>
              </a:p>
            </p:txBody>
          </p:sp>
        </mc:Choice>
        <mc:Fallback xmlns="">
          <p:sp>
            <p:nvSpPr>
              <p:cNvPr id="3" name="TextBox 2">
                <a:extLst>
                  <a:ext uri="{FF2B5EF4-FFF2-40B4-BE49-F238E27FC236}">
                    <a16:creationId xmlns:a16="http://schemas.microsoft.com/office/drawing/2014/main" id="{58BE66F0-3B5A-45A0-B742-4C4AE543ED34}"/>
                  </a:ext>
                </a:extLst>
              </p:cNvPr>
              <p:cNvSpPr txBox="1">
                <a:spLocks noRot="1" noChangeAspect="1" noMove="1" noResize="1" noEditPoints="1" noAdjustHandles="1" noChangeArrowheads="1" noChangeShapeType="1" noTextEdit="1"/>
              </p:cNvSpPr>
              <p:nvPr/>
            </p:nvSpPr>
            <p:spPr>
              <a:xfrm>
                <a:off x="252351" y="2143536"/>
                <a:ext cx="6656120" cy="669094"/>
              </a:xfrm>
              <a:prstGeom prst="rect">
                <a:avLst/>
              </a:prstGeom>
              <a:blipFill>
                <a:blip r:embed="rId3"/>
                <a:stretch>
                  <a:fillRect/>
                </a:stretch>
              </a:blipFill>
            </p:spPr>
            <p:txBody>
              <a:bodyPr/>
              <a:lstStyle/>
              <a:p>
                <a:r>
                  <a:rPr lang="en-US">
                    <a:noFill/>
                  </a:rPr>
                  <a:t> </a:t>
                </a:r>
              </a:p>
            </p:txBody>
          </p:sp>
        </mc:Fallback>
      </mc:AlternateContent>
      <p:graphicFrame>
        <p:nvGraphicFramePr>
          <p:cNvPr id="4" name="Table 3">
            <a:extLst>
              <a:ext uri="{FF2B5EF4-FFF2-40B4-BE49-F238E27FC236}">
                <a16:creationId xmlns:a16="http://schemas.microsoft.com/office/drawing/2014/main" id="{BD6D7FDD-2459-43EA-BD9D-5A693A5C2E62}"/>
              </a:ext>
            </a:extLst>
          </p:cNvPr>
          <p:cNvGraphicFramePr>
            <a:graphicFrameLocks noGrp="1"/>
          </p:cNvGraphicFramePr>
          <p:nvPr>
            <p:extLst>
              <p:ext uri="{D42A27DB-BD31-4B8C-83A1-F6EECF244321}">
                <p14:modId xmlns:p14="http://schemas.microsoft.com/office/powerpoint/2010/main" val="3088597521"/>
              </p:ext>
            </p:extLst>
          </p:nvPr>
        </p:nvGraphicFramePr>
        <p:xfrm>
          <a:off x="427513" y="3366233"/>
          <a:ext cx="6305797" cy="2719451"/>
        </p:xfrm>
        <a:graphic>
          <a:graphicData uri="http://schemas.openxmlformats.org/drawingml/2006/table">
            <a:tbl>
              <a:tblPr firstRow="1" firstCol="1" bandRow="1">
                <a:tableStyleId>{5C22544A-7EE6-4342-B048-85BDC9FD1C3A}</a:tableStyleId>
              </a:tblPr>
              <a:tblGrid>
                <a:gridCol w="2632723">
                  <a:extLst>
                    <a:ext uri="{9D8B030D-6E8A-4147-A177-3AD203B41FA5}">
                      <a16:colId xmlns:a16="http://schemas.microsoft.com/office/drawing/2014/main" val="1544910191"/>
                    </a:ext>
                  </a:extLst>
                </a:gridCol>
                <a:gridCol w="3673074">
                  <a:extLst>
                    <a:ext uri="{9D8B030D-6E8A-4147-A177-3AD203B41FA5}">
                      <a16:colId xmlns:a16="http://schemas.microsoft.com/office/drawing/2014/main" val="101192869"/>
                    </a:ext>
                  </a:extLst>
                </a:gridCol>
              </a:tblGrid>
              <a:tr h="388493">
                <a:tc>
                  <a:txBody>
                    <a:bodyPr/>
                    <a:lstStyle/>
                    <a:p>
                      <a:pPr marL="0" marR="0" algn="ctr">
                        <a:lnSpc>
                          <a:spcPct val="115000"/>
                        </a:lnSpc>
                        <a:spcBef>
                          <a:spcPts val="0"/>
                        </a:spcBef>
                        <a:spcAft>
                          <a:spcPts val="0"/>
                        </a:spcAft>
                      </a:pPr>
                      <a:r>
                        <a:rPr lang="en-US" sz="2000" dirty="0">
                          <a:effectLst/>
                        </a:rPr>
                        <a:t>Species</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Species Count</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758215302"/>
                  </a:ext>
                </a:extLst>
              </a:tr>
              <a:tr h="388493">
                <a:tc>
                  <a:txBody>
                    <a:bodyPr/>
                    <a:lstStyle/>
                    <a:p>
                      <a:pPr marL="0" marR="0">
                        <a:lnSpc>
                          <a:spcPct val="115000"/>
                        </a:lnSpc>
                        <a:spcBef>
                          <a:spcPts val="0"/>
                        </a:spcBef>
                        <a:spcAft>
                          <a:spcPts val="0"/>
                        </a:spcAft>
                      </a:pPr>
                      <a:r>
                        <a:rPr lang="en-US" sz="2000" dirty="0">
                          <a:effectLst/>
                        </a:rPr>
                        <a:t>Species 1</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n</a:t>
                      </a:r>
                      <a:r>
                        <a:rPr lang="en-US" sz="2000" baseline="-25000" dirty="0">
                          <a:effectLst/>
                        </a:rPr>
                        <a:t>1</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4273396445"/>
                  </a:ext>
                </a:extLst>
              </a:tr>
              <a:tr h="388493">
                <a:tc>
                  <a:txBody>
                    <a:bodyPr/>
                    <a:lstStyle/>
                    <a:p>
                      <a:pPr marL="0" marR="0">
                        <a:lnSpc>
                          <a:spcPct val="115000"/>
                        </a:lnSpc>
                        <a:spcBef>
                          <a:spcPts val="0"/>
                        </a:spcBef>
                        <a:spcAft>
                          <a:spcPts val="0"/>
                        </a:spcAft>
                      </a:pPr>
                      <a:r>
                        <a:rPr lang="en-US" sz="2000" dirty="0">
                          <a:effectLst/>
                        </a:rPr>
                        <a:t>Species 2</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kern="1200" dirty="0">
                          <a:solidFill>
                            <a:schemeClr val="dk1"/>
                          </a:solidFill>
                          <a:effectLst/>
                          <a:latin typeface="+mn-lt"/>
                          <a:ea typeface="+mn-ea"/>
                          <a:cs typeface="+mn-cs"/>
                        </a:rPr>
                        <a:t>n</a:t>
                      </a:r>
                      <a:r>
                        <a:rPr lang="en-US" sz="2000" kern="1200" baseline="-25000" dirty="0">
                          <a:solidFill>
                            <a:schemeClr val="dk1"/>
                          </a:solidFill>
                          <a:effectLst/>
                          <a:latin typeface="+mn-lt"/>
                          <a:ea typeface="+mn-ea"/>
                          <a:cs typeface="+mn-cs"/>
                        </a:rPr>
                        <a:t>2</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3951057368"/>
                  </a:ext>
                </a:extLst>
              </a:tr>
              <a:tr h="388493">
                <a:tc>
                  <a:txBody>
                    <a:bodyPr/>
                    <a:lstStyle/>
                    <a:p>
                      <a:pPr marL="0" marR="0">
                        <a:lnSpc>
                          <a:spcPct val="115000"/>
                        </a:lnSpc>
                        <a:spcBef>
                          <a:spcPts val="0"/>
                        </a:spcBef>
                        <a:spcAft>
                          <a:spcPts val="0"/>
                        </a:spcAft>
                      </a:pPr>
                      <a:r>
                        <a:rPr lang="en-US" sz="2000">
                          <a:effectLst/>
                        </a:rPr>
                        <a:t>Species 3</a:t>
                      </a:r>
                      <a:endParaRPr lang="en-US" sz="20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n</a:t>
                      </a:r>
                      <a:r>
                        <a:rPr lang="en-US" sz="2000" baseline="-25000" dirty="0">
                          <a:effectLst/>
                        </a:rPr>
                        <a:t>3</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655583406"/>
                  </a:ext>
                </a:extLst>
              </a:tr>
              <a:tr h="388493">
                <a:tc>
                  <a:txBody>
                    <a:bodyPr/>
                    <a:lstStyle/>
                    <a:p>
                      <a:pPr marL="0" marR="0">
                        <a:lnSpc>
                          <a:spcPct val="115000"/>
                        </a:lnSpc>
                        <a:spcBef>
                          <a:spcPts val="0"/>
                        </a:spcBef>
                        <a:spcAft>
                          <a:spcPts val="0"/>
                        </a:spcAft>
                      </a:pPr>
                      <a:r>
                        <a:rPr lang="en-US" sz="2000">
                          <a:effectLst/>
                        </a:rPr>
                        <a:t>…</a:t>
                      </a:r>
                      <a:endParaRPr lang="en-US" sz="20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704347286"/>
                  </a:ext>
                </a:extLst>
              </a:tr>
              <a:tr h="388493">
                <a:tc>
                  <a:txBody>
                    <a:bodyPr/>
                    <a:lstStyle/>
                    <a:p>
                      <a:pPr marL="0" marR="0">
                        <a:lnSpc>
                          <a:spcPct val="115000"/>
                        </a:lnSpc>
                        <a:spcBef>
                          <a:spcPts val="0"/>
                        </a:spcBef>
                        <a:spcAft>
                          <a:spcPts val="0"/>
                        </a:spcAft>
                      </a:pPr>
                      <a:r>
                        <a:rPr lang="en-US" sz="2000">
                          <a:effectLst/>
                        </a:rPr>
                        <a:t>Species S</a:t>
                      </a:r>
                      <a:endParaRPr lang="en-US" sz="20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n</a:t>
                      </a:r>
                      <a:r>
                        <a:rPr lang="en-US" sz="2000" baseline="-25000" dirty="0">
                          <a:effectLst/>
                        </a:rPr>
                        <a:t>s</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416127850"/>
                  </a:ext>
                </a:extLst>
              </a:tr>
              <a:tr h="388493">
                <a:tc>
                  <a:txBody>
                    <a:bodyPr/>
                    <a:lstStyle/>
                    <a:p>
                      <a:pPr marL="0" marR="0" algn="r">
                        <a:lnSpc>
                          <a:spcPct val="115000"/>
                        </a:lnSpc>
                        <a:spcBef>
                          <a:spcPts val="0"/>
                        </a:spcBef>
                        <a:spcAft>
                          <a:spcPts val="0"/>
                        </a:spcAft>
                      </a:pPr>
                      <a:r>
                        <a:rPr lang="en-US" sz="2000" dirty="0">
                          <a:effectLst/>
                        </a:rPr>
                        <a:t>Total Individuals</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2000" dirty="0">
                          <a:effectLst/>
                        </a:rPr>
                        <a:t>N</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3015185649"/>
                  </a:ext>
                </a:extLst>
              </a:tr>
            </a:tbl>
          </a:graphicData>
        </a:graphic>
      </p:graphicFrame>
      <p:sp>
        <p:nvSpPr>
          <p:cNvPr id="5" name="Title 1">
            <a:extLst>
              <a:ext uri="{FF2B5EF4-FFF2-40B4-BE49-F238E27FC236}">
                <a16:creationId xmlns:a16="http://schemas.microsoft.com/office/drawing/2014/main" id="{DDB531E6-BE8D-46D7-AABE-F18A2A0334A3}"/>
              </a:ext>
            </a:extLst>
          </p:cNvPr>
          <p:cNvSpPr txBox="1">
            <a:spLocks/>
          </p:cNvSpPr>
          <p:nvPr/>
        </p:nvSpPr>
        <p:spPr>
          <a:xfrm>
            <a:off x="427513" y="657246"/>
            <a:ext cx="6480958" cy="932688"/>
          </a:xfrm>
          <a:prstGeom prst="rect">
            <a:avLst/>
          </a:prstGeom>
        </p:spPr>
        <p:txBody>
          <a:bodyPr vert="horz" lIns="91440" tIns="45720" rIns="91440" bIns="45720" rtlCol="0" anchor="b">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b="1" dirty="0">
                <a:solidFill>
                  <a:srgbClr val="92D050"/>
                </a:solidFill>
              </a:rPr>
              <a:t>Simpson’s Diversity Index (D)</a:t>
            </a:r>
            <a:endParaRPr lang="en-US" sz="5400" dirty="0">
              <a:solidFill>
                <a:srgbClr val="92D050"/>
              </a:solidFill>
            </a:endParaRPr>
          </a:p>
        </p:txBody>
      </p:sp>
      <p:sp>
        <p:nvSpPr>
          <p:cNvPr id="9" name="Rectangle 8">
            <a:extLst>
              <a:ext uri="{FF2B5EF4-FFF2-40B4-BE49-F238E27FC236}">
                <a16:creationId xmlns:a16="http://schemas.microsoft.com/office/drawing/2014/main" id="{EAD7816C-2BE1-4D7C-BD26-C1FA5399CE78}"/>
              </a:ext>
            </a:extLst>
          </p:cNvPr>
          <p:cNvSpPr/>
          <p:nvPr/>
        </p:nvSpPr>
        <p:spPr>
          <a:xfrm>
            <a:off x="7391400" y="657246"/>
            <a:ext cx="4373087" cy="54179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dirty="0">
                <a:solidFill>
                  <a:schemeClr val="bg1"/>
                </a:solidFill>
              </a:rPr>
              <a:t>Simpson's Diversity Index is a measure of biodiversity</a:t>
            </a:r>
          </a:p>
          <a:p>
            <a:pPr marL="342900" indent="-342900">
              <a:buFont typeface="Arial" panose="020B0604020202020204" pitchFamily="34" charset="0"/>
              <a:buChar char="•"/>
            </a:pPr>
            <a:endParaRPr lang="en-US" sz="2400" dirty="0">
              <a:solidFill>
                <a:schemeClr val="bg1"/>
              </a:solidFill>
            </a:endParaRPr>
          </a:p>
          <a:p>
            <a:pPr marL="342900" indent="-342900">
              <a:buFont typeface="Arial" panose="020B0604020202020204" pitchFamily="34" charset="0"/>
              <a:buChar char="•"/>
            </a:pPr>
            <a:r>
              <a:rPr lang="en-US" sz="2400" dirty="0">
                <a:solidFill>
                  <a:schemeClr val="bg1"/>
                </a:solidFill>
              </a:rPr>
              <a:t> The value of D can range between 0 and 1</a:t>
            </a:r>
          </a:p>
          <a:p>
            <a:pPr marL="342900" indent="-342900">
              <a:buFont typeface="Arial" panose="020B0604020202020204" pitchFamily="34" charset="0"/>
              <a:buChar char="•"/>
            </a:pPr>
            <a:endParaRPr lang="en-US" sz="2400" dirty="0">
              <a:solidFill>
                <a:schemeClr val="bg1"/>
              </a:solidFill>
            </a:endParaRPr>
          </a:p>
          <a:p>
            <a:pPr marL="342900" indent="-342900">
              <a:buFont typeface="Arial" panose="020B0604020202020204" pitchFamily="34" charset="0"/>
              <a:buChar char="•"/>
            </a:pPr>
            <a:r>
              <a:rPr lang="en-US" sz="2400" dirty="0">
                <a:solidFill>
                  <a:schemeClr val="bg1"/>
                </a:solidFill>
              </a:rPr>
              <a:t> A value of 1 represents high diversity and a value of 0 indicates no diversity</a:t>
            </a:r>
          </a:p>
        </p:txBody>
      </p:sp>
    </p:spTree>
    <p:extLst>
      <p:ext uri="{BB962C8B-B14F-4D97-AF65-F5344CB8AC3E}">
        <p14:creationId xmlns:p14="http://schemas.microsoft.com/office/powerpoint/2010/main" val="149036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4F5DBE4-68BB-4C2F-A72D-B18E3F14FF2E}"/>
              </a:ext>
            </a:extLst>
          </p:cNvPr>
          <p:cNvGraphicFramePr>
            <a:graphicFrameLocks noGrp="1"/>
          </p:cNvGraphicFramePr>
          <p:nvPr>
            <p:extLst>
              <p:ext uri="{D42A27DB-BD31-4B8C-83A1-F6EECF244321}">
                <p14:modId xmlns:p14="http://schemas.microsoft.com/office/powerpoint/2010/main" val="3737645482"/>
              </p:ext>
            </p:extLst>
          </p:nvPr>
        </p:nvGraphicFramePr>
        <p:xfrm>
          <a:off x="411116" y="1388373"/>
          <a:ext cx="6021216" cy="4912110"/>
        </p:xfrm>
        <a:graphic>
          <a:graphicData uri="http://schemas.openxmlformats.org/drawingml/2006/table">
            <a:tbl>
              <a:tblPr firstRow="1" firstCol="1" bandRow="1">
                <a:tableStyleId>{5C22544A-7EE6-4342-B048-85BDC9FD1C3A}</a:tableStyleId>
              </a:tblPr>
              <a:tblGrid>
                <a:gridCol w="3355821">
                  <a:extLst>
                    <a:ext uri="{9D8B030D-6E8A-4147-A177-3AD203B41FA5}">
                      <a16:colId xmlns:a16="http://schemas.microsoft.com/office/drawing/2014/main" val="3209316933"/>
                    </a:ext>
                  </a:extLst>
                </a:gridCol>
                <a:gridCol w="2665395">
                  <a:extLst>
                    <a:ext uri="{9D8B030D-6E8A-4147-A177-3AD203B41FA5}">
                      <a16:colId xmlns:a16="http://schemas.microsoft.com/office/drawing/2014/main" val="2340509708"/>
                    </a:ext>
                  </a:extLst>
                </a:gridCol>
              </a:tblGrid>
              <a:tr h="396114">
                <a:tc>
                  <a:txBody>
                    <a:bodyPr/>
                    <a:lstStyle/>
                    <a:p>
                      <a:pPr marL="0" marR="0" algn="ctr">
                        <a:lnSpc>
                          <a:spcPct val="115000"/>
                        </a:lnSpc>
                        <a:spcBef>
                          <a:spcPts val="0"/>
                        </a:spcBef>
                        <a:spcAft>
                          <a:spcPts val="0"/>
                        </a:spcAft>
                      </a:pPr>
                      <a:r>
                        <a:rPr lang="en-US" sz="3300">
                          <a:effectLst/>
                        </a:rPr>
                        <a:t>Species</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Epifauna Count</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1482161451"/>
                  </a:ext>
                </a:extLst>
              </a:tr>
              <a:tr h="435897">
                <a:tc>
                  <a:txBody>
                    <a:bodyPr/>
                    <a:lstStyle/>
                    <a:p>
                      <a:pPr marL="0" marR="0">
                        <a:lnSpc>
                          <a:spcPct val="115000"/>
                        </a:lnSpc>
                        <a:spcBef>
                          <a:spcPts val="0"/>
                        </a:spcBef>
                        <a:spcAft>
                          <a:spcPts val="0"/>
                        </a:spcAft>
                      </a:pPr>
                      <a:r>
                        <a:rPr lang="en-US" sz="3300">
                          <a:effectLst/>
                        </a:rPr>
                        <a:t>Species 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1</a:t>
                      </a:r>
                      <a:r>
                        <a:rPr lang="en-US" sz="3300">
                          <a:effectLst/>
                        </a:rPr>
                        <a:t> =11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4157840380"/>
                  </a:ext>
                </a:extLst>
              </a:tr>
              <a:tr h="435897">
                <a:tc>
                  <a:txBody>
                    <a:bodyPr/>
                    <a:lstStyle/>
                    <a:p>
                      <a:pPr marL="0" marR="0">
                        <a:lnSpc>
                          <a:spcPct val="115000"/>
                        </a:lnSpc>
                        <a:spcBef>
                          <a:spcPts val="0"/>
                        </a:spcBef>
                        <a:spcAft>
                          <a:spcPts val="0"/>
                        </a:spcAft>
                      </a:pPr>
                      <a:r>
                        <a:rPr lang="en-US" sz="3300">
                          <a:effectLst/>
                        </a:rPr>
                        <a:t>Species 2</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2 </a:t>
                      </a:r>
                      <a:r>
                        <a:rPr lang="en-US" sz="3300">
                          <a:effectLst/>
                        </a:rPr>
                        <a:t>= 11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325968921"/>
                  </a:ext>
                </a:extLst>
              </a:tr>
              <a:tr h="435897">
                <a:tc>
                  <a:txBody>
                    <a:bodyPr/>
                    <a:lstStyle/>
                    <a:p>
                      <a:pPr marL="0" marR="0">
                        <a:lnSpc>
                          <a:spcPct val="115000"/>
                        </a:lnSpc>
                        <a:spcBef>
                          <a:spcPts val="0"/>
                        </a:spcBef>
                        <a:spcAft>
                          <a:spcPts val="0"/>
                        </a:spcAft>
                      </a:pPr>
                      <a:r>
                        <a:rPr lang="en-US" sz="3300">
                          <a:effectLst/>
                        </a:rPr>
                        <a:t>Species 3</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3</a:t>
                      </a:r>
                      <a:r>
                        <a:rPr lang="en-US" sz="3300">
                          <a:effectLst/>
                        </a:rPr>
                        <a:t> = 5</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1589285627"/>
                  </a:ext>
                </a:extLst>
              </a:tr>
              <a:tr h="435897">
                <a:tc>
                  <a:txBody>
                    <a:bodyPr/>
                    <a:lstStyle/>
                    <a:p>
                      <a:pPr marL="0" marR="0">
                        <a:lnSpc>
                          <a:spcPct val="115000"/>
                        </a:lnSpc>
                        <a:spcBef>
                          <a:spcPts val="0"/>
                        </a:spcBef>
                        <a:spcAft>
                          <a:spcPts val="0"/>
                        </a:spcAft>
                      </a:pPr>
                      <a:r>
                        <a:rPr lang="en-US" sz="3300">
                          <a:effectLst/>
                        </a:rPr>
                        <a:t>Species 4</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4</a:t>
                      </a:r>
                      <a:r>
                        <a:rPr lang="en-US" sz="3300">
                          <a:effectLst/>
                        </a:rPr>
                        <a:t> = 3</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341880686"/>
                  </a:ext>
                </a:extLst>
              </a:tr>
              <a:tr h="435897">
                <a:tc>
                  <a:txBody>
                    <a:bodyPr/>
                    <a:lstStyle/>
                    <a:p>
                      <a:pPr marL="0" marR="0">
                        <a:lnSpc>
                          <a:spcPct val="115000"/>
                        </a:lnSpc>
                        <a:spcBef>
                          <a:spcPts val="0"/>
                        </a:spcBef>
                        <a:spcAft>
                          <a:spcPts val="0"/>
                        </a:spcAft>
                      </a:pPr>
                      <a:r>
                        <a:rPr lang="en-US" sz="3300">
                          <a:effectLst/>
                        </a:rPr>
                        <a:t>Species 5</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5</a:t>
                      </a:r>
                      <a:r>
                        <a:rPr lang="en-US" sz="3300">
                          <a:effectLst/>
                        </a:rPr>
                        <a:t> = 20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3645660797"/>
                  </a:ext>
                </a:extLst>
              </a:tr>
              <a:tr h="435897">
                <a:tc>
                  <a:txBody>
                    <a:bodyPr/>
                    <a:lstStyle/>
                    <a:p>
                      <a:pPr marL="0" marR="0">
                        <a:lnSpc>
                          <a:spcPct val="115000"/>
                        </a:lnSpc>
                        <a:spcBef>
                          <a:spcPts val="0"/>
                        </a:spcBef>
                        <a:spcAft>
                          <a:spcPts val="0"/>
                        </a:spcAft>
                      </a:pPr>
                      <a:r>
                        <a:rPr lang="en-US" sz="3300">
                          <a:effectLst/>
                        </a:rPr>
                        <a:t>Species 6</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6</a:t>
                      </a:r>
                      <a:r>
                        <a:rPr lang="en-US" sz="3300">
                          <a:effectLst/>
                        </a:rPr>
                        <a:t> = 36</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3385427008"/>
                  </a:ext>
                </a:extLst>
              </a:tr>
              <a:tr h="435897">
                <a:tc>
                  <a:txBody>
                    <a:bodyPr/>
                    <a:lstStyle/>
                    <a:p>
                      <a:pPr marL="0" marR="0" algn="r">
                        <a:lnSpc>
                          <a:spcPct val="115000"/>
                        </a:lnSpc>
                        <a:spcBef>
                          <a:spcPts val="0"/>
                        </a:spcBef>
                        <a:spcAft>
                          <a:spcPts val="0"/>
                        </a:spcAft>
                      </a:pPr>
                      <a:r>
                        <a:rPr lang="en-US" sz="3300">
                          <a:effectLst/>
                        </a:rPr>
                        <a:t>Total Individuals</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dirty="0">
                          <a:effectLst/>
                        </a:rPr>
                        <a:t>N = 86</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542157672"/>
                  </a:ext>
                </a:extLst>
              </a:tr>
            </a:tbl>
          </a:graphicData>
        </a:graphic>
      </p:graphicFrame>
      <p:sp>
        <p:nvSpPr>
          <p:cNvPr id="5" name="Title 1">
            <a:extLst>
              <a:ext uri="{FF2B5EF4-FFF2-40B4-BE49-F238E27FC236}">
                <a16:creationId xmlns:a16="http://schemas.microsoft.com/office/drawing/2014/main" id="{8F9F654D-BE0A-46D4-BB06-127C982A21DD}"/>
              </a:ext>
            </a:extLst>
          </p:cNvPr>
          <p:cNvSpPr txBox="1">
            <a:spLocks/>
          </p:cNvSpPr>
          <p:nvPr/>
        </p:nvSpPr>
        <p:spPr>
          <a:xfrm>
            <a:off x="411116" y="194792"/>
            <a:ext cx="3383118" cy="93268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b="1" dirty="0">
                <a:solidFill>
                  <a:srgbClr val="92D050"/>
                </a:solidFill>
              </a:rPr>
              <a:t>Example 1</a:t>
            </a:r>
            <a:endParaRPr lang="en-US" sz="5400" dirty="0">
              <a:solidFill>
                <a:srgbClr val="92D050"/>
              </a:solidFill>
            </a:endParaRPr>
          </a:p>
        </p:txBody>
      </p:sp>
      <p:sp>
        <p:nvSpPr>
          <p:cNvPr id="7" name="TextBox 6">
            <a:extLst>
              <a:ext uri="{FF2B5EF4-FFF2-40B4-BE49-F238E27FC236}">
                <a16:creationId xmlns:a16="http://schemas.microsoft.com/office/drawing/2014/main" id="{B9B81FAF-02CC-4A61-B7FA-73AB796D3327}"/>
              </a:ext>
            </a:extLst>
          </p:cNvPr>
          <p:cNvSpPr txBox="1"/>
          <p:nvPr/>
        </p:nvSpPr>
        <p:spPr>
          <a:xfrm>
            <a:off x="7094483" y="1570111"/>
            <a:ext cx="4561490" cy="923330"/>
          </a:xfrm>
          <a:prstGeom prst="rect">
            <a:avLst/>
          </a:prstGeom>
          <a:noFill/>
        </p:spPr>
        <p:txBody>
          <a:bodyPr wrap="square">
            <a:spAutoFit/>
          </a:bodyPr>
          <a:lstStyle/>
          <a:p>
            <a:pPr marL="0" marR="0">
              <a:spcBef>
                <a:spcPts val="600"/>
              </a:spcBef>
              <a:spcAft>
                <a:spcPts val="600"/>
              </a:spcAft>
            </a:pPr>
            <a:r>
              <a:rPr lang="en-US" b="1" dirty="0">
                <a:effectLst/>
                <a:latin typeface="Calibri" panose="020F0502020204030204" pitchFamily="34" charset="0"/>
                <a:ea typeface="SimSun" panose="02010600030101010101" pitchFamily="2" charset="-122"/>
                <a:cs typeface="Times New Roman" panose="02020603050405020304" pitchFamily="18" charset="0"/>
              </a:rPr>
              <a:t>Step A. </a:t>
            </a:r>
            <a:r>
              <a:rPr lang="en-US" dirty="0">
                <a:effectLst/>
                <a:latin typeface="Calibri" panose="020F0502020204030204" pitchFamily="34" charset="0"/>
                <a:ea typeface="SimSun" panose="02010600030101010101" pitchFamily="2" charset="-122"/>
                <a:cs typeface="Times New Roman" panose="02020603050405020304" pitchFamily="18" charset="0"/>
              </a:rPr>
              <a:t>Add up the total number of individual </a:t>
            </a:r>
            <a:r>
              <a:rPr lang="en-US" dirty="0">
                <a:latin typeface="Calibri" panose="020F0502020204030204" pitchFamily="34" charset="0"/>
                <a:ea typeface="SimSun" panose="02010600030101010101" pitchFamily="2" charset="-122"/>
                <a:cs typeface="Times New Roman" panose="02020603050405020304" pitchFamily="18" charset="0"/>
              </a:rPr>
              <a:t>species</a:t>
            </a:r>
            <a:r>
              <a:rPr lang="en-US" dirty="0">
                <a:effectLst/>
                <a:latin typeface="Calibri" panose="020F0502020204030204" pitchFamily="34" charset="0"/>
                <a:ea typeface="SimSun" panose="02010600030101010101" pitchFamily="2" charset="-122"/>
                <a:cs typeface="Times New Roman" panose="02020603050405020304" pitchFamily="18" charset="0"/>
              </a:rPr>
              <a:t> in your sample to get the total number of observations</a:t>
            </a:r>
            <a:r>
              <a:rPr lang="en-US" dirty="0">
                <a:latin typeface="Calibri" panose="020F0502020204030204" pitchFamily="34" charset="0"/>
                <a:ea typeface="SimSun" panose="02010600030101010101" pitchFamily="2" charset="-122"/>
                <a:cs typeface="Times New Roman" panose="02020603050405020304" pitchFamily="18" charset="0"/>
              </a:rPr>
              <a:t> or </a:t>
            </a:r>
            <a:r>
              <a:rPr lang="en-US" dirty="0">
                <a:effectLst/>
                <a:latin typeface="Calibri" panose="020F0502020204030204" pitchFamily="34" charset="0"/>
                <a:ea typeface="SimSun" panose="02010600030101010101" pitchFamily="2" charset="-122"/>
                <a:cs typeface="Times New Roman" panose="02020603050405020304" pitchFamily="18" charset="0"/>
              </a:rPr>
              <a:t>N</a:t>
            </a:r>
            <a:r>
              <a:rPr lang="en-US" b="1" dirty="0">
                <a:effectLst/>
                <a:latin typeface="Calibri" panose="020F0502020204030204" pitchFamily="34" charset="0"/>
                <a:ea typeface="SimSun" panose="02010600030101010101" pitchFamily="2" charset="-122"/>
                <a:cs typeface="Times New Roman" panose="02020603050405020304" pitchFamily="18" charset="0"/>
              </a:rPr>
              <a:t>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BF2CC221-CCCE-437F-A5B8-CDC5BE2031AB}"/>
                  </a:ext>
                </a:extLst>
              </p:cNvPr>
              <p:cNvSpPr txBox="1"/>
              <p:nvPr/>
            </p:nvSpPr>
            <p:spPr>
              <a:xfrm>
                <a:off x="6379780" y="2713778"/>
                <a:ext cx="6096000" cy="400110"/>
              </a:xfrm>
              <a:prstGeom prst="rect">
                <a:avLst/>
              </a:prstGeom>
              <a:noFill/>
            </p:spPr>
            <p:txBody>
              <a:bodyPr wrap="square">
                <a:spAutoFit/>
              </a:bodyPr>
              <a:lstStyle/>
              <a:p>
                <a:pPr algn="ctr">
                  <a:spcBef>
                    <a:spcPts val="600"/>
                  </a:spcBef>
                  <a:spcAft>
                    <a:spcPts val="600"/>
                  </a:spcAft>
                </a:pPr>
                <a14:m>
                  <m:oMath xmlns:m="http://schemas.openxmlformats.org/officeDocument/2006/math">
                    <m:sSub>
                      <m:sSubPr>
                        <m:ctrlPr>
                          <a:rPr lang="en-US" sz="1800" i="1" smtClean="0">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r>
                          <a:rPr lang="en-US" sz="1800">
                            <a:effectLst/>
                            <a:latin typeface="Cambria Math" panose="02040503050406030204" pitchFamily="18" charset="0"/>
                            <a:ea typeface="SimSun" panose="02010600030101010101" pitchFamily="2" charset="-122"/>
                            <a:cs typeface="Calibri" panose="020F0502020204030204" pitchFamily="34" charset="0"/>
                          </a:rPr>
                          <m:t>= </m:t>
                        </m:r>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1</m:t>
                        </m:r>
                      </m:sub>
                    </m:sSub>
                    <m:r>
                      <a:rPr lang="en-US" sz="18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2</m:t>
                        </m:r>
                      </m:sub>
                    </m:sSub>
                    <m:r>
                      <a:rPr lang="en-US" sz="18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3</m:t>
                        </m:r>
                      </m:sub>
                    </m:sSub>
                    <m:r>
                      <a:rPr lang="en-US" sz="18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4</m:t>
                        </m:r>
                      </m:sub>
                    </m:sSub>
                  </m:oMath>
                </a14:m>
                <a:r>
                  <a:rPr lang="en-US" sz="2000" dirty="0">
                    <a:effectLst/>
                    <a:latin typeface="Times New Roman" panose="02020603050405020304" pitchFamily="18" charset="0"/>
                    <a:ea typeface="SimSun" panose="02010600030101010101" pitchFamily="2" charset="-122"/>
                    <a:cs typeface="Times New Roman" panose="02020603050405020304" pitchFamily="18" charset="0"/>
                  </a:rPr>
                  <a:t> </a:t>
                </a:r>
                <a14:m>
                  <m:oMath xmlns:m="http://schemas.openxmlformats.org/officeDocument/2006/math">
                    <m:r>
                      <a:rPr lang="en-US">
                        <a:latin typeface="Cambria Math" panose="02040503050406030204" pitchFamily="18" charset="0"/>
                      </a:rPr>
                      <m:t>+</m:t>
                    </m:r>
                    <m:sSub>
                      <m:sSubPr>
                        <m:ctrlPr>
                          <a:rPr lang="en-US" i="1">
                            <a:latin typeface="Cambria Math" panose="02040503050406030204" pitchFamily="18" charset="0"/>
                          </a:rPr>
                        </m:ctrlPr>
                      </m:sSubPr>
                      <m:e>
                        <m:r>
                          <m:rPr>
                            <m:sty m:val="p"/>
                          </m:rPr>
                          <a:rPr lang="en-US">
                            <a:latin typeface="Cambria Math" panose="02040503050406030204" pitchFamily="18" charset="0"/>
                          </a:rPr>
                          <m:t>n</m:t>
                        </m:r>
                      </m:e>
                      <m:sub>
                        <m:r>
                          <a:rPr lang="en-US">
                            <a:latin typeface="Cambria Math" panose="02040503050406030204" pitchFamily="18" charset="0"/>
                          </a:rPr>
                          <m:t>5</m:t>
                        </m:r>
                      </m:sub>
                    </m:sSub>
                    <m:r>
                      <a:rPr lang="en-US">
                        <a:latin typeface="Cambria Math" panose="02040503050406030204" pitchFamily="18" charset="0"/>
                      </a:rPr>
                      <m:t>+</m:t>
                    </m:r>
                    <m:sSub>
                      <m:sSubPr>
                        <m:ctrlPr>
                          <a:rPr lang="en-US" i="1">
                            <a:latin typeface="Cambria Math" panose="02040503050406030204" pitchFamily="18" charset="0"/>
                          </a:rPr>
                        </m:ctrlPr>
                      </m:sSubPr>
                      <m:e>
                        <m:r>
                          <m:rPr>
                            <m:sty m:val="p"/>
                          </m:rPr>
                          <a:rPr lang="en-US">
                            <a:latin typeface="Cambria Math" panose="02040503050406030204" pitchFamily="18" charset="0"/>
                          </a:rPr>
                          <m:t>n</m:t>
                        </m:r>
                      </m:e>
                      <m:sub>
                        <m:r>
                          <a:rPr lang="en-US">
                            <a:latin typeface="Cambria Math" panose="02040503050406030204" pitchFamily="18" charset="0"/>
                          </a:rPr>
                          <m:t>6</m:t>
                        </m:r>
                      </m:sub>
                    </m:sSub>
                  </m:oMath>
                </a14:m>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p:txBody>
          </p:sp>
        </mc:Choice>
        <mc:Fallback xmlns="">
          <p:sp>
            <p:nvSpPr>
              <p:cNvPr id="9" name="TextBox 8">
                <a:extLst>
                  <a:ext uri="{FF2B5EF4-FFF2-40B4-BE49-F238E27FC236}">
                    <a16:creationId xmlns:a16="http://schemas.microsoft.com/office/drawing/2014/main" id="{BF2CC221-CCCE-437F-A5B8-CDC5BE2031AB}"/>
                  </a:ext>
                </a:extLst>
              </p:cNvPr>
              <p:cNvSpPr txBox="1">
                <a:spLocks noRot="1" noChangeAspect="1" noMove="1" noResize="1" noEditPoints="1" noAdjustHandles="1" noChangeArrowheads="1" noChangeShapeType="1" noTextEdit="1"/>
              </p:cNvSpPr>
              <p:nvPr/>
            </p:nvSpPr>
            <p:spPr>
              <a:xfrm>
                <a:off x="6379780" y="2713778"/>
                <a:ext cx="6096000" cy="400110"/>
              </a:xfrm>
              <a:prstGeom prst="rect">
                <a:avLst/>
              </a:prstGeom>
              <a:blipFill>
                <a:blip r:embed="rId2"/>
                <a:stretch>
                  <a:fillRect/>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F2D29C1A-455B-4222-ACD3-836DCA8C1E22}"/>
              </a:ext>
            </a:extLst>
          </p:cNvPr>
          <p:cNvSpPr txBox="1"/>
          <p:nvPr/>
        </p:nvSpPr>
        <p:spPr>
          <a:xfrm>
            <a:off x="6248402" y="3244334"/>
            <a:ext cx="6174826" cy="369332"/>
          </a:xfrm>
          <a:prstGeom prst="rect">
            <a:avLst/>
          </a:prstGeom>
          <a:noFill/>
        </p:spPr>
        <p:txBody>
          <a:bodyPr wrap="square">
            <a:spAutoFit/>
          </a:bodyPr>
          <a:lstStyle/>
          <a:p>
            <a:pPr marL="0" marR="0" algn="ctr">
              <a:spcBef>
                <a:spcPts val="600"/>
              </a:spcBef>
              <a:spcAft>
                <a:spcPts val="600"/>
              </a:spcAft>
            </a:pPr>
            <a:r>
              <a:rPr lang="en-US" sz="1800" dirty="0">
                <a:latin typeface="Times New Roman" panose="02020603050405020304" pitchFamily="18" charset="0"/>
                <a:ea typeface="SimSun" panose="02010600030101010101" pitchFamily="2" charset="-122"/>
                <a:cs typeface="Times New Roman" panose="02020603050405020304" pitchFamily="18" charset="0"/>
              </a:rPr>
              <a:t>N = 11 + 11 + 5 + 3 + 20 + 36 = </a:t>
            </a:r>
            <a:r>
              <a:rPr lang="en-US" sz="1800" b="1" dirty="0">
                <a:latin typeface="Times New Roman" panose="02020603050405020304" pitchFamily="18" charset="0"/>
                <a:ea typeface="SimSun" panose="02010600030101010101" pitchFamily="2" charset="-122"/>
                <a:cs typeface="Times New Roman" panose="02020603050405020304" pitchFamily="18" charset="0"/>
              </a:rPr>
              <a:t>86</a:t>
            </a:r>
            <a:endParaRPr lang="en-US" sz="1800" b="1" dirty="0">
              <a:effectLst/>
              <a:latin typeface="Times New Roman" panose="02020603050405020304" pitchFamily="18" charset="0"/>
              <a:ea typeface="SimSun" panose="02010600030101010101" pitchFamily="2" charset="-122"/>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CC0C1323-7EF3-48C1-AFD3-7CDAE07DAE29}"/>
                  </a:ext>
                </a:extLst>
              </p:cNvPr>
              <p:cNvSpPr txBox="1"/>
              <p:nvPr/>
            </p:nvSpPr>
            <p:spPr>
              <a:xfrm>
                <a:off x="7094483" y="4001617"/>
                <a:ext cx="4900448" cy="2231380"/>
              </a:xfrm>
              <a:prstGeom prst="rect">
                <a:avLst/>
              </a:prstGeom>
              <a:noFill/>
            </p:spPr>
            <p:txBody>
              <a:bodyPr wrap="square">
                <a:spAutoFit/>
              </a:bodyPr>
              <a:lstStyle/>
              <a:p>
                <a:pPr marL="0" marR="0">
                  <a:spcBef>
                    <a:spcPts val="600"/>
                  </a:spcBef>
                  <a:spcAft>
                    <a:spcPts val="600"/>
                  </a:spcAft>
                </a:pPr>
                <a:r>
                  <a:rPr lang="en-US" sz="1800" b="1" dirty="0">
                    <a:effectLst/>
                    <a:latin typeface="Calibri" panose="020F0502020204030204" pitchFamily="34" charset="0"/>
                    <a:ea typeface="SimSun" panose="02010600030101010101" pitchFamily="2" charset="-122"/>
                    <a:cs typeface="Times New Roman" panose="02020603050405020304" pitchFamily="18" charset="0"/>
                  </a:rPr>
                  <a:t>Step B. </a:t>
                </a:r>
                <a:r>
                  <a:rPr lang="en-US" sz="1800" dirty="0">
                    <a:effectLst/>
                    <a:latin typeface="Calibri" panose="020F0502020204030204" pitchFamily="34" charset="0"/>
                    <a:ea typeface="SimSun" panose="02010600030101010101" pitchFamily="2" charset="-122"/>
                    <a:cs typeface="Times New Roman" panose="02020603050405020304" pitchFamily="18" charset="0"/>
                  </a:rPr>
                  <a:t>Evaluate N (N-1)</a:t>
                </a:r>
              </a:p>
              <a:p>
                <a:pPr marL="0" marR="0">
                  <a:spcBef>
                    <a:spcPts val="600"/>
                  </a:spcBef>
                  <a:spcAft>
                    <a:spcPts val="600"/>
                  </a:spcAft>
                </a:pP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spcBef>
                    <a:spcPts val="600"/>
                  </a:spcBef>
                  <a:spcAft>
                    <a:spcPts val="600"/>
                  </a:spcAft>
                </a:pPr>
                <a14:m>
                  <m:oMathPara xmlns:m="http://schemas.openxmlformats.org/officeDocument/2006/math">
                    <m:oMathParaPr>
                      <m:jc m:val="centerGroup"/>
                    </m:oMathParaPr>
                    <m:oMath xmlns:m="http://schemas.openxmlformats.org/officeDocument/2006/math">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oMath>
                  </m:oMathPara>
                </a14:m>
                <a:endParaRPr lang="en-US" sz="1800" i="1" dirty="0">
                  <a:effectLst/>
                  <a:latin typeface="Cambria Math" panose="02040503050406030204" pitchFamily="18" charset="0"/>
                  <a:ea typeface="SimSun" panose="02010600030101010101" pitchFamily="2" charset="-122"/>
                  <a:cs typeface="Calibri" panose="020F0502020204030204" pitchFamily="34" charset="0"/>
                </a:endParaRPr>
              </a:p>
              <a:p>
                <a:pPr marL="0" marR="0">
                  <a:spcBef>
                    <a:spcPts val="600"/>
                  </a:spcBef>
                  <a:spcAft>
                    <a:spcPts val="600"/>
                  </a:spcAft>
                </a:pPr>
                <a14:m>
                  <m:oMathPara xmlns:m="http://schemas.openxmlformats.org/officeDocument/2006/math">
                    <m:oMathParaPr>
                      <m:jc m:val="centerGroup"/>
                    </m:oMathParaPr>
                    <m:oMath xmlns:m="http://schemas.openxmlformats.org/officeDocument/2006/math">
                      <m:r>
                        <a:rPr lang="en-US" sz="1800" smtClean="0">
                          <a:effectLst/>
                          <a:latin typeface="Cambria Math" panose="02040503050406030204" pitchFamily="18" charset="0"/>
                          <a:ea typeface="SimSun" panose="02010600030101010101" pitchFamily="2" charset="-122"/>
                          <a:cs typeface="Calibri" panose="020F0502020204030204" pitchFamily="34" charset="0"/>
                        </a:rPr>
                        <m:t>=</m:t>
                      </m:r>
                      <m:r>
                        <a:rPr lang="en-US" sz="1800" b="0" i="0" smtClean="0">
                          <a:effectLst/>
                          <a:latin typeface="Cambria Math" panose="02040503050406030204" pitchFamily="18" charset="0"/>
                          <a:ea typeface="SimSun" panose="02010600030101010101" pitchFamily="2" charset="-122"/>
                          <a:cs typeface="Calibri" panose="020F0502020204030204" pitchFamily="34" charset="0"/>
                        </a:rPr>
                        <m:t>86 </m:t>
                      </m:r>
                      <m:d>
                        <m:dPr>
                          <m:ctrlPr>
                            <a:rPr lang="en-US" sz="1800" b="0" i="1" smtClean="0">
                              <a:effectLst/>
                              <a:latin typeface="Cambria Math" panose="02040503050406030204" pitchFamily="18" charset="0"/>
                              <a:ea typeface="SimSun" panose="02010600030101010101" pitchFamily="2" charset="-122"/>
                              <a:cs typeface="Calibri" panose="020F0502020204030204" pitchFamily="34" charset="0"/>
                            </a:rPr>
                          </m:ctrlPr>
                        </m:dPr>
                        <m:e>
                          <m:r>
                            <a:rPr lang="en-US" sz="1800" b="0" i="0" smtClean="0">
                              <a:effectLst/>
                              <a:latin typeface="Cambria Math" panose="02040503050406030204" pitchFamily="18" charset="0"/>
                              <a:ea typeface="SimSun" panose="02010600030101010101" pitchFamily="2" charset="-122"/>
                              <a:cs typeface="Calibri" panose="020F0502020204030204" pitchFamily="34" charset="0"/>
                            </a:rPr>
                            <m:t>86−1</m:t>
                          </m:r>
                        </m:e>
                      </m:d>
                    </m:oMath>
                  </m:oMathPara>
                </a14:m>
                <a:endParaRPr lang="en-US" sz="1800" b="0" i="0" dirty="0">
                  <a:effectLst/>
                  <a:latin typeface="Cambria Math" panose="02040503050406030204" pitchFamily="18" charset="0"/>
                  <a:ea typeface="SimSun" panose="02010600030101010101" pitchFamily="2" charset="-122"/>
                  <a:cs typeface="Calibri" panose="020F0502020204030204" pitchFamily="34" charset="0"/>
                </a:endParaRPr>
              </a:p>
              <a:p>
                <a:pPr marL="0" marR="0">
                  <a:spcBef>
                    <a:spcPts val="600"/>
                  </a:spcBef>
                  <a:spcAft>
                    <a:spcPts val="600"/>
                  </a:spcAft>
                </a:pPr>
                <a14:m>
                  <m:oMathPara xmlns:m="http://schemas.openxmlformats.org/officeDocument/2006/math">
                    <m:oMathParaPr>
                      <m:jc m:val="centerGroup"/>
                    </m:oMathParaPr>
                    <m:oMath xmlns:m="http://schemas.openxmlformats.org/officeDocument/2006/math">
                      <m:r>
                        <a:rPr lang="en-US" sz="1800" b="0" i="0" smtClean="0">
                          <a:effectLst/>
                          <a:latin typeface="Cambria Math" panose="02040503050406030204" pitchFamily="18" charset="0"/>
                          <a:ea typeface="SimSun" panose="02010600030101010101" pitchFamily="2" charset="-122"/>
                          <a:cs typeface="Calibri" panose="020F0502020204030204" pitchFamily="34" charset="0"/>
                        </a:rPr>
                        <m:t>=86 </m:t>
                      </m:r>
                      <m:d>
                        <m:dPr>
                          <m:ctrlPr>
                            <a:rPr lang="en-US" sz="1800" b="0" i="1" smtClean="0">
                              <a:effectLst/>
                              <a:latin typeface="Cambria Math" panose="02040503050406030204" pitchFamily="18" charset="0"/>
                              <a:ea typeface="SimSun" panose="02010600030101010101" pitchFamily="2" charset="-122"/>
                              <a:cs typeface="Calibri" panose="020F0502020204030204" pitchFamily="34" charset="0"/>
                            </a:rPr>
                          </m:ctrlPr>
                        </m:dPr>
                        <m:e>
                          <m:r>
                            <a:rPr lang="en-US" sz="1800" b="0" i="0" smtClean="0">
                              <a:effectLst/>
                              <a:latin typeface="Cambria Math" panose="02040503050406030204" pitchFamily="18" charset="0"/>
                              <a:ea typeface="SimSun" panose="02010600030101010101" pitchFamily="2" charset="-122"/>
                              <a:cs typeface="Calibri" panose="020F0502020204030204" pitchFamily="34" charset="0"/>
                            </a:rPr>
                            <m:t>85</m:t>
                          </m:r>
                        </m:e>
                      </m:d>
                    </m:oMath>
                  </m:oMathPara>
                </a14:m>
                <a:endParaRPr lang="en-US" sz="1800" b="0" i="0" dirty="0">
                  <a:effectLst/>
                  <a:latin typeface="Cambria Math" panose="02040503050406030204" pitchFamily="18" charset="0"/>
                  <a:ea typeface="SimSun" panose="02010600030101010101" pitchFamily="2" charset="-122"/>
                  <a:cs typeface="Calibri" panose="020F0502020204030204" pitchFamily="34" charset="0"/>
                </a:endParaRPr>
              </a:p>
              <a:p>
                <a:pPr marL="0" marR="0">
                  <a:spcBef>
                    <a:spcPts val="600"/>
                  </a:spcBef>
                  <a:spcAft>
                    <a:spcPts val="600"/>
                  </a:spcAft>
                </a:pPr>
                <a14:m>
                  <m:oMathPara xmlns:m="http://schemas.openxmlformats.org/officeDocument/2006/math">
                    <m:oMathParaPr>
                      <m:jc m:val="centerGroup"/>
                    </m:oMathParaPr>
                    <m:oMath xmlns:m="http://schemas.openxmlformats.org/officeDocument/2006/math">
                      <m:r>
                        <a:rPr lang="en-US" sz="1800" b="0" i="0" smtClean="0">
                          <a:effectLst/>
                          <a:latin typeface="Cambria Math" panose="02040503050406030204" pitchFamily="18" charset="0"/>
                          <a:ea typeface="SimSun" panose="02010600030101010101" pitchFamily="2" charset="-122"/>
                          <a:cs typeface="Calibri" panose="020F0502020204030204" pitchFamily="34" charset="0"/>
                        </a:rPr>
                        <m:t>=</m:t>
                      </m:r>
                      <m:r>
                        <a:rPr lang="en-US" sz="1800" b="1" i="0" smtClean="0">
                          <a:effectLst/>
                          <a:latin typeface="Cambria Math" panose="02040503050406030204" pitchFamily="18" charset="0"/>
                          <a:ea typeface="SimSun" panose="02010600030101010101" pitchFamily="2" charset="-122"/>
                          <a:cs typeface="Calibri" panose="020F0502020204030204" pitchFamily="34" charset="0"/>
                        </a:rPr>
                        <m:t>𝟕</m:t>
                      </m:r>
                      <m:r>
                        <a:rPr lang="en-US" sz="1800" b="1" i="0" smtClean="0">
                          <a:effectLst/>
                          <a:latin typeface="Cambria Math" panose="02040503050406030204" pitchFamily="18" charset="0"/>
                          <a:ea typeface="SimSun" panose="02010600030101010101" pitchFamily="2" charset="-122"/>
                          <a:cs typeface="Calibri" panose="020F0502020204030204" pitchFamily="34" charset="0"/>
                        </a:rPr>
                        <m:t>,</m:t>
                      </m:r>
                      <m:r>
                        <a:rPr lang="en-US" sz="1800" b="1" i="0" smtClean="0">
                          <a:effectLst/>
                          <a:latin typeface="Cambria Math" panose="02040503050406030204" pitchFamily="18" charset="0"/>
                          <a:ea typeface="SimSun" panose="02010600030101010101" pitchFamily="2" charset="-122"/>
                          <a:cs typeface="Calibri" panose="020F0502020204030204" pitchFamily="34" charset="0"/>
                        </a:rPr>
                        <m:t>𝟑𝟏𝟎</m:t>
                      </m:r>
                    </m:oMath>
                  </m:oMathPara>
                </a14:m>
                <a:endParaRPr lang="en-US" sz="2000" b="1" dirty="0">
                  <a:effectLst/>
                  <a:latin typeface="Times New Roman" panose="02020603050405020304" pitchFamily="18" charset="0"/>
                  <a:ea typeface="SimSun" panose="02010600030101010101" pitchFamily="2" charset="-122"/>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CC0C1323-7EF3-48C1-AFD3-7CDAE07DAE29}"/>
                  </a:ext>
                </a:extLst>
              </p:cNvPr>
              <p:cNvSpPr txBox="1">
                <a:spLocks noRot="1" noChangeAspect="1" noMove="1" noResize="1" noEditPoints="1" noAdjustHandles="1" noChangeArrowheads="1" noChangeShapeType="1" noTextEdit="1"/>
              </p:cNvSpPr>
              <p:nvPr/>
            </p:nvSpPr>
            <p:spPr>
              <a:xfrm>
                <a:off x="7094483" y="4001617"/>
                <a:ext cx="4900448" cy="2231380"/>
              </a:xfrm>
              <a:prstGeom prst="rect">
                <a:avLst/>
              </a:prstGeom>
              <a:blipFill>
                <a:blip r:embed="rId3"/>
                <a:stretch>
                  <a:fillRect l="-1119" t="-13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5A54392A-6E23-41C5-B608-370E751BED12}"/>
                  </a:ext>
                </a:extLst>
              </p:cNvPr>
              <p:cNvSpPr txBox="1"/>
              <p:nvPr/>
            </p:nvSpPr>
            <p:spPr>
              <a:xfrm>
                <a:off x="4981903" y="326589"/>
                <a:ext cx="6656120" cy="6690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n-US" smtClean="0">
                          <a:latin typeface="Cambria Math" panose="02040503050406030204" pitchFamily="18" charset="0"/>
                        </a:rPr>
                        <m:t>D</m:t>
                      </m:r>
                      <m:r>
                        <a:rPr lang="en-US" i="0">
                          <a:latin typeface="Cambria Math" panose="02040503050406030204" pitchFamily="18" charset="0"/>
                        </a:rPr>
                        <m:t>=</m:t>
                      </m:r>
                      <m:r>
                        <a:rPr lang="en-US" b="0" i="0" smtClean="0">
                          <a:latin typeface="Cambria Math" panose="02040503050406030204" pitchFamily="18" charset="0"/>
                        </a:rPr>
                        <m:t>1</m:t>
                      </m:r>
                      <m:r>
                        <a:rPr lang="en-US" i="0">
                          <a:latin typeface="Cambria Math" panose="02040503050406030204" pitchFamily="18" charset="0"/>
                        </a:rPr>
                        <m:t>− </m:t>
                      </m:r>
                      <m:f>
                        <m:fPr>
                          <m:ctrlPr>
                            <a:rPr lang="en-US" i="1">
                              <a:solidFill>
                                <a:srgbClr val="836967"/>
                              </a:solidFill>
                              <a:latin typeface="Cambria Math" panose="02040503050406030204" pitchFamily="18" charset="0"/>
                            </a:rPr>
                          </m:ctrlPr>
                        </m:fPr>
                        <m:num>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r>
                                <a:rPr lang="en-US" i="0">
                                  <a:latin typeface="Cambria Math" panose="02040503050406030204" pitchFamily="18" charset="0"/>
                                </a:rPr>
                                <m:t>−1</m:t>
                              </m:r>
                            </m:e>
                          </m:d>
                        </m:num>
                        <m:den>
                          <m:r>
                            <m:rPr>
                              <m:sty m:val="p"/>
                            </m:rPr>
                            <a:rPr lang="en-US" i="0">
                              <a:latin typeface="Cambria Math" panose="02040503050406030204" pitchFamily="18" charset="0"/>
                            </a:rPr>
                            <m:t>N</m:t>
                          </m:r>
                          <m:d>
                            <m:dPr>
                              <m:ctrlPr>
                                <a:rPr lang="en-US" i="1">
                                  <a:latin typeface="Cambria Math" panose="02040503050406030204" pitchFamily="18" charset="0"/>
                                </a:rPr>
                              </m:ctrlPr>
                            </m:dPr>
                            <m:e>
                              <m:r>
                                <m:rPr>
                                  <m:sty m:val="p"/>
                                </m:rPr>
                                <a:rPr lang="en-US" i="0">
                                  <a:latin typeface="Cambria Math" panose="02040503050406030204" pitchFamily="18" charset="0"/>
                                </a:rPr>
                                <m:t>N</m:t>
                              </m:r>
                              <m:r>
                                <a:rPr lang="en-US" i="0">
                                  <a:latin typeface="Cambria Math" panose="02040503050406030204" pitchFamily="18" charset="0"/>
                                </a:rPr>
                                <m:t>−1</m:t>
                              </m:r>
                            </m:e>
                          </m:d>
                        </m:den>
                      </m:f>
                    </m:oMath>
                  </m:oMathPara>
                </a14:m>
                <a:endParaRPr lang="en-US" dirty="0"/>
              </a:p>
            </p:txBody>
          </p:sp>
        </mc:Choice>
        <mc:Fallback xmlns="">
          <p:sp>
            <p:nvSpPr>
              <p:cNvPr id="15" name="TextBox 14">
                <a:extLst>
                  <a:ext uri="{FF2B5EF4-FFF2-40B4-BE49-F238E27FC236}">
                    <a16:creationId xmlns:a16="http://schemas.microsoft.com/office/drawing/2014/main" id="{5A54392A-6E23-41C5-B608-370E751BED12}"/>
                  </a:ext>
                </a:extLst>
              </p:cNvPr>
              <p:cNvSpPr txBox="1">
                <a:spLocks noRot="1" noChangeAspect="1" noMove="1" noResize="1" noEditPoints="1" noAdjustHandles="1" noChangeArrowheads="1" noChangeShapeType="1" noTextEdit="1"/>
              </p:cNvSpPr>
              <p:nvPr/>
            </p:nvSpPr>
            <p:spPr>
              <a:xfrm>
                <a:off x="4981903" y="326589"/>
                <a:ext cx="6656120" cy="669094"/>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825395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4F5DBE4-68BB-4C2F-A72D-B18E3F14FF2E}"/>
              </a:ext>
            </a:extLst>
          </p:cNvPr>
          <p:cNvGraphicFramePr>
            <a:graphicFrameLocks noGrp="1"/>
          </p:cNvGraphicFramePr>
          <p:nvPr/>
        </p:nvGraphicFramePr>
        <p:xfrm>
          <a:off x="411116" y="1388373"/>
          <a:ext cx="6021216" cy="4912110"/>
        </p:xfrm>
        <a:graphic>
          <a:graphicData uri="http://schemas.openxmlformats.org/drawingml/2006/table">
            <a:tbl>
              <a:tblPr firstRow="1" firstCol="1" bandRow="1">
                <a:tableStyleId>{5C22544A-7EE6-4342-B048-85BDC9FD1C3A}</a:tableStyleId>
              </a:tblPr>
              <a:tblGrid>
                <a:gridCol w="3355821">
                  <a:extLst>
                    <a:ext uri="{9D8B030D-6E8A-4147-A177-3AD203B41FA5}">
                      <a16:colId xmlns:a16="http://schemas.microsoft.com/office/drawing/2014/main" val="3209316933"/>
                    </a:ext>
                  </a:extLst>
                </a:gridCol>
                <a:gridCol w="2665395">
                  <a:extLst>
                    <a:ext uri="{9D8B030D-6E8A-4147-A177-3AD203B41FA5}">
                      <a16:colId xmlns:a16="http://schemas.microsoft.com/office/drawing/2014/main" val="2340509708"/>
                    </a:ext>
                  </a:extLst>
                </a:gridCol>
              </a:tblGrid>
              <a:tr h="396114">
                <a:tc>
                  <a:txBody>
                    <a:bodyPr/>
                    <a:lstStyle/>
                    <a:p>
                      <a:pPr marL="0" marR="0" algn="ctr">
                        <a:lnSpc>
                          <a:spcPct val="115000"/>
                        </a:lnSpc>
                        <a:spcBef>
                          <a:spcPts val="0"/>
                        </a:spcBef>
                        <a:spcAft>
                          <a:spcPts val="0"/>
                        </a:spcAft>
                      </a:pPr>
                      <a:r>
                        <a:rPr lang="en-US" sz="3300">
                          <a:effectLst/>
                        </a:rPr>
                        <a:t>Species</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Epifauna Count</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1482161451"/>
                  </a:ext>
                </a:extLst>
              </a:tr>
              <a:tr h="435897">
                <a:tc>
                  <a:txBody>
                    <a:bodyPr/>
                    <a:lstStyle/>
                    <a:p>
                      <a:pPr marL="0" marR="0">
                        <a:lnSpc>
                          <a:spcPct val="115000"/>
                        </a:lnSpc>
                        <a:spcBef>
                          <a:spcPts val="0"/>
                        </a:spcBef>
                        <a:spcAft>
                          <a:spcPts val="0"/>
                        </a:spcAft>
                      </a:pPr>
                      <a:r>
                        <a:rPr lang="en-US" sz="3300">
                          <a:effectLst/>
                        </a:rPr>
                        <a:t>Species 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1</a:t>
                      </a:r>
                      <a:r>
                        <a:rPr lang="en-US" sz="3300">
                          <a:effectLst/>
                        </a:rPr>
                        <a:t> =11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4157840380"/>
                  </a:ext>
                </a:extLst>
              </a:tr>
              <a:tr h="435897">
                <a:tc>
                  <a:txBody>
                    <a:bodyPr/>
                    <a:lstStyle/>
                    <a:p>
                      <a:pPr marL="0" marR="0">
                        <a:lnSpc>
                          <a:spcPct val="115000"/>
                        </a:lnSpc>
                        <a:spcBef>
                          <a:spcPts val="0"/>
                        </a:spcBef>
                        <a:spcAft>
                          <a:spcPts val="0"/>
                        </a:spcAft>
                      </a:pPr>
                      <a:r>
                        <a:rPr lang="en-US" sz="3300">
                          <a:effectLst/>
                        </a:rPr>
                        <a:t>Species 2</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2 </a:t>
                      </a:r>
                      <a:r>
                        <a:rPr lang="en-US" sz="3300">
                          <a:effectLst/>
                        </a:rPr>
                        <a:t>= 11</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325968921"/>
                  </a:ext>
                </a:extLst>
              </a:tr>
              <a:tr h="435897">
                <a:tc>
                  <a:txBody>
                    <a:bodyPr/>
                    <a:lstStyle/>
                    <a:p>
                      <a:pPr marL="0" marR="0">
                        <a:lnSpc>
                          <a:spcPct val="115000"/>
                        </a:lnSpc>
                        <a:spcBef>
                          <a:spcPts val="0"/>
                        </a:spcBef>
                        <a:spcAft>
                          <a:spcPts val="0"/>
                        </a:spcAft>
                      </a:pPr>
                      <a:r>
                        <a:rPr lang="en-US" sz="3300">
                          <a:effectLst/>
                        </a:rPr>
                        <a:t>Species 3</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3</a:t>
                      </a:r>
                      <a:r>
                        <a:rPr lang="en-US" sz="3300">
                          <a:effectLst/>
                        </a:rPr>
                        <a:t> = 5</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1589285627"/>
                  </a:ext>
                </a:extLst>
              </a:tr>
              <a:tr h="435897">
                <a:tc>
                  <a:txBody>
                    <a:bodyPr/>
                    <a:lstStyle/>
                    <a:p>
                      <a:pPr marL="0" marR="0">
                        <a:lnSpc>
                          <a:spcPct val="115000"/>
                        </a:lnSpc>
                        <a:spcBef>
                          <a:spcPts val="0"/>
                        </a:spcBef>
                        <a:spcAft>
                          <a:spcPts val="0"/>
                        </a:spcAft>
                      </a:pPr>
                      <a:r>
                        <a:rPr lang="en-US" sz="3300">
                          <a:effectLst/>
                        </a:rPr>
                        <a:t>Species 4</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4</a:t>
                      </a:r>
                      <a:r>
                        <a:rPr lang="en-US" sz="3300">
                          <a:effectLst/>
                        </a:rPr>
                        <a:t> = 3</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341880686"/>
                  </a:ext>
                </a:extLst>
              </a:tr>
              <a:tr h="435897">
                <a:tc>
                  <a:txBody>
                    <a:bodyPr/>
                    <a:lstStyle/>
                    <a:p>
                      <a:pPr marL="0" marR="0">
                        <a:lnSpc>
                          <a:spcPct val="115000"/>
                        </a:lnSpc>
                        <a:spcBef>
                          <a:spcPts val="0"/>
                        </a:spcBef>
                        <a:spcAft>
                          <a:spcPts val="0"/>
                        </a:spcAft>
                      </a:pPr>
                      <a:r>
                        <a:rPr lang="en-US" sz="3300">
                          <a:effectLst/>
                        </a:rPr>
                        <a:t>Species 5</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5</a:t>
                      </a:r>
                      <a:r>
                        <a:rPr lang="en-US" sz="3300">
                          <a:effectLst/>
                        </a:rPr>
                        <a:t> = 20</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3645660797"/>
                  </a:ext>
                </a:extLst>
              </a:tr>
              <a:tr h="435897">
                <a:tc>
                  <a:txBody>
                    <a:bodyPr/>
                    <a:lstStyle/>
                    <a:p>
                      <a:pPr marL="0" marR="0">
                        <a:lnSpc>
                          <a:spcPct val="115000"/>
                        </a:lnSpc>
                        <a:spcBef>
                          <a:spcPts val="0"/>
                        </a:spcBef>
                        <a:spcAft>
                          <a:spcPts val="0"/>
                        </a:spcAft>
                      </a:pPr>
                      <a:r>
                        <a:rPr lang="en-US" sz="3300">
                          <a:effectLst/>
                        </a:rPr>
                        <a:t>Species 6</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a:effectLst/>
                        </a:rPr>
                        <a:t>n</a:t>
                      </a:r>
                      <a:r>
                        <a:rPr lang="en-US" sz="3300" baseline="-25000">
                          <a:effectLst/>
                        </a:rPr>
                        <a:t>6</a:t>
                      </a:r>
                      <a:r>
                        <a:rPr lang="en-US" sz="3300">
                          <a:effectLst/>
                        </a:rPr>
                        <a:t> = 36</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3385427008"/>
                  </a:ext>
                </a:extLst>
              </a:tr>
              <a:tr h="435897">
                <a:tc>
                  <a:txBody>
                    <a:bodyPr/>
                    <a:lstStyle/>
                    <a:p>
                      <a:pPr marL="0" marR="0" algn="r">
                        <a:lnSpc>
                          <a:spcPct val="115000"/>
                        </a:lnSpc>
                        <a:spcBef>
                          <a:spcPts val="0"/>
                        </a:spcBef>
                        <a:spcAft>
                          <a:spcPts val="0"/>
                        </a:spcAft>
                      </a:pPr>
                      <a:r>
                        <a:rPr lang="en-US" sz="3300">
                          <a:effectLst/>
                        </a:rPr>
                        <a:t>Total Individuals</a:t>
                      </a:r>
                      <a:endParaRPr lang="en-US" sz="360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tc>
                  <a:txBody>
                    <a:bodyPr/>
                    <a:lstStyle/>
                    <a:p>
                      <a:pPr marL="0" marR="0" algn="ctr">
                        <a:lnSpc>
                          <a:spcPct val="115000"/>
                        </a:lnSpc>
                        <a:spcBef>
                          <a:spcPts val="0"/>
                        </a:spcBef>
                        <a:spcAft>
                          <a:spcPts val="0"/>
                        </a:spcAft>
                      </a:pPr>
                      <a:r>
                        <a:rPr lang="en-US" sz="3300" dirty="0">
                          <a:effectLst/>
                        </a:rPr>
                        <a:t>N = 86</a:t>
                      </a:r>
                      <a:endParaRPr lang="en-US" sz="3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205740" marR="205740" marT="0" marB="0" anchor="b"/>
                </a:tc>
                <a:extLst>
                  <a:ext uri="{0D108BD9-81ED-4DB2-BD59-A6C34878D82A}">
                    <a16:rowId xmlns:a16="http://schemas.microsoft.com/office/drawing/2014/main" val="2542157672"/>
                  </a:ext>
                </a:extLst>
              </a:tr>
            </a:tbl>
          </a:graphicData>
        </a:graphic>
      </p:graphicFrame>
      <p:sp>
        <p:nvSpPr>
          <p:cNvPr id="5" name="Title 1">
            <a:extLst>
              <a:ext uri="{FF2B5EF4-FFF2-40B4-BE49-F238E27FC236}">
                <a16:creationId xmlns:a16="http://schemas.microsoft.com/office/drawing/2014/main" id="{8F9F654D-BE0A-46D4-BB06-127C982A21DD}"/>
              </a:ext>
            </a:extLst>
          </p:cNvPr>
          <p:cNvSpPr txBox="1">
            <a:spLocks/>
          </p:cNvSpPr>
          <p:nvPr/>
        </p:nvSpPr>
        <p:spPr>
          <a:xfrm>
            <a:off x="411116" y="194792"/>
            <a:ext cx="3383118" cy="93268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b="1" dirty="0">
                <a:solidFill>
                  <a:srgbClr val="92D050"/>
                </a:solidFill>
              </a:rPr>
              <a:t>Example 1</a:t>
            </a:r>
            <a:endParaRPr lang="en-US" sz="5400" dirty="0">
              <a:solidFill>
                <a:srgbClr val="92D050"/>
              </a:solidFill>
            </a:endParaRPr>
          </a:p>
        </p:txBody>
      </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C2A84D99-93E1-4FB0-BBCB-8D131FF4CD6C}"/>
                  </a:ext>
                </a:extLst>
              </p:cNvPr>
              <p:cNvSpPr txBox="1"/>
              <p:nvPr/>
            </p:nvSpPr>
            <p:spPr>
              <a:xfrm>
                <a:off x="6872553" y="1360669"/>
                <a:ext cx="4908331" cy="4939814"/>
              </a:xfrm>
              <a:prstGeom prst="rect">
                <a:avLst/>
              </a:prstGeom>
              <a:noFill/>
            </p:spPr>
            <p:txBody>
              <a:bodyPr wrap="square">
                <a:spAutoFit/>
              </a:bodyPr>
              <a:lstStyle/>
              <a:p>
                <a:pPr marL="0" marR="0">
                  <a:spcBef>
                    <a:spcPts val="600"/>
                  </a:spcBef>
                  <a:spcAft>
                    <a:spcPts val="600"/>
                  </a:spcAft>
                </a:pPr>
                <a:r>
                  <a:rPr lang="en-US" sz="1800" b="1" dirty="0">
                    <a:effectLst/>
                    <a:latin typeface="Calibri" panose="020F0502020204030204" pitchFamily="34" charset="0"/>
                    <a:ea typeface="SimSun" panose="02010600030101010101" pitchFamily="2" charset="-122"/>
                    <a:cs typeface="Times New Roman" panose="02020603050405020304" pitchFamily="18" charset="0"/>
                  </a:rPr>
                  <a:t>Step C.</a:t>
                </a:r>
                <a:r>
                  <a:rPr lang="en-US" sz="1800" dirty="0">
                    <a:effectLst/>
                    <a:latin typeface="Calibri" panose="020F0502020204030204" pitchFamily="34" charset="0"/>
                    <a:ea typeface="SimSun" panose="02010600030101010101" pitchFamily="2" charset="-122"/>
                    <a:cs typeface="Times New Roman" panose="02020603050405020304" pitchFamily="18" charset="0"/>
                  </a:rPr>
                  <a:t> Evaluate n (n - 1) for each species and add them together.</a:t>
                </a:r>
              </a:p>
              <a:p>
                <a:pPr marL="0" marR="0">
                  <a:spcBef>
                    <a:spcPts val="600"/>
                  </a:spcBef>
                  <a:spcAft>
                    <a:spcPts val="600"/>
                  </a:spcAft>
                </a:pP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lgn="ctr">
                  <a:spcBef>
                    <a:spcPts val="600"/>
                  </a:spcBef>
                  <a:spcAft>
                    <a:spcPts val="600"/>
                  </a:spcAft>
                </a:pPr>
                <a14:m>
                  <m:oMath xmlns:m="http://schemas.openxmlformats.org/officeDocument/2006/math">
                    <m:sSub>
                      <m:sSubPr>
                        <m:ctrlPr>
                          <a:rPr lang="en-US" i="1">
                            <a:effectLst/>
                            <a:latin typeface="Cambria Math" panose="02040503050406030204" pitchFamily="18" charset="0"/>
                            <a:ea typeface="SimSun" panose="02010600030101010101" pitchFamily="2" charset="-122"/>
                            <a:cs typeface="Calibri" panose="020F0502020204030204" pitchFamily="34" charset="0"/>
                          </a:rPr>
                        </m:ctrlPr>
                      </m:sSubPr>
                      <m:e>
                        <m:r>
                          <a:rPr lang="en-US" b="0" i="0" smtClean="0">
                            <a:effectLst/>
                            <a:latin typeface="Cambria Math" panose="02040503050406030204" pitchFamily="18" charset="0"/>
                            <a:ea typeface="SimSun" panose="02010600030101010101" pitchFamily="2" charset="-122"/>
                            <a:cs typeface="Calibri" panose="020F0502020204030204" pitchFamily="34" charset="0"/>
                          </a:rPr>
                          <m:t>         </m:t>
                        </m:r>
                        <m:r>
                          <m:rPr>
                            <m:sty m:val="p"/>
                          </m:rPr>
                          <a:rPr lang="en-US">
                            <a:effectLst/>
                            <a:latin typeface="Cambria Math" panose="02040503050406030204" pitchFamily="18" charset="0"/>
                            <a:ea typeface="SimSun" panose="02010600030101010101" pitchFamily="2" charset="-122"/>
                            <a:cs typeface="Calibri" panose="020F0502020204030204" pitchFamily="34" charset="0"/>
                          </a:rPr>
                          <m:t>n</m:t>
                        </m:r>
                      </m:e>
                      <m:sub>
                        <m:r>
                          <a:rPr lang="en-US">
                            <a:effectLst/>
                            <a:latin typeface="Cambria Math" panose="02040503050406030204" pitchFamily="18" charset="0"/>
                            <a:ea typeface="SimSun" panose="02010600030101010101" pitchFamily="2" charset="-122"/>
                            <a:cs typeface="Calibri" panose="020F0502020204030204" pitchFamily="34" charset="0"/>
                          </a:rPr>
                          <m:t>1</m:t>
                        </m:r>
                      </m:sub>
                    </m:sSub>
                    <m:d>
                      <m:dPr>
                        <m:ctrlPr>
                          <a:rPr lang="en-US"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a:effectLst/>
                                <a:latin typeface="Cambria Math" panose="02040503050406030204" pitchFamily="18" charset="0"/>
                                <a:ea typeface="SimSun" panose="02010600030101010101" pitchFamily="2" charset="-122"/>
                                <a:cs typeface="Calibri" panose="020F0502020204030204" pitchFamily="34" charset="0"/>
                              </a:rPr>
                              <m:t>n</m:t>
                            </m:r>
                          </m:e>
                          <m:sub>
                            <m:r>
                              <a:rPr lang="en-US">
                                <a:effectLst/>
                                <a:latin typeface="Cambria Math" panose="02040503050406030204" pitchFamily="18" charset="0"/>
                                <a:ea typeface="SimSun" panose="02010600030101010101" pitchFamily="2" charset="-122"/>
                                <a:cs typeface="Calibri" panose="020F0502020204030204" pitchFamily="34" charset="0"/>
                              </a:rPr>
                              <m:t>1</m:t>
                            </m:r>
                          </m:sub>
                        </m:sSub>
                        <m:r>
                          <a:rPr lang="en-US" i="1">
                            <a:effectLst/>
                            <a:latin typeface="Cambria Math" panose="02040503050406030204" pitchFamily="18" charset="0"/>
                            <a:ea typeface="SimSun" panose="02010600030101010101" pitchFamily="2" charset="-122"/>
                            <a:cs typeface="Calibri" panose="020F0502020204030204" pitchFamily="34" charset="0"/>
                          </a:rPr>
                          <m:t>−</m:t>
                        </m:r>
                        <m:r>
                          <a:rPr lang="en-US">
                            <a:effectLst/>
                            <a:latin typeface="Cambria Math" panose="02040503050406030204" pitchFamily="18" charset="0"/>
                            <a:ea typeface="SimSun" panose="02010600030101010101" pitchFamily="2" charset="-122"/>
                            <a:cs typeface="Calibri" panose="020F0502020204030204" pitchFamily="34" charset="0"/>
                          </a:rPr>
                          <m:t>1</m:t>
                        </m:r>
                      </m:e>
                    </m:d>
                    <m:r>
                      <a:rPr lang="en-US">
                        <a:effectLst/>
                        <a:latin typeface="Cambria Math" panose="02040503050406030204" pitchFamily="18" charset="0"/>
                        <a:ea typeface="SimSun" panose="02010600030101010101" pitchFamily="2" charset="-122"/>
                        <a:cs typeface="Calibri" panose="020F0502020204030204" pitchFamily="34" charset="0"/>
                      </a:rPr>
                      <m:t>=</m:t>
                    </m:r>
                    <m:r>
                      <a:rPr lang="en-US" b="0" i="0" smtClean="0">
                        <a:effectLst/>
                        <a:latin typeface="Cambria Math" panose="02040503050406030204" pitchFamily="18" charset="0"/>
                        <a:ea typeface="SimSun" panose="02010600030101010101" pitchFamily="2" charset="-122"/>
                        <a:cs typeface="Calibri" panose="020F0502020204030204" pitchFamily="34" charset="0"/>
                      </a:rPr>
                      <m:t>11 (11−1)</m:t>
                    </m:r>
                  </m:oMath>
                </a14:m>
                <a:r>
                  <a:rPr lang="en-US" dirty="0">
                    <a:effectLst/>
                    <a:latin typeface="Times New Roman" panose="02020603050405020304" pitchFamily="18" charset="0"/>
                    <a:ea typeface="SimSun" panose="02010600030101010101" pitchFamily="2" charset="-122"/>
                    <a:cs typeface="Times New Roman" panose="02020603050405020304" pitchFamily="18" charset="0"/>
                  </a:rPr>
                  <a:t> = 11(10) =110</a:t>
                </a:r>
              </a:p>
              <a:p>
                <a:pPr algn="ctr">
                  <a:spcBef>
                    <a:spcPts val="600"/>
                  </a:spcBef>
                  <a:spcAft>
                    <a:spcPts val="600"/>
                  </a:spcAft>
                </a:pPr>
                <a14:m>
                  <m:oMathPara xmlns:m="http://schemas.openxmlformats.org/officeDocument/2006/math">
                    <m:oMathParaPr>
                      <m:jc m:val="centerGroup"/>
                    </m:oMathParaPr>
                    <m:oMath xmlns:m="http://schemas.openxmlformats.org/officeDocument/2006/math">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2</m:t>
                          </m:r>
                        </m:sub>
                      </m:sSub>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2</m:t>
                              </m:r>
                            </m:sub>
                          </m:sSub>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r>
                        <a:rPr lang="en-US" sz="1800">
                          <a:effectLst/>
                          <a:latin typeface="Cambria Math" panose="02040503050406030204" pitchFamily="18" charset="0"/>
                          <a:ea typeface="SimSun" panose="02010600030101010101" pitchFamily="2" charset="-122"/>
                          <a:cs typeface="Calibri" panose="020F0502020204030204" pitchFamily="34" charset="0"/>
                        </a:rPr>
                        <m:t>=</m:t>
                      </m:r>
                      <m:r>
                        <a:rPr lang="en-US" sz="1600">
                          <a:latin typeface="Cambria Math" panose="02040503050406030204" pitchFamily="18" charset="0"/>
                          <a:ea typeface="SimSun" panose="02010600030101010101" pitchFamily="2" charset="-122"/>
                          <a:cs typeface="Calibri" panose="020F0502020204030204" pitchFamily="34" charset="0"/>
                        </a:rPr>
                        <m:t>11 (11−1)</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 11(10) =110</m:t>
                      </m:r>
                    </m:oMath>
                  </m:oMathPara>
                </a14:m>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spcBef>
                    <a:spcPts val="600"/>
                  </a:spcBef>
                  <a:spcAft>
                    <a:spcPts val="600"/>
                  </a:spcAft>
                </a:pPr>
                <a14:m>
                  <m:oMathPara xmlns:m="http://schemas.openxmlformats.org/officeDocument/2006/math">
                    <m:oMathParaPr>
                      <m:jc m:val="centerGroup"/>
                    </m:oMathParaPr>
                    <m:oMath xmlns:m="http://schemas.openxmlformats.org/officeDocument/2006/math">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3</m:t>
                          </m:r>
                        </m:sub>
                      </m:sSub>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3</m:t>
                              </m:r>
                            </m:sub>
                          </m:sSub>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r>
                        <a:rPr lang="en-US" sz="1800">
                          <a:effectLst/>
                          <a:latin typeface="Cambria Math" panose="02040503050406030204" pitchFamily="18" charset="0"/>
                          <a:ea typeface="SimSun" panose="02010600030101010101" pitchFamily="2" charset="-122"/>
                          <a:cs typeface="Calibri" panose="020F0502020204030204" pitchFamily="34" charset="0"/>
                        </a:rPr>
                        <m:t>=</m:t>
                      </m:r>
                      <m:r>
                        <a:rPr lang="en-US" sz="1800" b="0" i="0" smtClean="0">
                          <a:effectLst/>
                          <a:latin typeface="Cambria Math" panose="02040503050406030204" pitchFamily="18" charset="0"/>
                          <a:ea typeface="SimSun" panose="02010600030101010101" pitchFamily="2" charset="-122"/>
                          <a:cs typeface="Calibri" panose="020F0502020204030204" pitchFamily="34" charset="0"/>
                        </a:rPr>
                        <m:t>5</m:t>
                      </m:r>
                      <m:r>
                        <a:rPr lang="en-US" sz="1600">
                          <a:latin typeface="Cambria Math" panose="02040503050406030204" pitchFamily="18" charset="0"/>
                          <a:ea typeface="SimSun" panose="02010600030101010101" pitchFamily="2" charset="-122"/>
                          <a:cs typeface="Calibri" panose="020F0502020204030204" pitchFamily="34" charset="0"/>
                        </a:rPr>
                        <m:t> (</m:t>
                      </m:r>
                      <m:r>
                        <a:rPr lang="en-US" sz="1600" b="0" i="0" smtClean="0">
                          <a:latin typeface="Cambria Math" panose="02040503050406030204" pitchFamily="18" charset="0"/>
                          <a:ea typeface="SimSun" panose="02010600030101010101" pitchFamily="2" charset="-122"/>
                          <a:cs typeface="Calibri" panose="020F0502020204030204" pitchFamily="34" charset="0"/>
                        </a:rPr>
                        <m:t>5</m:t>
                      </m:r>
                      <m:r>
                        <a:rPr lang="en-US" sz="1600">
                          <a:latin typeface="Cambria Math" panose="02040503050406030204" pitchFamily="18" charset="0"/>
                          <a:ea typeface="SimSun" panose="02010600030101010101" pitchFamily="2" charset="-122"/>
                          <a:cs typeface="Calibri" panose="020F0502020204030204" pitchFamily="34" charset="0"/>
                        </a:rPr>
                        <m:t>−1)</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5</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4</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20</m:t>
                      </m:r>
                    </m:oMath>
                  </m:oMathPara>
                </a14:m>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spcBef>
                    <a:spcPts val="600"/>
                  </a:spcBef>
                  <a:spcAft>
                    <a:spcPts val="600"/>
                  </a:spcAft>
                </a:pPr>
                <a14:m>
                  <m:oMathPara xmlns:m="http://schemas.openxmlformats.org/officeDocument/2006/math">
                    <m:oMathParaPr>
                      <m:jc m:val="centerGroup"/>
                    </m:oMathParaPr>
                    <m:oMath xmlns:m="http://schemas.openxmlformats.org/officeDocument/2006/math">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4</m:t>
                          </m:r>
                        </m:sub>
                      </m:sSub>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4</m:t>
                              </m:r>
                            </m:sub>
                          </m:sSub>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r>
                        <a:rPr lang="en-US" sz="1800">
                          <a:effectLst/>
                          <a:latin typeface="Cambria Math" panose="02040503050406030204" pitchFamily="18" charset="0"/>
                          <a:ea typeface="SimSun" panose="02010600030101010101" pitchFamily="2" charset="-122"/>
                          <a:cs typeface="Calibri" panose="020F0502020204030204" pitchFamily="34" charset="0"/>
                        </a:rPr>
                        <m:t>=</m:t>
                      </m:r>
                      <m:r>
                        <a:rPr lang="en-US" sz="1800" b="0" i="0" smtClean="0">
                          <a:effectLst/>
                          <a:latin typeface="Cambria Math" panose="02040503050406030204" pitchFamily="18" charset="0"/>
                          <a:ea typeface="SimSun" panose="02010600030101010101" pitchFamily="2" charset="-122"/>
                          <a:cs typeface="Calibri" panose="020F0502020204030204" pitchFamily="34" charset="0"/>
                        </a:rPr>
                        <m:t>3</m:t>
                      </m:r>
                      <m:r>
                        <a:rPr lang="en-US" sz="1600">
                          <a:latin typeface="Cambria Math" panose="02040503050406030204" pitchFamily="18" charset="0"/>
                          <a:ea typeface="SimSun" panose="02010600030101010101" pitchFamily="2" charset="-122"/>
                          <a:cs typeface="Calibri" panose="020F0502020204030204" pitchFamily="34" charset="0"/>
                        </a:rPr>
                        <m:t> (</m:t>
                      </m:r>
                      <m:r>
                        <a:rPr lang="en-US" sz="1600" b="0" i="0" smtClean="0">
                          <a:latin typeface="Cambria Math" panose="02040503050406030204" pitchFamily="18" charset="0"/>
                          <a:ea typeface="SimSun" panose="02010600030101010101" pitchFamily="2" charset="-122"/>
                          <a:cs typeface="Calibri" panose="020F0502020204030204" pitchFamily="34" charset="0"/>
                        </a:rPr>
                        <m:t>3</m:t>
                      </m:r>
                      <m:r>
                        <a:rPr lang="en-US" sz="1600">
                          <a:latin typeface="Cambria Math" panose="02040503050406030204" pitchFamily="18" charset="0"/>
                          <a:ea typeface="SimSun" panose="02010600030101010101" pitchFamily="2" charset="-122"/>
                          <a:cs typeface="Calibri" panose="020F0502020204030204" pitchFamily="34" charset="0"/>
                        </a:rPr>
                        <m:t>−1)</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3</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2</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6</m:t>
                      </m:r>
                    </m:oMath>
                  </m:oMathPara>
                </a14:m>
                <a:endParaRPr lang="en-US" sz="2000" dirty="0">
                  <a:latin typeface="Times New Roman" panose="02020603050405020304" pitchFamily="18" charset="0"/>
                  <a:ea typeface="SimSun" panose="02010600030101010101" pitchFamily="2" charset="-122"/>
                  <a:cs typeface="Times New Roman" panose="02020603050405020304" pitchFamily="18" charset="0"/>
                </a:endParaRPr>
              </a:p>
              <a:p>
                <a:pPr algn="ctr">
                  <a:spcBef>
                    <a:spcPts val="600"/>
                  </a:spcBef>
                  <a:spcAft>
                    <a:spcPts val="600"/>
                  </a:spcAft>
                </a:pPr>
                <a14:m>
                  <m:oMath xmlns:m="http://schemas.openxmlformats.org/officeDocument/2006/math">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a:rPr lang="en-US" sz="1800" b="0" i="0" smtClean="0">
                            <a:effectLst/>
                            <a:latin typeface="Cambria Math" panose="02040503050406030204" pitchFamily="18" charset="0"/>
                            <a:ea typeface="SimSun" panose="02010600030101010101" pitchFamily="2" charset="-122"/>
                            <a:cs typeface="Calibri" panose="020F0502020204030204" pitchFamily="34" charset="0"/>
                          </a:rPr>
                          <m:t>          </m:t>
                        </m:r>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5</m:t>
                        </m:r>
                      </m:sub>
                    </m:sSub>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5</m:t>
                            </m:r>
                          </m:sub>
                        </m:sSub>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r>
                      <a:rPr lang="en-US" sz="1800">
                        <a:effectLst/>
                        <a:latin typeface="Cambria Math" panose="02040503050406030204" pitchFamily="18" charset="0"/>
                        <a:ea typeface="SimSun" panose="02010600030101010101" pitchFamily="2" charset="-122"/>
                        <a:cs typeface="Calibri" panose="020F0502020204030204" pitchFamily="34" charset="0"/>
                      </a:rPr>
                      <m:t>=</m:t>
                    </m:r>
                    <m:r>
                      <a:rPr lang="en-US" sz="1800" b="0" i="0" smtClean="0">
                        <a:effectLst/>
                        <a:latin typeface="Cambria Math" panose="02040503050406030204" pitchFamily="18" charset="0"/>
                        <a:ea typeface="SimSun" panose="02010600030101010101" pitchFamily="2" charset="-122"/>
                        <a:cs typeface="Calibri" panose="020F0502020204030204" pitchFamily="34" charset="0"/>
                      </a:rPr>
                      <m:t>20</m:t>
                    </m:r>
                    <m:r>
                      <a:rPr lang="en-US" sz="1600">
                        <a:latin typeface="Cambria Math" panose="02040503050406030204" pitchFamily="18" charset="0"/>
                        <a:ea typeface="SimSun" panose="02010600030101010101" pitchFamily="2" charset="-122"/>
                        <a:cs typeface="Calibri" panose="020F0502020204030204" pitchFamily="34" charset="0"/>
                      </a:rPr>
                      <m:t> (</m:t>
                    </m:r>
                    <m:r>
                      <a:rPr lang="en-US" sz="1600" b="0" i="0" smtClean="0">
                        <a:latin typeface="Cambria Math" panose="02040503050406030204" pitchFamily="18" charset="0"/>
                        <a:ea typeface="SimSun" panose="02010600030101010101" pitchFamily="2" charset="-122"/>
                        <a:cs typeface="Calibri" panose="020F0502020204030204" pitchFamily="34" charset="0"/>
                      </a:rPr>
                      <m:t>20</m:t>
                    </m:r>
                    <m:r>
                      <a:rPr lang="en-US" sz="1600">
                        <a:latin typeface="Cambria Math" panose="02040503050406030204" pitchFamily="18" charset="0"/>
                        <a:ea typeface="SimSun" panose="02010600030101010101" pitchFamily="2" charset="-122"/>
                        <a:cs typeface="Calibri" panose="020F0502020204030204" pitchFamily="34" charset="0"/>
                      </a:rPr>
                      <m:t>−1)</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20</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(1</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9</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m:t>
                    </m:r>
                  </m:oMath>
                </a14:m>
                <a:r>
                  <a:rPr lang="en-US" sz="2000" dirty="0">
                    <a:effectLst/>
                    <a:latin typeface="Times New Roman" panose="02020603050405020304" pitchFamily="18" charset="0"/>
                    <a:ea typeface="SimSun" panose="02010600030101010101" pitchFamily="2" charset="-122"/>
                    <a:cs typeface="Times New Roman" panose="02020603050405020304" pitchFamily="18" charset="0"/>
                  </a:rPr>
                  <a:t> 380</a:t>
                </a:r>
              </a:p>
              <a:p>
                <a:pPr algn="ctr">
                  <a:spcBef>
                    <a:spcPts val="600"/>
                  </a:spcBef>
                  <a:spcAft>
                    <a:spcPts val="600"/>
                  </a:spcAft>
                </a:pPr>
                <a14:m>
                  <m:oMath xmlns:m="http://schemas.openxmlformats.org/officeDocument/2006/math">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a:rPr lang="en-US" sz="1800" b="0" i="0" smtClean="0">
                            <a:effectLst/>
                            <a:latin typeface="Cambria Math" panose="02040503050406030204" pitchFamily="18" charset="0"/>
                            <a:ea typeface="SimSun" panose="02010600030101010101" pitchFamily="2" charset="-122"/>
                            <a:cs typeface="Calibri" panose="020F0502020204030204" pitchFamily="34" charset="0"/>
                          </a:rPr>
                          <m:t>          </m:t>
                        </m:r>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6</m:t>
                        </m:r>
                      </m:sub>
                    </m:sSub>
                    <m:d>
                      <m:dPr>
                        <m:ctrlPr>
                          <a:rPr lang="en-US" sz="18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18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1800">
                                <a:effectLst/>
                                <a:latin typeface="Cambria Math" panose="02040503050406030204" pitchFamily="18" charset="0"/>
                                <a:ea typeface="SimSun" panose="02010600030101010101" pitchFamily="2" charset="-122"/>
                                <a:cs typeface="Calibri" panose="020F0502020204030204" pitchFamily="34" charset="0"/>
                              </a:rPr>
                              <m:t>n</m:t>
                            </m:r>
                          </m:e>
                          <m:sub>
                            <m:r>
                              <a:rPr lang="en-US" sz="1800">
                                <a:effectLst/>
                                <a:latin typeface="Cambria Math" panose="02040503050406030204" pitchFamily="18" charset="0"/>
                                <a:ea typeface="SimSun" panose="02010600030101010101" pitchFamily="2" charset="-122"/>
                                <a:cs typeface="Calibri" panose="020F0502020204030204" pitchFamily="34" charset="0"/>
                              </a:rPr>
                              <m:t>6</m:t>
                            </m:r>
                          </m:sub>
                        </m:sSub>
                        <m:r>
                          <a:rPr lang="en-US" sz="1800" i="1">
                            <a:effectLst/>
                            <a:latin typeface="Cambria Math" panose="02040503050406030204" pitchFamily="18" charset="0"/>
                            <a:ea typeface="SimSun" panose="02010600030101010101" pitchFamily="2" charset="-122"/>
                            <a:cs typeface="Calibri" panose="020F0502020204030204" pitchFamily="34" charset="0"/>
                          </a:rPr>
                          <m:t>−</m:t>
                        </m:r>
                        <m:r>
                          <a:rPr lang="en-US" sz="1800">
                            <a:effectLst/>
                            <a:latin typeface="Cambria Math" panose="02040503050406030204" pitchFamily="18" charset="0"/>
                            <a:ea typeface="SimSun" panose="02010600030101010101" pitchFamily="2" charset="-122"/>
                            <a:cs typeface="Calibri" panose="020F0502020204030204" pitchFamily="34" charset="0"/>
                          </a:rPr>
                          <m:t>1</m:t>
                        </m:r>
                      </m:e>
                    </m:d>
                    <m:r>
                      <a:rPr lang="en-US" sz="1800">
                        <a:effectLst/>
                        <a:latin typeface="Cambria Math" panose="02040503050406030204" pitchFamily="18" charset="0"/>
                        <a:ea typeface="SimSun" panose="02010600030101010101" pitchFamily="2" charset="-122"/>
                        <a:cs typeface="Calibri" panose="020F0502020204030204" pitchFamily="34" charset="0"/>
                      </a:rPr>
                      <m:t>=</m:t>
                    </m:r>
                    <m:r>
                      <a:rPr lang="en-US" sz="1800" b="0" i="0" smtClean="0">
                        <a:effectLst/>
                        <a:latin typeface="Cambria Math" panose="02040503050406030204" pitchFamily="18" charset="0"/>
                        <a:ea typeface="SimSun" panose="02010600030101010101" pitchFamily="2" charset="-122"/>
                        <a:cs typeface="Calibri" panose="020F0502020204030204" pitchFamily="34" charset="0"/>
                      </a:rPr>
                      <m:t>36</m:t>
                    </m:r>
                    <m:r>
                      <a:rPr lang="en-US" sz="1600">
                        <a:latin typeface="Cambria Math" panose="02040503050406030204" pitchFamily="18" charset="0"/>
                        <a:ea typeface="SimSun" panose="02010600030101010101" pitchFamily="2" charset="-122"/>
                        <a:cs typeface="Calibri" panose="020F0502020204030204" pitchFamily="34" charset="0"/>
                      </a:rPr>
                      <m:t>(</m:t>
                    </m:r>
                    <m:r>
                      <a:rPr lang="en-US" sz="1600" b="0" i="0" smtClean="0">
                        <a:latin typeface="Cambria Math" panose="02040503050406030204" pitchFamily="18" charset="0"/>
                        <a:ea typeface="SimSun" panose="02010600030101010101" pitchFamily="2" charset="-122"/>
                        <a:cs typeface="Calibri" panose="020F0502020204030204" pitchFamily="34" charset="0"/>
                      </a:rPr>
                      <m:t>36</m:t>
                    </m:r>
                    <m:r>
                      <a:rPr lang="en-US" sz="1600">
                        <a:latin typeface="Cambria Math" panose="02040503050406030204" pitchFamily="18" charset="0"/>
                        <a:ea typeface="SimSun" panose="02010600030101010101" pitchFamily="2" charset="-122"/>
                        <a:cs typeface="Calibri" panose="020F0502020204030204" pitchFamily="34" charset="0"/>
                      </a:rPr>
                      <m:t>−1)</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 36</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m:t>
                    </m:r>
                    <m:r>
                      <m:rPr>
                        <m:nor/>
                      </m:rPr>
                      <a:rPr lang="en-US" b="0" i="0" dirty="0" smtClean="0">
                        <a:latin typeface="Times New Roman" panose="02020603050405020304" pitchFamily="18" charset="0"/>
                        <a:ea typeface="SimSun" panose="02010600030101010101" pitchFamily="2" charset="-122"/>
                        <a:cs typeface="Times New Roman" panose="02020603050405020304" pitchFamily="18" charset="0"/>
                      </a:rPr>
                      <m:t>35</m:t>
                    </m:r>
                    <m:r>
                      <m:rPr>
                        <m:nor/>
                      </m:rPr>
                      <a:rPr lang="en-US" dirty="0">
                        <a:latin typeface="Times New Roman" panose="02020603050405020304" pitchFamily="18" charset="0"/>
                        <a:ea typeface="SimSun" panose="02010600030101010101" pitchFamily="2" charset="-122"/>
                        <a:cs typeface="Times New Roman" panose="02020603050405020304" pitchFamily="18" charset="0"/>
                      </a:rPr>
                      <m:t>) =</m:t>
                    </m:r>
                  </m:oMath>
                </a14:m>
                <a:r>
                  <a:rPr lang="en-US" sz="2000" dirty="0">
                    <a:effectLst/>
                    <a:latin typeface="Times New Roman" panose="02020603050405020304" pitchFamily="18" charset="0"/>
                    <a:ea typeface="SimSun" panose="02010600030101010101" pitchFamily="2" charset="-122"/>
                    <a:cs typeface="Times New Roman" panose="02020603050405020304" pitchFamily="18" charset="0"/>
                  </a:rPr>
                  <a:t> 1,260</a:t>
                </a:r>
              </a:p>
              <a:p>
                <a:pPr marL="0" marR="0" algn="ctr">
                  <a:spcBef>
                    <a:spcPts val="600"/>
                  </a:spcBef>
                  <a:spcAft>
                    <a:spcPts val="600"/>
                  </a:spcAft>
                </a:pPr>
                <a:r>
                  <a:rPr lang="en-US" sz="1400" dirty="0">
                    <a:effectLst/>
                    <a:latin typeface="Calibri" panose="020F0502020204030204" pitchFamily="34" charset="0"/>
                    <a:ea typeface="SimSun" panose="02010600030101010101" pitchFamily="2" charset="-122"/>
                    <a:cs typeface="Times New Roman" panose="02020603050405020304" pitchFamily="18" charset="0"/>
                  </a:rPr>
                  <a:t> </a:t>
                </a:r>
              </a:p>
              <a:p>
                <a:pPr marL="0" marR="0" algn="ctr">
                  <a:spcBef>
                    <a:spcPts val="600"/>
                  </a:spcBef>
                  <a:spcAft>
                    <a:spcPts val="600"/>
                  </a:spcAft>
                </a:pPr>
                <a:endParaRPr lang="en-US" sz="14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indent="457200" algn="ctr">
                  <a:spcBef>
                    <a:spcPts val="600"/>
                  </a:spcBef>
                  <a:spcAft>
                    <a:spcPts val="600"/>
                  </a:spcAft>
                </a:pPr>
                <a:r>
                  <a:rPr lang="en-US" sz="2000" dirty="0">
                    <a:effectLst/>
                    <a:latin typeface="Times New Roman" panose="02020603050405020304" pitchFamily="18" charset="0"/>
                    <a:ea typeface="SimSun" panose="02010600030101010101" pitchFamily="2" charset="-122"/>
                    <a:cs typeface="Times New Roman" panose="02020603050405020304" pitchFamily="18" charset="0"/>
                  </a:rPr>
                  <a:t>110 + 110 + 20 + 6 + 380 + 1,260 = </a:t>
                </a:r>
                <a:r>
                  <a:rPr lang="en-US" sz="2000" b="1" dirty="0">
                    <a:effectLst/>
                    <a:latin typeface="Times New Roman" panose="02020603050405020304" pitchFamily="18" charset="0"/>
                    <a:ea typeface="SimSun" panose="02010600030101010101" pitchFamily="2" charset="-122"/>
                    <a:cs typeface="Times New Roman" panose="02020603050405020304" pitchFamily="18" charset="0"/>
                  </a:rPr>
                  <a:t>1,886 </a:t>
                </a:r>
              </a:p>
            </p:txBody>
          </p:sp>
        </mc:Choice>
        <mc:Fallback xmlns="">
          <p:sp>
            <p:nvSpPr>
              <p:cNvPr id="10" name="TextBox 9">
                <a:extLst>
                  <a:ext uri="{FF2B5EF4-FFF2-40B4-BE49-F238E27FC236}">
                    <a16:creationId xmlns:a16="http://schemas.microsoft.com/office/drawing/2014/main" id="{C2A84D99-93E1-4FB0-BBCB-8D131FF4CD6C}"/>
                  </a:ext>
                </a:extLst>
              </p:cNvPr>
              <p:cNvSpPr txBox="1">
                <a:spLocks noRot="1" noChangeAspect="1" noMove="1" noResize="1" noEditPoints="1" noAdjustHandles="1" noChangeArrowheads="1" noChangeShapeType="1" noTextEdit="1"/>
              </p:cNvSpPr>
              <p:nvPr/>
            </p:nvSpPr>
            <p:spPr>
              <a:xfrm>
                <a:off x="6872553" y="1360669"/>
                <a:ext cx="4908331" cy="4939814"/>
              </a:xfrm>
              <a:prstGeom prst="rect">
                <a:avLst/>
              </a:prstGeom>
              <a:blipFill>
                <a:blip r:embed="rId2"/>
                <a:stretch>
                  <a:fillRect l="-993" t="-617" b="-12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013B7B4F-1A78-4947-87E3-C01A11E28D42}"/>
                  </a:ext>
                </a:extLst>
              </p:cNvPr>
              <p:cNvSpPr txBox="1"/>
              <p:nvPr/>
            </p:nvSpPr>
            <p:spPr>
              <a:xfrm>
                <a:off x="4981903" y="326589"/>
                <a:ext cx="6656120" cy="6690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n-US" smtClean="0">
                          <a:latin typeface="Cambria Math" panose="02040503050406030204" pitchFamily="18" charset="0"/>
                        </a:rPr>
                        <m:t>D</m:t>
                      </m:r>
                      <m:r>
                        <a:rPr lang="en-US" i="0">
                          <a:latin typeface="Cambria Math" panose="02040503050406030204" pitchFamily="18" charset="0"/>
                        </a:rPr>
                        <m:t>=</m:t>
                      </m:r>
                      <m:r>
                        <a:rPr lang="en-US" b="0" i="0" smtClean="0">
                          <a:latin typeface="Cambria Math" panose="02040503050406030204" pitchFamily="18" charset="0"/>
                        </a:rPr>
                        <m:t>1</m:t>
                      </m:r>
                      <m:r>
                        <a:rPr lang="en-US" i="0">
                          <a:latin typeface="Cambria Math" panose="02040503050406030204" pitchFamily="18" charset="0"/>
                        </a:rPr>
                        <m:t>− </m:t>
                      </m:r>
                      <m:f>
                        <m:fPr>
                          <m:ctrlPr>
                            <a:rPr lang="en-US" i="1">
                              <a:solidFill>
                                <a:srgbClr val="836967"/>
                              </a:solidFill>
                              <a:latin typeface="Cambria Math" panose="02040503050406030204" pitchFamily="18" charset="0"/>
                            </a:rPr>
                          </m:ctrlPr>
                        </m:fPr>
                        <m:num>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r>
                                <a:rPr lang="en-US" i="0">
                                  <a:latin typeface="Cambria Math" panose="02040503050406030204" pitchFamily="18" charset="0"/>
                                </a:rPr>
                                <m:t>−1</m:t>
                              </m:r>
                            </m:e>
                          </m:d>
                        </m:num>
                        <m:den>
                          <m:r>
                            <m:rPr>
                              <m:sty m:val="p"/>
                            </m:rPr>
                            <a:rPr lang="en-US" i="0">
                              <a:latin typeface="Cambria Math" panose="02040503050406030204" pitchFamily="18" charset="0"/>
                            </a:rPr>
                            <m:t>N</m:t>
                          </m:r>
                          <m:d>
                            <m:dPr>
                              <m:ctrlPr>
                                <a:rPr lang="en-US" i="1">
                                  <a:latin typeface="Cambria Math" panose="02040503050406030204" pitchFamily="18" charset="0"/>
                                </a:rPr>
                              </m:ctrlPr>
                            </m:dPr>
                            <m:e>
                              <m:r>
                                <m:rPr>
                                  <m:sty m:val="p"/>
                                </m:rPr>
                                <a:rPr lang="en-US" i="0">
                                  <a:latin typeface="Cambria Math" panose="02040503050406030204" pitchFamily="18" charset="0"/>
                                </a:rPr>
                                <m:t>N</m:t>
                              </m:r>
                              <m:r>
                                <a:rPr lang="en-US" i="0">
                                  <a:latin typeface="Cambria Math" panose="02040503050406030204" pitchFamily="18" charset="0"/>
                                </a:rPr>
                                <m:t>−1</m:t>
                              </m:r>
                            </m:e>
                          </m:d>
                        </m:den>
                      </m:f>
                    </m:oMath>
                  </m:oMathPara>
                </a14:m>
                <a:endParaRPr lang="en-US" dirty="0"/>
              </a:p>
            </p:txBody>
          </p:sp>
        </mc:Choice>
        <mc:Fallback xmlns="">
          <p:sp>
            <p:nvSpPr>
              <p:cNvPr id="12" name="TextBox 11">
                <a:extLst>
                  <a:ext uri="{FF2B5EF4-FFF2-40B4-BE49-F238E27FC236}">
                    <a16:creationId xmlns:a16="http://schemas.microsoft.com/office/drawing/2014/main" id="{013B7B4F-1A78-4947-87E3-C01A11E28D42}"/>
                  </a:ext>
                </a:extLst>
              </p:cNvPr>
              <p:cNvSpPr txBox="1">
                <a:spLocks noRot="1" noChangeAspect="1" noMove="1" noResize="1" noEditPoints="1" noAdjustHandles="1" noChangeArrowheads="1" noChangeShapeType="1" noTextEdit="1"/>
              </p:cNvSpPr>
              <p:nvPr/>
            </p:nvSpPr>
            <p:spPr>
              <a:xfrm>
                <a:off x="4981903" y="326589"/>
                <a:ext cx="6656120" cy="669094"/>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56156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FA169C72-4010-413C-A913-4BD6E2D129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758C3C99-2F64-46DC-9F81-BAA40930E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7D3859C8-F598-4B0C-8549-7A3C3BB9AEB7}"/>
              </a:ext>
            </a:extLst>
          </p:cNvPr>
          <p:cNvSpPr txBox="1">
            <a:spLocks/>
          </p:cNvSpPr>
          <p:nvPr/>
        </p:nvSpPr>
        <p:spPr>
          <a:xfrm>
            <a:off x="421627" y="383978"/>
            <a:ext cx="3383118" cy="93268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400" b="1" dirty="0">
                <a:solidFill>
                  <a:srgbClr val="92D050"/>
                </a:solidFill>
              </a:rPr>
              <a:t>Example 1</a:t>
            </a:r>
            <a:endParaRPr lang="en-US" sz="5400" dirty="0">
              <a:solidFill>
                <a:srgbClr val="92D050"/>
              </a:solidFill>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71326ED2-E2A5-4E31-8ECF-553CEC71381E}"/>
                  </a:ext>
                </a:extLst>
              </p:cNvPr>
              <p:cNvSpPr txBox="1"/>
              <p:nvPr/>
            </p:nvSpPr>
            <p:spPr>
              <a:xfrm>
                <a:off x="4981903" y="515775"/>
                <a:ext cx="6656120" cy="6690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m:rPr>
                          <m:sty m:val="p"/>
                        </m:rPr>
                        <a:rPr lang="en-US" smtClean="0">
                          <a:latin typeface="Cambria Math" panose="02040503050406030204" pitchFamily="18" charset="0"/>
                        </a:rPr>
                        <m:t>D</m:t>
                      </m:r>
                      <m:r>
                        <a:rPr lang="en-US" i="0">
                          <a:latin typeface="Cambria Math" panose="02040503050406030204" pitchFamily="18" charset="0"/>
                        </a:rPr>
                        <m:t>=</m:t>
                      </m:r>
                      <m:r>
                        <a:rPr lang="en-US" b="0" i="0" smtClean="0">
                          <a:latin typeface="Cambria Math" panose="02040503050406030204" pitchFamily="18" charset="0"/>
                        </a:rPr>
                        <m:t>1</m:t>
                      </m:r>
                      <m:r>
                        <a:rPr lang="en-US" i="0">
                          <a:latin typeface="Cambria Math" panose="02040503050406030204" pitchFamily="18" charset="0"/>
                        </a:rPr>
                        <m:t>− </m:t>
                      </m:r>
                      <m:f>
                        <m:fPr>
                          <m:ctrlPr>
                            <a:rPr lang="en-US" i="1">
                              <a:solidFill>
                                <a:srgbClr val="836967"/>
                              </a:solidFill>
                              <a:latin typeface="Cambria Math" panose="02040503050406030204" pitchFamily="18" charset="0"/>
                            </a:rPr>
                          </m:ctrlPr>
                        </m:fPr>
                        <m:num>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1</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2</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a:rPr lang="en-US" i="0">
                                      <a:latin typeface="Cambria Math" panose="02040503050406030204" pitchFamily="18" charset="0"/>
                                    </a:rPr>
                                    <m:t>3</m:t>
                                  </m:r>
                                </m:sub>
                              </m:sSub>
                              <m:r>
                                <a:rPr lang="en-US" i="0">
                                  <a:latin typeface="Cambria Math" panose="02040503050406030204" pitchFamily="18" charset="0"/>
                                </a:rPr>
                                <m:t>−1</m:t>
                              </m:r>
                            </m:e>
                          </m:d>
                          <m:r>
                            <a:rPr lang="en-US" i="0">
                              <a:latin typeface="Cambria Math" panose="02040503050406030204" pitchFamily="18" charset="0"/>
                            </a:rPr>
                            <m:t>+…+</m:t>
                          </m:r>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d>
                            <m:dPr>
                              <m:ctrlPr>
                                <a:rPr lang="en-US" i="1">
                                  <a:solidFill>
                                    <a:srgbClr val="836967"/>
                                  </a:solidFill>
                                  <a:latin typeface="Cambria Math" panose="02040503050406030204" pitchFamily="18" charset="0"/>
                                </a:rPr>
                              </m:ctrlPr>
                            </m:dPr>
                            <m:e>
                              <m:sSub>
                                <m:sSubPr>
                                  <m:ctrlPr>
                                    <a:rPr lang="en-US" i="1">
                                      <a:solidFill>
                                        <a:srgbClr val="836967"/>
                                      </a:solidFill>
                                      <a:latin typeface="Cambria Math" panose="02040503050406030204" pitchFamily="18" charset="0"/>
                                    </a:rPr>
                                  </m:ctrlPr>
                                </m:sSubPr>
                                <m:e>
                                  <m:r>
                                    <m:rPr>
                                      <m:sty m:val="p"/>
                                    </m:rPr>
                                    <a:rPr lang="en-US" i="0">
                                      <a:latin typeface="Cambria Math" panose="02040503050406030204" pitchFamily="18" charset="0"/>
                                    </a:rPr>
                                    <m:t>n</m:t>
                                  </m:r>
                                </m:e>
                                <m:sub>
                                  <m:r>
                                    <m:rPr>
                                      <m:sty m:val="p"/>
                                    </m:rPr>
                                    <a:rPr lang="en-US" i="0">
                                      <a:latin typeface="Cambria Math" panose="02040503050406030204" pitchFamily="18" charset="0"/>
                                    </a:rPr>
                                    <m:t>s</m:t>
                                  </m:r>
                                </m:sub>
                              </m:sSub>
                              <m:r>
                                <a:rPr lang="en-US" i="0">
                                  <a:latin typeface="Cambria Math" panose="02040503050406030204" pitchFamily="18" charset="0"/>
                                </a:rPr>
                                <m:t>−1</m:t>
                              </m:r>
                            </m:e>
                          </m:d>
                        </m:num>
                        <m:den>
                          <m:r>
                            <m:rPr>
                              <m:sty m:val="p"/>
                            </m:rPr>
                            <a:rPr lang="en-US" i="0">
                              <a:latin typeface="Cambria Math" panose="02040503050406030204" pitchFamily="18" charset="0"/>
                            </a:rPr>
                            <m:t>N</m:t>
                          </m:r>
                          <m:d>
                            <m:dPr>
                              <m:ctrlPr>
                                <a:rPr lang="en-US" i="1">
                                  <a:latin typeface="Cambria Math" panose="02040503050406030204" pitchFamily="18" charset="0"/>
                                </a:rPr>
                              </m:ctrlPr>
                            </m:dPr>
                            <m:e>
                              <m:r>
                                <m:rPr>
                                  <m:sty m:val="p"/>
                                </m:rPr>
                                <a:rPr lang="en-US" i="0">
                                  <a:latin typeface="Cambria Math" panose="02040503050406030204" pitchFamily="18" charset="0"/>
                                </a:rPr>
                                <m:t>N</m:t>
                              </m:r>
                              <m:r>
                                <a:rPr lang="en-US" i="0">
                                  <a:latin typeface="Cambria Math" panose="02040503050406030204" pitchFamily="18" charset="0"/>
                                </a:rPr>
                                <m:t>−1</m:t>
                              </m:r>
                            </m:e>
                          </m:d>
                        </m:den>
                      </m:f>
                    </m:oMath>
                  </m:oMathPara>
                </a14:m>
                <a:endParaRPr lang="en-US" dirty="0"/>
              </a:p>
            </p:txBody>
          </p:sp>
        </mc:Choice>
        <mc:Fallback xmlns="">
          <p:sp>
            <p:nvSpPr>
              <p:cNvPr id="11" name="TextBox 10">
                <a:extLst>
                  <a:ext uri="{FF2B5EF4-FFF2-40B4-BE49-F238E27FC236}">
                    <a16:creationId xmlns:a16="http://schemas.microsoft.com/office/drawing/2014/main" id="{71326ED2-E2A5-4E31-8ECF-553CEC71381E}"/>
                  </a:ext>
                </a:extLst>
              </p:cNvPr>
              <p:cNvSpPr txBox="1">
                <a:spLocks noRot="1" noChangeAspect="1" noMove="1" noResize="1" noEditPoints="1" noAdjustHandles="1" noChangeArrowheads="1" noChangeShapeType="1" noTextEdit="1"/>
              </p:cNvSpPr>
              <p:nvPr/>
            </p:nvSpPr>
            <p:spPr>
              <a:xfrm>
                <a:off x="4981903" y="515775"/>
                <a:ext cx="6656120" cy="669094"/>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C74388B1-7A11-44CA-8544-B78293F4CE16}"/>
                  </a:ext>
                </a:extLst>
              </p:cNvPr>
              <p:cNvSpPr txBox="1"/>
              <p:nvPr/>
            </p:nvSpPr>
            <p:spPr>
              <a:xfrm>
                <a:off x="821120" y="1881637"/>
                <a:ext cx="10549759" cy="3822393"/>
              </a:xfrm>
              <a:prstGeom prst="rect">
                <a:avLst/>
              </a:prstGeom>
              <a:noFill/>
            </p:spPr>
            <p:txBody>
              <a:bodyPr wrap="square">
                <a:spAutoFit/>
              </a:bodyPr>
              <a:lstStyle/>
              <a:p>
                <a:pPr marL="0" marR="0">
                  <a:spcBef>
                    <a:spcPts val="600"/>
                  </a:spcBef>
                  <a:spcAft>
                    <a:spcPts val="600"/>
                  </a:spcAft>
                </a:pPr>
                <a:r>
                  <a:rPr lang="en-US" sz="2000" b="1" dirty="0">
                    <a:effectLst/>
                    <a:latin typeface="Calibri" panose="020F0502020204030204" pitchFamily="34" charset="0"/>
                    <a:ea typeface="SimSun" panose="02010600030101010101" pitchFamily="2" charset="-122"/>
                    <a:cs typeface="Times New Roman" panose="02020603050405020304" pitchFamily="18" charset="0"/>
                  </a:rPr>
                  <a:t>Step D. </a:t>
                </a:r>
                <a:r>
                  <a:rPr lang="en-US" sz="2000" dirty="0">
                    <a:effectLst/>
                    <a:latin typeface="Calibri" panose="020F0502020204030204" pitchFamily="34" charset="0"/>
                    <a:ea typeface="SimSun" panose="02010600030101010101" pitchFamily="2" charset="-122"/>
                    <a:cs typeface="Times New Roman" panose="02020603050405020304" pitchFamily="18" charset="0"/>
                  </a:rPr>
                  <a:t>Divide the number obtained in Step C by the number obtain from Step B.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spcBef>
                    <a:spcPts val="600"/>
                  </a:spcBef>
                  <a:spcAft>
                    <a:spcPts val="600"/>
                  </a:spcAft>
                </a:pPr>
                <a:r>
                  <a:rPr lang="en-US" sz="2000" dirty="0">
                    <a:effectLst/>
                    <a:latin typeface="Calibri" panose="020F0502020204030204" pitchFamily="34" charset="0"/>
                    <a:ea typeface="SimSun" panose="02010600030101010101" pitchFamily="2" charset="-122"/>
                    <a:cs typeface="Times New Roman" panose="02020603050405020304" pitchFamily="18" charset="0"/>
                  </a:rPr>
                  <a:t>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spcBef>
                    <a:spcPts val="600"/>
                  </a:spcBef>
                  <a:spcAft>
                    <a:spcPts val="600"/>
                  </a:spcAft>
                </a:pPr>
                <a14:m>
                  <m:oMath xmlns:m="http://schemas.openxmlformats.org/officeDocument/2006/math">
                    <m:f>
                      <m:fPr>
                        <m:ctrlPr>
                          <a:rPr lang="en-US" sz="2000" i="1">
                            <a:effectLst/>
                            <a:latin typeface="Cambria Math" panose="02040503050406030204" pitchFamily="18" charset="0"/>
                            <a:ea typeface="SimSun" panose="02010600030101010101" pitchFamily="2" charset="-122"/>
                            <a:cs typeface="Calibri" panose="020F0502020204030204" pitchFamily="34" charset="0"/>
                          </a:rPr>
                        </m:ctrlPr>
                      </m:fPr>
                      <m:num>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1</m:t>
                            </m:r>
                          </m:sub>
                        </m:sSub>
                        <m:d>
                          <m:dPr>
                            <m:ctrlPr>
                              <a:rPr lang="en-US" sz="20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1</m:t>
                                </m:r>
                              </m:sub>
                            </m:sSub>
                            <m:r>
                              <a:rPr lang="en-US" sz="2000" i="1">
                                <a:effectLst/>
                                <a:latin typeface="Cambria Math" panose="02040503050406030204" pitchFamily="18" charset="0"/>
                                <a:ea typeface="SimSun" panose="02010600030101010101" pitchFamily="2" charset="-122"/>
                                <a:cs typeface="Calibri" panose="020F0502020204030204" pitchFamily="34" charset="0"/>
                              </a:rPr>
                              <m:t>−</m:t>
                            </m:r>
                            <m:r>
                              <a:rPr lang="en-US" sz="2000">
                                <a:effectLst/>
                                <a:latin typeface="Cambria Math" panose="02040503050406030204" pitchFamily="18" charset="0"/>
                                <a:ea typeface="SimSun" panose="02010600030101010101" pitchFamily="2" charset="-122"/>
                                <a:cs typeface="Calibri" panose="020F0502020204030204" pitchFamily="34" charset="0"/>
                              </a:rPr>
                              <m:t>1</m:t>
                            </m:r>
                          </m:e>
                        </m:d>
                        <m:r>
                          <a:rPr lang="en-US" sz="20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2</m:t>
                            </m:r>
                          </m:sub>
                        </m:sSub>
                        <m:d>
                          <m:dPr>
                            <m:ctrlPr>
                              <a:rPr lang="en-US" sz="20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2</m:t>
                                </m:r>
                              </m:sub>
                            </m:sSub>
                            <m:r>
                              <a:rPr lang="en-US" sz="2000" i="1">
                                <a:effectLst/>
                                <a:latin typeface="Cambria Math" panose="02040503050406030204" pitchFamily="18" charset="0"/>
                                <a:ea typeface="SimSun" panose="02010600030101010101" pitchFamily="2" charset="-122"/>
                                <a:cs typeface="Calibri" panose="020F0502020204030204" pitchFamily="34" charset="0"/>
                              </a:rPr>
                              <m:t>−</m:t>
                            </m:r>
                            <m:r>
                              <a:rPr lang="en-US" sz="2000">
                                <a:effectLst/>
                                <a:latin typeface="Cambria Math" panose="02040503050406030204" pitchFamily="18" charset="0"/>
                                <a:ea typeface="SimSun" panose="02010600030101010101" pitchFamily="2" charset="-122"/>
                                <a:cs typeface="Calibri" panose="020F0502020204030204" pitchFamily="34" charset="0"/>
                              </a:rPr>
                              <m:t>1</m:t>
                            </m:r>
                          </m:e>
                        </m:d>
                        <m:r>
                          <a:rPr lang="en-US" sz="20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3</m:t>
                            </m:r>
                          </m:sub>
                        </m:sSub>
                        <m:d>
                          <m:dPr>
                            <m:ctrlPr>
                              <a:rPr lang="en-US" sz="20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3</m:t>
                                </m:r>
                              </m:sub>
                            </m:sSub>
                            <m:r>
                              <a:rPr lang="en-US" sz="2000" i="1">
                                <a:effectLst/>
                                <a:latin typeface="Cambria Math" panose="02040503050406030204" pitchFamily="18" charset="0"/>
                                <a:ea typeface="SimSun" panose="02010600030101010101" pitchFamily="2" charset="-122"/>
                                <a:cs typeface="Calibri" panose="020F0502020204030204" pitchFamily="34" charset="0"/>
                              </a:rPr>
                              <m:t>−</m:t>
                            </m:r>
                            <m:r>
                              <a:rPr lang="en-US" sz="2000">
                                <a:effectLst/>
                                <a:latin typeface="Cambria Math" panose="02040503050406030204" pitchFamily="18" charset="0"/>
                                <a:ea typeface="SimSun" panose="02010600030101010101" pitchFamily="2" charset="-122"/>
                                <a:cs typeface="Calibri" panose="020F0502020204030204" pitchFamily="34" charset="0"/>
                              </a:rPr>
                              <m:t>1</m:t>
                            </m:r>
                          </m:e>
                        </m:d>
                        <m:r>
                          <a:rPr lang="en-US" sz="200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4</m:t>
                            </m:r>
                          </m:sub>
                        </m:sSub>
                        <m:d>
                          <m:dPr>
                            <m:ctrlPr>
                              <a:rPr lang="en-US" sz="2000" i="1">
                                <a:effectLst/>
                                <a:latin typeface="Cambria Math" panose="02040503050406030204" pitchFamily="18" charset="0"/>
                                <a:ea typeface="SimSun" panose="02010600030101010101" pitchFamily="2" charset="-122"/>
                                <a:cs typeface="Calibri" panose="020F0502020204030204" pitchFamily="34" charset="0"/>
                              </a:rPr>
                            </m:ctrlPr>
                          </m:dPr>
                          <m:e>
                            <m:sSub>
                              <m:sSubPr>
                                <m:ctrlPr>
                                  <a:rPr lang="en-US" sz="2000" i="1">
                                    <a:effectLst/>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e>
                              <m:sub>
                                <m:r>
                                  <a:rPr lang="en-US" sz="2000">
                                    <a:effectLst/>
                                    <a:latin typeface="Cambria Math" panose="02040503050406030204" pitchFamily="18" charset="0"/>
                                    <a:ea typeface="SimSun" panose="02010600030101010101" pitchFamily="2" charset="-122"/>
                                    <a:cs typeface="Calibri" panose="020F0502020204030204" pitchFamily="34" charset="0"/>
                                  </a:rPr>
                                  <m:t>4</m:t>
                                </m:r>
                              </m:sub>
                            </m:sSub>
                            <m:r>
                              <a:rPr lang="en-US" sz="2000" i="1">
                                <a:effectLst/>
                                <a:latin typeface="Cambria Math" panose="02040503050406030204" pitchFamily="18" charset="0"/>
                                <a:ea typeface="SimSun" panose="02010600030101010101" pitchFamily="2" charset="-122"/>
                                <a:cs typeface="Calibri" panose="020F0502020204030204" pitchFamily="34" charset="0"/>
                              </a:rPr>
                              <m:t>−</m:t>
                            </m:r>
                            <m:r>
                              <a:rPr lang="en-US" sz="2000">
                                <a:effectLst/>
                                <a:latin typeface="Cambria Math" panose="02040503050406030204" pitchFamily="18" charset="0"/>
                                <a:ea typeface="SimSun" panose="02010600030101010101" pitchFamily="2" charset="-122"/>
                                <a:cs typeface="Calibri" panose="020F0502020204030204" pitchFamily="34" charset="0"/>
                              </a:rPr>
                              <m:t>1</m:t>
                            </m:r>
                          </m:e>
                        </m:d>
                        <m:r>
                          <a:rPr lang="en-US" sz="2000" b="0" i="1" smtClean="0">
                            <a:effectLst/>
                            <a:latin typeface="Cambria Math" panose="02040503050406030204" pitchFamily="18" charset="0"/>
                            <a:ea typeface="SimSun" panose="02010600030101010101" pitchFamily="2" charset="-122"/>
                            <a:cs typeface="Calibri" panose="020F0502020204030204" pitchFamily="34" charset="0"/>
                          </a:rPr>
                          <m:t>+</m:t>
                        </m:r>
                        <m:sSub>
                          <m:sSubPr>
                            <m:ctrlPr>
                              <a:rPr lang="en-US" sz="2000" i="1">
                                <a:latin typeface="Cambria Math" panose="02040503050406030204" pitchFamily="18" charset="0"/>
                                <a:ea typeface="SimSun" panose="02010600030101010101" pitchFamily="2" charset="-122"/>
                                <a:cs typeface="Calibri" panose="020F0502020204030204" pitchFamily="34" charset="0"/>
                              </a:rPr>
                            </m:ctrlPr>
                          </m:sSubPr>
                          <m:e>
                            <m:sSub>
                              <m:sSubPr>
                                <m:ctrlPr>
                                  <a:rPr lang="en-US" sz="2000" i="1">
                                    <a:latin typeface="Cambria Math" panose="02040503050406030204" pitchFamily="18" charset="0"/>
                                  </a:rPr>
                                </m:ctrlPr>
                              </m:sSubPr>
                              <m:e>
                                <m:r>
                                  <a:rPr lang="en-US" sz="2000" b="0" i="0" smtClean="0">
                                    <a:latin typeface="Cambria Math" panose="02040503050406030204" pitchFamily="18" charset="0"/>
                                  </a:rPr>
                                  <m:t> </m:t>
                                </m:r>
                                <m:r>
                                  <m:rPr>
                                    <m:sty m:val="p"/>
                                  </m:rPr>
                                  <a:rPr lang="en-US" sz="2000">
                                    <a:latin typeface="Cambria Math" panose="02040503050406030204" pitchFamily="18" charset="0"/>
                                  </a:rPr>
                                  <m:t>n</m:t>
                                </m:r>
                              </m:e>
                              <m:sub>
                                <m:r>
                                  <a:rPr lang="en-US" sz="2000">
                                    <a:latin typeface="Cambria Math" panose="02040503050406030204" pitchFamily="18" charset="0"/>
                                  </a:rPr>
                                  <m:t>5</m:t>
                                </m:r>
                              </m:sub>
                            </m:sSub>
                            <m:d>
                              <m:dPr>
                                <m:ctrlPr>
                                  <a:rPr lang="en-US" sz="2000" i="1">
                                    <a:latin typeface="Cambria Math" panose="02040503050406030204" pitchFamily="18" charset="0"/>
                                  </a:rPr>
                                </m:ctrlPr>
                              </m:dPr>
                              <m:e>
                                <m:sSub>
                                  <m:sSubPr>
                                    <m:ctrlPr>
                                      <a:rPr lang="en-US" sz="2000" i="1">
                                        <a:latin typeface="Cambria Math" panose="02040503050406030204" pitchFamily="18" charset="0"/>
                                      </a:rPr>
                                    </m:ctrlPr>
                                  </m:sSubPr>
                                  <m:e>
                                    <m:r>
                                      <m:rPr>
                                        <m:sty m:val="p"/>
                                      </m:rPr>
                                      <a:rPr lang="en-US" sz="2000">
                                        <a:latin typeface="Cambria Math" panose="02040503050406030204" pitchFamily="18" charset="0"/>
                                      </a:rPr>
                                      <m:t>n</m:t>
                                    </m:r>
                                  </m:e>
                                  <m:sub>
                                    <m:r>
                                      <a:rPr lang="en-US" sz="2000">
                                        <a:latin typeface="Cambria Math" panose="02040503050406030204" pitchFamily="18" charset="0"/>
                                      </a:rPr>
                                      <m:t>5</m:t>
                                    </m:r>
                                  </m:sub>
                                </m:sSub>
                                <m:r>
                                  <a:rPr lang="en-US" sz="2000" i="1">
                                    <a:latin typeface="Cambria Math" panose="02040503050406030204" pitchFamily="18" charset="0"/>
                                  </a:rPr>
                                  <m:t>−</m:t>
                                </m:r>
                                <m:r>
                                  <a:rPr lang="en-US" sz="2000">
                                    <a:latin typeface="Cambria Math" panose="02040503050406030204" pitchFamily="18" charset="0"/>
                                  </a:rPr>
                                  <m:t>1</m:t>
                                </m:r>
                              </m:e>
                            </m:d>
                            <m:r>
                              <a:rPr lang="en-US" sz="2000" b="0" i="0" smtClean="0">
                                <a:latin typeface="Cambria Math" panose="02040503050406030204" pitchFamily="18" charset="0"/>
                              </a:rPr>
                              <m:t> </m:t>
                            </m:r>
                            <m:r>
                              <a:rPr lang="en-US" sz="2000" b="0" i="0" smtClean="0">
                                <a:latin typeface="Cambria Math" panose="02040503050406030204" pitchFamily="18" charset="0"/>
                                <a:ea typeface="SimSun" panose="02010600030101010101" pitchFamily="2" charset="-122"/>
                                <a:cs typeface="Calibri" panose="020F0502020204030204" pitchFamily="34" charset="0"/>
                              </a:rPr>
                              <m:t>+ </m:t>
                            </m:r>
                            <m:r>
                              <m:rPr>
                                <m:sty m:val="p"/>
                              </m:rPr>
                              <a:rPr lang="en-US" sz="2000">
                                <a:latin typeface="Cambria Math" panose="02040503050406030204" pitchFamily="18" charset="0"/>
                                <a:ea typeface="SimSun" panose="02010600030101010101" pitchFamily="2" charset="-122"/>
                                <a:cs typeface="Calibri" panose="020F0502020204030204" pitchFamily="34" charset="0"/>
                              </a:rPr>
                              <m:t>n</m:t>
                            </m:r>
                          </m:e>
                          <m:sub>
                            <m:r>
                              <a:rPr lang="en-US" sz="2000">
                                <a:latin typeface="Cambria Math" panose="02040503050406030204" pitchFamily="18" charset="0"/>
                                <a:ea typeface="SimSun" panose="02010600030101010101" pitchFamily="2" charset="-122"/>
                                <a:cs typeface="Calibri" panose="020F0502020204030204" pitchFamily="34" charset="0"/>
                              </a:rPr>
                              <m:t>6</m:t>
                            </m:r>
                          </m:sub>
                        </m:sSub>
                        <m:d>
                          <m:dPr>
                            <m:ctrlPr>
                              <a:rPr lang="en-US" sz="2000" i="1">
                                <a:latin typeface="Cambria Math" panose="02040503050406030204" pitchFamily="18" charset="0"/>
                                <a:ea typeface="SimSun" panose="02010600030101010101" pitchFamily="2" charset="-122"/>
                                <a:cs typeface="Calibri" panose="020F0502020204030204" pitchFamily="34" charset="0"/>
                              </a:rPr>
                            </m:ctrlPr>
                          </m:dPr>
                          <m:e>
                            <m:sSub>
                              <m:sSubPr>
                                <m:ctrlPr>
                                  <a:rPr lang="en-US" sz="2000" i="1">
                                    <a:latin typeface="Cambria Math" panose="02040503050406030204" pitchFamily="18" charset="0"/>
                                    <a:ea typeface="SimSun" panose="02010600030101010101" pitchFamily="2" charset="-122"/>
                                    <a:cs typeface="Calibri" panose="020F0502020204030204" pitchFamily="34" charset="0"/>
                                  </a:rPr>
                                </m:ctrlPr>
                              </m:sSubPr>
                              <m:e>
                                <m:r>
                                  <m:rPr>
                                    <m:sty m:val="p"/>
                                  </m:rPr>
                                  <a:rPr lang="en-US" sz="2000">
                                    <a:latin typeface="Cambria Math" panose="02040503050406030204" pitchFamily="18" charset="0"/>
                                    <a:ea typeface="SimSun" panose="02010600030101010101" pitchFamily="2" charset="-122"/>
                                    <a:cs typeface="Calibri" panose="020F0502020204030204" pitchFamily="34" charset="0"/>
                                  </a:rPr>
                                  <m:t>n</m:t>
                                </m:r>
                              </m:e>
                              <m:sub>
                                <m:r>
                                  <a:rPr lang="en-US" sz="2000">
                                    <a:latin typeface="Cambria Math" panose="02040503050406030204" pitchFamily="18" charset="0"/>
                                    <a:ea typeface="SimSun" panose="02010600030101010101" pitchFamily="2" charset="-122"/>
                                    <a:cs typeface="Calibri" panose="020F0502020204030204" pitchFamily="34" charset="0"/>
                                  </a:rPr>
                                  <m:t>6</m:t>
                                </m:r>
                              </m:sub>
                            </m:sSub>
                            <m:r>
                              <a:rPr lang="en-US" sz="2000" i="1">
                                <a:latin typeface="Cambria Math" panose="02040503050406030204" pitchFamily="18" charset="0"/>
                                <a:ea typeface="SimSun" panose="02010600030101010101" pitchFamily="2" charset="-122"/>
                                <a:cs typeface="Calibri" panose="020F0502020204030204" pitchFamily="34" charset="0"/>
                              </a:rPr>
                              <m:t>−</m:t>
                            </m:r>
                            <m:r>
                              <a:rPr lang="en-US" sz="2000">
                                <a:latin typeface="Cambria Math" panose="02040503050406030204" pitchFamily="18" charset="0"/>
                                <a:ea typeface="SimSun" panose="02010600030101010101" pitchFamily="2" charset="-122"/>
                                <a:cs typeface="Calibri" panose="020F0502020204030204" pitchFamily="34" charset="0"/>
                              </a:rPr>
                              <m:t>1</m:t>
                            </m:r>
                          </m:e>
                        </m:d>
                      </m:num>
                      <m:den>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r>
                          <a:rPr lang="en-US" sz="2000">
                            <a:effectLst/>
                            <a:latin typeface="Cambria Math" panose="02040503050406030204" pitchFamily="18" charset="0"/>
                            <a:ea typeface="SimSun" panose="02010600030101010101" pitchFamily="2" charset="-122"/>
                            <a:cs typeface="Calibri" panose="020F0502020204030204" pitchFamily="34" charset="0"/>
                          </a:rPr>
                          <m:t>(</m:t>
                        </m:r>
                        <m:r>
                          <m:rPr>
                            <m:sty m:val="p"/>
                          </m:rPr>
                          <a:rPr lang="en-US" sz="2000">
                            <a:effectLst/>
                            <a:latin typeface="Cambria Math" panose="02040503050406030204" pitchFamily="18" charset="0"/>
                            <a:ea typeface="SimSun" panose="02010600030101010101" pitchFamily="2" charset="-122"/>
                            <a:cs typeface="Calibri" panose="020F0502020204030204" pitchFamily="34" charset="0"/>
                          </a:rPr>
                          <m:t>N</m:t>
                        </m:r>
                        <m:r>
                          <a:rPr lang="en-US" sz="2000" i="1">
                            <a:effectLst/>
                            <a:latin typeface="Cambria Math" panose="02040503050406030204" pitchFamily="18" charset="0"/>
                            <a:ea typeface="SimSun" panose="02010600030101010101" pitchFamily="2" charset="-122"/>
                            <a:cs typeface="Calibri" panose="020F0502020204030204" pitchFamily="34" charset="0"/>
                          </a:rPr>
                          <m:t>−</m:t>
                        </m:r>
                        <m:r>
                          <a:rPr lang="en-US" sz="2000">
                            <a:effectLst/>
                            <a:latin typeface="Cambria Math" panose="02040503050406030204" pitchFamily="18" charset="0"/>
                            <a:ea typeface="SimSun" panose="02010600030101010101" pitchFamily="2" charset="-122"/>
                            <a:cs typeface="Calibri" panose="020F0502020204030204" pitchFamily="34" charset="0"/>
                          </a:rPr>
                          <m:t>1)</m:t>
                        </m:r>
                      </m:den>
                    </m:f>
                    <m:r>
                      <a:rPr lang="en-US" sz="2000" i="1">
                        <a:effectLst/>
                        <a:latin typeface="Cambria Math" panose="02040503050406030204" pitchFamily="18" charset="0"/>
                        <a:ea typeface="SimSun" panose="02010600030101010101" pitchFamily="2" charset="-122"/>
                        <a:cs typeface="Calibri" panose="020F0502020204030204" pitchFamily="34" charset="0"/>
                      </a:rPr>
                      <m:t>= </m:t>
                    </m:r>
                    <m:f>
                      <m:fPr>
                        <m:ctrlPr>
                          <a:rPr lang="en-US" sz="2000" i="1">
                            <a:latin typeface="Cambria Math" panose="02040503050406030204" pitchFamily="18" charset="0"/>
                          </a:rPr>
                        </m:ctrlPr>
                      </m:fPr>
                      <m:num>
                        <m:r>
                          <a:rPr lang="en-US" sz="2000" i="1">
                            <a:latin typeface="Cambria Math" panose="02040503050406030204" pitchFamily="18" charset="0"/>
                          </a:rPr>
                          <m:t>1,886</m:t>
                        </m:r>
                      </m:num>
                      <m:den>
                        <m:r>
                          <a:rPr lang="en-US" sz="2000" i="1">
                            <a:latin typeface="Cambria Math" panose="02040503050406030204" pitchFamily="18" charset="0"/>
                          </a:rPr>
                          <m:t>7,310</m:t>
                        </m:r>
                      </m:den>
                    </m:f>
                  </m:oMath>
                </a14:m>
                <a:r>
                  <a:rPr lang="en-US" sz="2000" dirty="0">
                    <a:effectLst/>
                    <a:latin typeface="Times New Roman" panose="02020603050405020304" pitchFamily="18" charset="0"/>
                    <a:ea typeface="SimSun" panose="02010600030101010101" pitchFamily="2" charset="-122"/>
                    <a:cs typeface="Times New Roman" panose="02020603050405020304" pitchFamily="18" charset="0"/>
                  </a:rPr>
                  <a:t> = </a:t>
                </a:r>
                <a:r>
                  <a:rPr lang="en-US" sz="2000" b="1" dirty="0">
                    <a:effectLst/>
                    <a:latin typeface="Times New Roman" panose="02020603050405020304" pitchFamily="18" charset="0"/>
                    <a:ea typeface="SimSun" panose="02010600030101010101" pitchFamily="2" charset="-122"/>
                    <a:cs typeface="Times New Roman" panose="02020603050405020304" pitchFamily="18" charset="0"/>
                  </a:rPr>
                  <a:t>0.2580</a:t>
                </a:r>
              </a:p>
              <a:p>
                <a:pPr marL="0" marR="0">
                  <a:spcBef>
                    <a:spcPts val="600"/>
                  </a:spcBef>
                  <a:spcAft>
                    <a:spcPts val="600"/>
                  </a:spcAft>
                </a:pPr>
                <a:r>
                  <a:rPr lang="en-US" sz="2000" dirty="0">
                    <a:effectLst/>
                    <a:latin typeface="Calibri" panose="020F0502020204030204" pitchFamily="34" charset="0"/>
                    <a:ea typeface="SimSun" panose="02010600030101010101" pitchFamily="2" charset="-122"/>
                    <a:cs typeface="Times New Roman" panose="02020603050405020304" pitchFamily="18" charset="0"/>
                  </a:rPr>
                  <a:t>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spcBef>
                    <a:spcPts val="600"/>
                  </a:spcBef>
                  <a:spcAft>
                    <a:spcPts val="600"/>
                  </a:spcAft>
                </a:pPr>
                <a:r>
                  <a:rPr lang="en-US" sz="2000" b="1" dirty="0">
                    <a:effectLst/>
                    <a:latin typeface="Calibri" panose="020F0502020204030204" pitchFamily="34" charset="0"/>
                    <a:ea typeface="SimSun" panose="02010600030101010101" pitchFamily="2" charset="-122"/>
                    <a:cs typeface="Times New Roman" panose="02020603050405020304" pitchFamily="18" charset="0"/>
                  </a:rPr>
                  <a:t>Step E.</a:t>
                </a:r>
                <a:r>
                  <a:rPr lang="en-US" sz="2000" dirty="0">
                    <a:effectLst/>
                    <a:latin typeface="Calibri" panose="020F0502020204030204" pitchFamily="34" charset="0"/>
                    <a:ea typeface="SimSun" panose="02010600030101010101" pitchFamily="2" charset="-122"/>
                    <a:cs typeface="Times New Roman" panose="02020603050405020304" pitchFamily="18" charset="0"/>
                  </a:rPr>
                  <a:t> Obtain Simpson’s Diversity Index, or D, by subtracting the number obtained in Step D from 1.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spcBef>
                    <a:spcPts val="600"/>
                  </a:spcBef>
                  <a:spcAft>
                    <a:spcPts val="600"/>
                  </a:spcAft>
                </a:pPr>
                <a:r>
                  <a:rPr lang="en-US" sz="2000" dirty="0">
                    <a:effectLst/>
                    <a:latin typeface="Calibri" panose="020F0502020204030204" pitchFamily="34" charset="0"/>
                    <a:ea typeface="SimSun" panose="02010600030101010101" pitchFamily="2" charset="-122"/>
                    <a:cs typeface="Times New Roman" panose="02020603050405020304" pitchFamily="18" charset="0"/>
                  </a:rPr>
                  <a:t> </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algn="ctr">
                  <a:spcBef>
                    <a:spcPts val="600"/>
                  </a:spcBef>
                  <a:spcAft>
                    <a:spcPts val="600"/>
                  </a:spcAft>
                </a:pPr>
                <a:r>
                  <a:rPr lang="en-US" sz="2000" dirty="0">
                    <a:effectLst/>
                    <a:latin typeface="Calibri" panose="020F0502020204030204" pitchFamily="34" charset="0"/>
                    <a:ea typeface="SimSun" panose="02010600030101010101" pitchFamily="2" charset="-122"/>
                    <a:cs typeface="Times New Roman" panose="02020603050405020304" pitchFamily="18" charset="0"/>
                  </a:rPr>
                  <a:t>D = </a:t>
                </a:r>
                <a:r>
                  <a:rPr lang="en-US" sz="2000" dirty="0">
                    <a:latin typeface="Calibri" panose="020F0502020204030204" pitchFamily="34" charset="0"/>
                    <a:ea typeface="SimSun" panose="02010600030101010101" pitchFamily="2" charset="-122"/>
                    <a:cs typeface="Times New Roman" panose="02020603050405020304" pitchFamily="18" charset="0"/>
                  </a:rPr>
                  <a:t>1 – 0.2580 </a:t>
                </a:r>
              </a:p>
              <a:p>
                <a:pPr marL="0" marR="0" algn="ctr">
                  <a:spcBef>
                    <a:spcPts val="600"/>
                  </a:spcBef>
                  <a:spcAft>
                    <a:spcPts val="600"/>
                  </a:spcAft>
                </a:pPr>
                <a:r>
                  <a:rPr lang="en-US" sz="2000" dirty="0">
                    <a:effectLst/>
                    <a:latin typeface="Calibri" panose="020F0502020204030204" pitchFamily="34" charset="0"/>
                    <a:ea typeface="SimSun" panose="02010600030101010101" pitchFamily="2" charset="-122"/>
                    <a:cs typeface="Times New Roman" panose="02020603050405020304" pitchFamily="18" charset="0"/>
                  </a:rPr>
                  <a:t>D = </a:t>
                </a:r>
                <a:r>
                  <a:rPr lang="en-US" sz="2000" b="1" dirty="0">
                    <a:effectLst/>
                    <a:latin typeface="Calibri" panose="020F0502020204030204" pitchFamily="34" charset="0"/>
                    <a:ea typeface="SimSun" panose="02010600030101010101" pitchFamily="2" charset="-122"/>
                    <a:cs typeface="Times New Roman" panose="02020603050405020304" pitchFamily="18" charset="0"/>
                  </a:rPr>
                  <a:t>0.7420</a:t>
                </a:r>
                <a:endParaRPr lang="en-US" sz="2000" b="1" dirty="0">
                  <a:effectLst/>
                  <a:latin typeface="Times New Roman" panose="02020603050405020304" pitchFamily="18" charset="0"/>
                  <a:ea typeface="SimSun" panose="02010600030101010101" pitchFamily="2" charset="-122"/>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C74388B1-7A11-44CA-8544-B78293F4CE16}"/>
                  </a:ext>
                </a:extLst>
              </p:cNvPr>
              <p:cNvSpPr txBox="1">
                <a:spLocks noRot="1" noChangeAspect="1" noMove="1" noResize="1" noEditPoints="1" noAdjustHandles="1" noChangeArrowheads="1" noChangeShapeType="1" noTextEdit="1"/>
              </p:cNvSpPr>
              <p:nvPr/>
            </p:nvSpPr>
            <p:spPr>
              <a:xfrm>
                <a:off x="821120" y="1881637"/>
                <a:ext cx="10549759" cy="3822393"/>
              </a:xfrm>
              <a:prstGeom prst="rect">
                <a:avLst/>
              </a:prstGeom>
              <a:blipFill>
                <a:blip r:embed="rId4"/>
                <a:stretch>
                  <a:fillRect l="-636" t="-957" r="-636" b="-1914"/>
                </a:stretch>
              </a:blipFill>
            </p:spPr>
            <p:txBody>
              <a:bodyPr/>
              <a:lstStyle/>
              <a:p>
                <a:r>
                  <a:rPr lang="en-US">
                    <a:noFill/>
                  </a:rPr>
                  <a:t> </a:t>
                </a:r>
              </a:p>
            </p:txBody>
          </p:sp>
        </mc:Fallback>
      </mc:AlternateContent>
    </p:spTree>
    <p:extLst>
      <p:ext uri="{BB962C8B-B14F-4D97-AF65-F5344CB8AC3E}">
        <p14:creationId xmlns:p14="http://schemas.microsoft.com/office/powerpoint/2010/main" val="2850872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0BCA341F-07BE-4F84-84F5-28478ECDDBCB}"/>
              </a:ext>
            </a:extLst>
          </p:cNvPr>
          <p:cNvPicPr>
            <a:picLocks noChangeAspect="1"/>
          </p:cNvPicPr>
          <p:nvPr/>
        </p:nvPicPr>
        <p:blipFill rotWithShape="1">
          <a:blip r:embed="rId3"/>
          <a:srcRect t="5875"/>
          <a:stretch/>
        </p:blipFill>
        <p:spPr>
          <a:xfrm>
            <a:off x="20" y="1282"/>
            <a:ext cx="12191980" cy="6856718"/>
          </a:xfrm>
          <a:prstGeom prst="rect">
            <a:avLst/>
          </a:prstGeom>
        </p:spPr>
      </p:pic>
    </p:spTree>
    <p:extLst>
      <p:ext uri="{BB962C8B-B14F-4D97-AF65-F5344CB8AC3E}">
        <p14:creationId xmlns:p14="http://schemas.microsoft.com/office/powerpoint/2010/main" val="28337953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9615</TotalTime>
  <Words>1818</Words>
  <Application>Microsoft Office PowerPoint</Application>
  <PresentationFormat>Widescreen</PresentationFormat>
  <Paragraphs>202</Paragraphs>
  <Slides>15</Slides>
  <Notes>13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Arial</vt:lpstr>
      <vt:lpstr>Calibri</vt:lpstr>
      <vt:lpstr>Calibri Light</vt:lpstr>
      <vt:lpstr>Cambria Math</vt:lpstr>
      <vt:lpstr>Open Sans</vt:lpstr>
      <vt:lpstr>PT Sans</vt:lpstr>
      <vt:lpstr>Times New Roman</vt:lpstr>
      <vt:lpstr>Verdana</vt:lpstr>
      <vt:lpstr>Wingdings</vt:lpstr>
      <vt:lpstr>Office Theme</vt:lpstr>
      <vt:lpstr>The Seagrass is Greener  on the  Other Side</vt:lpstr>
      <vt:lpstr>PowerPoint Presentation</vt:lpstr>
      <vt:lpstr>PowerPoint Presentation</vt:lpstr>
      <vt:lpstr>WHERE ARE SEAGRASSES FOUND?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Seagrass is Greener  on the  Other Side</dc:title>
  <dc:creator>Lauren E. Alvaro</dc:creator>
  <cp:lastModifiedBy>Lauren E. Alvaro</cp:lastModifiedBy>
  <cp:revision>72</cp:revision>
  <dcterms:created xsi:type="dcterms:W3CDTF">2021-11-23T15:45:35Z</dcterms:created>
  <dcterms:modified xsi:type="dcterms:W3CDTF">2022-04-08T20:04:41Z</dcterms:modified>
</cp:coreProperties>
</file>