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7" r:id="rId2"/>
    <p:sldId id="259" r:id="rId3"/>
    <p:sldId id="262" r:id="rId4"/>
    <p:sldId id="268" r:id="rId5"/>
    <p:sldId id="271" r:id="rId6"/>
    <p:sldId id="258" r:id="rId7"/>
    <p:sldId id="260" r:id="rId8"/>
    <p:sldId id="277" r:id="rId9"/>
    <p:sldId id="278" r:id="rId10"/>
    <p:sldId id="261" r:id="rId11"/>
    <p:sldId id="272" r:id="rId12"/>
    <p:sldId id="263" r:id="rId13"/>
    <p:sldId id="273" r:id="rId14"/>
    <p:sldId id="264" r:id="rId15"/>
    <p:sldId id="275" r:id="rId16"/>
    <p:sldId id="274" r:id="rId17"/>
    <p:sldId id="265" r:id="rId18"/>
    <p:sldId id="270" r:id="rId19"/>
    <p:sldId id="267" r:id="rId20"/>
    <p:sldId id="279" r:id="rId21"/>
    <p:sldId id="266" r:id="rId22"/>
    <p:sldId id="280" r:id="rId23"/>
    <p:sldId id="281" r:id="rId24"/>
    <p:sldId id="282" r:id="rId25"/>
    <p:sldId id="283" r:id="rId26"/>
    <p:sldId id="285" r:id="rId27"/>
    <p:sldId id="286" r:id="rId28"/>
    <p:sldId id="287" r:id="rId29"/>
    <p:sldId id="288" r:id="rId30"/>
    <p:sldId id="289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28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488" userDrawn="1">
          <p15:clr>
            <a:srgbClr val="A4A3A4"/>
          </p15:clr>
        </p15:guide>
        <p15:guide id="4" orient="horz" pos="2568" userDrawn="1">
          <p15:clr>
            <a:srgbClr val="A4A3A4"/>
          </p15:clr>
        </p15:guide>
        <p15:guide id="5" pos="192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008" userDrawn="1">
          <p15:clr>
            <a:srgbClr val="A4A3A4"/>
          </p15:clr>
        </p15:guide>
        <p15:guide id="8" pos="3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D648D6"/>
    <a:srgbClr val="0088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9608" autoAdjust="0"/>
  </p:normalViewPr>
  <p:slideViewPr>
    <p:cSldViewPr snapToGrid="0" showGuides="1">
      <p:cViewPr varScale="1">
        <p:scale>
          <a:sx n="65" d="100"/>
          <a:sy n="65" d="100"/>
        </p:scale>
        <p:origin x="1358" y="58"/>
      </p:cViewPr>
      <p:guideLst>
        <p:guide orient="horz" pos="4128"/>
        <p:guide pos="3840"/>
        <p:guide pos="7488"/>
        <p:guide orient="horz" pos="2568"/>
        <p:guide pos="192"/>
        <p:guide orient="horz" pos="360"/>
        <p:guide orient="horz" pos="1008"/>
        <p:guide pos="31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9E9AF9-88BC-40B0-90D8-EDD0EFEBC397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39A387-C9FE-4818-BCB1-BA5AF2870A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357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Today, we’ll be collecting biological data on Atlantic sea scallops to support a sustainable fishery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21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lesson plan was prepared by Kaitlyn Clark, a graduate student at the Virginia Institute of Marine Science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She studies Atlantic sea scallops and is focused on how they grow, reproduce, and eat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As a fisheries scientist, she works to make sure that fisheries managers have the best data so that they can manage the fishery sustainably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6995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For today’s activity, we will be stepping into the role of a fisheries scientist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Our job is to provide data to fisheries managers so that they can allocate fishing effort for the following fishing year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We have two main goals</a:t>
            </a:r>
          </a:p>
          <a:p>
            <a:pPr marL="1143000" lvl="2" indent="-228600">
              <a:buFont typeface="+mj-lt"/>
              <a:buAutoNum type="arabicPeriod"/>
            </a:pPr>
            <a:r>
              <a:rPr lang="en-US" dirty="0"/>
              <a:t>Survey the sea scallop resource and collect biological data</a:t>
            </a:r>
          </a:p>
          <a:p>
            <a:pPr marL="1143000" lvl="2" indent="-228600">
              <a:buFont typeface="+mj-lt"/>
              <a:buAutoNum type="arabicPeriod"/>
            </a:pPr>
            <a:r>
              <a:rPr lang="en-US" dirty="0"/>
              <a:t>Use the data we collect to make recommendations to management for the next fishing year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8240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Atlantic sea scallops are marine bivalves, meaning that they have two shells that are held together by a hinge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Their range stretches from North Carolina to Newfoundland, Canada, and they prefer to live in cold water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In the Mid-Atlantic and on Georges Bank, this means they live in deep water, but in the Gulf of Maine and Canada, they can live close to shore in bays and estuaries!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Large sea scallops mostly sit on the seafloor and eat small particles in the water column, but young scallops can swim to avoid predators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5320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Small scallops swim by clapping their shells together and forcing water out of two small gaps by the hinge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This essentially works like jet propulsion!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1248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Scallops might look a little different than the animals you’re more familiar with, but they have a lot of the same body components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Hinge – the hinge connects the two sides of the shell together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Adductor muscle – the adductor muscle pulls the shells together when the scallop is swimming or hiding from a predator; this is the part that people eat from a scallop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Gills – the gills are what scallops use to breathe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Stomach – the stomach digests all the food the scallop eats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Gonad – the gonad is where scallops store their reproductive gametes, either eggs or sperm; the gonad is pink in females and white in males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Eyes – scallops can have up to 200 eyes along the edge of their shell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7209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Sea scallops make up the second most valuable fishery in the U.S.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In 2020, the industry brought in 22,000 metric tons of adductor muscle meats values at $486 million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This fishery supports numerous coastal jobs and livelihoods, helping to keep coastal communities vibrant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347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sea scallop fishery is managed largely through spatial management strategies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The figure shows the 2021 management areas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dirty="0"/>
              <a:t>Closed areas are designed to protect small scallops so that they can grow and reproduce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dirty="0"/>
              <a:t>Access areas allow heavy fishing pressure to exploit high densities of large scallops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dirty="0"/>
              <a:t>Open bottom areas typically have intermediate densities which can support some fishing pressure, so long as it is not too heavy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5609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spatial management strategy works because scallops in closed area can grow and reproduce before they are susceptible to the fishery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Scallops grow very fast from 3 to 5 years old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dirty="0"/>
              <a:t>During this time, the size of the adductor muscle increases rapidly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dirty="0"/>
              <a:t>Larger scallops are worth more, so this makes the strategy very lucrative for the fishers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Though scallops can reproduce at age 2, they do not produce large numbers of gametes until age 4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dirty="0"/>
              <a:t>This management strategy gives them time to spawn multiple times before being harvested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Though successful, this strategy requires yearly population surveys to determine where scallops are and how fast they are growing, which can be very time intensive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6304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Every year, scientists go out to sea on commercial fishing boats to survey the sea scallop population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They use survey dredges to scoop scallops up from the bottom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The scallops are then counted and measured to determine how many are available for harvest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Some scallops are then dissected to gather additional biological data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1811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Feel free to stop this video after 10-15 seconds!</a:t>
            </a:r>
          </a:p>
          <a:p>
            <a:endParaRPr lang="en-US" dirty="0"/>
          </a:p>
          <a:p>
            <a:r>
              <a:rPr lang="en-US" dirty="0"/>
              <a:t>The dredge works by running along the bottom of the seafloor and scooping sea scallops into the metal dredge bag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This video is of the survey dredge, which has smaller rings than the commercial dredge so that we can study the small scallops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The commercial scallop dredge works the same way, but it has much larger rings to let the small scallops pass through without being caught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The size of the rings is one of the major ways that the fishery is managed as it prevents small scallops from being caught before they have a chance to grow or reproduce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8084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Scientists collect many different types of data during surveys</a:t>
            </a:r>
          </a:p>
          <a:p>
            <a:endParaRPr lang="en-US" dirty="0"/>
          </a:p>
          <a:p>
            <a:pPr marL="0" lvl="0" indent="0">
              <a:buFont typeface="+mj-lt"/>
              <a:buNone/>
            </a:pPr>
            <a:r>
              <a:rPr lang="en-US" dirty="0"/>
              <a:t>1. First, they measure the shell height, the distance from the hinge to the opposite edge of the shell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5149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r>
              <a:rPr lang="en-US" dirty="0"/>
              <a:t>2. They also determine the age of some of the scallops by counting the yearly growth rings on the outside of their shells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These rings are laid down once a year, so it provides an easy way to determine how old each scallop 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1676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3. Scientists also measure the size of the gonad to determine how many gametes (eggs or sperm) a scallop can produce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On research vessels, they typically weigh the gonad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Today, we’ll use the formula for the area of an oval as an approximation of gonad area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dirty="0"/>
              <a:t>We need to measure the length and width of the gonad for this formula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169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can use these two measurements, along with our formula, to calculate an approximate gonad area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Remember that you can substitute 3.14 for </a:t>
            </a:r>
            <a:r>
              <a:rPr lang="el-GR" sz="12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π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5809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We’ll focus on the three measurements we’ve discussed today, along with sex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But scientists also collect data on adductor muscle size, disease prevalence, meat quality, sex, and reproductive stage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These additional metrics provide information about the quality and marketability of the scallops on the seafloor, which fishers in particular are very interested 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2441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We’ll now move on to the activity portion of the lesson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Your group has been assigned an area of the sea scallop population to survey and collect biological data from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Your task is to</a:t>
            </a:r>
          </a:p>
          <a:p>
            <a:pPr marL="1143000" lvl="2" indent="-228600">
              <a:buFont typeface="+mj-lt"/>
              <a:buAutoNum type="arabicPeriod"/>
            </a:pPr>
            <a:r>
              <a:rPr lang="en-US" dirty="0"/>
              <a:t>Measure the shell height of each scallop in millimeters</a:t>
            </a:r>
          </a:p>
          <a:p>
            <a:pPr marL="1143000" lvl="2" indent="-228600">
              <a:buFont typeface="+mj-lt"/>
              <a:buAutoNum type="arabicPeriod"/>
            </a:pPr>
            <a:r>
              <a:rPr lang="en-US" dirty="0"/>
              <a:t>Count the rings to determine the age of the scallop</a:t>
            </a:r>
          </a:p>
          <a:p>
            <a:pPr marL="1143000" lvl="2" indent="-228600">
              <a:buFont typeface="+mj-lt"/>
              <a:buAutoNum type="arabicPeriod"/>
            </a:pPr>
            <a:r>
              <a:rPr lang="en-US" dirty="0"/>
              <a:t>Determine the sex of the scallop</a:t>
            </a:r>
          </a:p>
          <a:p>
            <a:pPr marL="1143000" lvl="2" indent="-228600">
              <a:buFont typeface="+mj-lt"/>
              <a:buAutoNum type="arabicPeriod"/>
            </a:pPr>
            <a:r>
              <a:rPr lang="en-US" dirty="0"/>
              <a:t>Calculate gonad area for the female scallops</a:t>
            </a:r>
          </a:p>
          <a:p>
            <a:pPr marL="1143000" lvl="2" indent="-228600">
              <a:buFont typeface="+mj-lt"/>
              <a:buAutoNum type="arabicPeriod"/>
            </a:pPr>
            <a:r>
              <a:rPr lang="en-US" dirty="0"/>
              <a:t>Graph your results</a:t>
            </a:r>
          </a:p>
          <a:p>
            <a:pPr marL="0" lvl="0" indent="0">
              <a:buFont typeface="+mj-lt"/>
              <a:buNone/>
            </a:pPr>
            <a:endParaRPr lang="en-US" dirty="0"/>
          </a:p>
          <a:p>
            <a:pPr marL="1143000" lvl="2" indent="-228600">
              <a:buFont typeface="+mj-lt"/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7200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There is an example graph in the instructor key, though results will likely differ slightly due to differences in measurement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The graph should show that gonad area increases as shell height increases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This indicates that scallops produce more gametes as they grow larger, which is a major part of why it’s important to protect small scallops from the fishery until they have time to grow and reproduce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4732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Now that we’ve collected all the data we can, it’s time to provide recommendations to the fisheries managers for how to allocate fishing effort in the next fishing year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For each area, you can recommend</a:t>
            </a:r>
          </a:p>
          <a:p>
            <a:pPr marL="1143000" lvl="2" indent="-228600">
              <a:buFont typeface="+mj-lt"/>
              <a:buAutoNum type="arabicPeriod"/>
            </a:pPr>
            <a:r>
              <a:rPr lang="en-US" dirty="0"/>
              <a:t>Creating a new closed area to allow scallops to grow and reproduce</a:t>
            </a:r>
          </a:p>
          <a:p>
            <a:pPr marL="1600200" lvl="3" indent="-228600">
              <a:buFont typeface="Arial" panose="020B0604020202020204" pitchFamily="34" charset="0"/>
              <a:buChar char="•"/>
            </a:pPr>
            <a:r>
              <a:rPr lang="en-US" dirty="0"/>
              <a:t>This strategy works well for areas with many small scallops that need protection from the fishery</a:t>
            </a:r>
          </a:p>
          <a:p>
            <a:pPr marL="1143000" lvl="2" indent="-228600">
              <a:buFont typeface="+mj-lt"/>
              <a:buAutoNum type="arabicPeriod"/>
            </a:pPr>
            <a:r>
              <a:rPr lang="en-US" dirty="0"/>
              <a:t>Assigning an access area trip to allow all vessels to harvest scallops</a:t>
            </a:r>
          </a:p>
          <a:p>
            <a:pPr marL="1600200" lvl="3" indent="-228600">
              <a:buFont typeface="Arial" panose="020B0604020202020204" pitchFamily="34" charset="0"/>
              <a:buChar char="•"/>
            </a:pPr>
            <a:r>
              <a:rPr lang="en-US" dirty="0"/>
              <a:t>This strategy works well for areas with many large scallops that can support heavy fishing pressure</a:t>
            </a:r>
          </a:p>
          <a:p>
            <a:pPr marL="1143000" lvl="2" indent="-228600">
              <a:buFont typeface="+mj-lt"/>
              <a:buAutoNum type="arabicPeriod"/>
            </a:pPr>
            <a:r>
              <a:rPr lang="en-US" dirty="0"/>
              <a:t>Designating the area as open bottom so vessels can choose whether to harvest there</a:t>
            </a:r>
          </a:p>
          <a:p>
            <a:pPr marL="1600200" lvl="3" indent="-228600">
              <a:buFont typeface="Arial" panose="020B0604020202020204" pitchFamily="34" charset="0"/>
              <a:buChar char="•"/>
            </a:pPr>
            <a:r>
              <a:rPr lang="en-US" dirty="0"/>
              <a:t>This strategy is useful for areas with mixed scallops that can only support a little fishing pressure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515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Instructor key for management recommendations</a:t>
            </a:r>
          </a:p>
          <a:p>
            <a:pPr lvl="1"/>
            <a:r>
              <a:rPr lang="en-US" dirty="0"/>
              <a:t>1. Create a new closed area – Small scallops need protection to grow and reproduce</a:t>
            </a:r>
          </a:p>
          <a:p>
            <a:pPr lvl="1"/>
            <a:r>
              <a:rPr lang="en-US" dirty="0"/>
              <a:t>2. Designate open bottom – </a:t>
            </a:r>
            <a:r>
              <a:rPr lang="en-US" sz="1800" dirty="0">
                <a:solidFill>
                  <a:srgbClr val="CC00C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There are some large scallops to harvest and not many small scallops to protect</a:t>
            </a:r>
          </a:p>
          <a:p>
            <a:pPr lvl="1"/>
            <a:r>
              <a:rPr lang="en-US" sz="1800" dirty="0">
                <a:solidFill>
                  <a:srgbClr val="CC00C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3. Assign an access area trip – This area has many large scallops and can support heavy fishing pressure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>
                <a:solidFill>
                  <a:srgbClr val="CC00C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4. Create a new closed area – </a:t>
            </a:r>
            <a:r>
              <a:rPr lang="en-US" sz="1800" dirty="0"/>
              <a:t>Small scallops need protection to grow and reproduce</a:t>
            </a:r>
            <a:endParaRPr lang="en-US" sz="1800" dirty="0">
              <a:solidFill>
                <a:srgbClr val="CC00CC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1"/>
            <a:r>
              <a:rPr lang="en-US" sz="1800" dirty="0">
                <a:solidFill>
                  <a:srgbClr val="CC00C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5. Assign an access area trip or designate open bottom – These scallops are old and unlikely to grow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>
                <a:solidFill>
                  <a:srgbClr val="CC00C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6. </a:t>
            </a:r>
            <a:r>
              <a:rPr lang="en-US" sz="1800" dirty="0"/>
              <a:t>Designate open bottom – </a:t>
            </a:r>
            <a:r>
              <a:rPr lang="en-US" sz="1800" dirty="0">
                <a:solidFill>
                  <a:srgbClr val="CC00C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There are some large scallops to harvest and not many small scallops to protect</a:t>
            </a:r>
          </a:p>
          <a:p>
            <a:endParaRPr lang="en-US" sz="1800" dirty="0">
              <a:solidFill>
                <a:srgbClr val="CC00CC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1387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Today, we saw that sea scallops are the target of a major fishery on the U.S. East Coast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Managing this fishery is a complex process that requires surveys to determine how many animals are available to harvest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After the data is collected, scientists and fisheries managers must decide how to allocate fishing effort for the following year to ensure a sustainable harvest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Making these decisions requires conversation and consideration of all the data collected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4741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After we have measured all of our scallops, we need to plot those measurements in a bar graph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9672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First, we have to identify the column that contains our measurement in its range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61249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Then, we fill in the first box in that column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7990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And repeat this process until we have added all of our shell height measurements to the graph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0001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Scatter plots are a little different from bar graphs in that they require two measurements, in this case shell height and gonad area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0207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Start by finding the shell height measurement on the x-axis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29190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Then follow that line up until you reach the gonad area measurement on the y-axis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05766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Place your data point where those two lines intersect!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77742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Continue until you have added all of your data points to the graph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Remember that some of your points will fall in between the lines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39A387-C9FE-4818-BCB1-BA5AF2870AD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250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F2976-98B7-479F-9AF2-2DB81613FC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C6CAAA-274D-4D17-AEE4-9F2AE2370D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E32302-7567-4BED-8529-EC4FFC0E9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38A77-691D-4FCF-9C47-2A2225C137C0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AFC43C-2A95-4B64-B200-B7F3D1193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7CD8CF-D6D1-47CF-95C4-0BA0C74F5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E0FF-FC3C-4059-BE0F-D758DE1AD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053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771F6-9DE7-400A-BC0E-9CAA76133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8C6172-DCE4-4AB5-BABA-3B218AC72A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5D0C19-3964-47E9-8CD0-566CC115A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38A77-691D-4FCF-9C47-2A2225C137C0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4F12A5-F37B-47AA-B087-D062A3D04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F13CDE-05FD-4D3D-A142-1678DC543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E0FF-FC3C-4059-BE0F-D758DE1AD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044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161A3-0443-4639-9461-EB083358B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F955F-28EB-4158-A539-8D8F43969F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1E35A2-5D1C-4D7D-9D03-DA8DDAA42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38A77-691D-4FCF-9C47-2A2225C137C0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A59E8-86F7-4472-AF24-9DDBECAB0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181B8B-D99F-43EF-B9B7-5F99200AA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E0FF-FC3C-4059-BE0F-D758DE1AD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399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1D149-0F8D-4240-B981-2C76AED19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BD3B2-A561-41B2-9A61-5A9CF86131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E2D9BB-3DAA-4E50-A96B-D860C0CEC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06D8F4-972F-4A55-B02B-2A006679C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38A77-691D-4FCF-9C47-2A2225C137C0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2CC9B0-2EC3-4368-8127-15598E1B0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0B7F72-2001-408C-A508-6AE1B2F81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E0FF-FC3C-4059-BE0F-D758DE1AD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4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A2E4D-4F81-4EB6-AD8F-463390502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427F14-C399-48DE-92F4-043A0A10B1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10BFA4-B204-4A45-A29B-5A2F65E65F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D6E0E7-19B3-4D88-BD7B-FF023D38CA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3B7568-19A1-459A-A7FA-755FF5A989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AFD517-C29D-4462-8BB1-924DE7265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38A77-691D-4FCF-9C47-2A2225C137C0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3555159-B363-4320-A634-2FBD0C324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3F9239-7873-4D5C-A1E5-11EA2623B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E0FF-FC3C-4059-BE0F-D758DE1AD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941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3D4C3-3B5B-4463-86C0-4CE61F6C5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86A5ED-296D-47E0-8ABF-96CD71F94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38A77-691D-4FCF-9C47-2A2225C137C0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373FB0-52E1-40BA-9F52-9821F7E5B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FB635A-858B-4DDA-BF1D-7C55C0BFB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E0FF-FC3C-4059-BE0F-D758DE1AD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329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68780E-620B-45EF-B7DC-FF7E8D4F7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38A77-691D-4FCF-9C47-2A2225C137C0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8245A1-2821-4EED-BE42-9696826D0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612404-C2A3-4604-921A-13D715436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E0FF-FC3C-4059-BE0F-D758DE1AD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659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FC842-658F-4399-BF0D-DFB30DD1B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5B12CC-30B3-47E4-995A-D43811D2EF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CA92B4-879E-4923-A94B-11244447AC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0130C8-6FEF-4B44-B54F-380BD5B49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38A77-691D-4FCF-9C47-2A2225C137C0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568366-E3B2-48A7-AFED-1757839E4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F993F9-7089-496E-9C1C-D8274E4E6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E0FF-FC3C-4059-BE0F-D758DE1AD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642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C1500-11A0-4F7C-A0A3-C517D7D71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FB50BF-38FC-4FE7-AA6D-AAD415BE7F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250458-3D0F-44D9-9F29-596F8E50D9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13E08B-AA1F-4696-80D3-41092607E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38A77-691D-4FCF-9C47-2A2225C137C0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DF31E5-EEA9-41B7-9A71-7BA768925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98F73F-2519-4F63-A696-F9FC43250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E0FF-FC3C-4059-BE0F-D758DE1AD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140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0BC6E-6907-497E-8B3D-F41830800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6580BD-7756-433D-84EF-2E26DBF548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EE3496-6DCE-43FC-85AC-3A2D96189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38A77-691D-4FCF-9C47-2A2225C137C0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39ACB5-F932-46CE-8423-52BB5876E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FAE346-E7C8-433D-B188-52C093707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E0FF-FC3C-4059-BE0F-D758DE1AD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42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142087-170B-44C9-9FD3-4D5D00FFD2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81E6A7-3387-4707-911E-10587607C8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63A4B6-0B11-4056-A5C6-75FFBA3F8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38A77-691D-4FCF-9C47-2A2225C137C0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4A8907-FB31-4E1A-96BD-42F7E218A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30C761-6A28-4BFF-8A97-1241623D4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E0FF-FC3C-4059-BE0F-D758DE1AD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633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5B75F-F0ED-42DC-9636-85C01D0E3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1899FD-D8D2-4995-B9DB-73A180AB7F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AFE8C1-6CC5-47D3-B1AF-3161178558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38A77-691D-4FCF-9C47-2A2225C137C0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404D84-D8E2-4ED3-9160-AE797DDA83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B1922E-E16C-43B2-9355-EE0FA2178F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9E0FF-FC3C-4059-BE0F-D758DE1AD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14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kw6wGwKEdT8?start=10&amp;feature=oembed" TargetMode="Externa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FcP4T2j8Nic?start=5&amp;feature=oembed" TargetMode="Externa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62E47-BA34-468E-9408-23D6F53AF0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0944" y="1972975"/>
            <a:ext cx="10591060" cy="1193800"/>
          </a:xfrm>
        </p:spPr>
        <p:txBody>
          <a:bodyPr anchor="t">
            <a:noAutofit/>
          </a:bodyPr>
          <a:lstStyle/>
          <a:p>
            <a:pPr>
              <a:lnSpc>
                <a:spcPct val="110000"/>
              </a:lnSpc>
            </a:pPr>
            <a:r>
              <a:rPr lang="en-US" sz="4800" b="1" dirty="0">
                <a:latin typeface="Avenir Next LT Pro" panose="020B0504020202020204" pitchFamily="34" charset="0"/>
              </a:rPr>
              <a:t>Searching for Sea Scallops:</a:t>
            </a:r>
            <a:br>
              <a:rPr lang="en-US" sz="4800" b="1" dirty="0">
                <a:latin typeface="Avenir Next LT Pro" panose="020B0504020202020204" pitchFamily="34" charset="0"/>
              </a:rPr>
            </a:br>
            <a:r>
              <a:rPr lang="en-US" sz="3200" b="1" dirty="0">
                <a:latin typeface="Avenir Next LT Pro" panose="020B0504020202020204" pitchFamily="34" charset="0"/>
              </a:rPr>
              <a:t>The Role of Science in Fisheries Management</a:t>
            </a:r>
            <a:endParaRPr lang="en-US" sz="4800" b="1" dirty="0">
              <a:latin typeface="Avenir Next LT Pro" panose="020B0504020202020204" pitchFamily="34" charset="0"/>
            </a:endParaRP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B6E74C2F-1168-48F6-A9BC-E552DE28734A}"/>
              </a:ext>
            </a:extLst>
          </p:cNvPr>
          <p:cNvSpPr txBox="1">
            <a:spLocks/>
          </p:cNvSpPr>
          <p:nvPr/>
        </p:nvSpPr>
        <p:spPr>
          <a:xfrm>
            <a:off x="1514474" y="3606514"/>
            <a:ext cx="9144000" cy="4589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>
                <a:solidFill>
                  <a:srgbClr val="0088A4"/>
                </a:solidFill>
                <a:latin typeface="Avenir Next LT Pro Light" panose="020B0304020202020204" pitchFamily="34" charset="0"/>
              </a:rPr>
              <a:t>Prepared by Kaitlyn Clark, Virginia Institute of Marine Science</a:t>
            </a:r>
            <a:endParaRPr lang="en-US" sz="1200" dirty="0">
              <a:latin typeface="Avenir Next LT Pro Light" panose="020B0304020202020204" pitchFamily="34" charset="0"/>
            </a:endParaRPr>
          </a:p>
          <a:p>
            <a:endParaRPr lang="en-US" sz="1600" dirty="0">
              <a:latin typeface="Avenir Next LT Pro Light" panose="020B0304020202020204" pitchFamily="34" charset="0"/>
            </a:endParaRPr>
          </a:p>
        </p:txBody>
      </p:sp>
      <p:pic>
        <p:nvPicPr>
          <p:cNvPr id="29" name="Picture 28" descr="A picture containing indoor, light, round&#10;&#10;Description automatically generated">
            <a:extLst>
              <a:ext uri="{FF2B5EF4-FFF2-40B4-BE49-F238E27FC236}">
                <a16:creationId xmlns:a16="http://schemas.microsoft.com/office/drawing/2014/main" id="{E244F774-7D98-4D11-9920-264753704B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46"/>
          <a:stretch>
            <a:fillRect/>
          </a:stretch>
        </p:blipFill>
        <p:spPr>
          <a:xfrm rot="21018745">
            <a:off x="2963852" y="4713339"/>
            <a:ext cx="2676149" cy="2385539"/>
          </a:xfrm>
          <a:custGeom>
            <a:avLst/>
            <a:gdLst>
              <a:gd name="connsiteX0" fmla="*/ 2676149 w 2676149"/>
              <a:gd name="connsiteY0" fmla="*/ 0 h 2385539"/>
              <a:gd name="connsiteX1" fmla="*/ 2676149 w 2676149"/>
              <a:gd name="connsiteY1" fmla="*/ 2385539 h 2385539"/>
              <a:gd name="connsiteX2" fmla="*/ 0 w 2676149"/>
              <a:gd name="connsiteY2" fmla="*/ 1928693 h 2385539"/>
              <a:gd name="connsiteX3" fmla="*/ 0 w 2676149"/>
              <a:gd name="connsiteY3" fmla="*/ 0 h 2385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76149" h="2385539">
                <a:moveTo>
                  <a:pt x="2676149" y="0"/>
                </a:moveTo>
                <a:lnTo>
                  <a:pt x="2676149" y="2385539"/>
                </a:lnTo>
                <a:lnTo>
                  <a:pt x="0" y="1928693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8" name="Picture 27" descr="A picture containing light&#10;&#10;Description automatically generated">
            <a:extLst>
              <a:ext uri="{FF2B5EF4-FFF2-40B4-BE49-F238E27FC236}">
                <a16:creationId xmlns:a16="http://schemas.microsoft.com/office/drawing/2014/main" id="{62EE3B1B-12D1-4725-9C2D-FED0988B8C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785024">
            <a:off x="-361343" y="3737380"/>
            <a:ext cx="3660319" cy="3397958"/>
          </a:xfrm>
          <a:custGeom>
            <a:avLst/>
            <a:gdLst>
              <a:gd name="connsiteX0" fmla="*/ 0 w 3660319"/>
              <a:gd name="connsiteY0" fmla="*/ 0 h 3397958"/>
              <a:gd name="connsiteX1" fmla="*/ 3660319 w 3660319"/>
              <a:gd name="connsiteY1" fmla="*/ 0 h 3397958"/>
              <a:gd name="connsiteX2" fmla="*/ 3660319 w 3660319"/>
              <a:gd name="connsiteY2" fmla="*/ 2733165 h 3397958"/>
              <a:gd name="connsiteX3" fmla="*/ 799864 w 3660319"/>
              <a:gd name="connsiteY3" fmla="*/ 3397958 h 3397958"/>
              <a:gd name="connsiteX4" fmla="*/ 717053 w 3660319"/>
              <a:gd name="connsiteY4" fmla="*/ 3397958 h 3397958"/>
              <a:gd name="connsiteX5" fmla="*/ 0 w 3660319"/>
              <a:gd name="connsiteY5" fmla="*/ 312638 h 3397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60319" h="3397958">
                <a:moveTo>
                  <a:pt x="0" y="0"/>
                </a:moveTo>
                <a:lnTo>
                  <a:pt x="3660319" y="0"/>
                </a:lnTo>
                <a:lnTo>
                  <a:pt x="3660319" y="2733165"/>
                </a:lnTo>
                <a:lnTo>
                  <a:pt x="799864" y="3397958"/>
                </a:lnTo>
                <a:lnTo>
                  <a:pt x="717053" y="3397958"/>
                </a:lnTo>
                <a:lnTo>
                  <a:pt x="0" y="312638"/>
                </a:lnTo>
                <a:close/>
              </a:path>
            </a:pathLst>
          </a:custGeom>
        </p:spPr>
      </p:pic>
      <p:pic>
        <p:nvPicPr>
          <p:cNvPr id="14" name="Picture 13" descr="A picture containing plate, sliced&#10;&#10;Description automatically generated">
            <a:extLst>
              <a:ext uri="{FF2B5EF4-FFF2-40B4-BE49-F238E27FC236}">
                <a16:creationId xmlns:a16="http://schemas.microsoft.com/office/drawing/2014/main" id="{A5C9F338-B5BB-42D6-A64F-89F930B798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195709">
            <a:off x="91598" y="-447481"/>
            <a:ext cx="2615189" cy="2609093"/>
          </a:xfrm>
          <a:custGeom>
            <a:avLst/>
            <a:gdLst>
              <a:gd name="connsiteX0" fmla="*/ 0 w 2615189"/>
              <a:gd name="connsiteY0" fmla="*/ 866968 h 2609093"/>
              <a:gd name="connsiteX1" fmla="*/ 2391258 w 2615189"/>
              <a:gd name="connsiteY1" fmla="*/ 0 h 2609093"/>
              <a:gd name="connsiteX2" fmla="*/ 2615189 w 2615189"/>
              <a:gd name="connsiteY2" fmla="*/ 0 h 2609093"/>
              <a:gd name="connsiteX3" fmla="*/ 2615189 w 2615189"/>
              <a:gd name="connsiteY3" fmla="*/ 2609093 h 2609093"/>
              <a:gd name="connsiteX4" fmla="*/ 292253 w 2615189"/>
              <a:gd name="connsiteY4" fmla="*/ 2609093 h 2609093"/>
              <a:gd name="connsiteX5" fmla="*/ 0 w 2615189"/>
              <a:gd name="connsiteY5" fmla="*/ 1803006 h 2609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5189" h="2609093">
                <a:moveTo>
                  <a:pt x="0" y="866968"/>
                </a:moveTo>
                <a:lnTo>
                  <a:pt x="2391258" y="0"/>
                </a:lnTo>
                <a:lnTo>
                  <a:pt x="2615189" y="0"/>
                </a:lnTo>
                <a:lnTo>
                  <a:pt x="2615189" y="2609093"/>
                </a:lnTo>
                <a:lnTo>
                  <a:pt x="292253" y="2609093"/>
                </a:lnTo>
                <a:lnTo>
                  <a:pt x="0" y="1803006"/>
                </a:lnTo>
                <a:close/>
              </a:path>
            </a:pathLst>
          </a:custGeom>
        </p:spPr>
      </p:pic>
      <p:pic>
        <p:nvPicPr>
          <p:cNvPr id="20" name="Picture 19" descr="A picture containing indoor&#10;&#10;Description automatically generated">
            <a:extLst>
              <a:ext uri="{FF2B5EF4-FFF2-40B4-BE49-F238E27FC236}">
                <a16:creationId xmlns:a16="http://schemas.microsoft.com/office/drawing/2014/main" id="{E7B75C67-2C48-4687-984A-42F2F3C4C7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23"/>
          <a:stretch>
            <a:fillRect/>
          </a:stretch>
        </p:blipFill>
        <p:spPr>
          <a:xfrm rot="12024868">
            <a:off x="6476554" y="-575468"/>
            <a:ext cx="2885536" cy="2299721"/>
          </a:xfrm>
          <a:custGeom>
            <a:avLst/>
            <a:gdLst>
              <a:gd name="connsiteX0" fmla="*/ 2885536 w 2885536"/>
              <a:gd name="connsiteY0" fmla="*/ 1225771 h 2299721"/>
              <a:gd name="connsiteX1" fmla="*/ 0 w 2885536"/>
              <a:gd name="connsiteY1" fmla="*/ 2299721 h 2299721"/>
              <a:gd name="connsiteX2" fmla="*/ 0 w 2885536"/>
              <a:gd name="connsiteY2" fmla="*/ 0 h 2299721"/>
              <a:gd name="connsiteX3" fmla="*/ 2885536 w 2885536"/>
              <a:gd name="connsiteY3" fmla="*/ 0 h 22997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85536" h="2299721">
                <a:moveTo>
                  <a:pt x="2885536" y="1225771"/>
                </a:moveTo>
                <a:lnTo>
                  <a:pt x="0" y="2299721"/>
                </a:lnTo>
                <a:lnTo>
                  <a:pt x="0" y="0"/>
                </a:lnTo>
                <a:lnTo>
                  <a:pt x="2885536" y="0"/>
                </a:lnTo>
                <a:close/>
              </a:path>
            </a:pathLst>
          </a:custGeom>
        </p:spPr>
      </p:pic>
      <p:pic>
        <p:nvPicPr>
          <p:cNvPr id="30" name="Picture 29" descr="A picture containing mollusk, balloon, aircraft, light&#10;&#10;Description automatically generated">
            <a:extLst>
              <a:ext uri="{FF2B5EF4-FFF2-40B4-BE49-F238E27FC236}">
                <a16:creationId xmlns:a16="http://schemas.microsoft.com/office/drawing/2014/main" id="{B120BCFB-C16A-4D51-825D-2E15FA1C46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1"/>
          <a:stretch>
            <a:fillRect/>
          </a:stretch>
        </p:blipFill>
        <p:spPr>
          <a:xfrm rot="12189880">
            <a:off x="6211746" y="4638209"/>
            <a:ext cx="3534578" cy="3037441"/>
          </a:xfrm>
          <a:custGeom>
            <a:avLst/>
            <a:gdLst>
              <a:gd name="connsiteX0" fmla="*/ 3534578 w 3534578"/>
              <a:gd name="connsiteY0" fmla="*/ 3037441 h 3037441"/>
              <a:gd name="connsiteX1" fmla="*/ 0 w 3534578"/>
              <a:gd name="connsiteY1" fmla="*/ 3037441 h 3037441"/>
              <a:gd name="connsiteX2" fmla="*/ 0 w 3534578"/>
              <a:gd name="connsiteY2" fmla="*/ 1512343 h 3037441"/>
              <a:gd name="connsiteX3" fmla="*/ 3534578 w 3534578"/>
              <a:gd name="connsiteY3" fmla="*/ 0 h 303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34578" h="3037441">
                <a:moveTo>
                  <a:pt x="3534578" y="3037441"/>
                </a:moveTo>
                <a:lnTo>
                  <a:pt x="0" y="3037441"/>
                </a:lnTo>
                <a:lnTo>
                  <a:pt x="0" y="1512343"/>
                </a:lnTo>
                <a:lnTo>
                  <a:pt x="3534578" y="0"/>
                </a:lnTo>
                <a:close/>
              </a:path>
            </a:pathLst>
          </a:cu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9609D0C-C4DA-4A63-8F87-45B241ADE3B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20461854">
            <a:off x="8705750" y="3857823"/>
            <a:ext cx="3685290" cy="3434020"/>
          </a:xfrm>
          <a:custGeom>
            <a:avLst/>
            <a:gdLst>
              <a:gd name="connsiteX0" fmla="*/ 3685290 w 3685290"/>
              <a:gd name="connsiteY0" fmla="*/ 0 h 3434020"/>
              <a:gd name="connsiteX1" fmla="*/ 3685290 w 3685290"/>
              <a:gd name="connsiteY1" fmla="*/ 1422296 h 3434020"/>
              <a:gd name="connsiteX2" fmla="*/ 2993811 w 3685290"/>
              <a:gd name="connsiteY2" fmla="*/ 3434020 h 3434020"/>
              <a:gd name="connsiteX3" fmla="*/ 2838315 w 3685290"/>
              <a:gd name="connsiteY3" fmla="*/ 3434020 h 3434020"/>
              <a:gd name="connsiteX4" fmla="*/ 0 w 3685290"/>
              <a:gd name="connsiteY4" fmla="*/ 2458422 h 3434020"/>
              <a:gd name="connsiteX5" fmla="*/ 0 w 3685290"/>
              <a:gd name="connsiteY5" fmla="*/ 0 h 3434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85290" h="3434020">
                <a:moveTo>
                  <a:pt x="3685290" y="0"/>
                </a:moveTo>
                <a:lnTo>
                  <a:pt x="3685290" y="1422296"/>
                </a:lnTo>
                <a:lnTo>
                  <a:pt x="2993811" y="3434020"/>
                </a:lnTo>
                <a:lnTo>
                  <a:pt x="2838315" y="3434020"/>
                </a:lnTo>
                <a:lnTo>
                  <a:pt x="0" y="2458422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4" name="Picture 23" descr="A picture containing plant, light&#10;&#10;Description automatically generated">
            <a:extLst>
              <a:ext uri="{FF2B5EF4-FFF2-40B4-BE49-F238E27FC236}">
                <a16:creationId xmlns:a16="http://schemas.microsoft.com/office/drawing/2014/main" id="{057163B8-2018-49B0-AE0C-B7516D1DFC4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06" r="6080"/>
          <a:stretch>
            <a:fillRect/>
          </a:stretch>
        </p:blipFill>
        <p:spPr>
          <a:xfrm rot="20658890">
            <a:off x="9197607" y="-522215"/>
            <a:ext cx="3211942" cy="2970850"/>
          </a:xfrm>
          <a:custGeom>
            <a:avLst/>
            <a:gdLst>
              <a:gd name="connsiteX0" fmla="*/ 0 w 3211942"/>
              <a:gd name="connsiteY0" fmla="*/ 0 h 2970850"/>
              <a:gd name="connsiteX1" fmla="*/ 3211942 w 3211942"/>
              <a:gd name="connsiteY1" fmla="*/ 901939 h 2970850"/>
              <a:gd name="connsiteX2" fmla="*/ 2630975 w 3211942"/>
              <a:gd name="connsiteY2" fmla="*/ 2970850 h 2970850"/>
              <a:gd name="connsiteX3" fmla="*/ 0 w 3211942"/>
              <a:gd name="connsiteY3" fmla="*/ 2970850 h 2970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11942" h="2970850">
                <a:moveTo>
                  <a:pt x="0" y="0"/>
                </a:moveTo>
                <a:lnTo>
                  <a:pt x="3211942" y="901939"/>
                </a:lnTo>
                <a:lnTo>
                  <a:pt x="2630975" y="2970850"/>
                </a:lnTo>
                <a:lnTo>
                  <a:pt x="0" y="2970850"/>
                </a:lnTo>
                <a:close/>
              </a:path>
            </a:pathLst>
          </a:custGeom>
        </p:spPr>
      </p:pic>
      <p:pic>
        <p:nvPicPr>
          <p:cNvPr id="16" name="Picture 15" descr="A basketball with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7E5E37CF-F3FF-473E-8AFC-63864C9D038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122"/>
          <a:stretch>
            <a:fillRect/>
          </a:stretch>
        </p:blipFill>
        <p:spPr>
          <a:xfrm rot="9870744">
            <a:off x="2205172" y="-409380"/>
            <a:ext cx="2820308" cy="1808004"/>
          </a:xfrm>
          <a:custGeom>
            <a:avLst/>
            <a:gdLst>
              <a:gd name="connsiteX0" fmla="*/ 2820308 w 2820308"/>
              <a:gd name="connsiteY0" fmla="*/ 1808004 h 1808004"/>
              <a:gd name="connsiteX1" fmla="*/ 0 w 2820308"/>
              <a:gd name="connsiteY1" fmla="*/ 1026521 h 1808004"/>
              <a:gd name="connsiteX2" fmla="*/ 0 w 2820308"/>
              <a:gd name="connsiteY2" fmla="*/ 0 h 1808004"/>
              <a:gd name="connsiteX3" fmla="*/ 2820308 w 2820308"/>
              <a:gd name="connsiteY3" fmla="*/ 0 h 180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20308" h="1808004">
                <a:moveTo>
                  <a:pt x="2820308" y="1808004"/>
                </a:moveTo>
                <a:lnTo>
                  <a:pt x="0" y="1026521"/>
                </a:lnTo>
                <a:lnTo>
                  <a:pt x="0" y="0"/>
                </a:lnTo>
                <a:lnTo>
                  <a:pt x="2820308" y="0"/>
                </a:lnTo>
                <a:close/>
              </a:path>
            </a:pathLst>
          </a:cu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CB0D874A-73FE-4A1A-A57A-18B46DC9C564}"/>
              </a:ext>
            </a:extLst>
          </p:cNvPr>
          <p:cNvSpPr/>
          <p:nvPr/>
        </p:nvSpPr>
        <p:spPr>
          <a:xfrm>
            <a:off x="2453640" y="1668780"/>
            <a:ext cx="137160" cy="103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182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>
            <a:extLst>
              <a:ext uri="{FF2B5EF4-FFF2-40B4-BE49-F238E27FC236}">
                <a16:creationId xmlns:a16="http://schemas.microsoft.com/office/drawing/2014/main" id="{A4849864-261E-4A95-AF7A-E587E5704E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" t="3963" r="155" b="1726"/>
          <a:stretch/>
        </p:blipFill>
        <p:spPr bwMode="auto">
          <a:xfrm>
            <a:off x="8011886" y="1610135"/>
            <a:ext cx="3875314" cy="4943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hape 64">
            <a:extLst>
              <a:ext uri="{FF2B5EF4-FFF2-40B4-BE49-F238E27FC236}">
                <a16:creationId xmlns:a16="http://schemas.microsoft.com/office/drawing/2014/main" id="{ACEBBA3F-C026-4DCA-9014-6DC4153196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77275" y="580736"/>
            <a:ext cx="11378189" cy="763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sz="3600" b="1" dirty="0"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Meet the Scientist!</a:t>
            </a:r>
            <a:endParaRPr lang="en" sz="3600" b="1" dirty="0"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2895AE-B2F9-4F2F-AEAB-E94C3AE7F8C2}"/>
              </a:ext>
            </a:extLst>
          </p:cNvPr>
          <p:cNvSpPr txBox="1"/>
          <p:nvPr/>
        </p:nvSpPr>
        <p:spPr>
          <a:xfrm>
            <a:off x="513609" y="1936309"/>
            <a:ext cx="5898075" cy="35937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Hi! I’m Kaitlyn Clark, a graduate student at the Virginia Institute of Marine Science</a:t>
            </a:r>
            <a:endParaRPr lang="en-US" sz="2000" dirty="0">
              <a:latin typeface="Avenir Next LT Pro Light" panose="020B0304020202020204" pitchFamily="34" charset="0"/>
              <a:cs typeface="Calibri" pitchFamily="34" charset="0"/>
            </a:endParaRPr>
          </a:p>
          <a:p>
            <a:pPr>
              <a:lnSpc>
                <a:spcPct val="114000"/>
              </a:lnSpc>
            </a:pPr>
            <a:endParaRPr lang="en-US" sz="2000" dirty="0">
              <a:latin typeface="Avenir Next LT Pro Light" panose="020B0304020202020204" pitchFamily="34" charset="0"/>
              <a:cs typeface="Calibri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study Atlantic sea scallops, including how they grow, reproduce, and eat</a:t>
            </a:r>
          </a:p>
          <a:p>
            <a:pPr lvl="1">
              <a:lnSpc>
                <a:spcPct val="107000"/>
              </a:lnSpc>
              <a:spcAft>
                <a:spcPts val="600"/>
              </a:spcAft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I’m a fisheries scientist, and I work to make sure that fisheries managers are working with the best data so that they can manage the fishery sustainably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E7B33E-589B-464B-BC6D-40EF3AD555C9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hape 64">
            <a:extLst>
              <a:ext uri="{FF2B5EF4-FFF2-40B4-BE49-F238E27FC236}">
                <a16:creationId xmlns:a16="http://schemas.microsoft.com/office/drawing/2014/main" id="{F9EC8E9C-68E7-4882-ABF3-1AD969B21E92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Meet the scientist!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pic>
        <p:nvPicPr>
          <p:cNvPr id="11" name="Picture 10" descr="A picture containing plate, sliced&#10;&#10;Description automatically generated">
            <a:extLst>
              <a:ext uri="{FF2B5EF4-FFF2-40B4-BE49-F238E27FC236}">
                <a16:creationId xmlns:a16="http://schemas.microsoft.com/office/drawing/2014/main" id="{333EEBF6-6F43-43CC-BE2C-311EA2B2D5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5435">
            <a:off x="7695664" y="5720846"/>
            <a:ext cx="1025814" cy="1023423"/>
          </a:xfrm>
          <a:prstGeom prst="rect">
            <a:avLst/>
          </a:prstGeom>
        </p:spPr>
      </p:pic>
      <p:pic>
        <p:nvPicPr>
          <p:cNvPr id="10" name="Picture 9" descr="A picture containing indoor, light, round&#10;&#10;Description automatically generated">
            <a:extLst>
              <a:ext uri="{FF2B5EF4-FFF2-40B4-BE49-F238E27FC236}">
                <a16:creationId xmlns:a16="http://schemas.microsoft.com/office/drawing/2014/main" id="{FABEDED0-55E5-419E-9386-3FC96A3A02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6935">
            <a:off x="6854204" y="5089659"/>
            <a:ext cx="1328111" cy="131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830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64">
            <a:extLst>
              <a:ext uri="{FF2B5EF4-FFF2-40B4-BE49-F238E27FC236}">
                <a16:creationId xmlns:a16="http://schemas.microsoft.com/office/drawing/2014/main" id="{ACEBBA3F-C026-4DCA-9014-6DC4153196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77275" y="580736"/>
            <a:ext cx="11378189" cy="763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sz="3600" b="1" dirty="0"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Meet the Scientist!</a:t>
            </a:r>
            <a:endParaRPr lang="en" sz="3600" b="1" dirty="0"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2895AE-B2F9-4F2F-AEAB-E94C3AE7F8C2}"/>
              </a:ext>
            </a:extLst>
          </p:cNvPr>
          <p:cNvSpPr txBox="1"/>
          <p:nvPr/>
        </p:nvSpPr>
        <p:spPr>
          <a:xfrm>
            <a:off x="507131" y="3166161"/>
            <a:ext cx="11052461" cy="218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As fisheries scientists studying Atlantic sea scallops, we have two main goals:</a:t>
            </a:r>
            <a:endParaRPr lang="en-US" sz="2000" dirty="0">
              <a:latin typeface="Avenir Next LT Pro Light" panose="020B0304020202020204" pitchFamily="34" charset="0"/>
              <a:cs typeface="Calibri" pitchFamily="34" charset="0"/>
            </a:endParaRPr>
          </a:p>
          <a:p>
            <a:pPr>
              <a:lnSpc>
                <a:spcPct val="114000"/>
              </a:lnSpc>
            </a:pPr>
            <a:endParaRPr lang="en-US" sz="2000" dirty="0">
              <a:latin typeface="Avenir Next LT Pro Light" panose="020B0304020202020204" pitchFamily="34" charset="0"/>
              <a:cs typeface="Calibri" pitchFamily="34" charset="0"/>
            </a:endParaRP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Survey the sea scallop resource and collect biological data</a:t>
            </a: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 the data we collect to make recommendations to management about how to allocate fishing effort in the next fishing year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E7B33E-589B-464B-BC6D-40EF3AD555C9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hape 64">
            <a:extLst>
              <a:ext uri="{FF2B5EF4-FFF2-40B4-BE49-F238E27FC236}">
                <a16:creationId xmlns:a16="http://schemas.microsoft.com/office/drawing/2014/main" id="{F9EC8E9C-68E7-4882-ABF3-1AD969B21E92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What are our goals for today?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A2568A-A620-4EE0-B428-AFBD30F4EC0E}"/>
              </a:ext>
            </a:extLst>
          </p:cNvPr>
          <p:cNvSpPr txBox="1"/>
          <p:nvPr/>
        </p:nvSpPr>
        <p:spPr>
          <a:xfrm>
            <a:off x="513609" y="1826979"/>
            <a:ext cx="11045983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Every year, fisheries managers must decide how to allocate fishing effort to ensure that fisheries stay sustainable</a:t>
            </a:r>
            <a:endParaRPr lang="en-US" sz="20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Picture 13" descr="A picture containing light&#10;&#10;Description automatically generated">
            <a:extLst>
              <a:ext uri="{FF2B5EF4-FFF2-40B4-BE49-F238E27FC236}">
                <a16:creationId xmlns:a16="http://schemas.microsoft.com/office/drawing/2014/main" id="{5D8244BD-1680-4E19-ADB3-5F62E0181D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2923">
            <a:off x="8029019" y="5155876"/>
            <a:ext cx="1596021" cy="1481623"/>
          </a:xfrm>
          <a:prstGeom prst="rect">
            <a:avLst/>
          </a:prstGeom>
        </p:spPr>
      </p:pic>
      <p:pic>
        <p:nvPicPr>
          <p:cNvPr id="15" name="Picture 14" descr="A picture containing indoor&#10;&#10;Description automatically generated">
            <a:extLst>
              <a:ext uri="{FF2B5EF4-FFF2-40B4-BE49-F238E27FC236}">
                <a16:creationId xmlns:a16="http://schemas.microsoft.com/office/drawing/2014/main" id="{4D6A55CE-CFE7-4590-9C90-3C8C369B43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4503">
            <a:off x="9217727" y="5045314"/>
            <a:ext cx="1771676" cy="1739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63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64">
            <a:extLst>
              <a:ext uri="{FF2B5EF4-FFF2-40B4-BE49-F238E27FC236}">
                <a16:creationId xmlns:a16="http://schemas.microsoft.com/office/drawing/2014/main" id="{ACEBBA3F-C026-4DCA-9014-6DC4153196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77275" y="580736"/>
            <a:ext cx="11378189" cy="763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sz="3600" b="1" dirty="0"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Meet the Scientist!</a:t>
            </a:r>
            <a:endParaRPr lang="en" sz="3600" b="1" dirty="0"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E7B33E-589B-464B-BC6D-40EF3AD555C9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hape 64">
            <a:extLst>
              <a:ext uri="{FF2B5EF4-FFF2-40B4-BE49-F238E27FC236}">
                <a16:creationId xmlns:a16="http://schemas.microsoft.com/office/drawing/2014/main" id="{F9EC8E9C-68E7-4882-ABF3-1AD969B21E92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What are sea scallops?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pic>
        <p:nvPicPr>
          <p:cNvPr id="12" name="Picture 11" descr="A picture containing sandwich, fungus, half, close&#10;&#10;Description automatically generated">
            <a:extLst>
              <a:ext uri="{FF2B5EF4-FFF2-40B4-BE49-F238E27FC236}">
                <a16:creationId xmlns:a16="http://schemas.microsoft.com/office/drawing/2014/main" id="{727B44E7-647F-444D-AF23-19E34C57DD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" b="1"/>
          <a:stretch/>
        </p:blipFill>
        <p:spPr>
          <a:xfrm>
            <a:off x="312901" y="1609874"/>
            <a:ext cx="6922786" cy="494332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106A2E8-9F6F-482C-9960-41004C9FD79A}"/>
              </a:ext>
            </a:extLst>
          </p:cNvPr>
          <p:cNvSpPr txBox="1"/>
          <p:nvPr/>
        </p:nvSpPr>
        <p:spPr>
          <a:xfrm>
            <a:off x="7376673" y="1718658"/>
            <a:ext cx="4502426" cy="4603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Atlantic sea scallops</a:t>
            </a:r>
          </a:p>
          <a:p>
            <a:pPr>
              <a:lnSpc>
                <a:spcPct val="114000"/>
              </a:lnSpc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(</a:t>
            </a:r>
            <a:r>
              <a:rPr lang="en-US" sz="2400" b="1" i="1" dirty="0" err="1">
                <a:latin typeface="Avenir Next LT Pro Light" panose="020B0304020202020204" pitchFamily="34" charset="0"/>
                <a:cs typeface="Calibri" pitchFamily="34" charset="0"/>
              </a:rPr>
              <a:t>Placopecten</a:t>
            </a:r>
            <a:r>
              <a:rPr lang="en-US" sz="2400" b="1" i="1" dirty="0">
                <a:latin typeface="Avenir Next LT Pro Light" panose="020B0304020202020204" pitchFamily="34" charset="0"/>
                <a:cs typeface="Calibri" pitchFamily="34" charset="0"/>
              </a:rPr>
              <a:t> </a:t>
            </a:r>
            <a:r>
              <a:rPr lang="en-US" sz="2400" b="1" i="1" dirty="0" err="1">
                <a:latin typeface="Avenir Next LT Pro Light" panose="020B0304020202020204" pitchFamily="34" charset="0"/>
                <a:cs typeface="Calibri" pitchFamily="34" charset="0"/>
              </a:rPr>
              <a:t>magellanicus</a:t>
            </a: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)</a:t>
            </a:r>
          </a:p>
          <a:p>
            <a:pPr>
              <a:lnSpc>
                <a:spcPct val="114000"/>
              </a:lnSpc>
            </a:pPr>
            <a:endParaRPr lang="en-US" sz="2000" dirty="0">
              <a:latin typeface="Avenir Next LT Pro Light" panose="020B0304020202020204" pitchFamily="34" charset="0"/>
              <a:cs typeface="Calibri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Scallops are bivalves, meaning they have two shells held together by a hinge</a:t>
            </a: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Sea scallops range from North Carolina into Canada</a:t>
            </a: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Scallops mostly sit on the seafloor and eat, but young scallops can actually swim!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D2E82B5-0DDF-4B23-8A63-C5D1D5D089FC}"/>
              </a:ext>
            </a:extLst>
          </p:cNvPr>
          <p:cNvSpPr txBox="1"/>
          <p:nvPr/>
        </p:nvSpPr>
        <p:spPr>
          <a:xfrm>
            <a:off x="312901" y="6189234"/>
            <a:ext cx="7522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Avenir Next LT Pro" panose="020B0504020202020204" pitchFamily="34" charset="0"/>
                <a:cs typeface="Calibri" panose="020F0502020204030204" pitchFamily="34" charset="0"/>
              </a:rPr>
              <a:t>Kaitlyn Clark</a:t>
            </a:r>
          </a:p>
        </p:txBody>
      </p:sp>
    </p:spTree>
    <p:extLst>
      <p:ext uri="{BB962C8B-B14F-4D97-AF65-F5344CB8AC3E}">
        <p14:creationId xmlns:p14="http://schemas.microsoft.com/office/powerpoint/2010/main" val="9214996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 Media 2" title="crazy scallops">
            <a:hlinkClick r:id="" action="ppaction://media"/>
            <a:extLst>
              <a:ext uri="{FF2B5EF4-FFF2-40B4-BE49-F238E27FC236}">
                <a16:creationId xmlns:a16="http://schemas.microsoft.com/office/drawing/2014/main" id="{AD2E4870-ED36-4036-8324-BF8DAE427AC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712814" y="1600200"/>
            <a:ext cx="8766372" cy="4953000"/>
          </a:xfrm>
          <a:prstGeom prst="rect">
            <a:avLst/>
          </a:prstGeom>
        </p:spPr>
      </p:pic>
      <p:sp>
        <p:nvSpPr>
          <p:cNvPr id="5" name="Shape 64">
            <a:extLst>
              <a:ext uri="{FF2B5EF4-FFF2-40B4-BE49-F238E27FC236}">
                <a16:creationId xmlns:a16="http://schemas.microsoft.com/office/drawing/2014/main" id="{ACEBBA3F-C026-4DCA-9014-6DC4153196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77275" y="580736"/>
            <a:ext cx="11378189" cy="763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sz="3600" b="1" dirty="0"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Meet the Scientist!</a:t>
            </a:r>
            <a:endParaRPr lang="en" sz="3600" b="1" dirty="0"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E7B33E-589B-464B-BC6D-40EF3AD555C9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hape 64">
            <a:extLst>
              <a:ext uri="{FF2B5EF4-FFF2-40B4-BE49-F238E27FC236}">
                <a16:creationId xmlns:a16="http://schemas.microsoft.com/office/drawing/2014/main" id="{F9EC8E9C-68E7-4882-ABF3-1AD969B21E92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What are sea scallops?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D2E82B5-0DDF-4B23-8A63-C5D1D5D089FC}"/>
              </a:ext>
            </a:extLst>
          </p:cNvPr>
          <p:cNvSpPr txBox="1"/>
          <p:nvPr/>
        </p:nvSpPr>
        <p:spPr>
          <a:xfrm>
            <a:off x="1712814" y="6183868"/>
            <a:ext cx="7522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Avenir Next LT Pro" panose="020B0504020202020204" pitchFamily="34" charset="0"/>
                <a:cs typeface="Calibri" panose="020F0502020204030204" pitchFamily="34" charset="0"/>
              </a:rPr>
              <a:t>East Coast Divers</a:t>
            </a:r>
          </a:p>
        </p:txBody>
      </p:sp>
    </p:spTree>
    <p:extLst>
      <p:ext uri="{BB962C8B-B14F-4D97-AF65-F5344CB8AC3E}">
        <p14:creationId xmlns:p14="http://schemas.microsoft.com/office/powerpoint/2010/main" val="2947589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up, dessert&#10;&#10;Description automatically generated">
            <a:extLst>
              <a:ext uri="{FF2B5EF4-FFF2-40B4-BE49-F238E27FC236}">
                <a16:creationId xmlns:a16="http://schemas.microsoft.com/office/drawing/2014/main" id="{47E133BD-A37D-47CF-A182-E8727ECB01B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8" t="14279" r="19" b="12862"/>
          <a:stretch/>
        </p:blipFill>
        <p:spPr>
          <a:xfrm>
            <a:off x="1328057" y="1600200"/>
            <a:ext cx="9525000" cy="4953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83456EA-8229-4D59-8578-F593226B933B}"/>
              </a:ext>
            </a:extLst>
          </p:cNvPr>
          <p:cNvSpPr txBox="1"/>
          <p:nvPr/>
        </p:nvSpPr>
        <p:spPr>
          <a:xfrm>
            <a:off x="5501730" y="5201935"/>
            <a:ext cx="15103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Avenir Next LT Pro Light" panose="020B0304020202020204" pitchFamily="34" charset="0"/>
                <a:cs typeface="Calibri" panose="020F0502020204030204" pitchFamily="34" charset="0"/>
              </a:rPr>
              <a:t>Adductor</a:t>
            </a:r>
          </a:p>
          <a:p>
            <a:r>
              <a:rPr lang="en-US" sz="2400" b="1" dirty="0">
                <a:solidFill>
                  <a:schemeClr val="bg1"/>
                </a:solidFill>
                <a:latin typeface="Avenir Next LT Pro Light" panose="020B0304020202020204" pitchFamily="34" charset="0"/>
                <a:cs typeface="Calibri" panose="020F0502020204030204" pitchFamily="34" charset="0"/>
              </a:rPr>
              <a:t>muscle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B6335-9FF0-4D40-B471-F8716E967DB1}"/>
              </a:ext>
            </a:extLst>
          </p:cNvPr>
          <p:cNvSpPr txBox="1"/>
          <p:nvPr/>
        </p:nvSpPr>
        <p:spPr>
          <a:xfrm>
            <a:off x="1338943" y="5092947"/>
            <a:ext cx="7873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Avenir Next LT Pro Light" panose="020B0304020202020204" pitchFamily="34" charset="0"/>
                <a:cs typeface="Calibri" panose="020F0502020204030204" pitchFamily="34" charset="0"/>
              </a:rPr>
              <a:t>Gills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EB09B29-B27D-4B7F-A415-7B4F136CD774}"/>
              </a:ext>
            </a:extLst>
          </p:cNvPr>
          <p:cNvSpPr txBox="1"/>
          <p:nvPr/>
        </p:nvSpPr>
        <p:spPr>
          <a:xfrm>
            <a:off x="5576886" y="1652602"/>
            <a:ext cx="1258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5050"/>
                </a:solidFill>
                <a:latin typeface="Avenir Next LT Pro Light" panose="020B0304020202020204" pitchFamily="34" charset="0"/>
                <a:cs typeface="Calibri" panose="020F0502020204030204" pitchFamily="34" charset="0"/>
              </a:rPr>
              <a:t>Female</a:t>
            </a:r>
          </a:p>
          <a:p>
            <a:r>
              <a:rPr lang="en-US" sz="2400" b="1" dirty="0">
                <a:solidFill>
                  <a:srgbClr val="FF5050"/>
                </a:solidFill>
                <a:latin typeface="Avenir Next LT Pro Light" panose="020B0304020202020204" pitchFamily="34" charset="0"/>
                <a:cs typeface="Calibri" panose="020F0502020204030204" pitchFamily="34" charset="0"/>
              </a:rPr>
              <a:t>gonad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165F55A-5892-4D66-BF16-3D83B545341E}"/>
              </a:ext>
            </a:extLst>
          </p:cNvPr>
          <p:cNvCxnSpPr>
            <a:cxnSpLocks/>
            <a:stCxn id="5" idx="1"/>
          </p:cNvCxnSpPr>
          <p:nvPr/>
        </p:nvCxnSpPr>
        <p:spPr>
          <a:xfrm flipH="1" flipV="1">
            <a:off x="4323522" y="4697227"/>
            <a:ext cx="1178208" cy="920207"/>
          </a:xfrm>
          <a:prstGeom prst="line">
            <a:avLst/>
          </a:prstGeom>
          <a:ln w="38100">
            <a:solidFill>
              <a:srgbClr val="0088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4868BA-79C1-4288-957E-15C479742E72}"/>
              </a:ext>
            </a:extLst>
          </p:cNvPr>
          <p:cNvCxnSpPr>
            <a:cxnSpLocks/>
          </p:cNvCxnSpPr>
          <p:nvPr/>
        </p:nvCxnSpPr>
        <p:spPr>
          <a:xfrm flipH="1">
            <a:off x="4168429" y="2108501"/>
            <a:ext cx="1333301" cy="1148846"/>
          </a:xfrm>
          <a:prstGeom prst="line">
            <a:avLst/>
          </a:prstGeom>
          <a:ln w="38100">
            <a:solidFill>
              <a:srgbClr val="0088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62ACC95-9739-45F3-BCF5-91A15FE3AB88}"/>
              </a:ext>
            </a:extLst>
          </p:cNvPr>
          <p:cNvCxnSpPr>
            <a:cxnSpLocks/>
            <a:stCxn id="6" idx="0"/>
          </p:cNvCxnSpPr>
          <p:nvPr/>
        </p:nvCxnSpPr>
        <p:spPr>
          <a:xfrm flipV="1">
            <a:off x="1732641" y="3682901"/>
            <a:ext cx="1029178" cy="1410046"/>
          </a:xfrm>
          <a:prstGeom prst="line">
            <a:avLst/>
          </a:prstGeom>
          <a:ln w="38100">
            <a:solidFill>
              <a:srgbClr val="0088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F1F35151-DB5C-4E5A-8FCC-E9A1098571EE}"/>
              </a:ext>
            </a:extLst>
          </p:cNvPr>
          <p:cNvSpPr txBox="1"/>
          <p:nvPr/>
        </p:nvSpPr>
        <p:spPr>
          <a:xfrm>
            <a:off x="1349829" y="6177650"/>
            <a:ext cx="9514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bg1"/>
                </a:solidFill>
                <a:latin typeface="Avenir Next LT Pro" panose="020B0504020202020204" pitchFamily="34" charset="0"/>
                <a:cs typeface="Calibri" panose="020F0502020204030204" pitchFamily="34" charset="0"/>
              </a:rPr>
              <a:t>Kaitlyn Clark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7447C41-3B42-4079-810D-6C2D3AC6AFA3}"/>
              </a:ext>
            </a:extLst>
          </p:cNvPr>
          <p:cNvSpPr txBox="1"/>
          <p:nvPr/>
        </p:nvSpPr>
        <p:spPr>
          <a:xfrm>
            <a:off x="9709456" y="1617845"/>
            <a:ext cx="11496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Avenir Next LT Pro Light" panose="020B0304020202020204" pitchFamily="34" charset="0"/>
                <a:cs typeface="Calibri" panose="020F0502020204030204" pitchFamily="34" charset="0"/>
              </a:rPr>
              <a:t>Male gonad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9A91DA0-8149-4459-B32C-5FEB1C683A7B}"/>
              </a:ext>
            </a:extLst>
          </p:cNvPr>
          <p:cNvCxnSpPr>
            <a:cxnSpLocks/>
          </p:cNvCxnSpPr>
          <p:nvPr/>
        </p:nvCxnSpPr>
        <p:spPr>
          <a:xfrm flipH="1">
            <a:off x="8485198" y="2016690"/>
            <a:ext cx="1224258" cy="1356713"/>
          </a:xfrm>
          <a:prstGeom prst="line">
            <a:avLst/>
          </a:prstGeom>
          <a:ln w="38100">
            <a:solidFill>
              <a:srgbClr val="0088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92BD3A06-28B0-4F16-B8AA-E6540E8AF340}"/>
              </a:ext>
            </a:extLst>
          </p:cNvPr>
          <p:cNvSpPr txBox="1"/>
          <p:nvPr/>
        </p:nvSpPr>
        <p:spPr>
          <a:xfrm>
            <a:off x="1505639" y="1877668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Avenir Next LT Pro Light" panose="020B0304020202020204" pitchFamily="34" charset="0"/>
                <a:cs typeface="Calibri" panose="020F0502020204030204" pitchFamily="34" charset="0"/>
              </a:rPr>
              <a:t>Eyes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9A1D494-E194-43C4-A51F-15E6FF5E5850}"/>
              </a:ext>
            </a:extLst>
          </p:cNvPr>
          <p:cNvCxnSpPr>
            <a:cxnSpLocks/>
            <a:endCxn id="14" idx="3"/>
          </p:cNvCxnSpPr>
          <p:nvPr/>
        </p:nvCxnSpPr>
        <p:spPr>
          <a:xfrm flipH="1" flipV="1">
            <a:off x="2326698" y="2108501"/>
            <a:ext cx="692696" cy="437988"/>
          </a:xfrm>
          <a:prstGeom prst="line">
            <a:avLst/>
          </a:prstGeom>
          <a:ln w="38100">
            <a:solidFill>
              <a:srgbClr val="0088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6CCC9965-4223-4471-8280-F28FD2ADAC7F}"/>
              </a:ext>
            </a:extLst>
          </p:cNvPr>
          <p:cNvSpPr txBox="1"/>
          <p:nvPr/>
        </p:nvSpPr>
        <p:spPr>
          <a:xfrm>
            <a:off x="5018931" y="6079930"/>
            <a:ext cx="1405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Avenir Next LT Pro Light" panose="020B0304020202020204" pitchFamily="34" charset="0"/>
                <a:cs typeface="Calibri" panose="020F0502020204030204" pitchFamily="34" charset="0"/>
              </a:rPr>
              <a:t>Stomach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42AF954-AAC8-4E47-957A-5E5373E9117E}"/>
              </a:ext>
            </a:extLst>
          </p:cNvPr>
          <p:cNvCxnSpPr>
            <a:cxnSpLocks/>
            <a:stCxn id="16" idx="1"/>
          </p:cNvCxnSpPr>
          <p:nvPr/>
        </p:nvCxnSpPr>
        <p:spPr>
          <a:xfrm flipH="1" flipV="1">
            <a:off x="4168429" y="5512363"/>
            <a:ext cx="850502" cy="798400"/>
          </a:xfrm>
          <a:prstGeom prst="line">
            <a:avLst/>
          </a:prstGeom>
          <a:ln w="38100">
            <a:solidFill>
              <a:srgbClr val="0088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9A348735-AA51-401F-A655-0E67478B4BC5}"/>
              </a:ext>
            </a:extLst>
          </p:cNvPr>
          <p:cNvSpPr txBox="1"/>
          <p:nvPr/>
        </p:nvSpPr>
        <p:spPr>
          <a:xfrm>
            <a:off x="1492197" y="6079930"/>
            <a:ext cx="1029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Avenir Next LT Pro Light" panose="020B0304020202020204" pitchFamily="34" charset="0"/>
                <a:cs typeface="Calibri" panose="020F0502020204030204" pitchFamily="34" charset="0"/>
              </a:rPr>
              <a:t>Hinge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25ACDC6-1469-45F2-AE78-7799E8CAD7A1}"/>
              </a:ext>
            </a:extLst>
          </p:cNvPr>
          <p:cNvCxnSpPr>
            <a:cxnSpLocks/>
            <a:stCxn id="18" idx="3"/>
          </p:cNvCxnSpPr>
          <p:nvPr/>
        </p:nvCxnSpPr>
        <p:spPr>
          <a:xfrm flipV="1">
            <a:off x="2521646" y="6017106"/>
            <a:ext cx="1244811" cy="293657"/>
          </a:xfrm>
          <a:prstGeom prst="line">
            <a:avLst/>
          </a:prstGeom>
          <a:ln w="38100">
            <a:solidFill>
              <a:srgbClr val="0088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0812AA9F-1144-4288-BF9E-5DE045EEE6A7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Shape 64">
            <a:extLst>
              <a:ext uri="{FF2B5EF4-FFF2-40B4-BE49-F238E27FC236}">
                <a16:creationId xmlns:a16="http://schemas.microsoft.com/office/drawing/2014/main" id="{37B848DC-4E0F-4CE6-966D-CC7E34126D0C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What do scallops look like inside?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3542538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2" grpId="0"/>
      <p:bldP spid="14" grpId="0"/>
      <p:bldP spid="16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picture containing indoor, sofa&#10;&#10;Description automatically generated">
            <a:extLst>
              <a:ext uri="{FF2B5EF4-FFF2-40B4-BE49-F238E27FC236}">
                <a16:creationId xmlns:a16="http://schemas.microsoft.com/office/drawing/2014/main" id="{2EB1F89C-7ADC-4B25-892F-0A878AB10F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600200"/>
            <a:ext cx="7430064" cy="4953000"/>
          </a:xfrm>
          <a:prstGeom prst="rect">
            <a:avLst/>
          </a:prstGeom>
        </p:spPr>
      </p:pic>
      <p:sp>
        <p:nvSpPr>
          <p:cNvPr id="5" name="Shape 64">
            <a:extLst>
              <a:ext uri="{FF2B5EF4-FFF2-40B4-BE49-F238E27FC236}">
                <a16:creationId xmlns:a16="http://schemas.microsoft.com/office/drawing/2014/main" id="{ACEBBA3F-C026-4DCA-9014-6DC4153196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77275" y="580736"/>
            <a:ext cx="11378189" cy="763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sz="3600" b="1" dirty="0"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Meet the Scientist!</a:t>
            </a:r>
            <a:endParaRPr lang="en" sz="3600" b="1" dirty="0"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E7B33E-589B-464B-BC6D-40EF3AD555C9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hape 64">
            <a:extLst>
              <a:ext uri="{FF2B5EF4-FFF2-40B4-BE49-F238E27FC236}">
                <a16:creationId xmlns:a16="http://schemas.microsoft.com/office/drawing/2014/main" id="{F9EC8E9C-68E7-4882-ABF3-1AD969B21E92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Why is the Atlantic sea scallop fishery important?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106A2E8-9F6F-482C-9960-41004C9FD79A}"/>
              </a:ext>
            </a:extLst>
          </p:cNvPr>
          <p:cNvSpPr txBox="1"/>
          <p:nvPr/>
        </p:nvSpPr>
        <p:spPr>
          <a:xfrm>
            <a:off x="7959587" y="1877134"/>
            <a:ext cx="3927613" cy="439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The sea scallop fishery is the second most valuable fishery in the U.S.</a:t>
            </a:r>
          </a:p>
          <a:p>
            <a:pPr lvl="1">
              <a:lnSpc>
                <a:spcPct val="107000"/>
              </a:lnSpc>
              <a:spcAft>
                <a:spcPts val="600"/>
              </a:spcAft>
            </a:pPr>
            <a:endParaRPr lang="en-US" sz="20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2020, the industry brought in 22,000 metric tons valued at $486 million</a:t>
            </a: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fishery supports many jobs and coastal livelihoods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D2E82B5-0DDF-4B23-8A63-C5D1D5D089FC}"/>
              </a:ext>
            </a:extLst>
          </p:cNvPr>
          <p:cNvSpPr txBox="1"/>
          <p:nvPr/>
        </p:nvSpPr>
        <p:spPr>
          <a:xfrm>
            <a:off x="304800" y="6185802"/>
            <a:ext cx="7522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venir Next LT Pro" panose="020B0504020202020204" pitchFamily="34" charset="0"/>
                <a:cs typeface="Calibri" panose="020F0502020204030204" pitchFamily="34" charset="0"/>
              </a:rPr>
              <a:t>Aileen Devlin, Virginia Sea Grant</a:t>
            </a:r>
            <a:endParaRPr lang="en-US" sz="1800" dirty="0">
              <a:solidFill>
                <a:schemeClr val="bg1"/>
              </a:solidFill>
              <a:latin typeface="Avenir Next LT Pro" panose="020B0504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364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64">
            <a:extLst>
              <a:ext uri="{FF2B5EF4-FFF2-40B4-BE49-F238E27FC236}">
                <a16:creationId xmlns:a16="http://schemas.microsoft.com/office/drawing/2014/main" id="{ACEBBA3F-C026-4DCA-9014-6DC4153196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77275" y="580736"/>
            <a:ext cx="11378189" cy="763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sz="3600" b="1" dirty="0"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Meet the Scientist!</a:t>
            </a:r>
            <a:endParaRPr lang="en" sz="3600" b="1" dirty="0"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E7B33E-589B-464B-BC6D-40EF3AD555C9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hape 64">
            <a:extLst>
              <a:ext uri="{FF2B5EF4-FFF2-40B4-BE49-F238E27FC236}">
                <a16:creationId xmlns:a16="http://schemas.microsoft.com/office/drawing/2014/main" id="{F9EC8E9C-68E7-4882-ABF3-1AD969B21E92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How is the fishery managed?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106A2E8-9F6F-482C-9960-41004C9FD79A}"/>
              </a:ext>
            </a:extLst>
          </p:cNvPr>
          <p:cNvSpPr txBox="1"/>
          <p:nvPr/>
        </p:nvSpPr>
        <p:spPr>
          <a:xfrm>
            <a:off x="6365631" y="1762494"/>
            <a:ext cx="5521569" cy="4659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The sea scallop fishery uses spatial management with three types of areas</a:t>
            </a:r>
          </a:p>
          <a:p>
            <a:pPr lvl="1">
              <a:lnSpc>
                <a:spcPct val="107000"/>
              </a:lnSpc>
              <a:spcAft>
                <a:spcPts val="600"/>
              </a:spcAft>
            </a:pPr>
            <a:endParaRPr lang="en-US" sz="20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Closed areas that protect small juvenile scallops</a:t>
            </a: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Access areas with high densities of large scallops that can support heavy fishing pressure</a:t>
            </a: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Open bottom areas with intermediate densities that cannot support heavy fishing pressure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BAE8A3B-5E9F-4F42-8A5B-3054698B3D7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509" t="26170" r="18401" b="10564"/>
          <a:stretch/>
        </p:blipFill>
        <p:spPr>
          <a:xfrm>
            <a:off x="304800" y="1735591"/>
            <a:ext cx="6052791" cy="4659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8003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64">
            <a:extLst>
              <a:ext uri="{FF2B5EF4-FFF2-40B4-BE49-F238E27FC236}">
                <a16:creationId xmlns:a16="http://schemas.microsoft.com/office/drawing/2014/main" id="{ACEBBA3F-C026-4DCA-9014-6DC4153196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77275" y="580736"/>
            <a:ext cx="11378189" cy="763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sz="3600" b="1" dirty="0"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Meet the Scientist!</a:t>
            </a:r>
            <a:endParaRPr lang="en" sz="3600" b="1" dirty="0"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E7B33E-589B-464B-BC6D-40EF3AD555C9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hape 64">
            <a:extLst>
              <a:ext uri="{FF2B5EF4-FFF2-40B4-BE49-F238E27FC236}">
                <a16:creationId xmlns:a16="http://schemas.microsoft.com/office/drawing/2014/main" id="{F9EC8E9C-68E7-4882-ABF3-1AD969B21E92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How is the fishery managed?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106A2E8-9F6F-482C-9960-41004C9FD79A}"/>
              </a:ext>
            </a:extLst>
          </p:cNvPr>
          <p:cNvSpPr txBox="1"/>
          <p:nvPr/>
        </p:nvSpPr>
        <p:spPr>
          <a:xfrm>
            <a:off x="495300" y="1669087"/>
            <a:ext cx="6123214" cy="469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Closed areas allow scallops to grow and reproduce before being caught by the fishery</a:t>
            </a:r>
          </a:p>
          <a:p>
            <a:pPr>
              <a:lnSpc>
                <a:spcPct val="114000"/>
              </a:lnSpc>
            </a:pPr>
            <a:endParaRPr lang="en-US" sz="20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Scallops grow very fast from 3 to 5 years old</a:t>
            </a: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Though scallops can reproduce at age 2, they don’t produce large numbers of gametes until age 4</a:t>
            </a:r>
          </a:p>
          <a:p>
            <a:pPr lvl="1">
              <a:lnSpc>
                <a:spcPct val="107000"/>
              </a:lnSpc>
              <a:spcAft>
                <a:spcPts val="600"/>
              </a:spcAft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 strategy requires yearly surveys to determine where scallops are and how fast they are growing</a:t>
            </a:r>
          </a:p>
        </p:txBody>
      </p:sp>
      <p:pic>
        <p:nvPicPr>
          <p:cNvPr id="7" name="Picture 6" descr="A picture containing wooden, slice, wood, meat&#10;&#10;Description automatically generated">
            <a:extLst>
              <a:ext uri="{FF2B5EF4-FFF2-40B4-BE49-F238E27FC236}">
                <a16:creationId xmlns:a16="http://schemas.microsoft.com/office/drawing/2014/main" id="{1DB2ECFD-655F-4888-A055-5C51E87FB2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70" b="11771"/>
          <a:stretch/>
        </p:blipFill>
        <p:spPr>
          <a:xfrm>
            <a:off x="6767384" y="1608821"/>
            <a:ext cx="5119815" cy="494437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24209F2-D88E-4791-8EEE-206FC0A5E9BE}"/>
              </a:ext>
            </a:extLst>
          </p:cNvPr>
          <p:cNvSpPr txBox="1"/>
          <p:nvPr/>
        </p:nvSpPr>
        <p:spPr>
          <a:xfrm>
            <a:off x="8328526" y="6180002"/>
            <a:ext cx="3558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chemeClr val="bg1"/>
                </a:solidFill>
                <a:latin typeface="Avenir Next LT Pro" panose="020B0504020202020204" pitchFamily="34" charset="0"/>
                <a:cs typeface="Calibri" panose="020F0502020204030204" pitchFamily="34" charset="0"/>
              </a:rPr>
              <a:t>Kaitlyn Clark</a:t>
            </a:r>
          </a:p>
        </p:txBody>
      </p:sp>
    </p:spTree>
    <p:extLst>
      <p:ext uri="{BB962C8B-B14F-4D97-AF65-F5344CB8AC3E}">
        <p14:creationId xmlns:p14="http://schemas.microsoft.com/office/powerpoint/2010/main" val="1632191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64">
            <a:extLst>
              <a:ext uri="{FF2B5EF4-FFF2-40B4-BE49-F238E27FC236}">
                <a16:creationId xmlns:a16="http://schemas.microsoft.com/office/drawing/2014/main" id="{ACEBBA3F-C026-4DCA-9014-6DC4153196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77275" y="580736"/>
            <a:ext cx="11378189" cy="763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sz="3600" b="1" dirty="0"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Meet the Scientist!</a:t>
            </a:r>
            <a:endParaRPr lang="en" sz="3600" b="1" dirty="0"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E7B33E-589B-464B-BC6D-40EF3AD555C9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hape 64">
            <a:extLst>
              <a:ext uri="{FF2B5EF4-FFF2-40B4-BE49-F238E27FC236}">
                <a16:creationId xmlns:a16="http://schemas.microsoft.com/office/drawing/2014/main" id="{F9EC8E9C-68E7-4882-ABF3-1AD969B21E92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How do scientists survey sea scallops?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pic>
        <p:nvPicPr>
          <p:cNvPr id="11" name="Picture 10" descr="A picture containing person, kitchen, indoor, cooking&#10;&#10;Description automatically generated">
            <a:extLst>
              <a:ext uri="{FF2B5EF4-FFF2-40B4-BE49-F238E27FC236}">
                <a16:creationId xmlns:a16="http://schemas.microsoft.com/office/drawing/2014/main" id="{2DA7E41A-5CE1-4F96-BD21-F8D5F5B9ED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17" t="9934" r="3238" b="22646"/>
          <a:stretch/>
        </p:blipFill>
        <p:spPr>
          <a:xfrm>
            <a:off x="8577943" y="1607553"/>
            <a:ext cx="3309258" cy="286694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4E9EE44-2934-4DEB-B185-5FF4A2C9DC83}"/>
              </a:ext>
            </a:extLst>
          </p:cNvPr>
          <p:cNvSpPr txBox="1"/>
          <p:nvPr/>
        </p:nvSpPr>
        <p:spPr>
          <a:xfrm>
            <a:off x="304800" y="6231994"/>
            <a:ext cx="547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venir Next LT Pro" panose="020B0504020202020204" pitchFamily="34" charset="0"/>
                <a:cs typeface="Calibri" panose="020F0502020204030204" pitchFamily="34" charset="0"/>
              </a:rPr>
              <a:t>VIMS Sea Scallop Research Program</a:t>
            </a:r>
            <a:endParaRPr lang="en-US" sz="1800" dirty="0">
              <a:latin typeface="Avenir Next LT Pro" panose="020B050402020202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 descr="A picture containing sky, water, outdoor&#10;&#10;Description automatically generated">
            <a:extLst>
              <a:ext uri="{FF2B5EF4-FFF2-40B4-BE49-F238E27FC236}">
                <a16:creationId xmlns:a16="http://schemas.microsoft.com/office/drawing/2014/main" id="{BCD2AE93-11BE-492C-B7AC-0F70FC02B1E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0" b="17920"/>
          <a:stretch/>
        </p:blipFill>
        <p:spPr>
          <a:xfrm>
            <a:off x="304800" y="1607553"/>
            <a:ext cx="2866941" cy="286694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BB973F7-C330-4C8C-A8BF-03F35E94FC3E}"/>
              </a:ext>
            </a:extLst>
          </p:cNvPr>
          <p:cNvSpPr txBox="1"/>
          <p:nvPr/>
        </p:nvSpPr>
        <p:spPr>
          <a:xfrm>
            <a:off x="-8281" y="4683031"/>
            <a:ext cx="34931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Scientists use survey dredges to collect scallops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28017C0-78F0-43D9-9681-4BBD02DED8C0}"/>
              </a:ext>
            </a:extLst>
          </p:cNvPr>
          <p:cNvSpPr txBox="1"/>
          <p:nvPr/>
        </p:nvSpPr>
        <p:spPr>
          <a:xfrm>
            <a:off x="8577943" y="4683031"/>
            <a:ext cx="33092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And then some are dissected to gather biological data</a:t>
            </a:r>
          </a:p>
        </p:txBody>
      </p:sp>
      <p:pic>
        <p:nvPicPr>
          <p:cNvPr id="7" name="Picture 6" descr="A picture containing sky, outdoor&#10;&#10;Description automatically generated">
            <a:extLst>
              <a:ext uri="{FF2B5EF4-FFF2-40B4-BE49-F238E27FC236}">
                <a16:creationId xmlns:a16="http://schemas.microsoft.com/office/drawing/2014/main" id="{6922963B-49E9-4FCA-BCC6-B5D3A7FF259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9" t="11166" r="3645"/>
          <a:stretch/>
        </p:blipFill>
        <p:spPr>
          <a:xfrm>
            <a:off x="4134775" y="1586095"/>
            <a:ext cx="3480133" cy="2866941"/>
          </a:xfrm>
          <a:prstGeom prst="rect">
            <a:avLst/>
          </a:prstGeom>
        </p:spPr>
      </p:pic>
      <p:sp>
        <p:nvSpPr>
          <p:cNvPr id="20" name="Arrow: Left 19">
            <a:extLst>
              <a:ext uri="{FF2B5EF4-FFF2-40B4-BE49-F238E27FC236}">
                <a16:creationId xmlns:a16="http://schemas.microsoft.com/office/drawing/2014/main" id="{C529E7EA-1A43-46B8-AF74-28AC2B650F18}"/>
              </a:ext>
            </a:extLst>
          </p:cNvPr>
          <p:cNvSpPr/>
          <p:nvPr/>
        </p:nvSpPr>
        <p:spPr>
          <a:xfrm rot="10800000">
            <a:off x="7400152" y="3669994"/>
            <a:ext cx="1301288" cy="763499"/>
          </a:xfrm>
          <a:prstGeom prst="leftArrow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Arrow: Left 20">
            <a:extLst>
              <a:ext uri="{FF2B5EF4-FFF2-40B4-BE49-F238E27FC236}">
                <a16:creationId xmlns:a16="http://schemas.microsoft.com/office/drawing/2014/main" id="{074B4EEF-B431-4AC6-AE73-F2053224AFDD}"/>
              </a:ext>
            </a:extLst>
          </p:cNvPr>
          <p:cNvSpPr/>
          <p:nvPr/>
        </p:nvSpPr>
        <p:spPr>
          <a:xfrm rot="10800000">
            <a:off x="3002614" y="3710838"/>
            <a:ext cx="1301288" cy="763499"/>
          </a:xfrm>
          <a:prstGeom prst="leftArrow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BF0FEE1-2684-4CBF-8A6A-77E95FC4AF83}"/>
              </a:ext>
            </a:extLst>
          </p:cNvPr>
          <p:cNvSpPr txBox="1"/>
          <p:nvPr/>
        </p:nvSpPr>
        <p:spPr>
          <a:xfrm>
            <a:off x="4162400" y="4683031"/>
            <a:ext cx="34248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Those scallops are counted and measured</a:t>
            </a:r>
          </a:p>
        </p:txBody>
      </p:sp>
    </p:spTree>
    <p:extLst>
      <p:ext uri="{BB962C8B-B14F-4D97-AF65-F5344CB8AC3E}">
        <p14:creationId xmlns:p14="http://schemas.microsoft.com/office/powerpoint/2010/main" val="2315131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nline Media 6" title="Survey dredge video, Umass Dartmouth SMAST">
            <a:hlinkClick r:id="" action="ppaction://media"/>
            <a:extLst>
              <a:ext uri="{FF2B5EF4-FFF2-40B4-BE49-F238E27FC236}">
                <a16:creationId xmlns:a16="http://schemas.microsoft.com/office/drawing/2014/main" id="{750E0732-DBE5-4C91-9368-6F30A83FD88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712813" y="1600200"/>
            <a:ext cx="8766372" cy="4953000"/>
          </a:xfrm>
          <a:prstGeom prst="rect">
            <a:avLst/>
          </a:prstGeom>
        </p:spPr>
      </p:pic>
      <p:sp>
        <p:nvSpPr>
          <p:cNvPr id="5" name="Shape 64">
            <a:extLst>
              <a:ext uri="{FF2B5EF4-FFF2-40B4-BE49-F238E27FC236}">
                <a16:creationId xmlns:a16="http://schemas.microsoft.com/office/drawing/2014/main" id="{ACEBBA3F-C026-4DCA-9014-6DC4153196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77275" y="580736"/>
            <a:ext cx="11378189" cy="763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sz="3600" b="1" dirty="0"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Meet the Scientist!</a:t>
            </a:r>
            <a:endParaRPr lang="en" sz="3600" b="1" dirty="0"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E7B33E-589B-464B-BC6D-40EF3AD555C9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hape 64">
            <a:extLst>
              <a:ext uri="{FF2B5EF4-FFF2-40B4-BE49-F238E27FC236}">
                <a16:creationId xmlns:a16="http://schemas.microsoft.com/office/drawing/2014/main" id="{F9EC8E9C-68E7-4882-ABF3-1AD969B21E92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How do scientists survey sea scallops?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6500F9D-7F07-474A-A751-F7B3D87A07D4}"/>
              </a:ext>
            </a:extLst>
          </p:cNvPr>
          <p:cNvSpPr txBox="1"/>
          <p:nvPr/>
        </p:nvSpPr>
        <p:spPr>
          <a:xfrm>
            <a:off x="1712815" y="6183868"/>
            <a:ext cx="7522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Avenir Next LT Pro" panose="020B0504020202020204" pitchFamily="34" charset="0"/>
                <a:cs typeface="Calibri" panose="020F0502020204030204" pitchFamily="34" charset="0"/>
              </a:rPr>
              <a:t>SMAST</a:t>
            </a:r>
          </a:p>
        </p:txBody>
      </p:sp>
    </p:spTree>
    <p:extLst>
      <p:ext uri="{BB962C8B-B14F-4D97-AF65-F5344CB8AC3E}">
        <p14:creationId xmlns:p14="http://schemas.microsoft.com/office/powerpoint/2010/main" val="403307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812AA9F-1144-4288-BF9E-5DE045EEE6A7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Shape 64">
            <a:extLst>
              <a:ext uri="{FF2B5EF4-FFF2-40B4-BE49-F238E27FC236}">
                <a16:creationId xmlns:a16="http://schemas.microsoft.com/office/drawing/2014/main" id="{37B848DC-4E0F-4CE6-966D-CC7E34126D0C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What types of data do scientists collect?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pic>
        <p:nvPicPr>
          <p:cNvPr id="30" name="Picture 29" descr="A picture containing light&#10;&#10;Description automatically generated">
            <a:extLst>
              <a:ext uri="{FF2B5EF4-FFF2-40B4-BE49-F238E27FC236}">
                <a16:creationId xmlns:a16="http://schemas.microsoft.com/office/drawing/2014/main" id="{7C8DC359-9504-4200-932C-D1A1811A2B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199" y="1686662"/>
            <a:ext cx="4456859" cy="4436321"/>
          </a:xfrm>
          <a:prstGeom prst="rect">
            <a:avLst/>
          </a:prstGeom>
        </p:spPr>
      </p:pic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D91089B9-29EA-42A9-90DC-23BF87FCBF04}"/>
              </a:ext>
            </a:extLst>
          </p:cNvPr>
          <p:cNvCxnSpPr>
            <a:cxnSpLocks/>
          </p:cNvCxnSpPr>
          <p:nvPr/>
        </p:nvCxnSpPr>
        <p:spPr>
          <a:xfrm>
            <a:off x="7257628" y="1715433"/>
            <a:ext cx="0" cy="4378777"/>
          </a:xfrm>
          <a:prstGeom prst="straightConnector1">
            <a:avLst/>
          </a:prstGeom>
          <a:ln w="762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43842F18-B13D-4944-936A-466FAD6F78C5}"/>
              </a:ext>
            </a:extLst>
          </p:cNvPr>
          <p:cNvSpPr txBox="1"/>
          <p:nvPr/>
        </p:nvSpPr>
        <p:spPr>
          <a:xfrm>
            <a:off x="495300" y="1853834"/>
            <a:ext cx="4093028" cy="17569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1. Shell height</a:t>
            </a:r>
          </a:p>
          <a:p>
            <a:pPr lvl="1">
              <a:lnSpc>
                <a:spcPct val="107000"/>
              </a:lnSpc>
              <a:spcAft>
                <a:spcPts val="600"/>
              </a:spcAft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Shell height is measured from the hinge to the opposite edge of the shell</a:t>
            </a:r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B78C2D51-60BB-45ED-A955-F318BD471AD6}"/>
              </a:ext>
            </a:extLst>
          </p:cNvPr>
          <p:cNvSpPr/>
          <p:nvPr/>
        </p:nvSpPr>
        <p:spPr>
          <a:xfrm>
            <a:off x="9268348" y="1686660"/>
            <a:ext cx="1208310" cy="4436321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B90D99-7FAB-4BDC-A800-3AC9F2147C64}"/>
              </a:ext>
            </a:extLst>
          </p:cNvPr>
          <p:cNvSpPr txBox="1"/>
          <p:nvPr/>
        </p:nvSpPr>
        <p:spPr>
          <a:xfrm>
            <a:off x="10521664" y="3489321"/>
            <a:ext cx="13587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Shell height</a:t>
            </a:r>
          </a:p>
        </p:txBody>
      </p:sp>
    </p:spTree>
    <p:extLst>
      <p:ext uri="{BB962C8B-B14F-4D97-AF65-F5344CB8AC3E}">
        <p14:creationId xmlns:p14="http://schemas.microsoft.com/office/powerpoint/2010/main" val="3050453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picture containing light&#10;&#10;Description automatically generated">
            <a:extLst>
              <a:ext uri="{FF2B5EF4-FFF2-40B4-BE49-F238E27FC236}">
                <a16:creationId xmlns:a16="http://schemas.microsoft.com/office/drawing/2014/main" id="{3E4355EB-5746-4179-BBAA-8AC1CB611A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199" y="1686662"/>
            <a:ext cx="4456859" cy="4436321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812AA9F-1144-4288-BF9E-5DE045EEE6A7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Shape 64">
            <a:extLst>
              <a:ext uri="{FF2B5EF4-FFF2-40B4-BE49-F238E27FC236}">
                <a16:creationId xmlns:a16="http://schemas.microsoft.com/office/drawing/2014/main" id="{37B848DC-4E0F-4CE6-966D-CC7E34126D0C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What types of data do scientists collect?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842F18-B13D-4944-936A-466FAD6F78C5}"/>
              </a:ext>
            </a:extLst>
          </p:cNvPr>
          <p:cNvSpPr txBox="1"/>
          <p:nvPr/>
        </p:nvSpPr>
        <p:spPr>
          <a:xfrm>
            <a:off x="495300" y="1836708"/>
            <a:ext cx="4093028" cy="3228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2. Age</a:t>
            </a:r>
          </a:p>
          <a:p>
            <a:pPr lvl="1">
              <a:lnSpc>
                <a:spcPct val="107000"/>
              </a:lnSpc>
              <a:spcAft>
                <a:spcPts val="600"/>
              </a:spcAft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Scallops lay down a yearly growth line on the outsides of their shells</a:t>
            </a: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endParaRPr lang="en-US" sz="20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Scientists count these growth rings to determine how old they are</a:t>
            </a:r>
          </a:p>
        </p:txBody>
      </p:sp>
      <p:sp>
        <p:nvSpPr>
          <p:cNvPr id="11" name="Arrow: Left 10">
            <a:extLst>
              <a:ext uri="{FF2B5EF4-FFF2-40B4-BE49-F238E27FC236}">
                <a16:creationId xmlns:a16="http://schemas.microsoft.com/office/drawing/2014/main" id="{54FEA83D-47DF-4C8C-9FF1-9BC0E0576512}"/>
              </a:ext>
            </a:extLst>
          </p:cNvPr>
          <p:cNvSpPr/>
          <p:nvPr/>
        </p:nvSpPr>
        <p:spPr>
          <a:xfrm>
            <a:off x="7213446" y="3349220"/>
            <a:ext cx="3241964" cy="434109"/>
          </a:xfrm>
          <a:prstGeom prst="leftArrow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row: Left 11">
            <a:extLst>
              <a:ext uri="{FF2B5EF4-FFF2-40B4-BE49-F238E27FC236}">
                <a16:creationId xmlns:a16="http://schemas.microsoft.com/office/drawing/2014/main" id="{9E8B5A5B-ECA3-4E9B-A7B6-306948FB872A}"/>
              </a:ext>
            </a:extLst>
          </p:cNvPr>
          <p:cNvSpPr/>
          <p:nvPr/>
        </p:nvSpPr>
        <p:spPr>
          <a:xfrm>
            <a:off x="7213446" y="2410408"/>
            <a:ext cx="3241964" cy="434109"/>
          </a:xfrm>
          <a:prstGeom prst="leftArrow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Left 12">
            <a:extLst>
              <a:ext uri="{FF2B5EF4-FFF2-40B4-BE49-F238E27FC236}">
                <a16:creationId xmlns:a16="http://schemas.microsoft.com/office/drawing/2014/main" id="{9BA6CF28-BF79-4ACC-846D-234CE52CC379}"/>
              </a:ext>
            </a:extLst>
          </p:cNvPr>
          <p:cNvSpPr/>
          <p:nvPr/>
        </p:nvSpPr>
        <p:spPr>
          <a:xfrm>
            <a:off x="7213446" y="1976299"/>
            <a:ext cx="3241964" cy="434109"/>
          </a:xfrm>
          <a:prstGeom prst="leftArrow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142F11-54F3-4DB3-9578-65AA10A2AF8B}"/>
              </a:ext>
            </a:extLst>
          </p:cNvPr>
          <p:cNvSpPr txBox="1"/>
          <p:nvPr/>
        </p:nvSpPr>
        <p:spPr>
          <a:xfrm>
            <a:off x="10554509" y="1962520"/>
            <a:ext cx="10320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Year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283B8E3-31D1-410C-8871-77177015EBA4}"/>
              </a:ext>
            </a:extLst>
          </p:cNvPr>
          <p:cNvSpPr txBox="1"/>
          <p:nvPr/>
        </p:nvSpPr>
        <p:spPr>
          <a:xfrm>
            <a:off x="10554508" y="2382852"/>
            <a:ext cx="10320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Year 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1E2BD2D-C848-4D71-8101-0369D743F255}"/>
              </a:ext>
            </a:extLst>
          </p:cNvPr>
          <p:cNvSpPr txBox="1"/>
          <p:nvPr/>
        </p:nvSpPr>
        <p:spPr>
          <a:xfrm>
            <a:off x="10554508" y="3318229"/>
            <a:ext cx="10320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Year 1</a:t>
            </a:r>
          </a:p>
        </p:txBody>
      </p:sp>
    </p:spTree>
    <p:extLst>
      <p:ext uri="{BB962C8B-B14F-4D97-AF65-F5344CB8AC3E}">
        <p14:creationId xmlns:p14="http://schemas.microsoft.com/office/powerpoint/2010/main" val="1914853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812AA9F-1144-4288-BF9E-5DE045EEE6A7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Shape 64">
            <a:extLst>
              <a:ext uri="{FF2B5EF4-FFF2-40B4-BE49-F238E27FC236}">
                <a16:creationId xmlns:a16="http://schemas.microsoft.com/office/drawing/2014/main" id="{37B848DC-4E0F-4CE6-966D-CC7E34126D0C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What types of data do scientists collect?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B134FF7-97F4-4DF1-97FE-CB9CB887F3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34285" y="1686662"/>
            <a:ext cx="4446686" cy="443632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8EEA21D-8FA7-4BDC-8418-854706895D79}"/>
              </a:ext>
            </a:extLst>
          </p:cNvPr>
          <p:cNvSpPr txBox="1"/>
          <p:nvPr/>
        </p:nvSpPr>
        <p:spPr>
          <a:xfrm>
            <a:off x="511626" y="1842948"/>
            <a:ext cx="4093028" cy="3228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3. Gonad size</a:t>
            </a:r>
          </a:p>
          <a:p>
            <a:pPr lvl="1">
              <a:lnSpc>
                <a:spcPct val="107000"/>
              </a:lnSpc>
              <a:spcAft>
                <a:spcPts val="600"/>
              </a:spcAft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 research vessels, scientists separate out the gonad and weigh it</a:t>
            </a: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endParaRPr lang="en-US" sz="20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Today, we’ll calculate the area of the gonad using length (L) and width (W)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1C4E1B4-1296-474D-8970-607D458FBE62}"/>
              </a:ext>
            </a:extLst>
          </p:cNvPr>
          <p:cNvCxnSpPr>
            <a:cxnSpLocks/>
          </p:cNvCxnSpPr>
          <p:nvPr/>
        </p:nvCxnSpPr>
        <p:spPr>
          <a:xfrm flipH="1">
            <a:off x="6648029" y="3037114"/>
            <a:ext cx="874000" cy="1615634"/>
          </a:xfrm>
          <a:prstGeom prst="straightConnector1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5F3B0D2E-56DC-4101-88F7-C39AE204C111}"/>
              </a:ext>
            </a:extLst>
          </p:cNvPr>
          <p:cNvSpPr txBox="1"/>
          <p:nvPr/>
        </p:nvSpPr>
        <p:spPr>
          <a:xfrm>
            <a:off x="7841125" y="4096563"/>
            <a:ext cx="440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L</a:t>
            </a:r>
          </a:p>
        </p:txBody>
      </p:sp>
      <p:sp>
        <p:nvSpPr>
          <p:cNvPr id="23" name="Right Brace 22">
            <a:extLst>
              <a:ext uri="{FF2B5EF4-FFF2-40B4-BE49-F238E27FC236}">
                <a16:creationId xmlns:a16="http://schemas.microsoft.com/office/drawing/2014/main" id="{EEF8AA6B-F23E-469E-A5F4-19141A29F6EE}"/>
              </a:ext>
            </a:extLst>
          </p:cNvPr>
          <p:cNvSpPr/>
          <p:nvPr/>
        </p:nvSpPr>
        <p:spPr>
          <a:xfrm rot="1748272">
            <a:off x="7158304" y="3180675"/>
            <a:ext cx="727451" cy="1831777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14364AB-413C-4789-8731-BD7A123A9A6B}"/>
              </a:ext>
            </a:extLst>
          </p:cNvPr>
          <p:cNvSpPr txBox="1"/>
          <p:nvPr/>
        </p:nvSpPr>
        <p:spPr>
          <a:xfrm>
            <a:off x="1321455" y="5365686"/>
            <a:ext cx="30550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 = 24 mm</a:t>
            </a:r>
          </a:p>
        </p:txBody>
      </p:sp>
    </p:spTree>
    <p:extLst>
      <p:ext uri="{BB962C8B-B14F-4D97-AF65-F5344CB8AC3E}">
        <p14:creationId xmlns:p14="http://schemas.microsoft.com/office/powerpoint/2010/main" val="618458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812AA9F-1144-4288-BF9E-5DE045EEE6A7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Shape 64">
            <a:extLst>
              <a:ext uri="{FF2B5EF4-FFF2-40B4-BE49-F238E27FC236}">
                <a16:creationId xmlns:a16="http://schemas.microsoft.com/office/drawing/2014/main" id="{37B848DC-4E0F-4CE6-966D-CC7E34126D0C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What types of data do scientists collect?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B134FF7-97F4-4DF1-97FE-CB9CB887F3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34285" y="1686662"/>
            <a:ext cx="4446686" cy="4436321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9B736BE-B2EC-4F7D-A618-0E813EAEEC00}"/>
              </a:ext>
            </a:extLst>
          </p:cNvPr>
          <p:cNvCxnSpPr>
            <a:cxnSpLocks/>
          </p:cNvCxnSpPr>
          <p:nvPr/>
        </p:nvCxnSpPr>
        <p:spPr>
          <a:xfrm flipH="1" flipV="1">
            <a:off x="6531912" y="3588655"/>
            <a:ext cx="631372" cy="366967"/>
          </a:xfrm>
          <a:prstGeom prst="straightConnector1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38F93711-8870-49ED-B3A4-58B6D04EB700}"/>
              </a:ext>
            </a:extLst>
          </p:cNvPr>
          <p:cNvSpPr txBox="1"/>
          <p:nvPr/>
        </p:nvSpPr>
        <p:spPr>
          <a:xfrm>
            <a:off x="6955415" y="3050641"/>
            <a:ext cx="1679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W</a:t>
            </a:r>
          </a:p>
        </p:txBody>
      </p:sp>
      <p:sp>
        <p:nvSpPr>
          <p:cNvPr id="12" name="Right Brace 11">
            <a:extLst>
              <a:ext uri="{FF2B5EF4-FFF2-40B4-BE49-F238E27FC236}">
                <a16:creationId xmlns:a16="http://schemas.microsoft.com/office/drawing/2014/main" id="{F4E02F23-95F5-4E52-9F20-4D46584EB038}"/>
              </a:ext>
            </a:extLst>
          </p:cNvPr>
          <p:cNvSpPr/>
          <p:nvPr/>
        </p:nvSpPr>
        <p:spPr>
          <a:xfrm rot="18046527">
            <a:off x="6785856" y="3180784"/>
            <a:ext cx="392092" cy="785922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231312-0502-48C8-8DB0-84626F737B75}"/>
              </a:ext>
            </a:extLst>
          </p:cNvPr>
          <p:cNvSpPr txBox="1"/>
          <p:nvPr/>
        </p:nvSpPr>
        <p:spPr>
          <a:xfrm>
            <a:off x="1321455" y="5365686"/>
            <a:ext cx="30550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 = 24 mm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69BC475-B758-4767-BBCF-4E6F0F8C8E93}"/>
              </a:ext>
            </a:extLst>
          </p:cNvPr>
          <p:cNvSpPr txBox="1"/>
          <p:nvPr/>
        </p:nvSpPr>
        <p:spPr>
          <a:xfrm>
            <a:off x="8832125" y="5360226"/>
            <a:ext cx="30550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Area = L/2 x W/2 x </a:t>
            </a:r>
            <a:r>
              <a:rPr lang="el-GR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π</a:t>
            </a:r>
            <a:endParaRPr lang="en-US" sz="20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65DB51A-8262-42B5-BF88-9742B938EBE6}"/>
              </a:ext>
            </a:extLst>
          </p:cNvPr>
          <p:cNvSpPr txBox="1"/>
          <p:nvPr/>
        </p:nvSpPr>
        <p:spPr>
          <a:xfrm>
            <a:off x="8816394" y="5700994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Area = 24/2 x 10/2 x </a:t>
            </a:r>
            <a:r>
              <a:rPr lang="el-GR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π</a:t>
            </a:r>
            <a:endParaRPr lang="en-US" sz="20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56568AA-2761-46B1-ADDB-5C58747C47C7}"/>
              </a:ext>
            </a:extLst>
          </p:cNvPr>
          <p:cNvSpPr txBox="1"/>
          <p:nvPr/>
        </p:nvSpPr>
        <p:spPr>
          <a:xfrm>
            <a:off x="8816394" y="6042754"/>
            <a:ext cx="745671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Area = 188 mm</a:t>
            </a:r>
            <a:r>
              <a:rPr lang="en-US" sz="2000" baseline="30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FC06A26-CF39-4F74-B5E5-145A391EE592}"/>
              </a:ext>
            </a:extLst>
          </p:cNvPr>
          <p:cNvSpPr txBox="1"/>
          <p:nvPr/>
        </p:nvSpPr>
        <p:spPr>
          <a:xfrm>
            <a:off x="511626" y="1842948"/>
            <a:ext cx="4093028" cy="3228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3. Gonad size</a:t>
            </a:r>
          </a:p>
          <a:p>
            <a:pPr lvl="1">
              <a:lnSpc>
                <a:spcPct val="107000"/>
              </a:lnSpc>
              <a:spcAft>
                <a:spcPts val="600"/>
              </a:spcAft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 research vessels, scientists separate out the gonad and weigh it</a:t>
            </a: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endParaRPr lang="en-US" sz="20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600"/>
              </a:spcAft>
              <a:buFont typeface="Calibri" panose="020F0502020204030204" pitchFamily="34" charset="0"/>
              <a:buChar char="⁻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Today, we’ll calculate the area of the gonad using length (L) and width (W)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A1FE15B-4AFB-4410-8629-C88E75320A4D}"/>
              </a:ext>
            </a:extLst>
          </p:cNvPr>
          <p:cNvSpPr txBox="1"/>
          <p:nvPr/>
        </p:nvSpPr>
        <p:spPr>
          <a:xfrm>
            <a:off x="1321455" y="5711934"/>
            <a:ext cx="813707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 = 10 mm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0FC7D79-D900-487D-AF11-460B47F15113}"/>
              </a:ext>
            </a:extLst>
          </p:cNvPr>
          <p:cNvCxnSpPr>
            <a:cxnSpLocks/>
          </p:cNvCxnSpPr>
          <p:nvPr/>
        </p:nvCxnSpPr>
        <p:spPr>
          <a:xfrm flipH="1">
            <a:off x="6648029" y="3037114"/>
            <a:ext cx="874000" cy="1615634"/>
          </a:xfrm>
          <a:prstGeom prst="straightConnector1">
            <a:avLst/>
          </a:prstGeom>
          <a:ln w="3810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5776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light&#10;&#10;Description automatically generated">
            <a:extLst>
              <a:ext uri="{FF2B5EF4-FFF2-40B4-BE49-F238E27FC236}">
                <a16:creationId xmlns:a16="http://schemas.microsoft.com/office/drawing/2014/main" id="{27F5AC68-5C4C-4D03-BAAE-2955B220A7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641" y="1686662"/>
            <a:ext cx="4456859" cy="4436321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812AA9F-1144-4288-BF9E-5DE045EEE6A7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Shape 64">
            <a:extLst>
              <a:ext uri="{FF2B5EF4-FFF2-40B4-BE49-F238E27FC236}">
                <a16:creationId xmlns:a16="http://schemas.microsoft.com/office/drawing/2014/main" id="{37B848DC-4E0F-4CE6-966D-CC7E34126D0C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What types of data do scientists collect?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EEA21D-8FA7-4BDC-8418-854706895D79}"/>
              </a:ext>
            </a:extLst>
          </p:cNvPr>
          <p:cNvSpPr txBox="1"/>
          <p:nvPr/>
        </p:nvSpPr>
        <p:spPr>
          <a:xfrm>
            <a:off x="495300" y="1814681"/>
            <a:ext cx="4093028" cy="4461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b="1" dirty="0">
                <a:solidFill>
                  <a:srgbClr val="FF5050"/>
                </a:solidFill>
                <a:latin typeface="Avenir Next LT Pro Light" panose="020B0304020202020204" pitchFamily="34" charset="0"/>
                <a:cs typeface="Calibri" pitchFamily="34" charset="0"/>
              </a:rPr>
              <a:t>Shell height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b="1" dirty="0">
                <a:solidFill>
                  <a:srgbClr val="FF5050"/>
                </a:solidFill>
                <a:latin typeface="Avenir Next LT Pro Light" panose="020B0304020202020204" pitchFamily="34" charset="0"/>
                <a:cs typeface="Calibri" pitchFamily="34" charset="0"/>
              </a:rPr>
              <a:t>Age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b="1" dirty="0">
                <a:solidFill>
                  <a:srgbClr val="FF5050"/>
                </a:solidFill>
                <a:latin typeface="Avenir Next LT Pro Light" panose="020B0304020202020204" pitchFamily="34" charset="0"/>
                <a:cs typeface="Calibri" pitchFamily="34" charset="0"/>
              </a:rPr>
              <a:t>Gonad size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b="1" dirty="0">
                <a:solidFill>
                  <a:srgbClr val="FF5050"/>
                </a:solidFill>
                <a:latin typeface="Avenir Next LT Pro Light" panose="020B0304020202020204" pitchFamily="34" charset="0"/>
                <a:cs typeface="Calibri" pitchFamily="34" charset="0"/>
              </a:rPr>
              <a:t>Sex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Adductor muscle size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Disease prevalence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Meat quality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Reproductive stage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01C3F0-6A0F-40C1-998E-D003F65D7F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34285" y="1686662"/>
            <a:ext cx="4446686" cy="4436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6656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812AA9F-1144-4288-BF9E-5DE045EEE6A7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Shape 64">
            <a:extLst>
              <a:ext uri="{FF2B5EF4-FFF2-40B4-BE49-F238E27FC236}">
                <a16:creationId xmlns:a16="http://schemas.microsoft.com/office/drawing/2014/main" id="{37B848DC-4E0F-4CE6-966D-CC7E34126D0C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It’s your turn to collect survey data!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01650C-0534-46C6-8DB4-5117D07EDC41}"/>
              </a:ext>
            </a:extLst>
          </p:cNvPr>
          <p:cNvSpPr txBox="1"/>
          <p:nvPr/>
        </p:nvSpPr>
        <p:spPr>
          <a:xfrm>
            <a:off x="495300" y="1616229"/>
            <a:ext cx="11052461" cy="4871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Your group has been assigned a survey dredge tow from one portion of the sea scallop resource. Your task is to collect biological data from this tow to inform management of the sea scallop fishery.</a:t>
            </a:r>
            <a:endParaRPr lang="en-US" sz="2000" dirty="0">
              <a:latin typeface="Avenir Next LT Pro Light" panose="020B0304020202020204" pitchFamily="34" charset="0"/>
              <a:cs typeface="Calibri" pitchFamily="34" charset="0"/>
            </a:endParaRPr>
          </a:p>
          <a:p>
            <a:pPr>
              <a:lnSpc>
                <a:spcPct val="114000"/>
              </a:lnSpc>
            </a:pPr>
            <a:endParaRPr lang="en-US" sz="2000" dirty="0">
              <a:latin typeface="Avenir Next LT Pro Light" panose="020B0304020202020204" pitchFamily="34" charset="0"/>
              <a:cs typeface="Calibri" pitchFamily="34" charset="0"/>
            </a:endParaRP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Measure the shell height of each scallop using the metric side of the ruler</a:t>
            </a: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Count the rings to determine the age of each scallop</a:t>
            </a: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Determine the sex of the scallop</a:t>
            </a: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Calculate gonad area for the female scallops</a:t>
            </a: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Graph your results</a:t>
            </a:r>
          </a:p>
        </p:txBody>
      </p:sp>
      <p:pic>
        <p:nvPicPr>
          <p:cNvPr id="6" name="Picture 5" descr="A picture containing plate, sliced&#10;&#10;Description automatically generated">
            <a:extLst>
              <a:ext uri="{FF2B5EF4-FFF2-40B4-BE49-F238E27FC236}">
                <a16:creationId xmlns:a16="http://schemas.microsoft.com/office/drawing/2014/main" id="{1010C91D-1099-4F5F-98C4-15B60EE5BE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5435">
            <a:off x="9734292" y="4765673"/>
            <a:ext cx="1470377" cy="1466950"/>
          </a:xfrm>
          <a:prstGeom prst="rect">
            <a:avLst/>
          </a:prstGeom>
        </p:spPr>
      </p:pic>
      <p:pic>
        <p:nvPicPr>
          <p:cNvPr id="7" name="Picture 6" descr="A picture containing indoor, light, round&#10;&#10;Description automatically generated">
            <a:extLst>
              <a:ext uri="{FF2B5EF4-FFF2-40B4-BE49-F238E27FC236}">
                <a16:creationId xmlns:a16="http://schemas.microsoft.com/office/drawing/2014/main" id="{EF484FAD-A3FA-49D0-AFDF-F5D5DB620F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6935">
            <a:off x="8341048" y="3982692"/>
            <a:ext cx="1903682" cy="1890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7009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46CE4FD3-E752-4A65-B0BD-E0D8332967BA}"/>
              </a:ext>
            </a:extLst>
          </p:cNvPr>
          <p:cNvGraphicFramePr>
            <a:graphicFrameLocks noGrp="1"/>
          </p:cNvGraphicFramePr>
          <p:nvPr/>
        </p:nvGraphicFramePr>
        <p:xfrm>
          <a:off x="1013791" y="288234"/>
          <a:ext cx="10883325" cy="58224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075">
                  <a:extLst>
                    <a:ext uri="{9D8B030D-6E8A-4147-A177-3AD203B41FA5}">
                      <a16:colId xmlns:a16="http://schemas.microsoft.com/office/drawing/2014/main" val="3758380373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7278330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601939573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8924416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171681801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49255889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80703364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63318800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50745959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30912384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54679626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346079625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62715584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2262111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77257766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8213662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378523814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5780719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89658748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9439470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036011047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61418985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5744594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83280807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194518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983621734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44920849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473706811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53734156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94667882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964822514"/>
                    </a:ext>
                  </a:extLst>
                </a:gridCol>
              </a:tblGrid>
              <a:tr h="52931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3948164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3435946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63916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942788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489466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2514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007684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65680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264999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54389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351349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7A9B18A-9FDD-422E-95B9-393D10833596}"/>
              </a:ext>
            </a:extLst>
          </p:cNvPr>
          <p:cNvSpPr txBox="1"/>
          <p:nvPr/>
        </p:nvSpPr>
        <p:spPr>
          <a:xfrm>
            <a:off x="4890035" y="6368749"/>
            <a:ext cx="2688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Shell Height (mm)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4DE2CF-963D-47A3-B7F0-E276370A1909}"/>
              </a:ext>
            </a:extLst>
          </p:cNvPr>
          <p:cNvSpPr txBox="1"/>
          <p:nvPr/>
        </p:nvSpPr>
        <p:spPr>
          <a:xfrm rot="16200000">
            <a:off x="-1132700" y="3059383"/>
            <a:ext cx="28551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Gonad Area (mm</a:t>
            </a:r>
            <a:r>
              <a:rPr lang="en-US" sz="2400" b="1" baseline="30000" dirty="0">
                <a:latin typeface="Avenir Next LT Pro Light" panose="020B0304020202020204" pitchFamily="34" charset="0"/>
                <a:cs typeface="Calibri" panose="020F0502020204030204" pitchFamily="34" charset="0"/>
              </a:rPr>
              <a:t>2</a:t>
            </a:r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AA4096-EE26-4B4E-9482-80AEA4A19DF1}"/>
              </a:ext>
            </a:extLst>
          </p:cNvPr>
          <p:cNvSpPr txBox="1"/>
          <p:nvPr/>
        </p:nvSpPr>
        <p:spPr>
          <a:xfrm>
            <a:off x="805069" y="6112565"/>
            <a:ext cx="113968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58     60    62    64    66    68     70     72    74    76    78     80    82    84     86    88    90    92     94    96    98   100   102  104  106  108  110  112  114  116  118  120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AA76DA-2C6C-4CB3-990D-14D482E22D5E}"/>
              </a:ext>
            </a:extLst>
          </p:cNvPr>
          <p:cNvSpPr txBox="1"/>
          <p:nvPr/>
        </p:nvSpPr>
        <p:spPr>
          <a:xfrm>
            <a:off x="114300" y="139801"/>
            <a:ext cx="914400" cy="6078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/>
              <a:t>2200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2100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2000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1900</a:t>
            </a:r>
            <a:endParaRPr lang="en-US" sz="105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1800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1700</a:t>
            </a:r>
            <a:endParaRPr lang="en-US" sz="105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1600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1500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1400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1300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1100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1000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900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800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700</a:t>
            </a:r>
            <a:endParaRPr lang="en-US" sz="110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600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500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400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300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100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9CC70A1-BFCB-49BC-BFE9-1AD2AFAE96AC}"/>
              </a:ext>
            </a:extLst>
          </p:cNvPr>
          <p:cNvCxnSpPr/>
          <p:nvPr/>
        </p:nvCxnSpPr>
        <p:spPr>
          <a:xfrm>
            <a:off x="1013791" y="42576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64CCE72-1C53-40C7-99C9-5093D9BAA582}"/>
              </a:ext>
            </a:extLst>
          </p:cNvPr>
          <p:cNvCxnSpPr/>
          <p:nvPr/>
        </p:nvCxnSpPr>
        <p:spPr>
          <a:xfrm>
            <a:off x="1013790" y="584835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CC5744-2BCB-4E18-9A24-BACD44B714C4}"/>
              </a:ext>
            </a:extLst>
          </p:cNvPr>
          <p:cNvCxnSpPr/>
          <p:nvPr/>
        </p:nvCxnSpPr>
        <p:spPr>
          <a:xfrm>
            <a:off x="1013790" y="530542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24296DA-18B8-40A8-9B11-B0F9E84D6CB5}"/>
              </a:ext>
            </a:extLst>
          </p:cNvPr>
          <p:cNvCxnSpPr/>
          <p:nvPr/>
        </p:nvCxnSpPr>
        <p:spPr>
          <a:xfrm>
            <a:off x="1013790" y="48006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B77CE78-FEDB-4FE2-BD5C-193A15265140}"/>
              </a:ext>
            </a:extLst>
          </p:cNvPr>
          <p:cNvCxnSpPr/>
          <p:nvPr/>
        </p:nvCxnSpPr>
        <p:spPr>
          <a:xfrm>
            <a:off x="1013790" y="37242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38978B1-4777-4F4C-ABDC-8D1DA747791F}"/>
              </a:ext>
            </a:extLst>
          </p:cNvPr>
          <p:cNvCxnSpPr/>
          <p:nvPr/>
        </p:nvCxnSpPr>
        <p:spPr>
          <a:xfrm>
            <a:off x="1013790" y="319945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B8F2AB9-0E6A-47E7-BD96-6DEC8F517F9D}"/>
              </a:ext>
            </a:extLst>
          </p:cNvPr>
          <p:cNvCxnSpPr/>
          <p:nvPr/>
        </p:nvCxnSpPr>
        <p:spPr>
          <a:xfrm>
            <a:off x="1013789" y="26755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85A5D8B-374B-4CD4-AA1C-BB36593C2713}"/>
              </a:ext>
            </a:extLst>
          </p:cNvPr>
          <p:cNvCxnSpPr/>
          <p:nvPr/>
        </p:nvCxnSpPr>
        <p:spPr>
          <a:xfrm>
            <a:off x="1013788" y="21517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324BBB4-8DB1-4F1B-BBCE-74975E6DEE4E}"/>
              </a:ext>
            </a:extLst>
          </p:cNvPr>
          <p:cNvCxnSpPr/>
          <p:nvPr/>
        </p:nvCxnSpPr>
        <p:spPr>
          <a:xfrm>
            <a:off x="1013787" y="16087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5CC228B-B5A0-4CF6-8817-B74328D8D34C}"/>
              </a:ext>
            </a:extLst>
          </p:cNvPr>
          <p:cNvCxnSpPr/>
          <p:nvPr/>
        </p:nvCxnSpPr>
        <p:spPr>
          <a:xfrm>
            <a:off x="1013786" y="10849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8A20F89-FB05-417F-9253-F34EC92F94D0}"/>
              </a:ext>
            </a:extLst>
          </p:cNvPr>
          <p:cNvCxnSpPr/>
          <p:nvPr/>
        </p:nvCxnSpPr>
        <p:spPr>
          <a:xfrm>
            <a:off x="1013785" y="5419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36463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indoor&#10;&#10;Description automatically generated">
            <a:extLst>
              <a:ext uri="{FF2B5EF4-FFF2-40B4-BE49-F238E27FC236}">
                <a16:creationId xmlns:a16="http://schemas.microsoft.com/office/drawing/2014/main" id="{07D6D397-8E36-4F18-A0AA-134E158C48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4503">
            <a:off x="10289920" y="3349421"/>
            <a:ext cx="1589557" cy="1560603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812AA9F-1144-4288-BF9E-5DE045EEE6A7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Shape 64">
            <a:extLst>
              <a:ext uri="{FF2B5EF4-FFF2-40B4-BE49-F238E27FC236}">
                <a16:creationId xmlns:a16="http://schemas.microsoft.com/office/drawing/2014/main" id="{37B848DC-4E0F-4CE6-966D-CC7E34126D0C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549921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Next, we’ll provide some recommendations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D72C7F-CD9B-4284-9DCF-A081B2030790}"/>
              </a:ext>
            </a:extLst>
          </p:cNvPr>
          <p:cNvSpPr txBox="1"/>
          <p:nvPr/>
        </p:nvSpPr>
        <p:spPr>
          <a:xfrm>
            <a:off x="495300" y="1778154"/>
            <a:ext cx="11391900" cy="4597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Now that all the groups have collected data from their survey tow, you’ll need to prepare a recommendation to the management agency about how to allocate fishing effort for the next fishing year. You have the following options:</a:t>
            </a:r>
            <a:endParaRPr lang="en-US" sz="2000" dirty="0">
              <a:latin typeface="Avenir Next LT Pro Light" panose="020B0304020202020204" pitchFamily="34" charset="0"/>
              <a:cs typeface="Calibri" pitchFamily="34" charset="0"/>
            </a:endParaRPr>
          </a:p>
          <a:p>
            <a:pPr>
              <a:lnSpc>
                <a:spcPct val="114000"/>
              </a:lnSpc>
            </a:pPr>
            <a:endParaRPr lang="en-US" sz="2000" dirty="0">
              <a:latin typeface="Avenir Next LT Pro Light" panose="020B0304020202020204" pitchFamily="34" charset="0"/>
              <a:cs typeface="Calibri" pitchFamily="34" charset="0"/>
            </a:endParaRP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Create a new closed area to allow scallops to grow and reproduce</a:t>
            </a:r>
          </a:p>
          <a:p>
            <a:pPr marL="1371600" lvl="2" indent="-457200">
              <a:lnSpc>
                <a:spcPct val="107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Useful for areas with small scallops that need protection</a:t>
            </a: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Assign an access area trip to allow all vessels to harvest scallops</a:t>
            </a:r>
          </a:p>
          <a:p>
            <a:pPr marL="1371600" lvl="2" indent="-457200">
              <a:lnSpc>
                <a:spcPct val="107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Useful for areas with large scallops that can support heavy fishing pressure</a:t>
            </a: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endParaRPr lang="en-US" sz="1200" dirty="0">
              <a:latin typeface="Avenir Next LT Pro Light" panose="020B03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Designate the area as open bottom so vessels can choose whether to harvest there</a:t>
            </a:r>
          </a:p>
          <a:p>
            <a:pPr marL="1371600" lvl="2" indent="-457200">
              <a:lnSpc>
                <a:spcPct val="107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Useful for areas with mixed scallops that can only support a little fishing pressure</a:t>
            </a:r>
          </a:p>
        </p:txBody>
      </p:sp>
      <p:pic>
        <p:nvPicPr>
          <p:cNvPr id="6" name="Picture 5" descr="A picture containing light&#10;&#10;Description automatically generated">
            <a:extLst>
              <a:ext uri="{FF2B5EF4-FFF2-40B4-BE49-F238E27FC236}">
                <a16:creationId xmlns:a16="http://schemas.microsoft.com/office/drawing/2014/main" id="{7571FA4D-9677-4009-A318-04EEEA5C6C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2923">
            <a:off x="9508427" y="3229902"/>
            <a:ext cx="1431958" cy="132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570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812AA9F-1144-4288-BF9E-5DE045EEE6A7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Shape 64">
            <a:extLst>
              <a:ext uri="{FF2B5EF4-FFF2-40B4-BE49-F238E27FC236}">
                <a16:creationId xmlns:a16="http://schemas.microsoft.com/office/drawing/2014/main" id="{37B848DC-4E0F-4CE6-966D-CC7E34126D0C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549921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Let’s summarize our recommendations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E4BB9B1-19D5-4DAF-9624-5FDA66AC47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766829"/>
              </p:ext>
            </p:extLst>
          </p:nvPr>
        </p:nvGraphicFramePr>
        <p:xfrm>
          <a:off x="304800" y="1600200"/>
          <a:ext cx="11582400" cy="4953000"/>
        </p:xfrm>
        <a:graphic>
          <a:graphicData uri="http://schemas.openxmlformats.org/drawingml/2006/table">
            <a:tbl>
              <a:tblPr firstRow="1" firstCol="1" bandRow="1"/>
              <a:tblGrid>
                <a:gridCol w="1852455">
                  <a:extLst>
                    <a:ext uri="{9D8B030D-6E8A-4147-A177-3AD203B41FA5}">
                      <a16:colId xmlns:a16="http://schemas.microsoft.com/office/drawing/2014/main" val="2253686815"/>
                    </a:ext>
                  </a:extLst>
                </a:gridCol>
                <a:gridCol w="3389082">
                  <a:extLst>
                    <a:ext uri="{9D8B030D-6E8A-4147-A177-3AD203B41FA5}">
                      <a16:colId xmlns:a16="http://schemas.microsoft.com/office/drawing/2014/main" val="1938597589"/>
                    </a:ext>
                  </a:extLst>
                </a:gridCol>
                <a:gridCol w="6340863">
                  <a:extLst>
                    <a:ext uri="{9D8B030D-6E8A-4147-A177-3AD203B41FA5}">
                      <a16:colId xmlns:a16="http://schemas.microsoft.com/office/drawing/2014/main" val="2026878847"/>
                    </a:ext>
                  </a:extLst>
                </a:gridCol>
              </a:tblGrid>
              <a:tr h="825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Tow Number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Management Decision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Rationale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1193408"/>
                  </a:ext>
                </a:extLst>
              </a:tr>
              <a:tr h="825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9436711"/>
                  </a:ext>
                </a:extLst>
              </a:tr>
              <a:tr h="825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1740688"/>
                  </a:ext>
                </a:extLst>
              </a:tr>
              <a:tr h="825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102637"/>
                  </a:ext>
                </a:extLst>
              </a:tr>
              <a:tr h="825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9837529"/>
                  </a:ext>
                </a:extLst>
              </a:tr>
              <a:tr h="825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200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 dirty="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venir Next LT Pro Light" panose="020B0304020202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 dirty="0">
                        <a:effectLst/>
                        <a:latin typeface="Avenir Next LT Pro Light" panose="020B03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02873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65475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812AA9F-1144-4288-BF9E-5DE045EEE6A7}"/>
              </a:ext>
            </a:extLst>
          </p:cNvPr>
          <p:cNvSpPr/>
          <p:nvPr/>
        </p:nvSpPr>
        <p:spPr>
          <a:xfrm>
            <a:off x="0" y="581392"/>
            <a:ext cx="12192000" cy="774709"/>
          </a:xfrm>
          <a:prstGeom prst="rect">
            <a:avLst/>
          </a:prstGeom>
          <a:solidFill>
            <a:srgbClr val="008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Shape 64">
            <a:extLst>
              <a:ext uri="{FF2B5EF4-FFF2-40B4-BE49-F238E27FC236}">
                <a16:creationId xmlns:a16="http://schemas.microsoft.com/office/drawing/2014/main" id="{37B848DC-4E0F-4CE6-966D-CC7E34126D0C}"/>
              </a:ext>
            </a:extLst>
          </p:cNvPr>
          <p:cNvSpPr txBox="1">
            <a:spLocks/>
          </p:cNvSpPr>
          <p:nvPr/>
        </p:nvSpPr>
        <p:spPr>
          <a:xfrm>
            <a:off x="457200" y="629545"/>
            <a:ext cx="11378189" cy="7635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Avenir Next LT Pro" panose="020B0504020202020204" pitchFamily="34" charset="0"/>
                <a:ea typeface="Georgia"/>
                <a:cs typeface="Calibri" pitchFamily="34" charset="0"/>
                <a:sym typeface="Georgia"/>
              </a:rPr>
              <a:t> What did we learn from this activity?</a:t>
            </a:r>
            <a:endParaRPr lang="en" sz="3600" b="1" dirty="0">
              <a:solidFill>
                <a:schemeClr val="bg1"/>
              </a:solidFill>
              <a:latin typeface="Avenir Next LT Pro" panose="020B0504020202020204" pitchFamily="34" charset="0"/>
              <a:ea typeface="Georgia"/>
              <a:cs typeface="Calibri" pitchFamily="34" charset="0"/>
              <a:sym typeface="Georgia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BB9F57-1394-4A48-8B40-446769ACEF81}"/>
              </a:ext>
            </a:extLst>
          </p:cNvPr>
          <p:cNvSpPr txBox="1"/>
          <p:nvPr/>
        </p:nvSpPr>
        <p:spPr>
          <a:xfrm>
            <a:off x="517070" y="1792688"/>
            <a:ext cx="11045983" cy="4483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14000"/>
              </a:lnSpc>
              <a:buFont typeface="+mj-lt"/>
              <a:buAutoNum type="arabicPeriod"/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Sea scallops are the target of a major fishery on the U.S. East Coast which supports numerous coastal livelihoods</a:t>
            </a:r>
          </a:p>
          <a:p>
            <a:pPr marL="457200" indent="-457200">
              <a:lnSpc>
                <a:spcPct val="114000"/>
              </a:lnSpc>
              <a:buFont typeface="+mj-lt"/>
              <a:buAutoNum type="arabicPeriod"/>
            </a:pPr>
            <a:endParaRPr lang="en-US" sz="2000" b="1" dirty="0">
              <a:latin typeface="Avenir Next LT Pro Light" panose="020B0304020202020204" pitchFamily="34" charset="0"/>
              <a:cs typeface="Calibri" pitchFamily="34" charset="0"/>
            </a:endParaRPr>
          </a:p>
          <a:p>
            <a:pPr marL="457200" indent="-457200">
              <a:lnSpc>
                <a:spcPct val="114000"/>
              </a:lnSpc>
              <a:buFont typeface="+mj-lt"/>
              <a:buAutoNum type="arabicPeriod"/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Fisheries management is complex and relies on surveys which collect biological data on the species being harvested</a:t>
            </a:r>
          </a:p>
          <a:p>
            <a:pPr marL="457200" indent="-457200">
              <a:lnSpc>
                <a:spcPct val="114000"/>
              </a:lnSpc>
              <a:buFont typeface="+mj-lt"/>
              <a:buAutoNum type="arabicPeriod"/>
            </a:pPr>
            <a:endParaRPr lang="en-US" sz="2000" b="1" dirty="0">
              <a:latin typeface="Avenir Next LT Pro Light" panose="020B0304020202020204" pitchFamily="34" charset="0"/>
              <a:cs typeface="Calibri" pitchFamily="34" charset="0"/>
            </a:endParaRPr>
          </a:p>
          <a:p>
            <a:pPr marL="457200" indent="-457200">
              <a:lnSpc>
                <a:spcPct val="114000"/>
              </a:lnSpc>
              <a:buFont typeface="+mj-lt"/>
              <a:buAutoNum type="arabicPeriod"/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After data collection, scientists and managers must decide how best to allocate fishing effort for the following fishing year</a:t>
            </a:r>
          </a:p>
          <a:p>
            <a:pPr marL="457200" indent="-457200">
              <a:lnSpc>
                <a:spcPct val="114000"/>
              </a:lnSpc>
              <a:buFont typeface="+mj-lt"/>
              <a:buAutoNum type="arabicPeriod"/>
            </a:pPr>
            <a:endParaRPr lang="en-US" sz="2000" b="1" dirty="0">
              <a:latin typeface="Avenir Next LT Pro Light" panose="020B0304020202020204" pitchFamily="34" charset="0"/>
              <a:cs typeface="Calibri" pitchFamily="34" charset="0"/>
            </a:endParaRPr>
          </a:p>
          <a:p>
            <a:pPr marL="457200" indent="-457200">
              <a:lnSpc>
                <a:spcPct val="114000"/>
              </a:lnSpc>
              <a:buFont typeface="+mj-lt"/>
              <a:buAutoNum type="arabicPeriod"/>
            </a:pPr>
            <a:r>
              <a:rPr lang="en-US" sz="2400" b="1" dirty="0">
                <a:latin typeface="Avenir Next LT Pro Light" panose="020B0304020202020204" pitchFamily="34" charset="0"/>
                <a:cs typeface="Calibri" pitchFamily="34" charset="0"/>
              </a:rPr>
              <a:t>Making these decisions requires conversation and consideration of all the data collected</a:t>
            </a:r>
          </a:p>
        </p:txBody>
      </p:sp>
    </p:spTree>
    <p:extLst>
      <p:ext uri="{BB962C8B-B14F-4D97-AF65-F5344CB8AC3E}">
        <p14:creationId xmlns:p14="http://schemas.microsoft.com/office/powerpoint/2010/main" val="35635142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ble&#10;&#10;Description automatically generated">
            <a:extLst>
              <a:ext uri="{FF2B5EF4-FFF2-40B4-BE49-F238E27FC236}">
                <a16:creationId xmlns:a16="http://schemas.microsoft.com/office/drawing/2014/main" id="{BD34CEEE-BE32-49C4-BE91-22EFC1D4D7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1759A191-03BE-42EE-94A4-D5F7674FE82D}"/>
              </a:ext>
            </a:extLst>
          </p:cNvPr>
          <p:cNvSpPr txBox="1"/>
          <p:nvPr/>
        </p:nvSpPr>
        <p:spPr>
          <a:xfrm>
            <a:off x="999568" y="371445"/>
            <a:ext cx="3776969" cy="163121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Bar graph example: </a:t>
            </a:r>
          </a:p>
          <a:p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Say we measure a scallop to have a shell height of 72 mm. How should we record that measurement? </a:t>
            </a:r>
          </a:p>
        </p:txBody>
      </p:sp>
    </p:spTree>
    <p:extLst>
      <p:ext uri="{BB962C8B-B14F-4D97-AF65-F5344CB8AC3E}">
        <p14:creationId xmlns:p14="http://schemas.microsoft.com/office/powerpoint/2010/main" val="10137259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ble&#10;&#10;Description automatically generated">
            <a:extLst>
              <a:ext uri="{FF2B5EF4-FFF2-40B4-BE49-F238E27FC236}">
                <a16:creationId xmlns:a16="http://schemas.microsoft.com/office/drawing/2014/main" id="{BD34CEEE-BE32-49C4-BE91-22EFC1D4D7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2B0EB0CF-8AE3-46AC-9B73-834D894CF8A5}"/>
              </a:ext>
            </a:extLst>
          </p:cNvPr>
          <p:cNvSpPr txBox="1"/>
          <p:nvPr/>
        </p:nvSpPr>
        <p:spPr>
          <a:xfrm>
            <a:off x="4402942" y="1130940"/>
            <a:ext cx="3104764" cy="70788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First, find the column that contains 72 in its range.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84CD7F0-23AC-4A99-AC8B-3165E6434E04}"/>
              </a:ext>
            </a:extLst>
          </p:cNvPr>
          <p:cNvSpPr/>
          <p:nvPr/>
        </p:nvSpPr>
        <p:spPr>
          <a:xfrm>
            <a:off x="3423447" y="211015"/>
            <a:ext cx="820616" cy="5720553"/>
          </a:xfrm>
          <a:prstGeom prst="rect">
            <a:avLst/>
          </a:prstGeom>
          <a:noFill/>
          <a:ln w="38100"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833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ble&#10;&#10;Description automatically generated">
            <a:extLst>
              <a:ext uri="{FF2B5EF4-FFF2-40B4-BE49-F238E27FC236}">
                <a16:creationId xmlns:a16="http://schemas.microsoft.com/office/drawing/2014/main" id="{BD34CEEE-BE32-49C4-BE91-22EFC1D4D7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2B0EB0CF-8AE3-46AC-9B73-834D894CF8A5}"/>
              </a:ext>
            </a:extLst>
          </p:cNvPr>
          <p:cNvSpPr txBox="1"/>
          <p:nvPr/>
        </p:nvSpPr>
        <p:spPr>
          <a:xfrm>
            <a:off x="4463100" y="3183340"/>
            <a:ext cx="2611469" cy="70788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Then, fill in the first box in that column.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84CD7F0-23AC-4A99-AC8B-3165E6434E04}"/>
              </a:ext>
            </a:extLst>
          </p:cNvPr>
          <p:cNvSpPr/>
          <p:nvPr/>
        </p:nvSpPr>
        <p:spPr>
          <a:xfrm>
            <a:off x="3411415" y="3549315"/>
            <a:ext cx="820616" cy="625643"/>
          </a:xfrm>
          <a:prstGeom prst="rect">
            <a:avLst/>
          </a:prstGeom>
          <a:solidFill>
            <a:srgbClr val="FF5050"/>
          </a:solidFill>
          <a:ln w="38100"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015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ble&#10;&#10;Description automatically generated">
            <a:extLst>
              <a:ext uri="{FF2B5EF4-FFF2-40B4-BE49-F238E27FC236}">
                <a16:creationId xmlns:a16="http://schemas.microsoft.com/office/drawing/2014/main" id="{BD34CEEE-BE32-49C4-BE91-22EFC1D4D7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2B0EB0CF-8AE3-46AC-9B73-834D894CF8A5}"/>
              </a:ext>
            </a:extLst>
          </p:cNvPr>
          <p:cNvSpPr txBox="1"/>
          <p:nvPr/>
        </p:nvSpPr>
        <p:spPr>
          <a:xfrm>
            <a:off x="985974" y="360978"/>
            <a:ext cx="3658216" cy="132343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Continue until you have added all of your scallop shell heights and you have something that looks like this.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84CD7F0-23AC-4A99-AC8B-3165E6434E04}"/>
              </a:ext>
            </a:extLst>
          </p:cNvPr>
          <p:cNvSpPr/>
          <p:nvPr/>
        </p:nvSpPr>
        <p:spPr>
          <a:xfrm>
            <a:off x="3411415" y="2213811"/>
            <a:ext cx="820616" cy="1961147"/>
          </a:xfrm>
          <a:prstGeom prst="rect">
            <a:avLst/>
          </a:prstGeom>
          <a:solidFill>
            <a:srgbClr val="FF5050"/>
          </a:solidFill>
          <a:ln w="38100"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87AC4B-9F57-401C-9AD8-3B5DF9183FD2}"/>
              </a:ext>
            </a:extLst>
          </p:cNvPr>
          <p:cNvSpPr/>
          <p:nvPr/>
        </p:nvSpPr>
        <p:spPr>
          <a:xfrm>
            <a:off x="4273676" y="2851519"/>
            <a:ext cx="820616" cy="1323439"/>
          </a:xfrm>
          <a:prstGeom prst="rect">
            <a:avLst/>
          </a:prstGeom>
          <a:solidFill>
            <a:srgbClr val="FF5050"/>
          </a:solidFill>
          <a:ln w="38100"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7BF562F-1C2E-4E85-8A11-D421EE7791FE}"/>
              </a:ext>
            </a:extLst>
          </p:cNvPr>
          <p:cNvSpPr/>
          <p:nvPr/>
        </p:nvSpPr>
        <p:spPr>
          <a:xfrm>
            <a:off x="1706939" y="2851518"/>
            <a:ext cx="820616" cy="1323439"/>
          </a:xfrm>
          <a:prstGeom prst="rect">
            <a:avLst/>
          </a:prstGeom>
          <a:solidFill>
            <a:srgbClr val="FF5050"/>
          </a:solidFill>
          <a:ln w="38100"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3551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46CE4FD3-E752-4A65-B0BD-E0D8332967BA}"/>
              </a:ext>
            </a:extLst>
          </p:cNvPr>
          <p:cNvGraphicFramePr>
            <a:graphicFrameLocks noGrp="1"/>
          </p:cNvGraphicFramePr>
          <p:nvPr/>
        </p:nvGraphicFramePr>
        <p:xfrm>
          <a:off x="1013791" y="288234"/>
          <a:ext cx="10883325" cy="58224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075">
                  <a:extLst>
                    <a:ext uri="{9D8B030D-6E8A-4147-A177-3AD203B41FA5}">
                      <a16:colId xmlns:a16="http://schemas.microsoft.com/office/drawing/2014/main" val="3758380373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7278330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601939573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8924416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171681801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49255889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80703364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63318800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50745959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30912384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54679626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346079625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62715584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2262111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77257766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8213662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378523814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5780719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89658748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9439470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036011047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61418985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5744594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83280807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194518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983621734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44920849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473706811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53734156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94667882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964822514"/>
                    </a:ext>
                  </a:extLst>
                </a:gridCol>
              </a:tblGrid>
              <a:tr h="52931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3948164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3435946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63916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942788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489466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2514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007684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65680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264999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54389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351349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7A9B18A-9FDD-422E-95B9-393D10833596}"/>
              </a:ext>
            </a:extLst>
          </p:cNvPr>
          <p:cNvSpPr txBox="1"/>
          <p:nvPr/>
        </p:nvSpPr>
        <p:spPr>
          <a:xfrm>
            <a:off x="4890035" y="6368749"/>
            <a:ext cx="2688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Shell Height (mm)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4DE2CF-963D-47A3-B7F0-E276370A1909}"/>
              </a:ext>
            </a:extLst>
          </p:cNvPr>
          <p:cNvSpPr txBox="1"/>
          <p:nvPr/>
        </p:nvSpPr>
        <p:spPr>
          <a:xfrm rot="16200000">
            <a:off x="-1132700" y="3059383"/>
            <a:ext cx="28551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Gonad Area (mm</a:t>
            </a:r>
            <a:r>
              <a:rPr lang="en-US" sz="2400" b="1" baseline="30000" dirty="0">
                <a:latin typeface="Avenir Next LT Pro Light" panose="020B0304020202020204" pitchFamily="34" charset="0"/>
                <a:cs typeface="Calibri" panose="020F0502020204030204" pitchFamily="34" charset="0"/>
              </a:rPr>
              <a:t>2</a:t>
            </a:r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AA4096-EE26-4B4E-9482-80AEA4A19DF1}"/>
              </a:ext>
            </a:extLst>
          </p:cNvPr>
          <p:cNvSpPr txBox="1"/>
          <p:nvPr/>
        </p:nvSpPr>
        <p:spPr>
          <a:xfrm>
            <a:off x="805069" y="6112565"/>
            <a:ext cx="113968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58     60    62    64    66    68     70     72    74    76    78     80    82    84     86    88    90    92     94    96    98   100   102  104  106  108  110  112  114  116  118  120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AA76DA-2C6C-4CB3-990D-14D482E22D5E}"/>
              </a:ext>
            </a:extLst>
          </p:cNvPr>
          <p:cNvSpPr txBox="1"/>
          <p:nvPr/>
        </p:nvSpPr>
        <p:spPr>
          <a:xfrm>
            <a:off x="114300" y="139801"/>
            <a:ext cx="914400" cy="6078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/>
              <a:t>2200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2100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2000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1900</a:t>
            </a:r>
            <a:endParaRPr lang="en-US" sz="105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1800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1700</a:t>
            </a:r>
            <a:endParaRPr lang="en-US" sz="105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1600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1500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1400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1300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1100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1000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900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800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700</a:t>
            </a:r>
            <a:endParaRPr lang="en-US" sz="110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600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500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400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300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100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9CC70A1-BFCB-49BC-BFE9-1AD2AFAE96AC}"/>
              </a:ext>
            </a:extLst>
          </p:cNvPr>
          <p:cNvCxnSpPr/>
          <p:nvPr/>
        </p:nvCxnSpPr>
        <p:spPr>
          <a:xfrm>
            <a:off x="1013791" y="42576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64CCE72-1C53-40C7-99C9-5093D9BAA582}"/>
              </a:ext>
            </a:extLst>
          </p:cNvPr>
          <p:cNvCxnSpPr/>
          <p:nvPr/>
        </p:nvCxnSpPr>
        <p:spPr>
          <a:xfrm>
            <a:off x="1013790" y="584835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CC5744-2BCB-4E18-9A24-BACD44B714C4}"/>
              </a:ext>
            </a:extLst>
          </p:cNvPr>
          <p:cNvCxnSpPr/>
          <p:nvPr/>
        </p:nvCxnSpPr>
        <p:spPr>
          <a:xfrm>
            <a:off x="1013790" y="530542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24296DA-18B8-40A8-9B11-B0F9E84D6CB5}"/>
              </a:ext>
            </a:extLst>
          </p:cNvPr>
          <p:cNvCxnSpPr/>
          <p:nvPr/>
        </p:nvCxnSpPr>
        <p:spPr>
          <a:xfrm>
            <a:off x="1013790" y="48006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B77CE78-FEDB-4FE2-BD5C-193A15265140}"/>
              </a:ext>
            </a:extLst>
          </p:cNvPr>
          <p:cNvCxnSpPr/>
          <p:nvPr/>
        </p:nvCxnSpPr>
        <p:spPr>
          <a:xfrm>
            <a:off x="1013790" y="37242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38978B1-4777-4F4C-ABDC-8D1DA747791F}"/>
              </a:ext>
            </a:extLst>
          </p:cNvPr>
          <p:cNvCxnSpPr/>
          <p:nvPr/>
        </p:nvCxnSpPr>
        <p:spPr>
          <a:xfrm>
            <a:off x="1013790" y="319945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B8F2AB9-0E6A-47E7-BD96-6DEC8F517F9D}"/>
              </a:ext>
            </a:extLst>
          </p:cNvPr>
          <p:cNvCxnSpPr/>
          <p:nvPr/>
        </p:nvCxnSpPr>
        <p:spPr>
          <a:xfrm>
            <a:off x="1013789" y="26755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85A5D8B-374B-4CD4-AA1C-BB36593C2713}"/>
              </a:ext>
            </a:extLst>
          </p:cNvPr>
          <p:cNvCxnSpPr/>
          <p:nvPr/>
        </p:nvCxnSpPr>
        <p:spPr>
          <a:xfrm>
            <a:off x="1013788" y="21517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324BBB4-8DB1-4F1B-BBCE-74975E6DEE4E}"/>
              </a:ext>
            </a:extLst>
          </p:cNvPr>
          <p:cNvCxnSpPr/>
          <p:nvPr/>
        </p:nvCxnSpPr>
        <p:spPr>
          <a:xfrm>
            <a:off x="1013787" y="16087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5CC228B-B5A0-4CF6-8817-B74328D8D34C}"/>
              </a:ext>
            </a:extLst>
          </p:cNvPr>
          <p:cNvCxnSpPr/>
          <p:nvPr/>
        </p:nvCxnSpPr>
        <p:spPr>
          <a:xfrm>
            <a:off x="1013786" y="10849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8A20F89-FB05-417F-9253-F34EC92F94D0}"/>
              </a:ext>
            </a:extLst>
          </p:cNvPr>
          <p:cNvCxnSpPr/>
          <p:nvPr/>
        </p:nvCxnSpPr>
        <p:spPr>
          <a:xfrm>
            <a:off x="1013785" y="5419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2B722080-E5DB-44AC-8742-28E03ACAFAAF}"/>
              </a:ext>
            </a:extLst>
          </p:cNvPr>
          <p:cNvSpPr txBox="1"/>
          <p:nvPr/>
        </p:nvSpPr>
        <p:spPr>
          <a:xfrm>
            <a:off x="1115059" y="379522"/>
            <a:ext cx="3890078" cy="163121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Scatter plot example: </a:t>
            </a:r>
          </a:p>
          <a:p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 a scatter plot, we need two measurements. In this plot, shell height is on the x-axis, and gonad area is on the y-axis.</a:t>
            </a:r>
          </a:p>
        </p:txBody>
      </p:sp>
    </p:spTree>
    <p:extLst>
      <p:ext uri="{BB962C8B-B14F-4D97-AF65-F5344CB8AC3E}">
        <p14:creationId xmlns:p14="http://schemas.microsoft.com/office/powerpoint/2010/main" val="2795020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46CE4FD3-E752-4A65-B0BD-E0D8332967BA}"/>
              </a:ext>
            </a:extLst>
          </p:cNvPr>
          <p:cNvGraphicFramePr>
            <a:graphicFrameLocks noGrp="1"/>
          </p:cNvGraphicFramePr>
          <p:nvPr/>
        </p:nvGraphicFramePr>
        <p:xfrm>
          <a:off x="1013791" y="288234"/>
          <a:ext cx="10883325" cy="58224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075">
                  <a:extLst>
                    <a:ext uri="{9D8B030D-6E8A-4147-A177-3AD203B41FA5}">
                      <a16:colId xmlns:a16="http://schemas.microsoft.com/office/drawing/2014/main" val="3758380373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7278330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601939573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8924416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171681801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49255889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80703364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63318800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50745959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30912384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54679626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346079625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62715584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2262111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77257766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8213662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378523814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5780719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89658748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9439470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036011047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61418985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5744594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83280807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194518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983621734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44920849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473706811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53734156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94667882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964822514"/>
                    </a:ext>
                  </a:extLst>
                </a:gridCol>
              </a:tblGrid>
              <a:tr h="52931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3948164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3435946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63916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942788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489466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2514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007684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65680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264999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54389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351349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7A9B18A-9FDD-422E-95B9-393D10833596}"/>
              </a:ext>
            </a:extLst>
          </p:cNvPr>
          <p:cNvSpPr txBox="1"/>
          <p:nvPr/>
        </p:nvSpPr>
        <p:spPr>
          <a:xfrm>
            <a:off x="4890035" y="6368749"/>
            <a:ext cx="2688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Shell Height (mm)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4DE2CF-963D-47A3-B7F0-E276370A1909}"/>
              </a:ext>
            </a:extLst>
          </p:cNvPr>
          <p:cNvSpPr txBox="1"/>
          <p:nvPr/>
        </p:nvSpPr>
        <p:spPr>
          <a:xfrm rot="16200000">
            <a:off x="-1132700" y="3059383"/>
            <a:ext cx="28551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Gonad Area (mm</a:t>
            </a:r>
            <a:r>
              <a:rPr lang="en-US" sz="2400" b="1" baseline="30000" dirty="0">
                <a:latin typeface="Avenir Next LT Pro Light" panose="020B0304020202020204" pitchFamily="34" charset="0"/>
                <a:cs typeface="Calibri" panose="020F0502020204030204" pitchFamily="34" charset="0"/>
              </a:rPr>
              <a:t>2</a:t>
            </a:r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AA4096-EE26-4B4E-9482-80AEA4A19DF1}"/>
              </a:ext>
            </a:extLst>
          </p:cNvPr>
          <p:cNvSpPr txBox="1"/>
          <p:nvPr/>
        </p:nvSpPr>
        <p:spPr>
          <a:xfrm>
            <a:off x="805069" y="6112565"/>
            <a:ext cx="113968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58     60    62    64    66    68     70     72    74    76    78     80    82    84     86    88    90    92     94    96    98   100   102  104  106  108  110  112  114  116  118  120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AA76DA-2C6C-4CB3-990D-14D482E22D5E}"/>
              </a:ext>
            </a:extLst>
          </p:cNvPr>
          <p:cNvSpPr txBox="1"/>
          <p:nvPr/>
        </p:nvSpPr>
        <p:spPr>
          <a:xfrm>
            <a:off x="114300" y="139801"/>
            <a:ext cx="914400" cy="6078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/>
              <a:t>2200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2100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2000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1900</a:t>
            </a:r>
            <a:endParaRPr lang="en-US" sz="105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1800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1700</a:t>
            </a:r>
            <a:endParaRPr lang="en-US" sz="105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1600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1500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1400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1300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1100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1000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900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800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700</a:t>
            </a:r>
            <a:endParaRPr lang="en-US" sz="110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600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500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400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300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100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9CC70A1-BFCB-49BC-BFE9-1AD2AFAE96AC}"/>
              </a:ext>
            </a:extLst>
          </p:cNvPr>
          <p:cNvCxnSpPr/>
          <p:nvPr/>
        </p:nvCxnSpPr>
        <p:spPr>
          <a:xfrm>
            <a:off x="1013791" y="42576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64CCE72-1C53-40C7-99C9-5093D9BAA582}"/>
              </a:ext>
            </a:extLst>
          </p:cNvPr>
          <p:cNvCxnSpPr/>
          <p:nvPr/>
        </p:nvCxnSpPr>
        <p:spPr>
          <a:xfrm>
            <a:off x="1013790" y="584835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CC5744-2BCB-4E18-9A24-BACD44B714C4}"/>
              </a:ext>
            </a:extLst>
          </p:cNvPr>
          <p:cNvCxnSpPr/>
          <p:nvPr/>
        </p:nvCxnSpPr>
        <p:spPr>
          <a:xfrm>
            <a:off x="1013790" y="530542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24296DA-18B8-40A8-9B11-B0F9E84D6CB5}"/>
              </a:ext>
            </a:extLst>
          </p:cNvPr>
          <p:cNvCxnSpPr/>
          <p:nvPr/>
        </p:nvCxnSpPr>
        <p:spPr>
          <a:xfrm>
            <a:off x="1013790" y="48006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B77CE78-FEDB-4FE2-BD5C-193A15265140}"/>
              </a:ext>
            </a:extLst>
          </p:cNvPr>
          <p:cNvCxnSpPr/>
          <p:nvPr/>
        </p:nvCxnSpPr>
        <p:spPr>
          <a:xfrm>
            <a:off x="1013790" y="37242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38978B1-4777-4F4C-ABDC-8D1DA747791F}"/>
              </a:ext>
            </a:extLst>
          </p:cNvPr>
          <p:cNvCxnSpPr/>
          <p:nvPr/>
        </p:nvCxnSpPr>
        <p:spPr>
          <a:xfrm>
            <a:off x="1013790" y="319945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B8F2AB9-0E6A-47E7-BD96-6DEC8F517F9D}"/>
              </a:ext>
            </a:extLst>
          </p:cNvPr>
          <p:cNvCxnSpPr/>
          <p:nvPr/>
        </p:nvCxnSpPr>
        <p:spPr>
          <a:xfrm>
            <a:off x="1013789" y="26755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85A5D8B-374B-4CD4-AA1C-BB36593C2713}"/>
              </a:ext>
            </a:extLst>
          </p:cNvPr>
          <p:cNvCxnSpPr/>
          <p:nvPr/>
        </p:nvCxnSpPr>
        <p:spPr>
          <a:xfrm>
            <a:off x="1013788" y="21517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324BBB4-8DB1-4F1B-BBCE-74975E6DEE4E}"/>
              </a:ext>
            </a:extLst>
          </p:cNvPr>
          <p:cNvCxnSpPr/>
          <p:nvPr/>
        </p:nvCxnSpPr>
        <p:spPr>
          <a:xfrm>
            <a:off x="1013787" y="16087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5CC228B-B5A0-4CF6-8817-B74328D8D34C}"/>
              </a:ext>
            </a:extLst>
          </p:cNvPr>
          <p:cNvCxnSpPr/>
          <p:nvPr/>
        </p:nvCxnSpPr>
        <p:spPr>
          <a:xfrm>
            <a:off x="1013786" y="10849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8A20F89-FB05-417F-9253-F34EC92F94D0}"/>
              </a:ext>
            </a:extLst>
          </p:cNvPr>
          <p:cNvCxnSpPr/>
          <p:nvPr/>
        </p:nvCxnSpPr>
        <p:spPr>
          <a:xfrm>
            <a:off x="1013785" y="5419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2B722080-E5DB-44AC-8742-28E03ACAFAAF}"/>
              </a:ext>
            </a:extLst>
          </p:cNvPr>
          <p:cNvSpPr txBox="1"/>
          <p:nvPr/>
        </p:nvSpPr>
        <p:spPr>
          <a:xfrm>
            <a:off x="5747217" y="3831625"/>
            <a:ext cx="3890078" cy="163121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Say our measurement is 80 mm for shell height and 700 mm</a:t>
            </a:r>
            <a:r>
              <a:rPr lang="en-US" sz="2000" baseline="30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for gonad area. Start by finding the shell height measurement on the x-axis.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B6A57FB-FBB3-482B-A604-AB288E87EABB}"/>
              </a:ext>
            </a:extLst>
          </p:cNvPr>
          <p:cNvSpPr/>
          <p:nvPr/>
        </p:nvSpPr>
        <p:spPr>
          <a:xfrm>
            <a:off x="4725593" y="6101018"/>
            <a:ext cx="304820" cy="289298"/>
          </a:xfrm>
          <a:prstGeom prst="rect">
            <a:avLst/>
          </a:prstGeom>
          <a:noFill/>
          <a:ln w="38100"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4764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46CE4FD3-E752-4A65-B0BD-E0D8332967BA}"/>
              </a:ext>
            </a:extLst>
          </p:cNvPr>
          <p:cNvGraphicFramePr>
            <a:graphicFrameLocks noGrp="1"/>
          </p:cNvGraphicFramePr>
          <p:nvPr/>
        </p:nvGraphicFramePr>
        <p:xfrm>
          <a:off x="1013791" y="288234"/>
          <a:ext cx="10883325" cy="58224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075">
                  <a:extLst>
                    <a:ext uri="{9D8B030D-6E8A-4147-A177-3AD203B41FA5}">
                      <a16:colId xmlns:a16="http://schemas.microsoft.com/office/drawing/2014/main" val="3758380373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7278330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601939573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8924416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171681801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49255889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80703364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63318800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50745959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30912384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54679626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346079625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62715584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2262111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77257766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8213662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378523814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5780719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89658748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9439470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036011047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61418985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5744594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83280807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194518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983621734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44920849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473706811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53734156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94667882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964822514"/>
                    </a:ext>
                  </a:extLst>
                </a:gridCol>
              </a:tblGrid>
              <a:tr h="52931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3948164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3435946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63916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942788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489466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2514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007684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65680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264999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54389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351349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7A9B18A-9FDD-422E-95B9-393D10833596}"/>
              </a:ext>
            </a:extLst>
          </p:cNvPr>
          <p:cNvSpPr txBox="1"/>
          <p:nvPr/>
        </p:nvSpPr>
        <p:spPr>
          <a:xfrm>
            <a:off x="4890035" y="6368749"/>
            <a:ext cx="2688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Shell Height (mm)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4DE2CF-963D-47A3-B7F0-E276370A1909}"/>
              </a:ext>
            </a:extLst>
          </p:cNvPr>
          <p:cNvSpPr txBox="1"/>
          <p:nvPr/>
        </p:nvSpPr>
        <p:spPr>
          <a:xfrm rot="16200000">
            <a:off x="-1132700" y="3059383"/>
            <a:ext cx="28551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Gonad Area (mm</a:t>
            </a:r>
            <a:r>
              <a:rPr lang="en-US" sz="2400" b="1" baseline="30000" dirty="0">
                <a:latin typeface="Avenir Next LT Pro Light" panose="020B0304020202020204" pitchFamily="34" charset="0"/>
                <a:cs typeface="Calibri" panose="020F0502020204030204" pitchFamily="34" charset="0"/>
              </a:rPr>
              <a:t>2</a:t>
            </a:r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AA4096-EE26-4B4E-9482-80AEA4A19DF1}"/>
              </a:ext>
            </a:extLst>
          </p:cNvPr>
          <p:cNvSpPr txBox="1"/>
          <p:nvPr/>
        </p:nvSpPr>
        <p:spPr>
          <a:xfrm>
            <a:off x="805069" y="6112565"/>
            <a:ext cx="113968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58     60    62    64    66    68     70     72    74    76    78     80    82    84     86    88    90    92     94    96    98   100   102  104  106  108  110  112  114  116  118  120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AA76DA-2C6C-4CB3-990D-14D482E22D5E}"/>
              </a:ext>
            </a:extLst>
          </p:cNvPr>
          <p:cNvSpPr txBox="1"/>
          <p:nvPr/>
        </p:nvSpPr>
        <p:spPr>
          <a:xfrm>
            <a:off x="114300" y="139801"/>
            <a:ext cx="914400" cy="6078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/>
              <a:t>2200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2100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2000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1900</a:t>
            </a:r>
            <a:endParaRPr lang="en-US" sz="105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1800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1700</a:t>
            </a:r>
            <a:endParaRPr lang="en-US" sz="105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1600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1500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1400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1300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1100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1000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900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800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700</a:t>
            </a:r>
            <a:endParaRPr lang="en-US" sz="110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600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500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400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300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100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9CC70A1-BFCB-49BC-BFE9-1AD2AFAE96AC}"/>
              </a:ext>
            </a:extLst>
          </p:cNvPr>
          <p:cNvCxnSpPr/>
          <p:nvPr/>
        </p:nvCxnSpPr>
        <p:spPr>
          <a:xfrm>
            <a:off x="1013791" y="42576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64CCE72-1C53-40C7-99C9-5093D9BAA582}"/>
              </a:ext>
            </a:extLst>
          </p:cNvPr>
          <p:cNvCxnSpPr/>
          <p:nvPr/>
        </p:nvCxnSpPr>
        <p:spPr>
          <a:xfrm>
            <a:off x="1013790" y="584835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CC5744-2BCB-4E18-9A24-BACD44B714C4}"/>
              </a:ext>
            </a:extLst>
          </p:cNvPr>
          <p:cNvCxnSpPr/>
          <p:nvPr/>
        </p:nvCxnSpPr>
        <p:spPr>
          <a:xfrm>
            <a:off x="1013790" y="530542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24296DA-18B8-40A8-9B11-B0F9E84D6CB5}"/>
              </a:ext>
            </a:extLst>
          </p:cNvPr>
          <p:cNvCxnSpPr/>
          <p:nvPr/>
        </p:nvCxnSpPr>
        <p:spPr>
          <a:xfrm>
            <a:off x="1013790" y="48006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B77CE78-FEDB-4FE2-BD5C-193A15265140}"/>
              </a:ext>
            </a:extLst>
          </p:cNvPr>
          <p:cNvCxnSpPr/>
          <p:nvPr/>
        </p:nvCxnSpPr>
        <p:spPr>
          <a:xfrm>
            <a:off x="1013790" y="37242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38978B1-4777-4F4C-ABDC-8D1DA747791F}"/>
              </a:ext>
            </a:extLst>
          </p:cNvPr>
          <p:cNvCxnSpPr/>
          <p:nvPr/>
        </p:nvCxnSpPr>
        <p:spPr>
          <a:xfrm>
            <a:off x="1013790" y="319945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B8F2AB9-0E6A-47E7-BD96-6DEC8F517F9D}"/>
              </a:ext>
            </a:extLst>
          </p:cNvPr>
          <p:cNvCxnSpPr/>
          <p:nvPr/>
        </p:nvCxnSpPr>
        <p:spPr>
          <a:xfrm>
            <a:off x="1013789" y="26755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85A5D8B-374B-4CD4-AA1C-BB36593C2713}"/>
              </a:ext>
            </a:extLst>
          </p:cNvPr>
          <p:cNvCxnSpPr/>
          <p:nvPr/>
        </p:nvCxnSpPr>
        <p:spPr>
          <a:xfrm>
            <a:off x="1013788" y="21517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324BBB4-8DB1-4F1B-BBCE-74975E6DEE4E}"/>
              </a:ext>
            </a:extLst>
          </p:cNvPr>
          <p:cNvCxnSpPr/>
          <p:nvPr/>
        </p:nvCxnSpPr>
        <p:spPr>
          <a:xfrm>
            <a:off x="1013787" y="16087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5CC228B-B5A0-4CF6-8817-B74328D8D34C}"/>
              </a:ext>
            </a:extLst>
          </p:cNvPr>
          <p:cNvCxnSpPr/>
          <p:nvPr/>
        </p:nvCxnSpPr>
        <p:spPr>
          <a:xfrm>
            <a:off x="1013786" y="10849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8A20F89-FB05-417F-9253-F34EC92F94D0}"/>
              </a:ext>
            </a:extLst>
          </p:cNvPr>
          <p:cNvCxnSpPr/>
          <p:nvPr/>
        </p:nvCxnSpPr>
        <p:spPr>
          <a:xfrm>
            <a:off x="1013785" y="5419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2B722080-E5DB-44AC-8742-28E03ACAFAAF}"/>
              </a:ext>
            </a:extLst>
          </p:cNvPr>
          <p:cNvSpPr txBox="1"/>
          <p:nvPr/>
        </p:nvSpPr>
        <p:spPr>
          <a:xfrm>
            <a:off x="5302049" y="3603449"/>
            <a:ext cx="3685540" cy="101566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Next, travel up the graph until you reach the gonad area measurement (700 mm</a:t>
            </a:r>
            <a:r>
              <a:rPr lang="en-US" sz="2000" baseline="30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B6A57FB-FBB3-482B-A604-AB288E87EABB}"/>
              </a:ext>
            </a:extLst>
          </p:cNvPr>
          <p:cNvSpPr/>
          <p:nvPr/>
        </p:nvSpPr>
        <p:spPr>
          <a:xfrm>
            <a:off x="4725593" y="6101018"/>
            <a:ext cx="304820" cy="289298"/>
          </a:xfrm>
          <a:prstGeom prst="rect">
            <a:avLst/>
          </a:prstGeom>
          <a:noFill/>
          <a:ln w="38100"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05AFCDD-BDAE-49F6-8F00-07AD1824B0A3}"/>
              </a:ext>
            </a:extLst>
          </p:cNvPr>
          <p:cNvSpPr/>
          <p:nvPr/>
        </p:nvSpPr>
        <p:spPr>
          <a:xfrm>
            <a:off x="587998" y="4080709"/>
            <a:ext cx="414972" cy="307776"/>
          </a:xfrm>
          <a:prstGeom prst="rect">
            <a:avLst/>
          </a:prstGeom>
          <a:noFill/>
          <a:ln w="38100"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F6FE83-CC37-4602-90D1-F3B9D0FC0EB4}"/>
              </a:ext>
            </a:extLst>
          </p:cNvPr>
          <p:cNvCxnSpPr>
            <a:cxnSpLocks/>
          </p:cNvCxnSpPr>
          <p:nvPr/>
        </p:nvCxnSpPr>
        <p:spPr>
          <a:xfrm flipV="1">
            <a:off x="4878003" y="4257675"/>
            <a:ext cx="0" cy="1843343"/>
          </a:xfrm>
          <a:prstGeom prst="straightConnector1">
            <a:avLst/>
          </a:prstGeom>
          <a:ln w="38100">
            <a:solidFill>
              <a:srgbClr val="FF5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1938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46CE4FD3-E752-4A65-B0BD-E0D8332967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5327213"/>
              </p:ext>
            </p:extLst>
          </p:nvPr>
        </p:nvGraphicFramePr>
        <p:xfrm>
          <a:off x="1013791" y="288234"/>
          <a:ext cx="10883325" cy="58224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075">
                  <a:extLst>
                    <a:ext uri="{9D8B030D-6E8A-4147-A177-3AD203B41FA5}">
                      <a16:colId xmlns:a16="http://schemas.microsoft.com/office/drawing/2014/main" val="3758380373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7278330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601939573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8924416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171681801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49255889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80703364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63318800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50745959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30912384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54679626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346079625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62715584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2262111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77257766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8213662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378523814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5780719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89658748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9439470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036011047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61418985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5744594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83280807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194518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983621734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44920849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473706811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53734156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94667882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964822514"/>
                    </a:ext>
                  </a:extLst>
                </a:gridCol>
              </a:tblGrid>
              <a:tr h="52931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3948164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3435946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63916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942788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489466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2514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007684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65680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264999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54389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351349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7A9B18A-9FDD-422E-95B9-393D10833596}"/>
              </a:ext>
            </a:extLst>
          </p:cNvPr>
          <p:cNvSpPr txBox="1"/>
          <p:nvPr/>
        </p:nvSpPr>
        <p:spPr>
          <a:xfrm>
            <a:off x="4890035" y="6368749"/>
            <a:ext cx="2688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Shell Height (mm)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4DE2CF-963D-47A3-B7F0-E276370A1909}"/>
              </a:ext>
            </a:extLst>
          </p:cNvPr>
          <p:cNvSpPr txBox="1"/>
          <p:nvPr/>
        </p:nvSpPr>
        <p:spPr>
          <a:xfrm rot="16200000">
            <a:off x="-1132700" y="3059383"/>
            <a:ext cx="28551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Gonad Area (mm</a:t>
            </a:r>
            <a:r>
              <a:rPr lang="en-US" sz="2400" b="1" baseline="30000" dirty="0">
                <a:latin typeface="Avenir Next LT Pro Light" panose="020B0304020202020204" pitchFamily="34" charset="0"/>
                <a:cs typeface="Calibri" panose="020F0502020204030204" pitchFamily="34" charset="0"/>
              </a:rPr>
              <a:t>2</a:t>
            </a:r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AA4096-EE26-4B4E-9482-80AEA4A19DF1}"/>
              </a:ext>
            </a:extLst>
          </p:cNvPr>
          <p:cNvSpPr txBox="1"/>
          <p:nvPr/>
        </p:nvSpPr>
        <p:spPr>
          <a:xfrm>
            <a:off x="805069" y="6112565"/>
            <a:ext cx="113968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58     60    62    64    66    68     70     72    74    76    78     80    82    84     86    88    90    92     94    96    98   100   102  104  106  108  110  112  114  116  118  120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AA76DA-2C6C-4CB3-990D-14D482E22D5E}"/>
              </a:ext>
            </a:extLst>
          </p:cNvPr>
          <p:cNvSpPr txBox="1"/>
          <p:nvPr/>
        </p:nvSpPr>
        <p:spPr>
          <a:xfrm>
            <a:off x="114300" y="139801"/>
            <a:ext cx="914400" cy="6078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/>
              <a:t>2200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2100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2000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1900</a:t>
            </a:r>
            <a:endParaRPr lang="en-US" sz="105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1800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1700</a:t>
            </a:r>
            <a:endParaRPr lang="en-US" sz="105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1600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1500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1400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1300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1100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1000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900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800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700</a:t>
            </a:r>
            <a:endParaRPr lang="en-US" sz="110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600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500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400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300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100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9CC70A1-BFCB-49BC-BFE9-1AD2AFAE96AC}"/>
              </a:ext>
            </a:extLst>
          </p:cNvPr>
          <p:cNvCxnSpPr/>
          <p:nvPr/>
        </p:nvCxnSpPr>
        <p:spPr>
          <a:xfrm>
            <a:off x="1013791" y="42576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64CCE72-1C53-40C7-99C9-5093D9BAA582}"/>
              </a:ext>
            </a:extLst>
          </p:cNvPr>
          <p:cNvCxnSpPr/>
          <p:nvPr/>
        </p:nvCxnSpPr>
        <p:spPr>
          <a:xfrm>
            <a:off x="1013790" y="584835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CC5744-2BCB-4E18-9A24-BACD44B714C4}"/>
              </a:ext>
            </a:extLst>
          </p:cNvPr>
          <p:cNvCxnSpPr/>
          <p:nvPr/>
        </p:nvCxnSpPr>
        <p:spPr>
          <a:xfrm>
            <a:off x="1013790" y="530542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24296DA-18B8-40A8-9B11-B0F9E84D6CB5}"/>
              </a:ext>
            </a:extLst>
          </p:cNvPr>
          <p:cNvCxnSpPr/>
          <p:nvPr/>
        </p:nvCxnSpPr>
        <p:spPr>
          <a:xfrm>
            <a:off x="1013790" y="48006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B77CE78-FEDB-4FE2-BD5C-193A15265140}"/>
              </a:ext>
            </a:extLst>
          </p:cNvPr>
          <p:cNvCxnSpPr/>
          <p:nvPr/>
        </p:nvCxnSpPr>
        <p:spPr>
          <a:xfrm>
            <a:off x="1013790" y="37242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38978B1-4777-4F4C-ABDC-8D1DA747791F}"/>
              </a:ext>
            </a:extLst>
          </p:cNvPr>
          <p:cNvCxnSpPr/>
          <p:nvPr/>
        </p:nvCxnSpPr>
        <p:spPr>
          <a:xfrm>
            <a:off x="1013790" y="319945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B8F2AB9-0E6A-47E7-BD96-6DEC8F517F9D}"/>
              </a:ext>
            </a:extLst>
          </p:cNvPr>
          <p:cNvCxnSpPr/>
          <p:nvPr/>
        </p:nvCxnSpPr>
        <p:spPr>
          <a:xfrm>
            <a:off x="1013789" y="26755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85A5D8B-374B-4CD4-AA1C-BB36593C2713}"/>
              </a:ext>
            </a:extLst>
          </p:cNvPr>
          <p:cNvCxnSpPr/>
          <p:nvPr/>
        </p:nvCxnSpPr>
        <p:spPr>
          <a:xfrm>
            <a:off x="1013788" y="21517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324BBB4-8DB1-4F1B-BBCE-74975E6DEE4E}"/>
              </a:ext>
            </a:extLst>
          </p:cNvPr>
          <p:cNvCxnSpPr/>
          <p:nvPr/>
        </p:nvCxnSpPr>
        <p:spPr>
          <a:xfrm>
            <a:off x="1013787" y="16087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5CC228B-B5A0-4CF6-8817-B74328D8D34C}"/>
              </a:ext>
            </a:extLst>
          </p:cNvPr>
          <p:cNvCxnSpPr/>
          <p:nvPr/>
        </p:nvCxnSpPr>
        <p:spPr>
          <a:xfrm>
            <a:off x="1013786" y="10849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8A20F89-FB05-417F-9253-F34EC92F94D0}"/>
              </a:ext>
            </a:extLst>
          </p:cNvPr>
          <p:cNvCxnSpPr/>
          <p:nvPr/>
        </p:nvCxnSpPr>
        <p:spPr>
          <a:xfrm>
            <a:off x="1013785" y="5419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2B722080-E5DB-44AC-8742-28E03ACAFAAF}"/>
              </a:ext>
            </a:extLst>
          </p:cNvPr>
          <p:cNvSpPr txBox="1"/>
          <p:nvPr/>
        </p:nvSpPr>
        <p:spPr>
          <a:xfrm>
            <a:off x="5325533" y="3867345"/>
            <a:ext cx="2045361" cy="70788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Place your data point here!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B6A57FB-FBB3-482B-A604-AB288E87EABB}"/>
              </a:ext>
            </a:extLst>
          </p:cNvPr>
          <p:cNvSpPr/>
          <p:nvPr/>
        </p:nvSpPr>
        <p:spPr>
          <a:xfrm>
            <a:off x="4725593" y="6101018"/>
            <a:ext cx="304820" cy="289298"/>
          </a:xfrm>
          <a:prstGeom prst="rect">
            <a:avLst/>
          </a:prstGeom>
          <a:noFill/>
          <a:ln w="38100"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05AFCDD-BDAE-49F6-8F00-07AD1824B0A3}"/>
              </a:ext>
            </a:extLst>
          </p:cNvPr>
          <p:cNvSpPr/>
          <p:nvPr/>
        </p:nvSpPr>
        <p:spPr>
          <a:xfrm>
            <a:off x="587998" y="4080709"/>
            <a:ext cx="414972" cy="307776"/>
          </a:xfrm>
          <a:prstGeom prst="rect">
            <a:avLst/>
          </a:prstGeom>
          <a:noFill/>
          <a:ln w="38100"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DD3EBA1-C70A-40A5-A791-B16CA18C226D}"/>
              </a:ext>
            </a:extLst>
          </p:cNvPr>
          <p:cNvCxnSpPr>
            <a:cxnSpLocks/>
            <a:endCxn id="2" idx="0"/>
          </p:cNvCxnSpPr>
          <p:nvPr/>
        </p:nvCxnSpPr>
        <p:spPr>
          <a:xfrm flipV="1">
            <a:off x="4878003" y="4142361"/>
            <a:ext cx="0" cy="1958657"/>
          </a:xfrm>
          <a:prstGeom prst="straightConnector1">
            <a:avLst/>
          </a:prstGeom>
          <a:ln w="38100">
            <a:solidFill>
              <a:srgbClr val="FF5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>
            <a:extLst>
              <a:ext uri="{FF2B5EF4-FFF2-40B4-BE49-F238E27FC236}">
                <a16:creationId xmlns:a16="http://schemas.microsoft.com/office/drawing/2014/main" id="{A42065E8-F32D-40DB-816C-3B8A3B6F0C2C}"/>
              </a:ext>
            </a:extLst>
          </p:cNvPr>
          <p:cNvSpPr/>
          <p:nvPr/>
        </p:nvSpPr>
        <p:spPr>
          <a:xfrm>
            <a:off x="4764184" y="4142361"/>
            <a:ext cx="227637" cy="223587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3809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46CE4FD3-E752-4A65-B0BD-E0D8332967BA}"/>
              </a:ext>
            </a:extLst>
          </p:cNvPr>
          <p:cNvGraphicFramePr>
            <a:graphicFrameLocks noGrp="1"/>
          </p:cNvGraphicFramePr>
          <p:nvPr/>
        </p:nvGraphicFramePr>
        <p:xfrm>
          <a:off x="1013791" y="288234"/>
          <a:ext cx="10883325" cy="58224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075">
                  <a:extLst>
                    <a:ext uri="{9D8B030D-6E8A-4147-A177-3AD203B41FA5}">
                      <a16:colId xmlns:a16="http://schemas.microsoft.com/office/drawing/2014/main" val="3758380373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7278330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601939573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8924416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171681801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49255889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80703364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63318800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50745959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30912384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54679626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346079625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62715584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2262111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772577662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8213662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378523814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5780719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896587489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9439470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036011047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761418985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5744594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3983280807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194518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983621734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449208496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473706811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537341568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1946678820"/>
                    </a:ext>
                  </a:extLst>
                </a:gridCol>
                <a:gridCol w="351075">
                  <a:extLst>
                    <a:ext uri="{9D8B030D-6E8A-4147-A177-3AD203B41FA5}">
                      <a16:colId xmlns:a16="http://schemas.microsoft.com/office/drawing/2014/main" val="2964822514"/>
                    </a:ext>
                  </a:extLst>
                </a:gridCol>
              </a:tblGrid>
              <a:tr h="52931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3948164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3435946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63916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942788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489466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2514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007684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656801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264999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543892"/>
                  </a:ext>
                </a:extLst>
              </a:tr>
              <a:tr h="52931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351349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7A9B18A-9FDD-422E-95B9-393D10833596}"/>
              </a:ext>
            </a:extLst>
          </p:cNvPr>
          <p:cNvSpPr txBox="1"/>
          <p:nvPr/>
        </p:nvSpPr>
        <p:spPr>
          <a:xfrm>
            <a:off x="4890035" y="6368749"/>
            <a:ext cx="2688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Shell Height (mm)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4DE2CF-963D-47A3-B7F0-E276370A1909}"/>
              </a:ext>
            </a:extLst>
          </p:cNvPr>
          <p:cNvSpPr txBox="1"/>
          <p:nvPr/>
        </p:nvSpPr>
        <p:spPr>
          <a:xfrm rot="16200000">
            <a:off x="-1132700" y="3059383"/>
            <a:ext cx="28551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Gonad Area (mm</a:t>
            </a:r>
            <a:r>
              <a:rPr lang="en-US" sz="2400" b="1" baseline="30000" dirty="0">
                <a:latin typeface="Avenir Next LT Pro Light" panose="020B0304020202020204" pitchFamily="34" charset="0"/>
                <a:cs typeface="Calibri" panose="020F0502020204030204" pitchFamily="34" charset="0"/>
              </a:rPr>
              <a:t>2</a:t>
            </a:r>
            <a:r>
              <a:rPr lang="en-US" sz="2400" b="1" dirty="0">
                <a:latin typeface="Avenir Next LT Pro Light" panose="020B0304020202020204" pitchFamily="34" charset="0"/>
                <a:cs typeface="Calibri" panose="020F0502020204030204" pitchFamily="34" charset="0"/>
              </a:rPr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AA4096-EE26-4B4E-9482-80AEA4A19DF1}"/>
              </a:ext>
            </a:extLst>
          </p:cNvPr>
          <p:cNvSpPr txBox="1"/>
          <p:nvPr/>
        </p:nvSpPr>
        <p:spPr>
          <a:xfrm>
            <a:off x="805069" y="6112565"/>
            <a:ext cx="113968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58     60    62    64    66    68     70     72    74    76    78     80    82    84     86    88    90    92     94    96    98   100   102  104  106  108  110  112  114  116  118  120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AA76DA-2C6C-4CB3-990D-14D482E22D5E}"/>
              </a:ext>
            </a:extLst>
          </p:cNvPr>
          <p:cNvSpPr txBox="1"/>
          <p:nvPr/>
        </p:nvSpPr>
        <p:spPr>
          <a:xfrm>
            <a:off x="114300" y="139801"/>
            <a:ext cx="914400" cy="6078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/>
              <a:t>2200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2100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2000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1900</a:t>
            </a:r>
            <a:endParaRPr lang="en-US" sz="105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1800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1700</a:t>
            </a:r>
            <a:endParaRPr lang="en-US" sz="105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1600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1500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1400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1300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1100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1000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900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800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700</a:t>
            </a:r>
            <a:endParaRPr lang="en-US" sz="1100" dirty="0"/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600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500</a:t>
            </a:r>
          </a:p>
          <a:p>
            <a:pPr algn="r"/>
            <a:endParaRPr lang="en-US" sz="400" dirty="0"/>
          </a:p>
          <a:p>
            <a:pPr algn="r"/>
            <a:r>
              <a:rPr lang="en-US" sz="1400" dirty="0"/>
              <a:t>400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300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200</a:t>
            </a:r>
          </a:p>
          <a:p>
            <a:pPr algn="r"/>
            <a:endParaRPr lang="en-US" sz="300" dirty="0"/>
          </a:p>
          <a:p>
            <a:pPr algn="r"/>
            <a:r>
              <a:rPr lang="en-US" sz="1400" dirty="0"/>
              <a:t>100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9CC70A1-BFCB-49BC-BFE9-1AD2AFAE96AC}"/>
              </a:ext>
            </a:extLst>
          </p:cNvPr>
          <p:cNvCxnSpPr/>
          <p:nvPr/>
        </p:nvCxnSpPr>
        <p:spPr>
          <a:xfrm>
            <a:off x="1013791" y="42576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64CCE72-1C53-40C7-99C9-5093D9BAA582}"/>
              </a:ext>
            </a:extLst>
          </p:cNvPr>
          <p:cNvCxnSpPr/>
          <p:nvPr/>
        </p:nvCxnSpPr>
        <p:spPr>
          <a:xfrm>
            <a:off x="1013790" y="584835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CC5744-2BCB-4E18-9A24-BACD44B714C4}"/>
              </a:ext>
            </a:extLst>
          </p:cNvPr>
          <p:cNvCxnSpPr/>
          <p:nvPr/>
        </p:nvCxnSpPr>
        <p:spPr>
          <a:xfrm>
            <a:off x="1013790" y="530542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24296DA-18B8-40A8-9B11-B0F9E84D6CB5}"/>
              </a:ext>
            </a:extLst>
          </p:cNvPr>
          <p:cNvCxnSpPr/>
          <p:nvPr/>
        </p:nvCxnSpPr>
        <p:spPr>
          <a:xfrm>
            <a:off x="1013790" y="48006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B77CE78-FEDB-4FE2-BD5C-193A15265140}"/>
              </a:ext>
            </a:extLst>
          </p:cNvPr>
          <p:cNvCxnSpPr/>
          <p:nvPr/>
        </p:nvCxnSpPr>
        <p:spPr>
          <a:xfrm>
            <a:off x="1013790" y="37242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38978B1-4777-4F4C-ABDC-8D1DA747791F}"/>
              </a:ext>
            </a:extLst>
          </p:cNvPr>
          <p:cNvCxnSpPr/>
          <p:nvPr/>
        </p:nvCxnSpPr>
        <p:spPr>
          <a:xfrm>
            <a:off x="1013790" y="319945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B8F2AB9-0E6A-47E7-BD96-6DEC8F517F9D}"/>
              </a:ext>
            </a:extLst>
          </p:cNvPr>
          <p:cNvCxnSpPr/>
          <p:nvPr/>
        </p:nvCxnSpPr>
        <p:spPr>
          <a:xfrm>
            <a:off x="1013789" y="26755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85A5D8B-374B-4CD4-AA1C-BB36593C2713}"/>
              </a:ext>
            </a:extLst>
          </p:cNvPr>
          <p:cNvCxnSpPr/>
          <p:nvPr/>
        </p:nvCxnSpPr>
        <p:spPr>
          <a:xfrm>
            <a:off x="1013788" y="21517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324BBB4-8DB1-4F1B-BBCE-74975E6DEE4E}"/>
              </a:ext>
            </a:extLst>
          </p:cNvPr>
          <p:cNvCxnSpPr/>
          <p:nvPr/>
        </p:nvCxnSpPr>
        <p:spPr>
          <a:xfrm>
            <a:off x="1013787" y="16087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5CC228B-B5A0-4CF6-8817-B74328D8D34C}"/>
              </a:ext>
            </a:extLst>
          </p:cNvPr>
          <p:cNvCxnSpPr/>
          <p:nvPr/>
        </p:nvCxnSpPr>
        <p:spPr>
          <a:xfrm>
            <a:off x="1013786" y="1084900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8A20F89-FB05-417F-9253-F34EC92F94D0}"/>
              </a:ext>
            </a:extLst>
          </p:cNvPr>
          <p:cNvCxnSpPr/>
          <p:nvPr/>
        </p:nvCxnSpPr>
        <p:spPr>
          <a:xfrm>
            <a:off x="1013785" y="541975"/>
            <a:ext cx="1088332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2B722080-E5DB-44AC-8742-28E03ACAFAAF}"/>
              </a:ext>
            </a:extLst>
          </p:cNvPr>
          <p:cNvSpPr txBox="1"/>
          <p:nvPr/>
        </p:nvSpPr>
        <p:spPr>
          <a:xfrm>
            <a:off x="1141166" y="397360"/>
            <a:ext cx="2903490" cy="101566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dirty="0">
                <a:latin typeface="Avenir Next LT Pro Light" panose="020B03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Continue until all of your data points are added to the graph. 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42065E8-F32D-40DB-816C-3B8A3B6F0C2C}"/>
              </a:ext>
            </a:extLst>
          </p:cNvPr>
          <p:cNvSpPr/>
          <p:nvPr/>
        </p:nvSpPr>
        <p:spPr>
          <a:xfrm>
            <a:off x="4764184" y="4142361"/>
            <a:ext cx="227637" cy="223587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10D2AA8-83E0-4FD9-8181-EF6BBA51136C}"/>
              </a:ext>
            </a:extLst>
          </p:cNvPr>
          <p:cNvSpPr/>
          <p:nvPr/>
        </p:nvSpPr>
        <p:spPr>
          <a:xfrm>
            <a:off x="3352478" y="4650706"/>
            <a:ext cx="227637" cy="223587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B20A971-4DC3-49F7-ACE9-54FC4C0585FA}"/>
              </a:ext>
            </a:extLst>
          </p:cNvPr>
          <p:cNvSpPr/>
          <p:nvPr/>
        </p:nvSpPr>
        <p:spPr>
          <a:xfrm>
            <a:off x="6176885" y="3602956"/>
            <a:ext cx="227637" cy="223587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EBBD26A-5FCF-4216-AD73-28866A263AD0}"/>
              </a:ext>
            </a:extLst>
          </p:cNvPr>
          <p:cNvSpPr/>
          <p:nvPr/>
        </p:nvSpPr>
        <p:spPr>
          <a:xfrm>
            <a:off x="1247244" y="5465891"/>
            <a:ext cx="227637" cy="223587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4F13BFE-6FED-4AB6-A5F5-0452A8E806B0}"/>
              </a:ext>
            </a:extLst>
          </p:cNvPr>
          <p:cNvSpPr/>
          <p:nvPr/>
        </p:nvSpPr>
        <p:spPr>
          <a:xfrm>
            <a:off x="1613825" y="5248777"/>
            <a:ext cx="227637" cy="223587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8084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3701</TotalTime>
  <Words>3232</Words>
  <Application>Microsoft Office PowerPoint</Application>
  <PresentationFormat>Widescreen</PresentationFormat>
  <Paragraphs>589</Paragraphs>
  <Slides>30</Slides>
  <Notes>30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Avenir Next LT Pro</vt:lpstr>
      <vt:lpstr>Avenir Next LT Pro Light</vt:lpstr>
      <vt:lpstr>Calibri</vt:lpstr>
      <vt:lpstr>Calibri Light</vt:lpstr>
      <vt:lpstr>Office Theme</vt:lpstr>
      <vt:lpstr>Searching for Sea Scallops: The Role of Science in Fisheries Management</vt:lpstr>
      <vt:lpstr>Meet the Scientist!</vt:lpstr>
      <vt:lpstr>Meet the Scientist!</vt:lpstr>
      <vt:lpstr>Meet the Scientist!</vt:lpstr>
      <vt:lpstr>Meet the Scientist!</vt:lpstr>
      <vt:lpstr>PowerPoint Presentation</vt:lpstr>
      <vt:lpstr>Meet the Scientist!</vt:lpstr>
      <vt:lpstr>Meet the Scientist!</vt:lpstr>
      <vt:lpstr>Meet the Scientist!</vt:lpstr>
      <vt:lpstr>Meet the Scientist!</vt:lpstr>
      <vt:lpstr>Meet the Scientist!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Kaitlyn Clark</dc:creator>
  <cp:lastModifiedBy>Kaitlyn Clark</cp:lastModifiedBy>
  <cp:revision>135</cp:revision>
  <dcterms:created xsi:type="dcterms:W3CDTF">2021-12-03T14:07:06Z</dcterms:created>
  <dcterms:modified xsi:type="dcterms:W3CDTF">2022-03-29T20:46:03Z</dcterms:modified>
</cp:coreProperties>
</file>