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75" r:id="rId2"/>
    <p:sldId id="258" r:id="rId3"/>
    <p:sldId id="284" r:id="rId4"/>
    <p:sldId id="306" r:id="rId5"/>
    <p:sldId id="292" r:id="rId6"/>
    <p:sldId id="295" r:id="rId7"/>
    <p:sldId id="296" r:id="rId8"/>
    <p:sldId id="300" r:id="rId9"/>
    <p:sldId id="301" r:id="rId10"/>
    <p:sldId id="302" r:id="rId11"/>
    <p:sldId id="297" r:id="rId12"/>
    <p:sldId id="299" r:id="rId13"/>
    <p:sldId id="303" r:id="rId14"/>
    <p:sldId id="304" r:id="rId15"/>
    <p:sldId id="305" r:id="rId16"/>
    <p:sldId id="307" r:id="rId17"/>
    <p:sldId id="28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사용자" initials="W사" lastIdx="7" clrIdx="0">
    <p:extLst>
      <p:ext uri="{19B8F6BF-5375-455C-9EA6-DF929625EA0E}">
        <p15:presenceInfo xmlns:p15="http://schemas.microsoft.com/office/powerpoint/2012/main" userId="Windows 사용자" providerId="None"/>
      </p:ext>
    </p:extLst>
  </p:cmAuthor>
  <p:cmAuthor id="2" name="Wang, Qiong" initials="WQ" lastIdx="1" clrIdx="1">
    <p:extLst>
      <p:ext uri="{19B8F6BF-5375-455C-9EA6-DF929625EA0E}">
        <p15:presenceInfo xmlns:p15="http://schemas.microsoft.com/office/powerpoint/2012/main" userId="Wang, Qio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9245"/>
    <a:srgbClr val="FFAD5B"/>
    <a:srgbClr val="006285"/>
    <a:srgbClr val="D97923"/>
    <a:srgbClr val="DA791C"/>
    <a:srgbClr val="FF5050"/>
    <a:srgbClr val="FF9934"/>
    <a:srgbClr val="33CCCC"/>
    <a:srgbClr val="00FFFF"/>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9" autoAdjust="0"/>
    <p:restoredTop sz="55978" autoAdjust="0"/>
  </p:normalViewPr>
  <p:slideViewPr>
    <p:cSldViewPr snapToGrid="0">
      <p:cViewPr varScale="1">
        <p:scale>
          <a:sx n="77" d="100"/>
          <a:sy n="77" d="100"/>
        </p:scale>
        <p:origin x="72" y="3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BA2FF1-4165-45DC-B3F4-C8842B51D4A5}" type="datetimeFigureOut">
              <a:rPr lang="en-US" smtClean="0"/>
              <a:t>4/9/2022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B309A-5BD7-4915-8191-4C81C4B5D694}" type="slidenum">
              <a:rPr lang="en-US" smtClean="0"/>
              <a:t>‹#›</a:t>
            </a:fld>
            <a:endParaRPr lang="en-US"/>
          </a:p>
        </p:txBody>
      </p:sp>
    </p:spTree>
    <p:extLst>
      <p:ext uri="{BB962C8B-B14F-4D97-AF65-F5344CB8AC3E}">
        <p14:creationId xmlns:p14="http://schemas.microsoft.com/office/powerpoint/2010/main" val="16659564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en-US" sz="1200" kern="1200" dirty="0">
                <a:solidFill>
                  <a:schemeClr val="tx1"/>
                </a:solidFill>
                <a:effectLst/>
                <a:latin typeface="+mn-lt"/>
                <a:ea typeface="宋体" panose="02010600030101010101" pitchFamily="2" charset="-122"/>
                <a:cs typeface="Times New Roman" panose="02020603050405020304" pitchFamily="18" charset="0"/>
              </a:rPr>
              <a:t>Introduction – 15 minutes</a:t>
            </a:r>
          </a:p>
          <a:p>
            <a:pPr marL="0" marR="0">
              <a:spcBef>
                <a:spcPts val="600"/>
              </a:spcBef>
              <a:spcAft>
                <a:spcPts val="600"/>
              </a:spcAft>
            </a:pP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1: Introduce students to the topic by asking:</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If students have known, seen or experienced flooding in coastal areas.</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mn-lt"/>
                <a:ea typeface="宋体" panose="02010600030101010101" pitchFamily="2" charset="-122"/>
                <a:cs typeface="Times New Roman" panose="02020603050405020304" pitchFamily="18" charset="0"/>
              </a:rPr>
              <a:t>Note: It’s normal for people to notice flooding issues in coastal areas.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How could flooding happen?</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mn-lt"/>
                <a:ea typeface="宋体" panose="02010600030101010101" pitchFamily="2" charset="-122"/>
                <a:cs typeface="Times New Roman" panose="02020603050405020304" pitchFamily="18" charset="0"/>
              </a:rPr>
              <a:t>Possible answers: sea level rise, storm, precipitation, rainfall, etc.</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If students know any methods or strategies to address flooding issues.</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mn-lt"/>
                <a:ea typeface="宋体" panose="02010600030101010101" pitchFamily="2" charset="-122"/>
                <a:cs typeface="Times New Roman" panose="02020603050405020304" pitchFamily="18" charset="0"/>
              </a:rPr>
              <a:t>Possible answers: wetlands, levees, Low Impact Development, etc.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Today, we are going to learn about one way to mitigate flooding issues for coastal communities. It’s the Resilience Quotient system which is an innovative zoning ordinance. </a:t>
            </a:r>
            <a:endParaRPr lang="en-US" sz="1200" dirty="0">
              <a:effectLst/>
              <a:latin typeface="+mn-lt"/>
              <a:ea typeface="宋体"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39B309A-5BD7-4915-8191-4C81C4B5D694}" type="slidenum">
              <a:rPr lang="en-US" smtClean="0"/>
              <a:t>1</a:t>
            </a:fld>
            <a:endParaRPr lang="en-US"/>
          </a:p>
        </p:txBody>
      </p:sp>
    </p:spTree>
    <p:extLst>
      <p:ext uri="{BB962C8B-B14F-4D97-AF65-F5344CB8AC3E}">
        <p14:creationId xmlns:p14="http://schemas.microsoft.com/office/powerpoint/2010/main" val="4098516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2 (Optional): Meet the Researchers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Qiong Wang: Today’s lesson is based on ongoing research at Virginia Tech conducted by Qiong Wang (pronounced “Chung”), a graduate student. She is interested in studying hazard mitigation because it is an important component for disaster resilience. Currently, she studies the modifications of the Resilience Quotient system for the City of Norfolk.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Yao Wang: Qiong invited Yao Wang, who is a graduate student at </a:t>
            </a:r>
            <a:r>
              <a:rPr lang="en-US" sz="1800" dirty="0">
                <a:solidFill>
                  <a:srgbClr val="000000"/>
                </a:solidFill>
                <a:effectLst/>
                <a:latin typeface="Calibri" panose="020F0502020204030204" pitchFamily="34" charset="0"/>
                <a:ea typeface="宋体" panose="02010600030101010101" pitchFamily="2" charset="-122"/>
              </a:rPr>
              <a:t>the State University of New York</a:t>
            </a:r>
            <a:r>
              <a:rPr lang="en-US" sz="1200" dirty="0">
                <a:solidFill>
                  <a:srgbClr val="000000"/>
                </a:solidFill>
                <a:effectLst/>
                <a:latin typeface="+mn-lt"/>
                <a:ea typeface="宋体" panose="02010600030101010101" pitchFamily="2" charset="-122"/>
                <a:cs typeface="Times New Roman" panose="02020603050405020304" pitchFamily="18" charset="0"/>
              </a:rPr>
              <a:t> College of Environmental Science and Forestry (SUNY-ESF), to produce 3D documents for the activity. Yao Wang studies community engagement in the climate change adaptation process. She is also a teaching assistant at the Digital Fabrication lab and has many experiences of utilizing laser cutters, 3D printers, CNC, and other 3D model machines and programs.</a:t>
            </a:r>
            <a:r>
              <a:rPr lang="en-US" sz="1200" i="1" dirty="0">
                <a:solidFill>
                  <a:srgbClr val="000000"/>
                </a:solidFill>
                <a:effectLst/>
                <a:latin typeface="+mn-lt"/>
                <a:ea typeface="宋体" panose="02010600030101010101" pitchFamily="2" charset="-122"/>
                <a:cs typeface="Times New Roman" panose="02020603050405020304" pitchFamily="18" charset="0"/>
              </a:rPr>
              <a:t>   </a:t>
            </a: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939B309A-5BD7-4915-8191-4C81C4B5D694}" type="slidenum">
              <a:rPr lang="en-US" smtClean="0"/>
              <a:t>2</a:t>
            </a:fld>
            <a:endParaRPr lang="en-US"/>
          </a:p>
        </p:txBody>
      </p:sp>
    </p:spTree>
    <p:extLst>
      <p:ext uri="{BB962C8B-B14F-4D97-AF65-F5344CB8AC3E}">
        <p14:creationId xmlns:p14="http://schemas.microsoft.com/office/powerpoint/2010/main" val="202650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3: Climate Change</a:t>
            </a:r>
            <a:endParaRPr lang="en-US" sz="1200" dirty="0">
              <a:effectLst/>
              <a:latin typeface="+mn-lt"/>
              <a:ea typeface="宋体"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is climate change?</a:t>
            </a:r>
            <a:endParaRPr lang="en-US" sz="1200" dirty="0">
              <a:latin typeface="+mn-lt"/>
              <a:ea typeface="宋体" panose="0201060003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n-lt"/>
                <a:ea typeface="宋体" panose="02010600030101010101" pitchFamily="2" charset="-122"/>
              </a:rPr>
              <a:t>Climate change </a:t>
            </a:r>
            <a:r>
              <a:rPr lang="en-US" sz="1200" dirty="0">
                <a:solidFill>
                  <a:srgbClr val="000000"/>
                </a:solidFill>
                <a:effectLst/>
                <a:latin typeface="+mn-lt"/>
                <a:ea typeface="宋体" panose="02010600030101010101" pitchFamily="2" charset="-122"/>
              </a:rPr>
              <a:t>refers to significant changes in global temperature, precipitation, wind patterns and other measures that have occurred over several decades </a:t>
            </a:r>
            <a:r>
              <a:rPr lang="en-US" sz="1200" dirty="0">
                <a:latin typeface="+mn-lt"/>
                <a:ea typeface="宋体" panose="02010600030101010101" pitchFamily="2" charset="-122"/>
              </a:rPr>
              <a:t>(</a:t>
            </a:r>
            <a:r>
              <a:rPr lang="en-US" sz="1200" dirty="0" err="1">
                <a:latin typeface="+mn-lt"/>
                <a:ea typeface="宋体" panose="02010600030101010101" pitchFamily="2" charset="-122"/>
              </a:rPr>
              <a:t>UCDavis</a:t>
            </a:r>
            <a:r>
              <a:rPr lang="en-US" sz="1200" dirty="0">
                <a:latin typeface="+mn-lt"/>
                <a:ea typeface="宋体" panose="02010600030101010101" pitchFamily="2" charset="-122"/>
              </a:rPr>
              <a:t>, 2021).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mn-lt"/>
              <a:ea typeface="宋体" panose="0201060003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000000"/>
                </a:solidFill>
                <a:effectLst/>
                <a:latin typeface="+mn-lt"/>
              </a:rPr>
              <a:t>The world is experiencing climate change in diverse ways.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a:solidFill>
                  <a:srgbClr val="454545"/>
                </a:solidFill>
                <a:effectLst/>
                <a:latin typeface="+mn-lt"/>
              </a:rPr>
              <a:t>Sea-level rise and saltwater intrusion have advanced to the point where whole communities have had to relocate, and protracted droughts are putting people at risk of famine.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dirty="0">
              <a:solidFill>
                <a:srgbClr val="454545"/>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causes global warming?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mn-lt"/>
                <a:ea typeface="宋体" panose="02010600030101010101" pitchFamily="2" charset="-122"/>
              </a:rPr>
              <a:t>Greenhouse gases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mn-lt"/>
                <a:ea typeface="宋体" panose="02010600030101010101" pitchFamily="2" charset="-122"/>
              </a:rPr>
              <a:t>The Greenhouse Effect: some sunlight that hits earth is reflected back into space while the rest becomes heat. Greenhouse gases prevent heat from escaping into space, warming the planet.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latin typeface="Calibri" panose="020F0502020204030204" pitchFamily="34" charset="0"/>
              <a:ea typeface="宋体" panose="0201060003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rgbClr val="000000"/>
              </a:solidFill>
              <a:effectLst/>
              <a:latin typeface="+mn-lt"/>
              <a:ea typeface="宋体"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i="0" dirty="0">
              <a:solidFill>
                <a:srgbClr val="000000"/>
              </a:solidFill>
              <a:effectLst/>
              <a:latin typeface="Roboto Condensed" panose="020B0604020202020204"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Calibri" panose="020F0502020204030204" pitchFamily="34" charset="0"/>
              <a:ea typeface="宋体" panose="02010600030101010101"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Calibri" panose="020F0502020204030204" pitchFamily="34" charset="0"/>
              <a:ea typeface="宋体" panose="02010600030101010101" pitchFamily="2" charset="-122"/>
            </a:endParaRPr>
          </a:p>
          <a:p>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3</a:t>
            </a:fld>
            <a:endParaRPr lang="en-US"/>
          </a:p>
        </p:txBody>
      </p:sp>
    </p:spTree>
    <p:extLst>
      <p:ext uri="{BB962C8B-B14F-4D97-AF65-F5344CB8AC3E}">
        <p14:creationId xmlns:p14="http://schemas.microsoft.com/office/powerpoint/2010/main" val="20492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Slide 4: Sea level rise</a:t>
            </a:r>
          </a:p>
          <a:p>
            <a:pPr marL="0" marR="0">
              <a:spcBef>
                <a:spcPts val="0"/>
              </a:spcBef>
              <a:spcAft>
                <a:spcPts val="0"/>
              </a:spcAft>
            </a:pPr>
            <a:r>
              <a:rPr lang="en-US" sz="1800" dirty="0">
                <a:solidFill>
                  <a:srgbClr val="000000"/>
                </a:solidFill>
                <a:effectLst/>
                <a:latin typeface="Calibri" panose="020F0502020204030204" pitchFamily="34" charset="0"/>
                <a:ea typeface="Times New Roman" panose="02020603050405020304" pitchFamily="18" charset="0"/>
              </a:rPr>
              <a:t>Sea level rise is one indicator of climate change. </a:t>
            </a:r>
            <a:endParaRPr lang="en-US" sz="1200" dirty="0">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Figure 4 (Lindsey, 2020) shows the past and future sea level heights. Sea level observations were obtained from tide gauges (dark gray) and satellites (light gray) from 1800 to 2015. Since 1880, the sea level has increased 8–9 inches (21–24 cm). </a:t>
            </a: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Ask students: What is causing sea level to rise? </a:t>
            </a: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Answer: glaciers and ice sheets throughout the planet are melting and contributing water to the ocean caused by release of greenhouse gas that leads to global warming.  </a:t>
            </a: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In Figure 4, it shows the projected sea level through 2100 under six different future scenarios (colored lines). The scenarios differ due to changes in the possible rates of glacier and ice sheet loss, as well as potential future rates of greenhouse gas emissions. In the scenario of a low greenhouse gas pathway, global sea level is expected to increase by at least 12 inches (30 cm) by 2100.</a:t>
            </a:r>
          </a:p>
          <a:p>
            <a:pPr marL="342900" marR="0" lvl="0" indent="-342900">
              <a:spcBef>
                <a:spcPts val="0"/>
              </a:spcBef>
              <a:spcAft>
                <a:spcPts val="600"/>
              </a:spcAft>
              <a:buFont typeface="Courier New" panose="02070309020205020404" pitchFamily="49" charset="0"/>
              <a:buChar char="o"/>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Ask students: why does sea level matter?</a:t>
            </a: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After listening to answers from students, show slide 5 to explain.</a:t>
            </a:r>
            <a:endParaRPr lang="en-US" sz="1200" dirty="0">
              <a:effectLst/>
              <a:latin typeface="Times New Roman" panose="02020603050405020304" pitchFamily="18" charset="0"/>
              <a:ea typeface="宋体"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4</a:t>
            </a:fld>
            <a:endParaRPr lang="en-US"/>
          </a:p>
        </p:txBody>
      </p:sp>
    </p:spTree>
    <p:extLst>
      <p:ext uri="{BB962C8B-B14F-4D97-AF65-F5344CB8AC3E}">
        <p14:creationId xmlns:p14="http://schemas.microsoft.com/office/powerpoint/2010/main" val="3930974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5: Flooding problems in coastal areas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40% of the population in the U.S. lives in a coastal area that may be vulnerable to sea level rise. Infrastructure (e.g., roads, subways, etc.) that are vital for local jobs and regional businesses are all threatened by rising seas in urban environments along coasts.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Norfolk is surrounded by water over 144 miles of shoreline, making it very vulnerable to sea level rise. It is home to the world's largest naval facility and is the second biggest city in Virginia. Norfolk has flood zones with 2-3 feet of (relative) water rise in orange by 2100. It means that Norfolk will have to face increasing rates of sea level rise and repetitive coastal flooding issues. Figure 5 and 6 show flooding problems in Norfolk. </a:t>
            </a:r>
            <a:endParaRPr lang="en-US" sz="1200" dirty="0">
              <a:effectLst/>
              <a:latin typeface="+mn-lt"/>
              <a:ea typeface="宋体"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5</a:t>
            </a:fld>
            <a:endParaRPr lang="en-US"/>
          </a:p>
        </p:txBody>
      </p:sp>
    </p:spTree>
    <p:extLst>
      <p:ext uri="{BB962C8B-B14F-4D97-AF65-F5344CB8AC3E}">
        <p14:creationId xmlns:p14="http://schemas.microsoft.com/office/powerpoint/2010/main" val="1068141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6: Resilience Quotient System</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Before we dive into the Resilience Quotient system, let’s talk about zoning ordinance and community resilience.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is a zoning ordinance?</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mn-lt"/>
                <a:ea typeface="宋体" panose="02010600030101010101" pitchFamily="2" charset="-122"/>
                <a:cs typeface="Times New Roman" panose="02020603050405020304" pitchFamily="18" charset="0"/>
              </a:rPr>
              <a:t>Answer: A zoning ordinance is a set of rules that governs how individuals can utilize land and structures in a certain region (Kenton, 2021). For example, a zoning ordinance can define which particular areas are appropriate for residential or commercial use. </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mn-lt"/>
                <a:ea typeface="宋体" panose="02010600030101010101" pitchFamily="2" charset="-122"/>
                <a:cs typeface="Times New Roman" panose="02020603050405020304" pitchFamily="18" charset="0"/>
              </a:rPr>
              <a:t>Zoning classifications include residential (single-family residential and multi-unit residential), industrial, commercial, agricultural, and other more specific designations (Kenton, 2021).</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is community resilience?</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1200" dirty="0">
                <a:solidFill>
                  <a:srgbClr val="000000"/>
                </a:solidFill>
                <a:effectLst/>
                <a:latin typeface="+mn-lt"/>
                <a:ea typeface="宋体" panose="02010600030101010101" pitchFamily="2" charset="-122"/>
                <a:cs typeface="Times New Roman" panose="02020603050405020304" pitchFamily="18" charset="0"/>
              </a:rPr>
              <a:t>Answer: Community resilience refers to a community's capacity to continue key operations, recover rapidly, and build more prosperous communities in times of disturbance (Wang et al., 2020). For example, when a hurricane attacks, a community can prepare (e.g., conduct evacuation plans) before the hurricane, maintain essential functions (e.g., keep the electricity system working and avoid power outages), recover quickly, and bounce forward toward an improved and stronger community. </a:t>
            </a:r>
            <a:endParaRPr lang="en-US" sz="1200" dirty="0">
              <a:effectLst/>
              <a:latin typeface="+mn-lt"/>
              <a:ea typeface="宋体" panose="02010600030101010101" pitchFamily="2" charset="-122"/>
              <a:cs typeface="Times New Roman" panose="02020603050405020304" pitchFamily="18" charset="0"/>
            </a:endParaRPr>
          </a:p>
          <a:p>
            <a:pPr marL="0" marR="0">
              <a:lnSpc>
                <a:spcPct val="107000"/>
              </a:lnSpc>
              <a:spcBef>
                <a:spcPts val="0"/>
              </a:spcBef>
              <a:spcAft>
                <a:spcPts val="0"/>
              </a:spcAft>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6</a:t>
            </a:fld>
            <a:endParaRPr lang="en-US"/>
          </a:p>
        </p:txBody>
      </p:sp>
    </p:spTree>
    <p:extLst>
      <p:ext uri="{BB962C8B-B14F-4D97-AF65-F5344CB8AC3E}">
        <p14:creationId xmlns:p14="http://schemas.microsoft.com/office/powerpoint/2010/main" val="804302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7: Resilience Quotient System</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Therefore, in order to better prepare for a changing future, the city of Norfolk adopted a new zoning ordinance that is the Resilience Quotient system (also referred to as the RQ) in 2018. RQ is the first and most resilience focused zoning ordinance in the country.</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Resilience Quotient</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What is the Resilience Quotient?</a:t>
            </a:r>
            <a:endParaRPr lang="en-US" sz="1200" dirty="0">
              <a:effectLst/>
              <a:latin typeface="+mn-lt"/>
              <a:ea typeface="宋体" panose="02010600030101010101" pitchFamily="2" charset="-122"/>
              <a:cs typeface="Times New Roman" panose="02020603050405020304" pitchFamily="18" charset="0"/>
            </a:endParaRPr>
          </a:p>
          <a:p>
            <a:pPr marL="91440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RQ is a point system, where credit is allocated for specific actions that developers and property owners can use to meet requirements in order to reduce coastal flooding risk and enhance community resilience (</a:t>
            </a:r>
            <a:r>
              <a:rPr lang="en-US" sz="1800" dirty="0">
                <a:solidFill>
                  <a:srgbClr val="000000"/>
                </a:solidFill>
                <a:effectLst/>
                <a:latin typeface="Calibri" panose="020F0502020204030204" pitchFamily="34" charset="0"/>
                <a:ea typeface="宋体" panose="02010600030101010101" pitchFamily="2" charset="-122"/>
              </a:rPr>
              <a:t>City of Norfolk, 2021</a:t>
            </a:r>
            <a:r>
              <a:rPr lang="en-US" sz="1200" dirty="0">
                <a:solidFill>
                  <a:srgbClr val="000000"/>
                </a:solidFill>
                <a:effectLst/>
                <a:latin typeface="+mn-lt"/>
                <a:ea typeface="宋体" panose="02010600030101010101" pitchFamily="2" charset="-122"/>
                <a:cs typeface="Times New Roman" panose="02020603050405020304" pitchFamily="18" charset="0"/>
              </a:rPr>
              <a:t>).</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Three components and point tables</a:t>
            </a:r>
            <a:endParaRPr lang="en-US" sz="1200" dirty="0">
              <a:effectLst/>
              <a:latin typeface="+mn-lt"/>
              <a:ea typeface="宋体" panose="02010600030101010101" pitchFamily="2" charset="-122"/>
              <a:cs typeface="Times New Roman" panose="02020603050405020304" pitchFamily="18" charset="0"/>
            </a:endParaRPr>
          </a:p>
          <a:p>
            <a:pPr marL="91440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RQ includes three components, including risk reduction, stormwater management, and energy resilience. In each component, there are several typical interventions with assigned points for developers or property owners to select. </a:t>
            </a:r>
            <a:endParaRPr lang="en-US" sz="1200" dirty="0">
              <a:effectLst/>
              <a:latin typeface="+mn-lt"/>
              <a:ea typeface="宋体" panose="02010600030101010101" pitchFamily="2" charset="-122"/>
              <a:cs typeface="Times New Roman" panose="02020603050405020304" pitchFamily="18" charset="0"/>
            </a:endParaRPr>
          </a:p>
          <a:p>
            <a:pPr marL="0" marR="0">
              <a:lnSpc>
                <a:spcPct val="107000"/>
              </a:lnSpc>
              <a:spcBef>
                <a:spcPts val="0"/>
              </a:spcBef>
              <a:spcAft>
                <a:spcPts val="0"/>
              </a:spcAft>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7</a:t>
            </a:fld>
            <a:endParaRPr lang="en-US"/>
          </a:p>
        </p:txBody>
      </p:sp>
    </p:spTree>
    <p:extLst>
      <p:ext uri="{BB962C8B-B14F-4D97-AF65-F5344CB8AC3E}">
        <p14:creationId xmlns:p14="http://schemas.microsoft.com/office/powerpoint/2010/main" val="2736210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8: Risk Reduction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is risk reduction?</a:t>
            </a: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Risk reduction refers to flooding risk reduction, which is decreasing the effects of floods by implementing measures within coastal areas. </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For example, in the city of Norfolk, the residential development projects are required to meet this minimum elevation standard. The lowest habitable floor and all significant electrical and mechanical equipment shall be elevated to at least 16 inches above the highest existing grade adjacent to the front façade of the structure. </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Why do planners in Norfolk choose 16 inches as a standard elevation?</a:t>
            </a:r>
            <a:endParaRPr lang="en-US" sz="1200" dirty="0">
              <a:effectLst/>
              <a:latin typeface="+mn-lt"/>
              <a:ea typeface="宋体" panose="02010600030101010101" pitchFamily="2" charset="-122"/>
              <a:cs typeface="Times New Roman" panose="02020603050405020304" pitchFamily="18" charset="0"/>
            </a:endParaRPr>
          </a:p>
          <a:p>
            <a:pPr marL="91440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Answer: 16 inches are larger than 12 inches, which is a projection of global sea level in 2100 but smaller than 24 inches, which is one projection of Norfolk sea level in 2100.</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benefit does it have? </a:t>
            </a:r>
            <a:endParaRPr lang="en-US" sz="1200" dirty="0">
              <a:effectLst/>
              <a:latin typeface="+mn-lt"/>
              <a:ea typeface="宋体" panose="02010600030101010101" pitchFamily="2" charset="-122"/>
              <a:cs typeface="Times New Roman" panose="02020603050405020304" pitchFamily="18" charset="0"/>
            </a:endParaRPr>
          </a:p>
          <a:p>
            <a:pPr marL="91440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Answer: It can avoid repetitive flooding loss.</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Optional examples: limiting enclosed areas below the floodplain to less than 70 square feet; prohibiting basements; and installing open carports instead of attached garages.</a:t>
            </a:r>
            <a:endParaRPr lang="en-US" sz="1200" dirty="0">
              <a:effectLst/>
              <a:latin typeface="+mn-lt"/>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8</a:t>
            </a:fld>
            <a:endParaRPr lang="en-US"/>
          </a:p>
        </p:txBody>
      </p:sp>
    </p:spTree>
    <p:extLst>
      <p:ext uri="{BB962C8B-B14F-4D97-AF65-F5344CB8AC3E}">
        <p14:creationId xmlns:p14="http://schemas.microsoft.com/office/powerpoint/2010/main" val="2255703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9: Stormwater Management</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is stormwater management?</a:t>
            </a: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Stormwater management is the process of reducing the rainwater runoff from impermeable surfaces, such as parking lots and rooftops. It can control channel erosion and improve water quality </a:t>
            </a:r>
            <a:r>
              <a:rPr lang="en-US" sz="1800" dirty="0">
                <a:solidFill>
                  <a:srgbClr val="000000"/>
                </a:solidFill>
                <a:effectLst/>
                <a:latin typeface="Calibri" panose="020F0502020204030204" pitchFamily="34" charset="0"/>
                <a:ea typeface="宋体" panose="02010600030101010101" pitchFamily="2" charset="-122"/>
              </a:rPr>
              <a:t>(Environmental Protection Agency, n.d.)</a:t>
            </a:r>
            <a:r>
              <a:rPr lang="en-US" sz="1200" dirty="0">
                <a:solidFill>
                  <a:srgbClr val="000000"/>
                </a:solidFill>
                <a:effectLst/>
                <a:latin typeface="+mn-lt"/>
                <a:ea typeface="宋体" panose="02010600030101010101" pitchFamily="2" charset="-122"/>
                <a:cs typeface="Times New Roman" panose="02020603050405020304" pitchFamily="18" charset="0"/>
              </a:rPr>
              <a:t>.</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Example: for all types of developments, 100% of the drainage from impervious surfaces on the site shall be captured and retained on site with sufficient storage to keep the first 1.25 inches of rainwater from an individual rain event on site. </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benefit does it have? </a:t>
            </a:r>
            <a:endParaRPr lang="en-US" sz="1200" dirty="0">
              <a:effectLst/>
              <a:latin typeface="+mn-lt"/>
              <a:ea typeface="宋体" panose="02010600030101010101" pitchFamily="2" charset="-122"/>
              <a:cs typeface="Times New Roman" panose="02020603050405020304" pitchFamily="18" charset="0"/>
            </a:endParaRPr>
          </a:p>
          <a:p>
            <a:pPr marL="91440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Answer: It can avoid damages on infrastructure and provide recreational areas.</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Optional examples: installing bioretention Best Management Practices (BMPs) in areas that are required to be landscaped above and beyond the minimum quantity requirement; installing stormwater management for water quantity that has capacity for an additional 1,000 square feet of impervious surface; installing grass or pervious pavers for parking areas; and capturing all roof drainage for rainwater harvesting.</a:t>
            </a:r>
            <a:endParaRPr lang="en-US" sz="1200" dirty="0">
              <a:effectLst/>
              <a:latin typeface="+mn-lt"/>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9</a:t>
            </a:fld>
            <a:endParaRPr lang="en-US"/>
          </a:p>
        </p:txBody>
      </p:sp>
    </p:spTree>
    <p:extLst>
      <p:ext uri="{BB962C8B-B14F-4D97-AF65-F5344CB8AC3E}">
        <p14:creationId xmlns:p14="http://schemas.microsoft.com/office/powerpoint/2010/main" val="920260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10: Energy Resilience</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is energy resilience?</a:t>
            </a: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Energy resilience is about ensuring users have a stable, consistent source of energy as well as a contingency method in the case of a power outage </a:t>
            </a:r>
            <a:r>
              <a:rPr lang="en-US" sz="1800" dirty="0">
                <a:solidFill>
                  <a:srgbClr val="000000"/>
                </a:solidFill>
                <a:effectLst/>
                <a:latin typeface="Calibri" panose="020F0502020204030204" pitchFamily="34" charset="0"/>
                <a:ea typeface="宋体" panose="02010600030101010101" pitchFamily="2" charset="-122"/>
              </a:rPr>
              <a:t>(</a:t>
            </a:r>
            <a:r>
              <a:rPr lang="en-US" sz="1800" dirty="0" err="1">
                <a:solidFill>
                  <a:srgbClr val="000000"/>
                </a:solidFill>
                <a:effectLst/>
                <a:latin typeface="Calibri" panose="020F0502020204030204" pitchFamily="34" charset="0"/>
                <a:ea typeface="宋体" panose="02010600030101010101" pitchFamily="2" charset="-122"/>
              </a:rPr>
              <a:t>Jasiūnas</a:t>
            </a:r>
            <a:r>
              <a:rPr lang="en-US" sz="1800" dirty="0">
                <a:solidFill>
                  <a:srgbClr val="000000"/>
                </a:solidFill>
                <a:effectLst/>
                <a:latin typeface="Calibri" panose="020F0502020204030204" pitchFamily="34" charset="0"/>
                <a:ea typeface="宋体" panose="02010600030101010101" pitchFamily="2" charset="-122"/>
              </a:rPr>
              <a:t> et al., 2021)</a:t>
            </a: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An example of this is installing renewable energy systems. For residential development, the electrical systems of the dwelling shall be designed with pre-installed wiring and connections to allow use of a generator during electricity outages and/or connection of solar, wind, or other locally-generated electricity.</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Ask students: what benefit does it have? </a:t>
            </a:r>
            <a:endParaRPr lang="en-US" sz="1200" dirty="0">
              <a:effectLst/>
              <a:latin typeface="+mn-lt"/>
              <a:ea typeface="宋体" panose="02010600030101010101" pitchFamily="2" charset="-122"/>
              <a:cs typeface="Times New Roman" panose="02020603050405020304" pitchFamily="18" charset="0"/>
            </a:endParaRPr>
          </a:p>
          <a:p>
            <a:pPr marL="91440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Answer: It can be resistant to shocks and reduce greenhouse gas.</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Optional examples: installing permanent backup generators; installing or maintaining large canopy trees; using non-traditional </a:t>
            </a:r>
            <a:r>
              <a:rPr lang="en-US" sz="1800" dirty="0">
                <a:solidFill>
                  <a:srgbClr val="000000"/>
                </a:solidFill>
                <a:effectLst/>
                <a:latin typeface="Calibri" panose="020F0502020204030204" pitchFamily="34" charset="0"/>
                <a:ea typeface="Times New Roman" panose="02020603050405020304" pitchFamily="18" charset="0"/>
              </a:rPr>
              <a:t>Heating, Ventilation, and Air Conditioning (</a:t>
            </a:r>
            <a:r>
              <a:rPr lang="en-US" sz="1200" dirty="0">
                <a:solidFill>
                  <a:srgbClr val="000000"/>
                </a:solidFill>
                <a:effectLst/>
                <a:latin typeface="+mn-lt"/>
                <a:ea typeface="宋体" panose="02010600030101010101" pitchFamily="2" charset="-122"/>
                <a:cs typeface="Times New Roman" panose="02020603050405020304" pitchFamily="18" charset="0"/>
              </a:rPr>
              <a:t>HVAC) techniques such as geothermal systems and mini-splits; using conditioned crawl spaces; installing electric vehicle charging stations; and designing the development to provide maximum sunlight exposure to roof tops for possible renewable energy installation.</a:t>
            </a:r>
            <a:endParaRPr lang="en-US" sz="1200" dirty="0">
              <a:effectLst/>
              <a:latin typeface="+mn-lt"/>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10</a:t>
            </a:fld>
            <a:endParaRPr lang="en-US"/>
          </a:p>
        </p:txBody>
      </p:sp>
    </p:spTree>
    <p:extLst>
      <p:ext uri="{BB962C8B-B14F-4D97-AF65-F5344CB8AC3E}">
        <p14:creationId xmlns:p14="http://schemas.microsoft.com/office/powerpoint/2010/main" val="4152120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Slide 11: Point tables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dirty="0">
                <a:solidFill>
                  <a:srgbClr val="000000"/>
                </a:solidFill>
                <a:effectLst/>
                <a:latin typeface="+mn-lt"/>
                <a:ea typeface="宋体" panose="02010600030101010101" pitchFamily="2" charset="-122"/>
                <a:cs typeface="Times New Roman" panose="02020603050405020304" pitchFamily="18" charset="0"/>
              </a:rPr>
              <a:t>Here are the point tables of RQ. It shows three components and specific interventions in the tables. You will use these tables in the class activity.  </a:t>
            </a:r>
            <a:endParaRPr lang="en-US" sz="1200" dirty="0">
              <a:effectLst/>
              <a:latin typeface="+mn-lt"/>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11</a:t>
            </a:fld>
            <a:endParaRPr lang="en-US"/>
          </a:p>
        </p:txBody>
      </p:sp>
    </p:spTree>
    <p:extLst>
      <p:ext uri="{BB962C8B-B14F-4D97-AF65-F5344CB8AC3E}">
        <p14:creationId xmlns:p14="http://schemas.microsoft.com/office/powerpoint/2010/main" val="784482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132080">
              <a:spcBef>
                <a:spcPts val="0"/>
              </a:spcBef>
              <a:spcAft>
                <a:spcPts val="0"/>
              </a:spcAft>
            </a:pPr>
            <a:r>
              <a:rPr lang="en-US" sz="1200" b="1" i="0" u="none" strike="noStrike" dirty="0">
                <a:solidFill>
                  <a:srgbClr val="000000"/>
                </a:solidFill>
                <a:effectLst/>
                <a:latin typeface="+mn-lt"/>
              </a:rPr>
              <a:t>Background and Purpose</a:t>
            </a:r>
            <a:endParaRPr lang="en-US" sz="1200" dirty="0">
              <a:solidFill>
                <a:srgbClr val="000000"/>
              </a:solidFill>
              <a:effectLst/>
              <a:latin typeface="+mn-lt"/>
              <a:ea typeface="宋体" panose="02010600030101010101" pitchFamily="2" charset="-122"/>
              <a:cs typeface="Times New Roman" panose="02020603050405020304" pitchFamily="18" charset="0"/>
            </a:endParaRPr>
          </a:p>
          <a:p>
            <a:pPr marL="0" marR="13208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This activity is designed to help students understand how to use the Resilience Quotient system in reality. There are three scenarios for students to simulate how developers meet the requirements after they calculate the costs and consider the benefits of interventions. The goal of this activity is for students to demonstrate what a zoning ordinance is and how the Resilience Quotient works to reduce risks and enhance community resilience. </a:t>
            </a:r>
            <a:endParaRPr lang="en-US" sz="1200" dirty="0">
              <a:effectLst/>
              <a:latin typeface="+mn-lt"/>
              <a:ea typeface="宋体" panose="02010600030101010101" pitchFamily="2" charset="-122"/>
              <a:cs typeface="Times New Roman" panose="02020603050405020304" pitchFamily="18" charset="0"/>
            </a:endParaRPr>
          </a:p>
          <a:p>
            <a:pPr marL="0" marR="128270">
              <a:spcBef>
                <a:spcPts val="0"/>
              </a:spcBef>
              <a:spcAft>
                <a:spcPts val="0"/>
              </a:spcAft>
            </a:pPr>
            <a:r>
              <a:rPr lang="en-US" sz="1200" i="1"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0" marR="128270">
              <a:spcBef>
                <a:spcPts val="0"/>
              </a:spcBef>
              <a:spcAft>
                <a:spcPts val="0"/>
              </a:spcAft>
            </a:pPr>
            <a:r>
              <a:rPr lang="en-US" sz="1200" i="1" dirty="0">
                <a:solidFill>
                  <a:srgbClr val="000000"/>
                </a:solidFill>
                <a:effectLst/>
                <a:latin typeface="+mn-lt"/>
                <a:ea typeface="宋体" panose="02010600030101010101" pitchFamily="2" charset="-122"/>
                <a:cs typeface="Times New Roman" panose="02020603050405020304" pitchFamily="18" charset="0"/>
              </a:rPr>
              <a:t>*</a:t>
            </a:r>
            <a:r>
              <a:rPr lang="en-US" sz="1200" dirty="0">
                <a:solidFill>
                  <a:srgbClr val="000000"/>
                </a:solidFill>
                <a:effectLst/>
                <a:latin typeface="+mn-lt"/>
                <a:ea typeface="宋体" panose="02010600030101010101" pitchFamily="2" charset="-122"/>
                <a:cs typeface="Times New Roman" panose="02020603050405020304" pitchFamily="18" charset="0"/>
              </a:rPr>
              <a:t> </a:t>
            </a:r>
            <a:r>
              <a:rPr lang="en-US" sz="1200" i="1" dirty="0">
                <a:solidFill>
                  <a:srgbClr val="000000"/>
                </a:solidFill>
                <a:effectLst/>
                <a:latin typeface="+mn-lt"/>
                <a:ea typeface="宋体" panose="02010600030101010101" pitchFamily="2" charset="-122"/>
                <a:cs typeface="Times New Roman" panose="02020603050405020304" pitchFamily="18" charset="0"/>
              </a:rPr>
              <a:t>Please go through the whole set of instructions to see what will work best for your class in terms of student separation and equipment needed. Moreover, some information on this worksheet, such as the examples given for the activity, should not be shared with students unless absolutely essential. If a student is having trouble, then the teacher may decide whether or not to provide some of these examples.*</a:t>
            </a: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i="0" dirty="0">
                <a:solidFill>
                  <a:srgbClr val="000000"/>
                </a:solidFill>
                <a:effectLst/>
                <a:latin typeface="+mn-lt"/>
                <a:ea typeface="Times New Roman" panose="02020603050405020304" pitchFamily="18" charset="0"/>
                <a:cs typeface="Times New Roman" panose="02020603050405020304" pitchFamily="18" charset="0"/>
              </a:rPr>
              <a:t> </a:t>
            </a:r>
            <a:endParaRPr lang="en-US" sz="1200" i="1"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200" b="1" dirty="0">
                <a:solidFill>
                  <a:srgbClr val="000000"/>
                </a:solidFill>
                <a:effectLst/>
                <a:latin typeface="+mn-lt"/>
                <a:ea typeface="宋体" panose="02010600030101010101" pitchFamily="2" charset="-122"/>
                <a:cs typeface="Times New Roman" panose="02020603050405020304" pitchFamily="18" charset="0"/>
              </a:rPr>
              <a:t>Materials</a:t>
            </a:r>
            <a:endParaRPr lang="en-US" sz="1200" b="1" dirty="0">
              <a:solidFill>
                <a:srgbClr val="365F91"/>
              </a:solidFill>
              <a:effectLst/>
              <a:latin typeface="+mn-lt"/>
              <a:ea typeface="宋体" panose="02010600030101010101" pitchFamily="2" charset="-122"/>
              <a:cs typeface="Times New Roman" panose="02020603050405020304" pitchFamily="18" charset="0"/>
            </a:endParaRPr>
          </a:p>
          <a:p>
            <a:pPr marL="0" marR="0">
              <a:spcBef>
                <a:spcPts val="600"/>
              </a:spcBef>
              <a:spcAft>
                <a:spcPts val="600"/>
              </a:spcAft>
            </a:pPr>
            <a:r>
              <a:rPr lang="en-US" sz="1200" dirty="0">
                <a:solidFill>
                  <a:srgbClr val="000000"/>
                </a:solidFill>
                <a:effectLst/>
                <a:latin typeface="+mn-lt"/>
                <a:ea typeface="宋体" panose="02010600030101010101" pitchFamily="2" charset="-122"/>
                <a:cs typeface="Times New Roman" panose="02020603050405020304" pitchFamily="18" charset="0"/>
              </a:rPr>
              <a:t>Each team gets a set of activity materials.</a:t>
            </a: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dirty="0">
                <a:effectLst/>
                <a:latin typeface="+mn-lt"/>
                <a:ea typeface="宋体" panose="02010600030101010101" pitchFamily="2" charset="-122"/>
                <a:cs typeface="Times New Roman" panose="02020603050405020304" pitchFamily="18" charset="0"/>
              </a:rPr>
              <a:t> </a:t>
            </a: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Appendix A - Scenario handouts for groups (Resilience Quotient Compliance for Different Development Projects)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Appendix B - Benefits of Resilience Quotient interventions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Appendix C or E - Master plan of the city of Norfolk</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Appendix D - Illustration cards of resilient interventions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Paper and pencils/pens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Any calculators</a:t>
            </a:r>
            <a:endParaRPr lang="en-US" sz="1200" dirty="0">
              <a:effectLst/>
              <a:latin typeface="+mn-lt"/>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12</a:t>
            </a:fld>
            <a:endParaRPr lang="en-US"/>
          </a:p>
        </p:txBody>
      </p:sp>
    </p:spTree>
    <p:extLst>
      <p:ext uri="{BB962C8B-B14F-4D97-AF65-F5344CB8AC3E}">
        <p14:creationId xmlns:p14="http://schemas.microsoft.com/office/powerpoint/2010/main" val="3262803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Courier New" panose="02070309020205020404" pitchFamily="49" charset="0"/>
              <a:buNone/>
              <a:tabLst/>
              <a:defRPr/>
            </a:pPr>
            <a:r>
              <a:rPr lang="en-US" sz="1200" i="0" dirty="0">
                <a:solidFill>
                  <a:srgbClr val="000000"/>
                </a:solidFill>
                <a:effectLst/>
                <a:latin typeface="+mn-lt"/>
                <a:ea typeface="Times New Roman" panose="02020603050405020304" pitchFamily="18" charset="0"/>
                <a:cs typeface="Times New Roman" panose="02020603050405020304" pitchFamily="18" charset="0"/>
              </a:rPr>
              <a:t>Based on three scenarios, the class should be split into three groups (Group A, Group B, and Group C). The three scenarios are Resilience Quotient compliance for single-family development, multi-family residential development, and non-residential development. Each group will complete a full RQ Compliance plan for their scenario. Each group should get a set of activity materials.</a:t>
            </a:r>
            <a:endParaRPr lang="en-US" sz="1200" i="1" dirty="0">
              <a:effectLst/>
              <a:latin typeface="+mn-lt"/>
              <a:ea typeface="Times New Roman" panose="02020603050405020304" pitchFamily="18" charset="0"/>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13</a:t>
            </a:fld>
            <a:endParaRPr lang="en-US"/>
          </a:p>
        </p:txBody>
      </p:sp>
    </p:spTree>
    <p:extLst>
      <p:ext uri="{BB962C8B-B14F-4D97-AF65-F5344CB8AC3E}">
        <p14:creationId xmlns:p14="http://schemas.microsoft.com/office/powerpoint/2010/main" val="3841981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189230" lvl="0" indent="0" algn="l" defTabSz="914400" rtl="0" eaLnBrk="1" fontAlgn="auto" latinLnBrk="0" hangingPunct="1">
              <a:lnSpc>
                <a:spcPct val="100000"/>
              </a:lnSpc>
              <a:spcBef>
                <a:spcPts val="0"/>
              </a:spcBef>
              <a:spcAft>
                <a:spcPts val="0"/>
              </a:spcAft>
              <a:buClrTx/>
              <a:buSzTx/>
              <a:buFont typeface="Symbol" panose="05050102010706020507" pitchFamily="18" charset="2"/>
              <a:buNone/>
              <a:tabLst>
                <a:tab pos="596265" algn="l"/>
                <a:tab pos="596900" algn="l"/>
              </a:tabLst>
              <a:defRPr/>
            </a:pPr>
            <a:r>
              <a:rPr lang="en-US" sz="1200" b="1" dirty="0">
                <a:solidFill>
                  <a:srgbClr val="000000"/>
                </a:solidFill>
                <a:effectLst/>
                <a:latin typeface="+mn-lt"/>
                <a:ea typeface="宋体" panose="02010600030101010101" pitchFamily="2" charset="-122"/>
                <a:cs typeface="Times New Roman" panose="02020603050405020304" pitchFamily="18" charset="0"/>
              </a:rPr>
              <a:t>Activity Procedure</a:t>
            </a:r>
            <a:endParaRPr lang="en-US" sz="1200" dirty="0">
              <a:effectLst/>
              <a:latin typeface="+mn-lt"/>
              <a:ea typeface="宋体" panose="02010600030101010101" pitchFamily="2" charset="-122"/>
              <a:cs typeface="Times New Roman" panose="02020603050405020304" pitchFamily="18" charset="0"/>
            </a:endParaRPr>
          </a:p>
          <a:p>
            <a:pPr marL="342900" marR="18923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The groups will simulate how developers use the Resilience Quotient to conduct development projects. They will be able to pick through all the interventions in the RQ point table to determine whether their selected interventions meet the requirements. Their reasoning for why the interventions were chosen must be explained. </a:t>
            </a:r>
            <a:endParaRPr lang="en-US" sz="1200" dirty="0">
              <a:effectLst/>
              <a:latin typeface="+mn-lt"/>
              <a:ea typeface="宋体" panose="02010600030101010101" pitchFamily="2" charset="-122"/>
              <a:cs typeface="Times New Roman" panose="02020603050405020304" pitchFamily="18" charset="0"/>
            </a:endParaRPr>
          </a:p>
          <a:p>
            <a:pPr marL="742950" marR="532130" lvl="1" indent="-285750">
              <a:spcBef>
                <a:spcPts val="0"/>
              </a:spcBef>
              <a:spcAft>
                <a:spcPts val="0"/>
              </a:spcAft>
              <a:buSzPts val="1200"/>
              <a:buFont typeface="Courier New" panose="02070309020205020404" pitchFamily="49" charset="0"/>
              <a:buChar char="o"/>
              <a:tabLst>
                <a:tab pos="10541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Example: the benefits of their chosen interventions for community resilience</a:t>
            </a:r>
            <a:endParaRPr lang="en-US" sz="1200" dirty="0">
              <a:effectLst/>
              <a:latin typeface="+mn-lt"/>
              <a:ea typeface="宋体" panose="02010600030101010101" pitchFamily="2" charset="-122"/>
              <a:cs typeface="Times New Roman" panose="02020603050405020304" pitchFamily="18" charset="0"/>
            </a:endParaRPr>
          </a:p>
          <a:p>
            <a:pPr marL="1510665" marR="532130">
              <a:spcBef>
                <a:spcPts val="0"/>
              </a:spcBef>
              <a:spcAft>
                <a:spcPts val="0"/>
              </a:spcAft>
              <a:tabLst>
                <a:tab pos="1510665" algn="l"/>
                <a:tab pos="15113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342900" marR="37973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Each item that is selected or not in the RQ point table must be recorded on the worksheet as follows (instructions also on</a:t>
            </a:r>
            <a:r>
              <a:rPr lang="en-US" sz="1200" spc="-5" dirty="0">
                <a:solidFill>
                  <a:srgbClr val="000000"/>
                </a:solidFill>
                <a:effectLst/>
                <a:latin typeface="+mn-lt"/>
                <a:ea typeface="宋体" panose="02010600030101010101" pitchFamily="2" charset="-122"/>
                <a:cs typeface="Times New Roman" panose="02020603050405020304" pitchFamily="18" charset="0"/>
              </a:rPr>
              <a:t> </a:t>
            </a:r>
            <a:r>
              <a:rPr lang="en-US" sz="1200" dirty="0">
                <a:solidFill>
                  <a:srgbClr val="000000"/>
                </a:solidFill>
                <a:effectLst/>
                <a:latin typeface="+mn-lt"/>
                <a:ea typeface="宋体" panose="02010600030101010101" pitchFamily="2" charset="-122"/>
                <a:cs typeface="Times New Roman" panose="02020603050405020304" pitchFamily="18" charset="0"/>
              </a:rPr>
              <a:t>worksheet)</a:t>
            </a: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tabLst>
                <a:tab pos="10541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1054100" algn="l"/>
              </a:tabLst>
            </a:pPr>
            <a:r>
              <a:rPr lang="en-US" sz="1200" b="1" dirty="0">
                <a:solidFill>
                  <a:srgbClr val="000000"/>
                </a:solidFill>
                <a:effectLst/>
                <a:latin typeface="+mn-lt"/>
                <a:ea typeface="宋体" panose="02010600030101010101" pitchFamily="2" charset="-122"/>
                <a:cs typeface="Times New Roman" panose="02020603050405020304" pitchFamily="18" charset="0"/>
              </a:rPr>
              <a:t>Actions for students in the activity</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tabLst>
                <a:tab pos="1054100" algn="l"/>
              </a:tabLst>
            </a:pPr>
            <a:r>
              <a:rPr lang="en-US" sz="1200" dirty="0">
                <a:solidFill>
                  <a:srgbClr val="000000"/>
                </a:solidFill>
                <a:effectLst/>
                <a:latin typeface="+mn-lt"/>
                <a:ea typeface="Courier New" panose="02070309020205020404" pitchFamily="49" charset="0"/>
                <a:cs typeface="Times New Roman" panose="02020603050405020304" pitchFamily="18" charset="0"/>
              </a:rPr>
              <a:t>Select interventions </a:t>
            </a:r>
            <a:endParaRPr lang="en-US" sz="1200" dirty="0">
              <a:effectLst/>
              <a:latin typeface="+mn-lt"/>
              <a:ea typeface="Courier New" panose="02070309020205020404" pitchFamily="49" charset="0"/>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tabLst>
                <a:tab pos="1054100" algn="l"/>
              </a:tabLst>
            </a:pPr>
            <a:r>
              <a:rPr lang="en-US" sz="1200" dirty="0">
                <a:solidFill>
                  <a:srgbClr val="000000"/>
                </a:solidFill>
                <a:effectLst/>
                <a:latin typeface="+mn-lt"/>
                <a:ea typeface="Courier New" panose="02070309020205020404" pitchFamily="49" charset="0"/>
                <a:cs typeface="Times New Roman" panose="02020603050405020304" pitchFamily="18" charset="0"/>
              </a:rPr>
              <a:t>Calculate points and costs of each intervention </a:t>
            </a:r>
            <a:endParaRPr lang="en-US" sz="1200" dirty="0">
              <a:effectLst/>
              <a:latin typeface="+mn-lt"/>
              <a:ea typeface="Courier New" panose="02070309020205020404" pitchFamily="49" charset="0"/>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tabLst>
                <a:tab pos="1054100" algn="l"/>
              </a:tabLst>
            </a:pPr>
            <a:r>
              <a:rPr lang="en-US" sz="1200" dirty="0">
                <a:solidFill>
                  <a:srgbClr val="000000"/>
                </a:solidFill>
                <a:effectLst/>
                <a:latin typeface="+mn-lt"/>
                <a:ea typeface="Courier New" panose="02070309020205020404" pitchFamily="49" charset="0"/>
                <a:cs typeface="Times New Roman" panose="02020603050405020304" pitchFamily="18" charset="0"/>
              </a:rPr>
              <a:t>Write down benefits for the selected items</a:t>
            </a:r>
            <a:endParaRPr lang="en-US" sz="1200" dirty="0">
              <a:effectLst/>
              <a:latin typeface="+mn-lt"/>
              <a:ea typeface="Courier New" panose="02070309020205020404" pitchFamily="49" charset="0"/>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tabLst>
                <a:tab pos="1054100" algn="l"/>
              </a:tabLst>
            </a:pPr>
            <a:r>
              <a:rPr lang="en-US" sz="1200" dirty="0">
                <a:solidFill>
                  <a:srgbClr val="000000"/>
                </a:solidFill>
                <a:effectLst/>
                <a:latin typeface="+mn-lt"/>
                <a:ea typeface="Courier New" panose="02070309020205020404" pitchFamily="49" charset="0"/>
                <a:cs typeface="Times New Roman" panose="02020603050405020304" pitchFamily="18" charset="0"/>
              </a:rPr>
              <a:t>Calculate total points and costs of interventions to meet the required minimum points</a:t>
            </a:r>
            <a:endParaRPr lang="en-US" sz="1200" dirty="0">
              <a:effectLst/>
              <a:latin typeface="+mn-lt"/>
              <a:ea typeface="Courier New" panose="02070309020205020404" pitchFamily="49" charset="0"/>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tabLst>
                <a:tab pos="1054100" algn="l"/>
              </a:tabLst>
            </a:pPr>
            <a:r>
              <a:rPr lang="en-US" sz="1200" dirty="0">
                <a:solidFill>
                  <a:srgbClr val="000000"/>
                </a:solidFill>
                <a:effectLst/>
                <a:latin typeface="+mn-lt"/>
                <a:ea typeface="Courier New" panose="02070309020205020404" pitchFamily="49" charset="0"/>
                <a:cs typeface="Times New Roman" panose="02020603050405020304" pitchFamily="18" charset="0"/>
              </a:rPr>
              <a:t>Each group needs to choose the intervention cards for the project. It will be used for a group presentation. </a:t>
            </a:r>
            <a:endParaRPr lang="en-US" sz="1200" dirty="0">
              <a:effectLst/>
              <a:latin typeface="+mn-lt"/>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14</a:t>
            </a:fld>
            <a:endParaRPr lang="en-US"/>
          </a:p>
        </p:txBody>
      </p:sp>
    </p:spTree>
    <p:extLst>
      <p:ext uri="{BB962C8B-B14F-4D97-AF65-F5344CB8AC3E}">
        <p14:creationId xmlns:p14="http://schemas.microsoft.com/office/powerpoint/2010/main" val="2433392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173990" lvl="0" indent="0">
              <a:spcBef>
                <a:spcPts val="0"/>
              </a:spcBef>
              <a:spcAft>
                <a:spcPts val="0"/>
              </a:spcAft>
              <a:buFont typeface="Symbol" panose="05050102010706020507" pitchFamily="18" charset="2"/>
              <a:buNone/>
              <a:tabLst>
                <a:tab pos="596265" algn="l"/>
                <a:tab pos="596900" algn="l"/>
              </a:tabLst>
            </a:pPr>
            <a:r>
              <a:rPr lang="en-US" sz="1200" b="1" dirty="0">
                <a:solidFill>
                  <a:srgbClr val="000000"/>
                </a:solidFill>
                <a:effectLst/>
                <a:latin typeface="+mn-lt"/>
                <a:ea typeface="宋体" panose="02010600030101010101" pitchFamily="2" charset="-122"/>
                <a:cs typeface="Times New Roman" panose="02020603050405020304" pitchFamily="18" charset="0"/>
              </a:rPr>
              <a:t>Presentation</a:t>
            </a:r>
          </a:p>
          <a:p>
            <a:pPr marL="0" marR="173990">
              <a:spcBef>
                <a:spcPts val="0"/>
              </a:spcBef>
              <a:spcAft>
                <a:spcPts val="0"/>
              </a:spcAft>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When each group is finished filling out their tables, they will be asked to choose one or more members to present their results. </a:t>
            </a:r>
            <a:endParaRPr lang="en-US" sz="1200" dirty="0">
              <a:effectLst/>
              <a:latin typeface="+mn-lt"/>
              <a:ea typeface="宋体" panose="02010600030101010101" pitchFamily="2" charset="-122"/>
              <a:cs typeface="Times New Roman" panose="02020603050405020304" pitchFamily="18" charset="0"/>
            </a:endParaRPr>
          </a:p>
          <a:p>
            <a:pPr marL="742950" marR="173990" lvl="1" indent="-285750">
              <a:spcBef>
                <a:spcPts val="0"/>
              </a:spcBef>
              <a:spcAft>
                <a:spcPts val="0"/>
              </a:spcAft>
              <a:buSzPts val="1200"/>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The presenters should introduce the background of their group project and the required minimum resilience points.</a:t>
            </a:r>
            <a:endParaRPr lang="en-US" sz="1200" dirty="0">
              <a:effectLst/>
              <a:latin typeface="+mn-lt"/>
              <a:ea typeface="宋体" panose="02010600030101010101" pitchFamily="2" charset="-122"/>
              <a:cs typeface="Times New Roman" panose="02020603050405020304" pitchFamily="18" charset="0"/>
            </a:endParaRPr>
          </a:p>
          <a:p>
            <a:pPr marL="742950" marR="173990" lvl="1" indent="-285750">
              <a:spcBef>
                <a:spcPts val="0"/>
              </a:spcBef>
              <a:spcAft>
                <a:spcPts val="0"/>
              </a:spcAft>
              <a:buSzPts val="1200"/>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The presenters should use the master plan with intervention cards to illustrate what resilient actions they selected for the project. </a:t>
            </a:r>
            <a:endParaRPr lang="en-US" sz="1200" dirty="0">
              <a:effectLst/>
              <a:latin typeface="+mn-lt"/>
              <a:ea typeface="宋体" panose="02010600030101010101" pitchFamily="2" charset="-122"/>
              <a:cs typeface="Times New Roman" panose="02020603050405020304" pitchFamily="18" charset="0"/>
            </a:endParaRPr>
          </a:p>
          <a:p>
            <a:pPr marL="742950" marR="173990" lvl="1" indent="-285750">
              <a:spcBef>
                <a:spcPts val="0"/>
              </a:spcBef>
              <a:spcAft>
                <a:spcPts val="0"/>
              </a:spcAft>
              <a:buSzPts val="1200"/>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The presenters should answer the questions in the summary section of the handout. The questions were layered according to Bloom’s Taxonomy.</a:t>
            </a:r>
            <a:endParaRPr lang="en-US" sz="1200" dirty="0">
              <a:effectLst/>
              <a:latin typeface="+mn-lt"/>
              <a:ea typeface="宋体" panose="02010600030101010101" pitchFamily="2" charset="-122"/>
              <a:cs typeface="Times New Roman" panose="02020603050405020304" pitchFamily="18" charset="0"/>
            </a:endParaRPr>
          </a:p>
          <a:p>
            <a:pPr marL="1143000" marR="173990" lvl="2" indent="-228600">
              <a:spcBef>
                <a:spcPts val="0"/>
              </a:spcBef>
              <a:spcAft>
                <a:spcPts val="0"/>
              </a:spcAft>
              <a:buFont typeface="Arial" panose="020B0604020202020204" pitchFamily="34" charset="0"/>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Could you define zoning ordinance and the Resilience Quotient system? </a:t>
            </a:r>
            <a:endParaRPr lang="en-US" sz="1200" dirty="0">
              <a:effectLst/>
              <a:latin typeface="+mn-lt"/>
              <a:ea typeface="宋体" panose="02010600030101010101" pitchFamily="2" charset="-122"/>
              <a:cs typeface="Times New Roman" panose="02020603050405020304" pitchFamily="18" charset="0"/>
            </a:endParaRPr>
          </a:p>
          <a:p>
            <a:pPr marL="1143000" marR="173990" lvl="2" indent="-228600">
              <a:spcBef>
                <a:spcPts val="0"/>
              </a:spcBef>
              <a:spcAft>
                <a:spcPts val="0"/>
              </a:spcAft>
              <a:buFont typeface="Arial" panose="020B0604020202020204" pitchFamily="34" charset="0"/>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What risks does your area have?</a:t>
            </a:r>
            <a:endParaRPr lang="en-US" sz="1200" dirty="0">
              <a:effectLst/>
              <a:latin typeface="+mn-lt"/>
              <a:ea typeface="宋体" panose="02010600030101010101" pitchFamily="2" charset="-122"/>
              <a:cs typeface="Times New Roman" panose="02020603050405020304" pitchFamily="18" charset="0"/>
            </a:endParaRPr>
          </a:p>
          <a:p>
            <a:pPr marL="1143000" marR="173990" lvl="2" indent="-228600">
              <a:spcBef>
                <a:spcPts val="0"/>
              </a:spcBef>
              <a:spcAft>
                <a:spcPts val="0"/>
              </a:spcAft>
              <a:buFont typeface="Arial" panose="020B0604020202020204" pitchFamily="34" charset="0"/>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Please describe how the Resilience Quotient works to reduce risks and enhance community resilience.</a:t>
            </a:r>
            <a:endParaRPr lang="en-US" sz="1200" dirty="0">
              <a:effectLst/>
              <a:latin typeface="+mn-lt"/>
              <a:ea typeface="宋体" panose="02010600030101010101" pitchFamily="2" charset="-122"/>
              <a:cs typeface="Times New Roman" panose="02020603050405020304" pitchFamily="18" charset="0"/>
            </a:endParaRPr>
          </a:p>
          <a:p>
            <a:pPr marL="1143000" marR="173990" lvl="2" indent="-228600">
              <a:spcBef>
                <a:spcPts val="0"/>
              </a:spcBef>
              <a:spcAft>
                <a:spcPts val="0"/>
              </a:spcAft>
              <a:buFont typeface="Arial" panose="020B0604020202020204" pitchFamily="34" charset="0"/>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In the activity, you carried out the Resilience Quotient system for your project. How many points did you decide on earning? What is your total cost for all components?</a:t>
            </a:r>
            <a:endParaRPr lang="en-US" sz="1200" dirty="0">
              <a:effectLst/>
              <a:latin typeface="+mn-lt"/>
              <a:ea typeface="宋体" panose="02010600030101010101" pitchFamily="2" charset="-122"/>
              <a:cs typeface="Times New Roman" panose="02020603050405020304" pitchFamily="18" charset="0"/>
            </a:endParaRPr>
          </a:p>
          <a:p>
            <a:pPr marL="1143000" marR="173990" lvl="2" indent="-228600">
              <a:spcBef>
                <a:spcPts val="0"/>
              </a:spcBef>
              <a:spcAft>
                <a:spcPts val="0"/>
              </a:spcAft>
              <a:buFont typeface="Arial" panose="020B0604020202020204" pitchFamily="34" charset="0"/>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Please interpret your selection of interventions in each component. </a:t>
            </a:r>
            <a:endParaRPr lang="en-US" sz="1200" dirty="0">
              <a:effectLst/>
              <a:latin typeface="+mn-lt"/>
              <a:ea typeface="宋体" panose="02010600030101010101" pitchFamily="2" charset="-122"/>
              <a:cs typeface="Times New Roman" panose="02020603050405020304" pitchFamily="18" charset="0"/>
            </a:endParaRPr>
          </a:p>
          <a:p>
            <a:pPr marL="1600200" marR="173990" lvl="3" indent="-228600">
              <a:spcBef>
                <a:spcPts val="0"/>
              </a:spcBef>
              <a:spcAft>
                <a:spcPts val="0"/>
              </a:spcAft>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What are the requirements for your project?</a:t>
            </a:r>
            <a:endParaRPr lang="en-US" sz="1200" dirty="0">
              <a:effectLst/>
              <a:latin typeface="+mn-lt"/>
              <a:ea typeface="宋体" panose="02010600030101010101" pitchFamily="2" charset="-122"/>
              <a:cs typeface="Times New Roman" panose="02020603050405020304" pitchFamily="18" charset="0"/>
            </a:endParaRPr>
          </a:p>
          <a:p>
            <a:pPr marL="1600200" marR="173990" lvl="3" indent="-228600">
              <a:spcBef>
                <a:spcPts val="0"/>
              </a:spcBef>
              <a:spcAft>
                <a:spcPts val="0"/>
              </a:spcAft>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What are the goals of your project in risk reduction, stormwater management, and energy resilience? </a:t>
            </a:r>
            <a:endParaRPr lang="en-US" sz="1200" dirty="0">
              <a:effectLst/>
              <a:latin typeface="+mn-lt"/>
              <a:ea typeface="宋体" panose="02010600030101010101" pitchFamily="2" charset="-122"/>
              <a:cs typeface="Times New Roman" panose="02020603050405020304" pitchFamily="18" charset="0"/>
            </a:endParaRPr>
          </a:p>
          <a:p>
            <a:pPr marL="1600200" marR="173990" lvl="3" indent="-228600">
              <a:spcBef>
                <a:spcPts val="0"/>
              </a:spcBef>
              <a:spcAft>
                <a:spcPts val="0"/>
              </a:spcAft>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Why did you choose those interventions? </a:t>
            </a:r>
            <a:endParaRPr lang="en-US" sz="1200" dirty="0">
              <a:effectLst/>
              <a:latin typeface="+mn-lt"/>
              <a:ea typeface="宋体" panose="02010600030101010101" pitchFamily="2" charset="-122"/>
              <a:cs typeface="Times New Roman" panose="02020603050405020304" pitchFamily="18" charset="0"/>
            </a:endParaRPr>
          </a:p>
          <a:p>
            <a:pPr marL="1600200" marR="173990" lvl="3" indent="-228600">
              <a:spcBef>
                <a:spcPts val="0"/>
              </a:spcBef>
              <a:spcAft>
                <a:spcPts val="0"/>
              </a:spcAft>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Please describe the points and costs for each component and in total.</a:t>
            </a:r>
            <a:endParaRPr lang="en-US" sz="1200" dirty="0">
              <a:effectLst/>
              <a:latin typeface="+mn-lt"/>
              <a:ea typeface="宋体" panose="02010600030101010101" pitchFamily="2" charset="-122"/>
              <a:cs typeface="Times New Roman" panose="02020603050405020304" pitchFamily="18" charset="0"/>
            </a:endParaRPr>
          </a:p>
          <a:p>
            <a:pPr marL="1600200" marR="173990" lvl="3" indent="-228600">
              <a:spcBef>
                <a:spcPts val="0"/>
              </a:spcBef>
              <a:spcAft>
                <a:spcPts val="0"/>
              </a:spcAft>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Which component has the most points that you selected? Why did you choose them? Please describe the short-term and long-term benefits of these interventions, both for people who are going to live in your area and for the environment.</a:t>
            </a:r>
            <a:endParaRPr lang="en-US" sz="1200" dirty="0">
              <a:effectLst/>
              <a:latin typeface="+mn-lt"/>
              <a:ea typeface="宋体" panose="02010600030101010101" pitchFamily="2" charset="-122"/>
              <a:cs typeface="Times New Roman" panose="02020603050405020304" pitchFamily="18" charset="0"/>
            </a:endParaRPr>
          </a:p>
          <a:p>
            <a:pPr marL="1600200" marR="173990" lvl="3" indent="-228600">
              <a:spcBef>
                <a:spcPts val="0"/>
              </a:spcBef>
              <a:spcAft>
                <a:spcPts val="0"/>
              </a:spcAft>
              <a:buFont typeface="Courier New" panose="02070309020205020404" pitchFamily="49" charset="0"/>
              <a:buChar char="o"/>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What were the most expensive and cheapest interventions that you selected? Why did you choose them? What are the benefits of the intervention in the short term and long term, both for people who are going to live in your area and for the environment?</a:t>
            </a:r>
            <a:endParaRPr lang="en-US" sz="1200" dirty="0">
              <a:effectLst/>
              <a:latin typeface="+mn-lt"/>
              <a:ea typeface="宋体" panose="02010600030101010101" pitchFamily="2" charset="-122"/>
              <a:cs typeface="Times New Roman" panose="02020603050405020304" pitchFamily="18" charset="0"/>
            </a:endParaRPr>
          </a:p>
          <a:p>
            <a:pPr marL="1143000" marR="173990" lvl="2" indent="-228600">
              <a:spcBef>
                <a:spcPts val="0"/>
              </a:spcBef>
              <a:spcAft>
                <a:spcPts val="0"/>
              </a:spcAft>
              <a:buFont typeface="Arial" panose="020B0604020202020204" pitchFamily="34" charset="0"/>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Could you develop new interventions that are not included in the existing RQ table? If so, please provide pros and cons of the new interventions.</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pPr>
            <a:endParaRPr lang="en-US" sz="1000" i="1" dirty="0">
              <a:effectLst/>
              <a:latin typeface="Verdana" panose="020B0604030504040204" pitchFamily="34" charset="0"/>
              <a:ea typeface="Courier New" panose="02070309020205020404" pitchFamily="49" charset="0"/>
              <a:cs typeface="Times New Roman" panose="02020603050405020304" pitchFamily="18" charset="0"/>
            </a:endParaRPr>
          </a:p>
          <a:p>
            <a:pPr marL="0" marR="0">
              <a:spcBef>
                <a:spcPts val="0"/>
              </a:spcBef>
              <a:spcAft>
                <a:spcPts val="0"/>
              </a:spcAft>
              <a:tabLst>
                <a:tab pos="1510665" algn="l"/>
                <a:tab pos="1511300" algn="l"/>
              </a:tabLst>
            </a:pPr>
            <a:br>
              <a:rPr lang="en-US" sz="1200" dirty="0">
                <a:solidFill>
                  <a:srgbClr val="000000"/>
                </a:solidFill>
                <a:effectLst/>
                <a:latin typeface="Times New Roman" panose="02020603050405020304" pitchFamily="18" charset="0"/>
                <a:ea typeface="宋体" panose="02010600030101010101" pitchFamily="2" charset="-122"/>
              </a:rPr>
            </a:br>
            <a:r>
              <a:rPr lang="en-US" sz="1200"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lang="en-US" sz="1200" dirty="0">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spcBef>
                <a:spcPts val="600"/>
              </a:spcBef>
              <a:spcAft>
                <a:spcPts val="0"/>
              </a:spcAft>
              <a:buFont typeface="Courier New" panose="02070309020205020404" pitchFamily="49" charset="0"/>
              <a:buNone/>
            </a:pPr>
            <a:endParaRPr lang="en-US" dirty="0"/>
          </a:p>
        </p:txBody>
      </p:sp>
      <p:sp>
        <p:nvSpPr>
          <p:cNvPr id="4" name="Slide Number Placeholder 3"/>
          <p:cNvSpPr>
            <a:spLocks noGrp="1"/>
          </p:cNvSpPr>
          <p:nvPr>
            <p:ph type="sldNum" sz="quarter" idx="10"/>
          </p:nvPr>
        </p:nvSpPr>
        <p:spPr/>
        <p:txBody>
          <a:bodyPr/>
          <a:lstStyle/>
          <a:p>
            <a:fld id="{939B309A-5BD7-4915-8191-4C81C4B5D694}" type="slidenum">
              <a:rPr lang="en-US" smtClean="0"/>
              <a:t>15</a:t>
            </a:fld>
            <a:endParaRPr lang="en-US"/>
          </a:p>
        </p:txBody>
      </p:sp>
    </p:spTree>
    <p:extLst>
      <p:ext uri="{BB962C8B-B14F-4D97-AF65-F5344CB8AC3E}">
        <p14:creationId xmlns:p14="http://schemas.microsoft.com/office/powerpoint/2010/main" val="4277028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200" b="1" dirty="0">
                <a:solidFill>
                  <a:srgbClr val="000000"/>
                </a:solidFill>
                <a:effectLst/>
                <a:latin typeface="+mn-lt"/>
                <a:ea typeface="宋体" panose="02010600030101010101" pitchFamily="2" charset="-122"/>
                <a:cs typeface="Times New Roman" panose="02020603050405020304" pitchFamily="18" charset="0"/>
              </a:rPr>
              <a:t>Wrap-up and Assessment</a:t>
            </a:r>
            <a:endParaRPr lang="en-US" sz="1200" b="1" dirty="0">
              <a:solidFill>
                <a:srgbClr val="365F91"/>
              </a:solidFill>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See slides for specific notes with suggested dialog and discussion. (</a:t>
            </a:r>
            <a:r>
              <a:rPr lang="en-US" sz="1200" dirty="0">
                <a:effectLst/>
                <a:latin typeface="+mn-lt"/>
                <a:ea typeface="宋体" panose="02010600030101010101" pitchFamily="2" charset="-122"/>
                <a:cs typeface="Times New Roman" panose="02020603050405020304" pitchFamily="18" charset="0"/>
              </a:rPr>
              <a:t>Slide 16: wrap-up questions)</a:t>
            </a:r>
          </a:p>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Some possible answers are listed with each question, but these are not the only answers possible.</a:t>
            </a: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Do the three groups have the same intervention items? </a:t>
            </a:r>
            <a:endParaRPr lang="en-US" sz="1200" dirty="0">
              <a:effectLst/>
              <a:latin typeface="+mn-lt"/>
              <a:ea typeface="宋体" panose="02010600030101010101" pitchFamily="2" charset="-122"/>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No. Since project types are different, the larger the project is, the more resilience responsibility it should have. </a:t>
            </a:r>
            <a:endParaRPr lang="en-US" sz="1200" i="1" dirty="0">
              <a:effectLst/>
              <a:latin typeface="+mn-lt"/>
              <a:ea typeface="Times New Roman" panose="02020603050405020304" pitchFamily="18" charset="0"/>
              <a:cs typeface="Times New Roman" panose="02020603050405020304" pitchFamily="18" charset="0"/>
            </a:endParaRPr>
          </a:p>
          <a:p>
            <a:pPr marL="457200" marR="0">
              <a:spcBef>
                <a:spcPts val="0"/>
              </a:spcBef>
              <a:spcAft>
                <a:spcPts val="0"/>
              </a:spcAft>
              <a:tabLst>
                <a:tab pos="596265" algn="l"/>
                <a:tab pos="596900" algn="l"/>
              </a:tabLst>
            </a:pP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200" i="0" dirty="0">
                <a:solidFill>
                  <a:srgbClr val="000000"/>
                </a:solidFill>
                <a:effectLst/>
                <a:latin typeface="+mn-lt"/>
                <a:ea typeface="宋体" panose="02010600030101010101" pitchFamily="2" charset="-122"/>
                <a:cs typeface="Times New Roman" panose="02020603050405020304" pitchFamily="18" charset="0"/>
              </a:rPr>
              <a:t>What are the differences of goals among the three projects? What risks does your area have? Could these strategies be used to help?</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Since there is a limited budget for single-family development, Group A’s goal is to meet the point requirement and keep low-cost interventions. At the same time, they also need to consider the risks on the site. </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The multi-family development group has sufficient money, and they prefer to provide more public open space for residents, so their goal is to meet the point requirement and create less risks, convenient, and comfortable community environments.</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The industry project’s goal is to have a Leadership in Energy and Environmental Design (LEED) certificate and produce less pollution in order to take social responsibility to reduce risks and make more contributions to community resilience. Leadership in Energy and Environmental Design is a green building certification program used worldwide.</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宋体" panose="02010600030101010101" pitchFamily="2" charset="-122"/>
                <a:cs typeface="Times New Roman" panose="02020603050405020304" pitchFamily="18" charset="0"/>
              </a:rPr>
              <a:t>Higher or lower flooding risk on sites should be considered.</a:t>
            </a:r>
            <a:endParaRPr lang="en-US" sz="1200" i="1" dirty="0">
              <a:effectLst/>
              <a:latin typeface="+mn-lt"/>
              <a:ea typeface="Times New Roman" panose="02020603050405020304" pitchFamily="18" charset="0"/>
              <a:cs typeface="Times New Roman" panose="02020603050405020304" pitchFamily="18" charset="0"/>
            </a:endParaRPr>
          </a:p>
          <a:p>
            <a:pPr marL="914400" marR="0">
              <a:spcBef>
                <a:spcPts val="0"/>
              </a:spcBef>
              <a:spcAft>
                <a:spcPts val="0"/>
              </a:spcAft>
            </a:pPr>
            <a:r>
              <a:rPr lang="en-US" sz="1200" i="0" dirty="0">
                <a:solidFill>
                  <a:srgbClr val="000000"/>
                </a:solidFill>
                <a:effectLst/>
                <a:latin typeface="+mn-lt"/>
                <a:ea typeface="宋体" panose="02010600030101010101" pitchFamily="2" charset="-122"/>
                <a:cs typeface="Times New Roman" panose="02020603050405020304" pitchFamily="18" charset="0"/>
              </a:rPr>
              <a:t> </a:t>
            </a:r>
            <a:endParaRPr lang="en-US" sz="1200" i="1" dirty="0">
              <a:effectLst/>
              <a:latin typeface="+mn-lt"/>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200" i="0" dirty="0">
                <a:solidFill>
                  <a:srgbClr val="000000"/>
                </a:solidFill>
                <a:effectLst/>
                <a:latin typeface="+mn-lt"/>
                <a:ea typeface="宋体" panose="02010600030101010101" pitchFamily="2" charset="-122"/>
                <a:cs typeface="Times New Roman" panose="02020603050405020304" pitchFamily="18" charset="0"/>
              </a:rPr>
              <a:t>How do the results in Group A compare with Group B? With Group C? </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Point amount</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Focus components</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Costs</a:t>
            </a:r>
            <a:endParaRPr lang="en-US" sz="1200" i="1" dirty="0">
              <a:effectLst/>
              <a:latin typeface="+mn-lt"/>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Benefits</a:t>
            </a:r>
            <a:endParaRPr lang="en-US" sz="1200" i="1" dirty="0">
              <a:effectLst/>
              <a:latin typeface="+mn-lt"/>
              <a:ea typeface="Times New Roman" panose="02020603050405020304" pitchFamily="18" charset="0"/>
              <a:cs typeface="Times New Roman" panose="02020603050405020304" pitchFamily="18" charset="0"/>
            </a:endParaRPr>
          </a:p>
          <a:p>
            <a:pPr marL="457200" marR="0">
              <a:spcBef>
                <a:spcPts val="0"/>
              </a:spcBef>
              <a:spcAft>
                <a:spcPts val="0"/>
              </a:spcAft>
            </a:pPr>
            <a:r>
              <a:rPr lang="en-US" sz="1200" i="0" dirty="0">
                <a:solidFill>
                  <a:srgbClr val="000000"/>
                </a:solidFill>
                <a:effectLst/>
                <a:latin typeface="+mn-lt"/>
                <a:ea typeface="宋体" panose="02010600030101010101" pitchFamily="2" charset="-122"/>
                <a:cs typeface="Times New Roman" panose="02020603050405020304" pitchFamily="18" charset="0"/>
              </a:rPr>
              <a:t> </a:t>
            </a:r>
            <a:endParaRPr lang="en-US" sz="1200" i="1" dirty="0">
              <a:effectLst/>
              <a:latin typeface="+mn-lt"/>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200" i="0" dirty="0">
                <a:solidFill>
                  <a:srgbClr val="000000"/>
                </a:solidFill>
                <a:effectLst/>
                <a:latin typeface="+mn-lt"/>
                <a:ea typeface="Times New Roman" panose="02020603050405020304" pitchFamily="18" charset="0"/>
                <a:cs typeface="Times New Roman" panose="02020603050405020304" pitchFamily="18" charset="0"/>
              </a:rPr>
              <a:t>What kinds of interventions have more benefits for each group in the long term? Why?  </a:t>
            </a:r>
            <a:endParaRPr lang="en-US" sz="1200" i="1" dirty="0">
              <a:effectLst/>
              <a:latin typeface="+mn-lt"/>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1200" i="0" dirty="0">
                <a:solidFill>
                  <a:srgbClr val="000000"/>
                </a:solidFill>
                <a:effectLst/>
                <a:latin typeface="+mn-lt"/>
                <a:ea typeface="Times New Roman" panose="02020603050405020304" pitchFamily="18" charset="0"/>
                <a:cs typeface="Times New Roman" panose="02020603050405020304" pitchFamily="18" charset="0"/>
              </a:rPr>
              <a:t>There is no right or wrong answer.  </a:t>
            </a:r>
            <a:endParaRPr lang="en-US" sz="1200" i="1" dirty="0">
              <a:effectLst/>
              <a:latin typeface="+mn-lt"/>
              <a:ea typeface="Times New Roman" panose="02020603050405020304" pitchFamily="18" charset="0"/>
              <a:cs typeface="Times New Roman" panose="02020603050405020304" pitchFamily="18" charset="0"/>
            </a:endParaRPr>
          </a:p>
          <a:p>
            <a:pPr marL="914400" marR="0">
              <a:spcBef>
                <a:spcPts val="0"/>
              </a:spcBef>
              <a:spcAft>
                <a:spcPts val="0"/>
              </a:spcAft>
            </a:pPr>
            <a:r>
              <a:rPr lang="en-US" sz="1200" i="1" dirty="0">
                <a:solidFill>
                  <a:srgbClr val="000000"/>
                </a:solidFill>
                <a:effectLst/>
                <a:latin typeface="+mn-lt"/>
                <a:ea typeface="Times New Roman" panose="02020603050405020304" pitchFamily="18" charset="0"/>
                <a:cs typeface="Times New Roman" panose="02020603050405020304" pitchFamily="18" charset="0"/>
              </a:rPr>
              <a:t> </a:t>
            </a:r>
            <a:endParaRPr lang="en-US" sz="1200" i="1" dirty="0">
              <a:effectLst/>
              <a:latin typeface="+mn-lt"/>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200" i="0" dirty="0">
                <a:solidFill>
                  <a:srgbClr val="000000"/>
                </a:solidFill>
                <a:effectLst/>
                <a:latin typeface="+mn-lt"/>
                <a:ea typeface="Times New Roman" panose="02020603050405020304" pitchFamily="18" charset="0"/>
                <a:cs typeface="Times New Roman" panose="02020603050405020304" pitchFamily="18" charset="0"/>
              </a:rPr>
              <a:t>What are the new interventions for each group? Are there any differences between them?</a:t>
            </a:r>
            <a:endParaRPr lang="en-US" sz="1200" i="1" dirty="0">
              <a:effectLst/>
              <a:latin typeface="+mn-lt"/>
              <a:ea typeface="Times New Roman" panose="02020603050405020304" pitchFamily="18" charset="0"/>
              <a:cs typeface="Times New Roman" panose="02020603050405020304" pitchFamily="18" charset="0"/>
            </a:endParaRPr>
          </a:p>
          <a:p>
            <a:pPr marL="342900" marR="0" lvl="0" indent="-342900">
              <a:spcBef>
                <a:spcPts val="0"/>
              </a:spcBef>
              <a:spcAft>
                <a:spcPts val="0"/>
              </a:spcAft>
              <a:buSzPts val="1200"/>
              <a:buFont typeface="Courier New" panose="02070309020205020404" pitchFamily="49" charset="0"/>
              <a:buChar char="o"/>
              <a:tabLst>
                <a:tab pos="1510665" algn="l"/>
                <a:tab pos="1511300" algn="l"/>
              </a:tabLst>
            </a:pPr>
            <a:r>
              <a:rPr lang="en-US" sz="1200" i="0" dirty="0">
                <a:solidFill>
                  <a:srgbClr val="000000"/>
                </a:solidFill>
                <a:effectLst/>
                <a:latin typeface="+mn-lt"/>
                <a:ea typeface="Courier New" panose="02070309020205020404" pitchFamily="49" charset="0"/>
                <a:cs typeface="Times New Roman" panose="02020603050405020304" pitchFamily="18" charset="0"/>
              </a:rPr>
              <a:t>There is no right or wrong answer.  </a:t>
            </a:r>
            <a:endParaRPr lang="en-US" sz="1200" i="1" dirty="0">
              <a:effectLst/>
              <a:latin typeface="+mn-lt"/>
              <a:ea typeface="Courier New" panose="02070309020205020404" pitchFamily="49" charset="0"/>
              <a:cs typeface="Times New Roman" panose="02020603050405020304" pitchFamily="18" charset="0"/>
            </a:endParaRPr>
          </a:p>
          <a:p>
            <a:pPr marL="0" marR="0">
              <a:spcBef>
                <a:spcPts val="0"/>
              </a:spcBef>
              <a:spcAft>
                <a:spcPts val="0"/>
              </a:spcAft>
              <a:tabLst>
                <a:tab pos="1510665" algn="l"/>
                <a:tab pos="1511300" algn="l"/>
              </a:tabLst>
            </a:pPr>
            <a:r>
              <a:rPr lang="en-US" sz="1200" i="0" dirty="0">
                <a:solidFill>
                  <a:srgbClr val="000000"/>
                </a:solidFill>
                <a:effectLst/>
                <a:latin typeface="+mn-lt"/>
                <a:ea typeface="Times New Roman" panose="02020603050405020304" pitchFamily="18" charset="0"/>
                <a:cs typeface="Times New Roman" panose="02020603050405020304" pitchFamily="18" charset="0"/>
              </a:rPr>
              <a:t> </a:t>
            </a:r>
            <a:endParaRPr lang="en-US" sz="1200" i="1" dirty="0">
              <a:effectLst/>
              <a:latin typeface="+mn-lt"/>
              <a:ea typeface="Times New Roman" panose="02020603050405020304" pitchFamily="18" charset="0"/>
              <a:cs typeface="Times New Roman" panose="02020603050405020304" pitchFamily="18" charset="0"/>
            </a:endParaRPr>
          </a:p>
          <a:p>
            <a:pPr marL="0" marR="0">
              <a:spcBef>
                <a:spcPts val="0"/>
              </a:spcBef>
              <a:spcAft>
                <a:spcPts val="0"/>
              </a:spcAft>
            </a:pPr>
            <a:r>
              <a:rPr lang="en-US" sz="1200" b="1" dirty="0">
                <a:solidFill>
                  <a:srgbClr val="000000"/>
                </a:solidFill>
                <a:effectLst/>
                <a:latin typeface="+mn-lt"/>
                <a:ea typeface="宋体" panose="02010600030101010101" pitchFamily="2" charset="-122"/>
                <a:cs typeface="Times New Roman" panose="02020603050405020304" pitchFamily="18" charset="0"/>
              </a:rPr>
              <a:t>Exit Ticket</a:t>
            </a:r>
            <a:endParaRPr lang="en-US" sz="1200" b="1" dirty="0">
              <a:solidFill>
                <a:srgbClr val="365F91"/>
              </a:solidFill>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Students will need to write a short paragraph (less than 500 words) to summarize their findings for the group scenario of the Resilience Quotient system. This will allow for the individual to show their mastery of the material.</a:t>
            </a: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dirty="0">
                <a:solidFill>
                  <a:srgbClr val="000000"/>
                </a:solidFill>
                <a:effectLst/>
                <a:latin typeface="+mn-lt"/>
                <a:ea typeface="宋体" panose="02010600030101010101" pitchFamily="2" charset="-122"/>
                <a:cs typeface="Times New Roman" panose="02020603050405020304" pitchFamily="18" charset="0"/>
              </a:rPr>
              <a:t> </a:t>
            </a:r>
            <a:endParaRPr lang="en-US" sz="1200" dirty="0">
              <a:effectLst/>
              <a:latin typeface="+mn-lt"/>
              <a:ea typeface="宋体" panose="02010600030101010101" pitchFamily="2" charset="-122"/>
              <a:cs typeface="Times New Roman" panose="02020603050405020304" pitchFamily="18" charset="0"/>
            </a:endParaRPr>
          </a:p>
          <a:p>
            <a:pPr marL="0" marR="0">
              <a:spcBef>
                <a:spcPts val="0"/>
              </a:spcBef>
              <a:spcAft>
                <a:spcPts val="0"/>
              </a:spcAft>
            </a:pPr>
            <a:r>
              <a:rPr lang="en-US" sz="1200" b="1" dirty="0">
                <a:solidFill>
                  <a:srgbClr val="000000"/>
                </a:solidFill>
                <a:effectLst/>
                <a:latin typeface="+mn-lt"/>
                <a:ea typeface="宋体" panose="02010600030101010101" pitchFamily="2" charset="-122"/>
                <a:cs typeface="Times New Roman" panose="02020603050405020304" pitchFamily="18" charset="0"/>
              </a:rPr>
              <a:t>Optional Task</a:t>
            </a:r>
            <a:endParaRPr lang="en-US" sz="1200" b="1" dirty="0">
              <a:solidFill>
                <a:srgbClr val="365F91"/>
              </a:solidFill>
              <a:effectLst/>
              <a:latin typeface="+mn-lt"/>
              <a:ea typeface="宋体" panose="02010600030101010101" pitchFamily="2" charset="-122"/>
              <a:cs typeface="Times New Roman" panose="02020603050405020304" pitchFamily="18" charset="0"/>
            </a:endParaRPr>
          </a:p>
          <a:p>
            <a:r>
              <a:rPr lang="en-US" sz="1200" dirty="0">
                <a:solidFill>
                  <a:srgbClr val="000000"/>
                </a:solidFill>
                <a:effectLst/>
                <a:latin typeface="+mn-lt"/>
                <a:ea typeface="宋体" panose="02010600030101010101" pitchFamily="2" charset="-122"/>
              </a:rPr>
              <a:t>Students can also write a semi-technical paper on their findings for their group scenarios.</a:t>
            </a:r>
            <a:endParaRPr lang="en-US" sz="1200" dirty="0">
              <a:latin typeface="+mn-lt"/>
            </a:endParaRPr>
          </a:p>
        </p:txBody>
      </p:sp>
      <p:sp>
        <p:nvSpPr>
          <p:cNvPr id="4" name="Slide Number Placeholder 3"/>
          <p:cNvSpPr>
            <a:spLocks noGrp="1"/>
          </p:cNvSpPr>
          <p:nvPr>
            <p:ph type="sldNum" sz="quarter" idx="10"/>
          </p:nvPr>
        </p:nvSpPr>
        <p:spPr/>
        <p:txBody>
          <a:bodyPr/>
          <a:lstStyle/>
          <a:p>
            <a:fld id="{939B309A-5BD7-4915-8191-4C81C4B5D694}" type="slidenum">
              <a:rPr lang="en-US" smtClean="0"/>
              <a:t>16</a:t>
            </a:fld>
            <a:endParaRPr lang="en-US"/>
          </a:p>
        </p:txBody>
      </p:sp>
    </p:spTree>
    <p:extLst>
      <p:ext uri="{BB962C8B-B14F-4D97-AF65-F5344CB8AC3E}">
        <p14:creationId xmlns:p14="http://schemas.microsoft.com/office/powerpoint/2010/main" val="2023380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A76B0AC-0380-42BD-8779-EA3638672267}" type="datetimeFigureOut">
              <a:rPr lang="en-US" smtClean="0"/>
              <a:t>4/9/2022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1461488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A76B0AC-0380-42BD-8779-EA3638672267}" type="datetimeFigureOut">
              <a:rPr lang="en-US" smtClean="0"/>
              <a:t>4/9/2022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3038116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A76B0AC-0380-42BD-8779-EA3638672267}" type="datetimeFigureOut">
              <a:rPr lang="en-US" smtClean="0"/>
              <a:t>4/9/2022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2245374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A76B0AC-0380-42BD-8779-EA3638672267}" type="datetimeFigureOut">
              <a:rPr lang="en-US" smtClean="0"/>
              <a:t>4/9/2022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1528018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A76B0AC-0380-42BD-8779-EA3638672267}" type="datetimeFigureOut">
              <a:rPr lang="en-US" smtClean="0"/>
              <a:t>4/9/2022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196158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A76B0AC-0380-42BD-8779-EA3638672267}" type="datetimeFigureOut">
              <a:rPr lang="en-US" smtClean="0"/>
              <a:t>4/9/2022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217490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76B0AC-0380-42BD-8779-EA3638672267}" type="datetimeFigureOut">
              <a:rPr lang="en-US" smtClean="0"/>
              <a:t>4/9/2022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2951637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A76B0AC-0380-42BD-8779-EA3638672267}" type="datetimeFigureOut">
              <a:rPr lang="en-US" smtClean="0"/>
              <a:t>4/9/2022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1278376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A76B0AC-0380-42BD-8779-EA3638672267}" type="datetimeFigureOut">
              <a:rPr lang="en-US" smtClean="0"/>
              <a:t>4/9/2022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702391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A76B0AC-0380-42BD-8779-EA3638672267}" type="datetimeFigureOut">
              <a:rPr lang="en-US" smtClean="0"/>
              <a:t>4/9/2022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859816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A76B0AC-0380-42BD-8779-EA3638672267}" type="datetimeFigureOut">
              <a:rPr lang="en-US" smtClean="0"/>
              <a:t>4/9/2022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B98B77-10FC-4FF3-9F43-8CD51D6FBEEB}" type="slidenum">
              <a:rPr lang="en-US" smtClean="0"/>
              <a:t>‹#›</a:t>
            </a:fld>
            <a:endParaRPr lang="en-US"/>
          </a:p>
        </p:txBody>
      </p:sp>
    </p:spTree>
    <p:extLst>
      <p:ext uri="{BB962C8B-B14F-4D97-AF65-F5344CB8AC3E}">
        <p14:creationId xmlns:p14="http://schemas.microsoft.com/office/powerpoint/2010/main" val="119848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76B0AC-0380-42BD-8779-EA3638672267}" type="datetimeFigureOut">
              <a:rPr lang="en-US" smtClean="0"/>
              <a:t>4/9/2022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B98B77-10FC-4FF3-9F43-8CD51D6FBEEB}" type="slidenum">
              <a:rPr lang="en-US" smtClean="0"/>
              <a:t>‹#›</a:t>
            </a:fld>
            <a:endParaRPr lang="en-US"/>
          </a:p>
        </p:txBody>
      </p:sp>
    </p:spTree>
    <p:extLst>
      <p:ext uri="{BB962C8B-B14F-4D97-AF65-F5344CB8AC3E}">
        <p14:creationId xmlns:p14="http://schemas.microsoft.com/office/powerpoint/2010/main" val="35403998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6.pn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jpg"/><Relationship Id="rId5" Type="http://schemas.openxmlformats.org/officeDocument/2006/relationships/image" Target="../media/image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3.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3.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3.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Map&#10;&#10;Description automatically generated">
            <a:extLst>
              <a:ext uri="{FF2B5EF4-FFF2-40B4-BE49-F238E27FC236}">
                <a16:creationId xmlns:a16="http://schemas.microsoft.com/office/drawing/2014/main" id="{EE5877DF-0D62-404B-81AB-1360EE8EE2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2247" b="2753"/>
          <a:stretch/>
        </p:blipFill>
        <p:spPr>
          <a:xfrm flipH="1">
            <a:off x="0" y="0"/>
            <a:ext cx="12192000" cy="6858000"/>
          </a:xfrm>
          <a:prstGeom prst="rect">
            <a:avLst/>
          </a:prstGeom>
        </p:spPr>
      </p:pic>
      <p:sp>
        <p:nvSpPr>
          <p:cNvPr id="14" name="Rectangle 13">
            <a:extLst>
              <a:ext uri="{FF2B5EF4-FFF2-40B4-BE49-F238E27FC236}">
                <a16:creationId xmlns:a16="http://schemas.microsoft.com/office/drawing/2014/main" id="{935D1EF4-70FF-4F43-A537-8581D12BACD6}"/>
              </a:ext>
            </a:extLst>
          </p:cNvPr>
          <p:cNvSpPr/>
          <p:nvPr/>
        </p:nvSpPr>
        <p:spPr>
          <a:xfrm>
            <a:off x="0" y="0"/>
            <a:ext cx="12192001" cy="6882875"/>
          </a:xfrm>
          <a:prstGeom prst="rect">
            <a:avLst/>
          </a:prstGeom>
          <a:gradFill>
            <a:gsLst>
              <a:gs pos="23000">
                <a:srgbClr val="0070C0">
                  <a:alpha val="50000"/>
                </a:srgbClr>
              </a:gs>
              <a:gs pos="100000">
                <a:srgbClr val="33CCCC">
                  <a:alpha val="69804"/>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0" name="Picture 49">
            <a:extLst>
              <a:ext uri="{FF2B5EF4-FFF2-40B4-BE49-F238E27FC236}">
                <a16:creationId xmlns:a16="http://schemas.microsoft.com/office/drawing/2014/main" id="{7C60CC7F-5FD1-498D-9382-99EC1A0D81E8}"/>
              </a:ext>
            </a:extLst>
          </p:cNvPr>
          <p:cNvPicPr>
            <a:picLocks noChangeAspect="1"/>
          </p:cNvPicPr>
          <p:nvPr/>
        </p:nvPicPr>
        <p:blipFill rotWithShape="1">
          <a:blip r:embed="rId4">
            <a:alphaModFix amt="50000"/>
            <a:extLst>
              <a:ext uri="{28A0092B-C50C-407E-A947-70E740481C1C}">
                <a14:useLocalDpi xmlns:a14="http://schemas.microsoft.com/office/drawing/2010/main" val="0"/>
              </a:ext>
            </a:extLst>
          </a:blip>
          <a:srcRect l="8661" r="12034" b="17262"/>
          <a:stretch/>
        </p:blipFill>
        <p:spPr>
          <a:xfrm>
            <a:off x="0" y="4051023"/>
            <a:ext cx="12192000" cy="2121499"/>
          </a:xfrm>
          <a:prstGeom prst="rect">
            <a:avLst/>
          </a:prstGeom>
        </p:spPr>
      </p:pic>
      <p:sp>
        <p:nvSpPr>
          <p:cNvPr id="18" name="Rectangle 1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6" name="Rectangle 45">
            <a:extLst>
              <a:ext uri="{FF2B5EF4-FFF2-40B4-BE49-F238E27FC236}">
                <a16:creationId xmlns:a16="http://schemas.microsoft.com/office/drawing/2014/main" id="{536DDE48-D08C-4A22-B0F4-45A2A8081604}"/>
              </a:ext>
            </a:extLst>
          </p:cNvPr>
          <p:cNvSpPr/>
          <p:nvPr/>
        </p:nvSpPr>
        <p:spPr>
          <a:xfrm>
            <a:off x="3307895" y="3888375"/>
            <a:ext cx="8705376" cy="954107"/>
          </a:xfrm>
          <a:prstGeom prst="rect">
            <a:avLst/>
          </a:prstGeom>
        </p:spPr>
        <p:txBody>
          <a:bodyPr wrap="square">
            <a:spAutoFit/>
          </a:bodyPr>
          <a:lstStyle/>
          <a:p>
            <a:pPr algn="r"/>
            <a:r>
              <a:rPr lang="en-US" sz="2800" b="1" dirty="0">
                <a:solidFill>
                  <a:schemeClr val="bg1"/>
                </a:solidFill>
                <a:cs typeface="Arial" panose="020B0604020202020204" pitchFamily="34" charset="0"/>
              </a:rPr>
              <a:t>How Resilient Is It? </a:t>
            </a:r>
          </a:p>
          <a:p>
            <a:pPr algn="r"/>
            <a:r>
              <a:rPr lang="en-US" sz="2800" b="1" dirty="0">
                <a:solidFill>
                  <a:schemeClr val="bg1"/>
                </a:solidFill>
                <a:cs typeface="Arial" panose="020B0604020202020204" pitchFamily="34" charset="0"/>
              </a:rPr>
              <a:t>The Resilience Quotient Zoning Ordinance  </a:t>
            </a:r>
          </a:p>
        </p:txBody>
      </p:sp>
      <p:sp>
        <p:nvSpPr>
          <p:cNvPr id="53" name="TextBox 52">
            <a:extLst>
              <a:ext uri="{FF2B5EF4-FFF2-40B4-BE49-F238E27FC236}">
                <a16:creationId xmlns:a16="http://schemas.microsoft.com/office/drawing/2014/main" id="{A35AB9F1-E607-4573-A20D-F7F647F2377C}"/>
              </a:ext>
            </a:extLst>
          </p:cNvPr>
          <p:cNvSpPr txBox="1"/>
          <p:nvPr/>
        </p:nvSpPr>
        <p:spPr>
          <a:xfrm>
            <a:off x="5866471" y="5677734"/>
            <a:ext cx="6146800" cy="923330"/>
          </a:xfrm>
          <a:prstGeom prst="rect">
            <a:avLst/>
          </a:prstGeom>
          <a:noFill/>
        </p:spPr>
        <p:txBody>
          <a:bodyPr wrap="square" rtlCol="0">
            <a:spAutoFit/>
          </a:bodyPr>
          <a:lstStyle/>
          <a:p>
            <a:pPr algn="r"/>
            <a:r>
              <a:rPr lang="en-US" dirty="0">
                <a:solidFill>
                  <a:schemeClr val="bg1"/>
                </a:solidFill>
                <a:cs typeface="Arial" panose="020B0604020202020204" pitchFamily="34" charset="0"/>
              </a:rPr>
              <a:t>Created by: Qiong Wang</a:t>
            </a:r>
          </a:p>
          <a:p>
            <a:pPr algn="r"/>
            <a:r>
              <a:rPr lang="en-US" dirty="0">
                <a:solidFill>
                  <a:schemeClr val="bg1"/>
                </a:solidFill>
                <a:cs typeface="Arial" panose="020B0604020202020204" pitchFamily="34" charset="0"/>
              </a:rPr>
              <a:t>&amp; Yao Wang</a:t>
            </a:r>
          </a:p>
          <a:p>
            <a:pPr algn="r"/>
            <a:r>
              <a:rPr lang="en-US" dirty="0">
                <a:solidFill>
                  <a:schemeClr val="bg1"/>
                </a:solidFill>
                <a:cs typeface="Arial" panose="020B0604020202020204" pitchFamily="34" charset="0"/>
              </a:rPr>
              <a:t>2021-2022</a:t>
            </a:r>
          </a:p>
        </p:txBody>
      </p:sp>
      <p:sp>
        <p:nvSpPr>
          <p:cNvPr id="54" name="TextBox 53">
            <a:extLst>
              <a:ext uri="{FF2B5EF4-FFF2-40B4-BE49-F238E27FC236}">
                <a16:creationId xmlns:a16="http://schemas.microsoft.com/office/drawing/2014/main" id="{9CA1C0F5-4E7F-4FD8-AB93-0855CC6C96A3}"/>
              </a:ext>
            </a:extLst>
          </p:cNvPr>
          <p:cNvSpPr txBox="1"/>
          <p:nvPr/>
        </p:nvSpPr>
        <p:spPr>
          <a:xfrm>
            <a:off x="8915819" y="5308402"/>
            <a:ext cx="3562350" cy="369332"/>
          </a:xfrm>
          <a:prstGeom prst="rect">
            <a:avLst/>
          </a:prstGeom>
          <a:noFill/>
        </p:spPr>
        <p:txBody>
          <a:bodyPr wrap="square" rtlCol="0">
            <a:spAutoFit/>
          </a:bodyPr>
          <a:lstStyle/>
          <a:p>
            <a:pPr algn="ctr"/>
            <a:r>
              <a:rPr lang="en-US" dirty="0">
                <a:solidFill>
                  <a:srgbClr val="E69245"/>
                </a:solidFill>
                <a:cs typeface="Arial" panose="020B0604020202020204" pitchFamily="34" charset="0"/>
              </a:rPr>
              <a:t>Lesson for High School</a:t>
            </a:r>
          </a:p>
        </p:txBody>
      </p:sp>
      <p:sp>
        <p:nvSpPr>
          <p:cNvPr id="56" name="TextBox 55">
            <a:extLst>
              <a:ext uri="{FF2B5EF4-FFF2-40B4-BE49-F238E27FC236}">
                <a16:creationId xmlns:a16="http://schemas.microsoft.com/office/drawing/2014/main" id="{9E284B3E-3752-4FDC-9737-B4AFC5548D32}"/>
              </a:ext>
            </a:extLst>
          </p:cNvPr>
          <p:cNvSpPr txBox="1"/>
          <p:nvPr/>
        </p:nvSpPr>
        <p:spPr>
          <a:xfrm>
            <a:off x="550637" y="1861286"/>
            <a:ext cx="10802678" cy="307777"/>
          </a:xfrm>
          <a:prstGeom prst="rect">
            <a:avLst/>
          </a:prstGeom>
          <a:noFill/>
        </p:spPr>
        <p:txBody>
          <a:bodyPr wrap="square">
            <a:spAutoFit/>
          </a:bodyPr>
          <a:lstStyle/>
          <a:p>
            <a:r>
              <a:rPr lang="en-US" sz="1400" dirty="0">
                <a:solidFill>
                  <a:schemeClr val="bg1"/>
                </a:solidFill>
                <a:latin typeface="Gill Sans MT Condensed" panose="020B0506020104020203" pitchFamily="34" charset="0"/>
                <a:cs typeface="Arial" panose="020B0604020202020204" pitchFamily="34" charset="0"/>
              </a:rPr>
              <a:t>Virginia Scientists &amp; Educators Alliance</a:t>
            </a:r>
            <a:endParaRPr lang="en-US" sz="1400" dirty="0">
              <a:latin typeface="Gill Sans MT Condensed" panose="020B0506020104020203" pitchFamily="34" charset="0"/>
            </a:endParaRPr>
          </a:p>
        </p:txBody>
      </p:sp>
      <p:pic>
        <p:nvPicPr>
          <p:cNvPr id="5" name="Picture 4" descr="A picture containing text, clipart&#10;&#10;Description automatically generated">
            <a:extLst>
              <a:ext uri="{FF2B5EF4-FFF2-40B4-BE49-F238E27FC236}">
                <a16:creationId xmlns:a16="http://schemas.microsoft.com/office/drawing/2014/main" id="{195A1DAB-3329-440C-9707-A75D19337A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6895" y="701988"/>
            <a:ext cx="1928363" cy="1205227"/>
          </a:xfrm>
          <a:prstGeom prst="rect">
            <a:avLst/>
          </a:prstGeom>
        </p:spPr>
      </p:pic>
    </p:spTree>
    <p:extLst>
      <p:ext uri="{BB962C8B-B14F-4D97-AF65-F5344CB8AC3E}">
        <p14:creationId xmlns:p14="http://schemas.microsoft.com/office/powerpoint/2010/main" val="314712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8440FAB6-EA20-4FD2-B0F9-0EB6B37648A0}"/>
              </a:ext>
            </a:extLst>
          </p:cNvPr>
          <p:cNvSpPr txBox="1"/>
          <p:nvPr/>
        </p:nvSpPr>
        <p:spPr>
          <a:xfrm>
            <a:off x="2799310" y="1961746"/>
            <a:ext cx="9021388" cy="1891287"/>
          </a:xfrm>
          <a:prstGeom prst="rect">
            <a:avLst/>
          </a:prstGeom>
          <a:noFill/>
        </p:spPr>
        <p:txBody>
          <a:bodyPr wrap="square">
            <a:spAutoFit/>
          </a:bodyPr>
          <a:lstStyle/>
          <a:p>
            <a:pPr>
              <a:lnSpc>
                <a:spcPct val="150000"/>
              </a:lnSpc>
            </a:pPr>
            <a:r>
              <a:rPr lang="en-US" sz="2000" dirty="0">
                <a:latin typeface="Calibri" panose="020F0502020204030204" pitchFamily="34" charset="0"/>
                <a:ea typeface="宋体" panose="02010600030101010101" pitchFamily="2" charset="-122"/>
              </a:rPr>
              <a:t>Qiong Wang</a:t>
            </a:r>
          </a:p>
          <a:p>
            <a:pPr marL="285750" indent="-285750">
              <a:lnSpc>
                <a:spcPct val="150000"/>
              </a:lnSpc>
              <a:buFont typeface="Arial" panose="020B0604020202020204" pitchFamily="34" charset="0"/>
              <a:buChar char="•"/>
            </a:pPr>
            <a:r>
              <a:rPr lang="en-US" sz="2000" dirty="0">
                <a:solidFill>
                  <a:srgbClr val="000000"/>
                </a:solidFill>
                <a:effectLst/>
                <a:latin typeface="Calibri" panose="020F0502020204030204" pitchFamily="34" charset="0"/>
                <a:ea typeface="宋体" panose="02010600030101010101" pitchFamily="2" charset="-122"/>
              </a:rPr>
              <a:t>Graduate student at Virginia Tech</a:t>
            </a:r>
          </a:p>
          <a:p>
            <a:pPr marL="285750" indent="-285750">
              <a:lnSpc>
                <a:spcPct val="150000"/>
              </a:lnSpc>
              <a:buFont typeface="Arial" panose="020B0604020202020204" pitchFamily="34" charset="0"/>
              <a:buChar char="•"/>
            </a:pPr>
            <a:r>
              <a:rPr lang="en-US" sz="2000" dirty="0">
                <a:solidFill>
                  <a:srgbClr val="000000"/>
                </a:solidFill>
                <a:latin typeface="Calibri" panose="020F0502020204030204" pitchFamily="34" charset="0"/>
                <a:ea typeface="宋体" panose="02010600030101010101" pitchFamily="2" charset="-122"/>
              </a:rPr>
              <a:t>Research interests: Disaster resilience, hazard mitigation policy, and floodplain management</a:t>
            </a:r>
            <a:endParaRPr lang="en-US" sz="2000" dirty="0">
              <a:latin typeface="Calibri" panose="020F0502020204030204" pitchFamily="34" charset="0"/>
              <a:ea typeface="宋体" panose="02010600030101010101" pitchFamily="2" charset="-122"/>
            </a:endParaRPr>
          </a:p>
        </p:txBody>
      </p:sp>
      <p:pic>
        <p:nvPicPr>
          <p:cNvPr id="3" name="Picture 2" descr="A person posing for the camera&#10;&#10;Description automatically generated">
            <a:extLst>
              <a:ext uri="{FF2B5EF4-FFF2-40B4-BE49-F238E27FC236}">
                <a16:creationId xmlns:a16="http://schemas.microsoft.com/office/drawing/2014/main" id="{4FC25ADA-63CF-404A-964D-4785EA11E9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6093" y="4119032"/>
            <a:ext cx="1395217" cy="1395217"/>
          </a:xfrm>
          <a:prstGeom prst="rect">
            <a:avLst/>
          </a:prstGeom>
        </p:spPr>
      </p:pic>
      <p:grpSp>
        <p:nvGrpSpPr>
          <p:cNvPr id="48" name="Group 47">
            <a:extLst>
              <a:ext uri="{FF2B5EF4-FFF2-40B4-BE49-F238E27FC236}">
                <a16:creationId xmlns:a16="http://schemas.microsoft.com/office/drawing/2014/main" id="{E60502B7-F4E8-4D3E-9D5E-2F1FA0FFE1C2}"/>
              </a:ext>
            </a:extLst>
          </p:cNvPr>
          <p:cNvGrpSpPr/>
          <p:nvPr/>
        </p:nvGrpSpPr>
        <p:grpSpPr>
          <a:xfrm>
            <a:off x="0" y="-1"/>
            <a:ext cx="12192000" cy="1189151"/>
            <a:chOff x="0" y="-1"/>
            <a:chExt cx="12192000" cy="1189151"/>
          </a:xfrm>
        </p:grpSpPr>
        <p:pic>
          <p:nvPicPr>
            <p:cNvPr id="7" name="Picture 6" descr="A body of water with a hill in the background&#10;&#10;Description automatically generated with low confidence">
              <a:extLst>
                <a:ext uri="{FF2B5EF4-FFF2-40B4-BE49-F238E27FC236}">
                  <a16:creationId xmlns:a16="http://schemas.microsoft.com/office/drawing/2014/main" id="{609A1BE2-C1FE-4145-BA91-04B58E5DE0B6}"/>
                </a:ext>
              </a:extLst>
            </p:cNvPr>
            <p:cNvPicPr>
              <a:picLocks noChangeAspect="1"/>
            </p:cNvPicPr>
            <p:nvPr/>
          </p:nvPicPr>
          <p:blipFill rotWithShape="1">
            <a:blip r:embed="rId4">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sp>
          <p:nvSpPr>
            <p:cNvPr id="21" name="Rectangle 20"/>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pic>
          <p:nvPicPr>
            <p:cNvPr id="17" name="Picture 16">
              <a:extLst>
                <a:ext uri="{FF2B5EF4-FFF2-40B4-BE49-F238E27FC236}">
                  <a16:creationId xmlns:a16="http://schemas.microsoft.com/office/drawing/2014/main" id="{F6072192-2A9D-4B4C-ABF0-E47A8DC9CB93}"/>
                </a:ext>
              </a:extLst>
            </p:cNvPr>
            <p:cNvPicPr>
              <a:picLocks noChangeAspect="1"/>
            </p:cNvPicPr>
            <p:nvPr/>
          </p:nvPicPr>
          <p:blipFill rotWithShape="1">
            <a:blip r:embed="rId5"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sp>
        <p:nvSpPr>
          <p:cNvPr id="22" name="TextBox 21"/>
          <p:cNvSpPr txBox="1">
            <a:spLocks noChangeArrowheads="1"/>
          </p:cNvSpPr>
          <p:nvPr/>
        </p:nvSpPr>
        <p:spPr bwMode="auto">
          <a:xfrm>
            <a:off x="1044170" y="1230716"/>
            <a:ext cx="6794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800" b="1" dirty="0">
                <a:solidFill>
                  <a:srgbClr val="006383"/>
                </a:solidFill>
                <a:latin typeface="+mn-lt"/>
                <a:cs typeface="Arial" panose="020B0604020202020204" pitchFamily="34" charset="0"/>
              </a:rPr>
              <a:t>Meet the Researchers</a:t>
            </a:r>
          </a:p>
        </p:txBody>
      </p:sp>
      <p:pic>
        <p:nvPicPr>
          <p:cNvPr id="20" name="Picture 19" descr="A person wearing glasses&#10;&#10;Description automatically generated with medium confidence">
            <a:extLst>
              <a:ext uri="{FF2B5EF4-FFF2-40B4-BE49-F238E27FC236}">
                <a16:creationId xmlns:a16="http://schemas.microsoft.com/office/drawing/2014/main" id="{177C76F6-C525-47E2-8168-9ABF015730F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01269" y="2168617"/>
            <a:ext cx="1400041" cy="1417541"/>
          </a:xfrm>
          <a:prstGeom prst="rect">
            <a:avLst/>
          </a:prstGeom>
        </p:spPr>
      </p:pic>
      <p:pic>
        <p:nvPicPr>
          <p:cNvPr id="32" name="Picture 31" descr="A picture containing text, clipart&#10;&#10;Description automatically generated">
            <a:extLst>
              <a:ext uri="{FF2B5EF4-FFF2-40B4-BE49-F238E27FC236}">
                <a16:creationId xmlns:a16="http://schemas.microsoft.com/office/drawing/2014/main" id="{2482B255-51E3-47B6-8200-F685CB223C7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sp>
        <p:nvSpPr>
          <p:cNvPr id="15" name="TextBox 14">
            <a:extLst>
              <a:ext uri="{FF2B5EF4-FFF2-40B4-BE49-F238E27FC236}">
                <a16:creationId xmlns:a16="http://schemas.microsoft.com/office/drawing/2014/main" id="{295FB89A-0972-43D0-8C46-9D6E10BF7646}"/>
              </a:ext>
            </a:extLst>
          </p:cNvPr>
          <p:cNvSpPr txBox="1"/>
          <p:nvPr/>
        </p:nvSpPr>
        <p:spPr>
          <a:xfrm>
            <a:off x="2799310" y="4060843"/>
            <a:ext cx="9021388" cy="2352952"/>
          </a:xfrm>
          <a:prstGeom prst="rect">
            <a:avLst/>
          </a:prstGeom>
          <a:noFill/>
        </p:spPr>
        <p:txBody>
          <a:bodyPr wrap="square">
            <a:spAutoFit/>
          </a:bodyPr>
          <a:lstStyle/>
          <a:p>
            <a:pPr>
              <a:lnSpc>
                <a:spcPct val="150000"/>
              </a:lnSpc>
            </a:pPr>
            <a:r>
              <a:rPr lang="en-US" sz="2000" dirty="0">
                <a:latin typeface="Calibri" panose="020F0502020204030204" pitchFamily="34" charset="0"/>
                <a:ea typeface="宋体" panose="02010600030101010101" pitchFamily="2" charset="-122"/>
              </a:rPr>
              <a:t>Yao Wang</a:t>
            </a:r>
          </a:p>
          <a:p>
            <a:pPr marL="285750" indent="-285750">
              <a:lnSpc>
                <a:spcPct val="150000"/>
              </a:lnSpc>
              <a:buFont typeface="Arial" panose="020B0604020202020204" pitchFamily="34" charset="0"/>
              <a:buChar char="•"/>
            </a:pPr>
            <a:r>
              <a:rPr lang="en-US" sz="2000" dirty="0">
                <a:solidFill>
                  <a:srgbClr val="000000"/>
                </a:solidFill>
                <a:effectLst/>
                <a:latin typeface="Calibri" panose="020F0502020204030204" pitchFamily="34" charset="0"/>
                <a:ea typeface="宋体" panose="02010600030101010101" pitchFamily="2" charset="-122"/>
              </a:rPr>
              <a:t>Graduate </a:t>
            </a:r>
            <a:r>
              <a:rPr lang="en-US" dirty="0">
                <a:solidFill>
                  <a:srgbClr val="000000"/>
                </a:solidFill>
                <a:latin typeface="Calibri" panose="020F0502020204030204" pitchFamily="34" charset="0"/>
                <a:ea typeface="宋体" panose="02010600030101010101" pitchFamily="2" charset="-122"/>
              </a:rPr>
              <a:t>student at the State </a:t>
            </a:r>
            <a:r>
              <a:rPr lang="en-US" sz="1800" dirty="0">
                <a:solidFill>
                  <a:srgbClr val="000000"/>
                </a:solidFill>
                <a:effectLst/>
                <a:latin typeface="Calibri" panose="020F0502020204030204" pitchFamily="34" charset="0"/>
                <a:ea typeface="宋体" panose="02010600030101010101" pitchFamily="2" charset="-122"/>
              </a:rPr>
              <a:t>University of New York</a:t>
            </a:r>
            <a:r>
              <a:rPr lang="en-US" sz="2000" dirty="0">
                <a:solidFill>
                  <a:srgbClr val="000000"/>
                </a:solidFill>
                <a:effectLst/>
                <a:latin typeface="Calibri" panose="020F0502020204030204" pitchFamily="34" charset="0"/>
                <a:ea typeface="宋体" panose="02010600030101010101" pitchFamily="2" charset="-122"/>
              </a:rPr>
              <a:t> College of Environmental Science and Forestry (SUNY-ESF)</a:t>
            </a:r>
          </a:p>
          <a:p>
            <a:pPr marL="285750" indent="-285750">
              <a:lnSpc>
                <a:spcPct val="150000"/>
              </a:lnSpc>
              <a:buFont typeface="Arial" panose="020B0604020202020204" pitchFamily="34" charset="0"/>
              <a:buChar char="•"/>
            </a:pPr>
            <a:r>
              <a:rPr lang="en-US" sz="2000" dirty="0">
                <a:solidFill>
                  <a:srgbClr val="000000"/>
                </a:solidFill>
                <a:latin typeface="Calibri" panose="020F0502020204030204" pitchFamily="34" charset="0"/>
                <a:ea typeface="宋体" panose="02010600030101010101" pitchFamily="2" charset="-122"/>
              </a:rPr>
              <a:t>Research interests: Disaster resilience, hazard mitigation planning, community engagement, floodplain management, and visualization</a:t>
            </a:r>
            <a:endParaRPr lang="en-US" sz="2000" dirty="0">
              <a:latin typeface="Calibri" panose="020F0502020204030204" pitchFamily="34" charset="0"/>
              <a:ea typeface="宋体" panose="02010600030101010101" pitchFamily="2" charset="-122"/>
            </a:endParaRPr>
          </a:p>
        </p:txBody>
      </p:sp>
      <p:sp>
        <p:nvSpPr>
          <p:cNvPr id="19" name="TextBox 18">
            <a:extLst>
              <a:ext uri="{FF2B5EF4-FFF2-40B4-BE49-F238E27FC236}">
                <a16:creationId xmlns:a16="http://schemas.microsoft.com/office/drawing/2014/main" id="{362F0367-33D3-4DBB-93AE-959F2104A30D}"/>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2196270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568401" y="1143609"/>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Climate Change</a:t>
            </a:r>
          </a:p>
        </p:txBody>
      </p:sp>
      <p:sp>
        <p:nvSpPr>
          <p:cNvPr id="10" name="Rectangle 9"/>
          <p:cNvSpPr/>
          <p:nvPr/>
        </p:nvSpPr>
        <p:spPr>
          <a:xfrm>
            <a:off x="568402" y="2606411"/>
            <a:ext cx="9095732" cy="1711366"/>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ea typeface="宋体" panose="02010600030101010101" pitchFamily="2" charset="-122"/>
              </a:rPr>
              <a:t>The world is experiencing climate change in diverse ways</a:t>
            </a:r>
          </a:p>
          <a:p>
            <a:pPr marL="742950" lvl="1" indent="-285750">
              <a:lnSpc>
                <a:spcPct val="150000"/>
              </a:lnSpc>
              <a:buFont typeface="Courier New" panose="02070309020205020404" pitchFamily="49" charset="0"/>
              <a:buChar char="o"/>
            </a:pPr>
            <a:r>
              <a:rPr lang="en-US" dirty="0">
                <a:ea typeface="宋体" panose="02010600030101010101" pitchFamily="2" charset="-122"/>
              </a:rPr>
              <a:t>Global temperature rises (global warming) which leads to sea level rise, drought, etc.</a:t>
            </a:r>
          </a:p>
          <a:p>
            <a:pPr marL="285750" indent="-285750">
              <a:lnSpc>
                <a:spcPct val="150000"/>
              </a:lnSpc>
              <a:buFont typeface="Arial" panose="020B0604020202020204" pitchFamily="34" charset="0"/>
              <a:buChar char="•"/>
            </a:pPr>
            <a:r>
              <a:rPr lang="en-US" dirty="0">
                <a:ea typeface="宋体" panose="02010600030101010101" pitchFamily="2" charset="-122"/>
              </a:rPr>
              <a:t>What causes global warming?</a:t>
            </a:r>
          </a:p>
          <a:p>
            <a:pPr marL="742950" lvl="1" indent="-285750">
              <a:lnSpc>
                <a:spcPct val="150000"/>
              </a:lnSpc>
              <a:buFont typeface="Courier New" panose="02070309020205020404" pitchFamily="49" charset="0"/>
              <a:buChar char="o"/>
            </a:pPr>
            <a:r>
              <a:rPr lang="en-US" dirty="0">
                <a:ea typeface="宋体" panose="02010600030101010101" pitchFamily="2" charset="-122"/>
              </a:rPr>
              <a:t>Greenhouse gases</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35" name="TextBox 34">
            <a:extLst>
              <a:ext uri="{FF2B5EF4-FFF2-40B4-BE49-F238E27FC236}">
                <a16:creationId xmlns:a16="http://schemas.microsoft.com/office/drawing/2014/main" id="{BE434429-4DA4-4FAC-AF5D-D3B26FE41318}"/>
              </a:ext>
            </a:extLst>
          </p:cNvPr>
          <p:cNvSpPr txBox="1"/>
          <p:nvPr/>
        </p:nvSpPr>
        <p:spPr>
          <a:xfrm>
            <a:off x="8337665" y="6117470"/>
            <a:ext cx="4065104" cy="461665"/>
          </a:xfrm>
          <a:prstGeom prst="rect">
            <a:avLst/>
          </a:prstGeom>
          <a:noFill/>
        </p:spPr>
        <p:txBody>
          <a:bodyPr wrap="square">
            <a:spAutoFit/>
          </a:bodyPr>
          <a:lstStyle/>
          <a:p>
            <a:r>
              <a:rPr lang="en-US" sz="1200" dirty="0">
                <a:ea typeface="宋体" panose="02010600030101010101" pitchFamily="2" charset="-122"/>
              </a:rPr>
              <a:t>Figure 3. Global warming (via a Creative Commons license)</a:t>
            </a:r>
          </a:p>
          <a:p>
            <a:r>
              <a:rPr lang="en-US" sz="1200" dirty="0">
                <a:ea typeface="宋体" panose="02010600030101010101" pitchFamily="2" charset="-122"/>
              </a:rPr>
              <a:t>Source: https://freesvg.org/globalwarming-fire</a:t>
            </a:r>
          </a:p>
        </p:txBody>
      </p:sp>
      <p:pic>
        <p:nvPicPr>
          <p:cNvPr id="4" name="Graphic 3">
            <a:extLst>
              <a:ext uri="{FF2B5EF4-FFF2-40B4-BE49-F238E27FC236}">
                <a16:creationId xmlns:a16="http://schemas.microsoft.com/office/drawing/2014/main" id="{B8CA9645-B360-4763-BB38-A417C5E8AC37}"/>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02564" y="2295915"/>
            <a:ext cx="3442601" cy="3714100"/>
          </a:xfrm>
          <a:prstGeom prst="rect">
            <a:avLst/>
          </a:prstGeom>
        </p:spPr>
      </p:pic>
      <p:pic>
        <p:nvPicPr>
          <p:cNvPr id="6" name="Picture 5" descr="A picture containing shape&#10;&#10;Description automatically generated">
            <a:extLst>
              <a:ext uri="{FF2B5EF4-FFF2-40B4-BE49-F238E27FC236}">
                <a16:creationId xmlns:a16="http://schemas.microsoft.com/office/drawing/2014/main" id="{E9BC0E87-ADEC-4E07-BB9F-430104416C4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14969" y="4321229"/>
            <a:ext cx="3028950" cy="1504950"/>
          </a:xfrm>
          <a:prstGeom prst="rect">
            <a:avLst/>
          </a:prstGeom>
        </p:spPr>
      </p:pic>
      <p:pic>
        <p:nvPicPr>
          <p:cNvPr id="9" name="Picture 8" descr="A picture containing sky, outdoor, smoke, train&#10;&#10;Description automatically generated">
            <a:extLst>
              <a:ext uri="{FF2B5EF4-FFF2-40B4-BE49-F238E27FC236}">
                <a16:creationId xmlns:a16="http://schemas.microsoft.com/office/drawing/2014/main" id="{25532ED2-5967-4C0E-B9EF-7C0C92A3E73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81237" y="4247377"/>
            <a:ext cx="2368203" cy="1578802"/>
          </a:xfrm>
          <a:prstGeom prst="rect">
            <a:avLst/>
          </a:prstGeom>
        </p:spPr>
      </p:pic>
      <p:sp>
        <p:nvSpPr>
          <p:cNvPr id="20" name="TextBox 19">
            <a:extLst>
              <a:ext uri="{FF2B5EF4-FFF2-40B4-BE49-F238E27FC236}">
                <a16:creationId xmlns:a16="http://schemas.microsoft.com/office/drawing/2014/main" id="{BF9C4B14-B4BE-4F23-B80A-6CFF6B7C060C}"/>
              </a:ext>
            </a:extLst>
          </p:cNvPr>
          <p:cNvSpPr txBox="1"/>
          <p:nvPr/>
        </p:nvSpPr>
        <p:spPr>
          <a:xfrm>
            <a:off x="1057962" y="5826179"/>
            <a:ext cx="3161082" cy="1015663"/>
          </a:xfrm>
          <a:prstGeom prst="rect">
            <a:avLst/>
          </a:prstGeom>
          <a:noFill/>
        </p:spPr>
        <p:txBody>
          <a:bodyPr wrap="square">
            <a:spAutoFit/>
          </a:bodyPr>
          <a:lstStyle/>
          <a:p>
            <a:r>
              <a:rPr lang="en-US" sz="1200" dirty="0">
                <a:ea typeface="宋体" panose="02010600030101010101" pitchFamily="2" charset="-122"/>
              </a:rPr>
              <a:t>Figure 1. Greenhouse effect </a:t>
            </a:r>
          </a:p>
          <a:p>
            <a:r>
              <a:rPr lang="en-US" sz="1200" dirty="0">
                <a:ea typeface="宋体" panose="02010600030101010101" pitchFamily="2" charset="-122"/>
              </a:rPr>
              <a:t>(via a Creative Commons license)</a:t>
            </a:r>
          </a:p>
          <a:p>
            <a:r>
              <a:rPr lang="en-US" sz="1200" dirty="0">
                <a:ea typeface="宋体" panose="02010600030101010101" pitchFamily="2" charset="-122"/>
              </a:rPr>
              <a:t>Source: https://commons.wikimedia.org/wiki/File:The_Greenhouse_Effect.svg</a:t>
            </a:r>
          </a:p>
        </p:txBody>
      </p:sp>
      <p:sp>
        <p:nvSpPr>
          <p:cNvPr id="21" name="TextBox 20">
            <a:extLst>
              <a:ext uri="{FF2B5EF4-FFF2-40B4-BE49-F238E27FC236}">
                <a16:creationId xmlns:a16="http://schemas.microsoft.com/office/drawing/2014/main" id="{8FF330D0-3653-4949-8034-6D90E90D2B39}"/>
              </a:ext>
            </a:extLst>
          </p:cNvPr>
          <p:cNvSpPr txBox="1"/>
          <p:nvPr/>
        </p:nvSpPr>
        <p:spPr>
          <a:xfrm>
            <a:off x="4493889" y="5826179"/>
            <a:ext cx="2887813" cy="1015663"/>
          </a:xfrm>
          <a:prstGeom prst="rect">
            <a:avLst/>
          </a:prstGeom>
          <a:noFill/>
        </p:spPr>
        <p:txBody>
          <a:bodyPr wrap="square">
            <a:spAutoFit/>
          </a:bodyPr>
          <a:lstStyle/>
          <a:p>
            <a:r>
              <a:rPr lang="en-US" sz="1200" dirty="0">
                <a:ea typeface="宋体" panose="02010600030101010101" pitchFamily="2" charset="-122"/>
              </a:rPr>
              <a:t>Figure 2. Greenhouse gas</a:t>
            </a:r>
          </a:p>
          <a:p>
            <a:r>
              <a:rPr lang="en-US" sz="1200" dirty="0">
                <a:ea typeface="宋体" panose="02010600030101010101" pitchFamily="2" charset="-122"/>
              </a:rPr>
              <a:t>(via a Creative Commons license)</a:t>
            </a:r>
          </a:p>
          <a:p>
            <a:r>
              <a:rPr lang="en-US" sz="1200" dirty="0">
                <a:ea typeface="宋体" panose="02010600030101010101" pitchFamily="2" charset="-122"/>
              </a:rPr>
              <a:t>Source: https://theconversation.com/epa-clean-power-plan-reenergizes-the-us-climate-policy-debate-43039</a:t>
            </a:r>
          </a:p>
        </p:txBody>
      </p:sp>
      <p:sp>
        <p:nvSpPr>
          <p:cNvPr id="18" name="TextBox 17">
            <a:extLst>
              <a:ext uri="{FF2B5EF4-FFF2-40B4-BE49-F238E27FC236}">
                <a16:creationId xmlns:a16="http://schemas.microsoft.com/office/drawing/2014/main" id="{99BCB94F-D7E5-4F9E-91E7-E792CA6CB9E0}"/>
              </a:ext>
            </a:extLst>
          </p:cNvPr>
          <p:cNvSpPr txBox="1"/>
          <p:nvPr/>
        </p:nvSpPr>
        <p:spPr>
          <a:xfrm>
            <a:off x="568401" y="1730255"/>
            <a:ext cx="11326794" cy="880369"/>
          </a:xfrm>
          <a:prstGeom prst="rect">
            <a:avLst/>
          </a:prstGeom>
          <a:noFill/>
        </p:spPr>
        <p:txBody>
          <a:bodyPr wrap="square">
            <a:spAutoFit/>
          </a:bodyPr>
          <a:lstStyle/>
          <a:p>
            <a:pPr>
              <a:lnSpc>
                <a:spcPct val="150000"/>
              </a:lnSpc>
            </a:pPr>
            <a:r>
              <a:rPr lang="en-US" dirty="0">
                <a:ea typeface="宋体" panose="02010600030101010101" pitchFamily="2" charset="-122"/>
              </a:rPr>
              <a:t>Climate change </a:t>
            </a:r>
            <a:r>
              <a:rPr lang="en-US" sz="1800" dirty="0">
                <a:solidFill>
                  <a:srgbClr val="000000"/>
                </a:solidFill>
                <a:effectLst/>
                <a:ea typeface="宋体" panose="02010600030101010101" pitchFamily="2" charset="-122"/>
              </a:rPr>
              <a:t>refers to significant changes in global temperature, precipitation, wind patterns and other measures that have occurred over several decades.</a:t>
            </a:r>
            <a:endParaRPr lang="en-US" dirty="0">
              <a:ea typeface="宋体" panose="02010600030101010101" pitchFamily="2" charset="-122"/>
            </a:endParaRPr>
          </a:p>
        </p:txBody>
      </p:sp>
      <p:sp>
        <p:nvSpPr>
          <p:cNvPr id="19" name="Rectangle 18">
            <a:extLst>
              <a:ext uri="{FF2B5EF4-FFF2-40B4-BE49-F238E27FC236}">
                <a16:creationId xmlns:a16="http://schemas.microsoft.com/office/drawing/2014/main" id="{0FECC259-5222-4D93-846D-8A57895115C4}"/>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27" name="TextBox 26">
            <a:extLst>
              <a:ext uri="{FF2B5EF4-FFF2-40B4-BE49-F238E27FC236}">
                <a16:creationId xmlns:a16="http://schemas.microsoft.com/office/drawing/2014/main" id="{9BE88597-2D27-46D8-AC1C-63C18196B59C}"/>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3</a:t>
            </a:r>
          </a:p>
        </p:txBody>
      </p:sp>
    </p:spTree>
    <p:extLst>
      <p:ext uri="{BB962C8B-B14F-4D97-AF65-F5344CB8AC3E}">
        <p14:creationId xmlns:p14="http://schemas.microsoft.com/office/powerpoint/2010/main" val="1719294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Diagram&#10;&#10;Description automatically generated">
            <a:extLst>
              <a:ext uri="{FF2B5EF4-FFF2-40B4-BE49-F238E27FC236}">
                <a16:creationId xmlns:a16="http://schemas.microsoft.com/office/drawing/2014/main" id="{A401A76B-1B9D-47F4-86A1-8B506277E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295" y="2072639"/>
            <a:ext cx="8119312" cy="3404872"/>
          </a:xfrm>
          <a:prstGeom prst="rect">
            <a:avLst/>
          </a:prstGeom>
        </p:spPr>
      </p:pic>
      <p:sp>
        <p:nvSpPr>
          <p:cNvPr id="8" name="TextBox 7"/>
          <p:cNvSpPr txBox="1">
            <a:spLocks noChangeArrowheads="1"/>
          </p:cNvSpPr>
          <p:nvPr/>
        </p:nvSpPr>
        <p:spPr bwMode="auto">
          <a:xfrm>
            <a:off x="568401" y="1143609"/>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Sea Level Rise</a:t>
            </a:r>
          </a:p>
        </p:txBody>
      </p:sp>
      <p:sp>
        <p:nvSpPr>
          <p:cNvPr id="10" name="Rectangle 9"/>
          <p:cNvSpPr/>
          <p:nvPr/>
        </p:nvSpPr>
        <p:spPr>
          <a:xfrm>
            <a:off x="8717972" y="1952640"/>
            <a:ext cx="3252355" cy="3788858"/>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Calibri" panose="020F0502020204030204" pitchFamily="34" charset="0"/>
                <a:ea typeface="宋体" panose="02010600030101010101" pitchFamily="2" charset="-122"/>
              </a:rPr>
              <a:t>Since 1880, the sea level has increased 8–9 inches (21–24 cm).</a:t>
            </a:r>
          </a:p>
          <a:p>
            <a:pPr marL="285750" indent="-285750">
              <a:lnSpc>
                <a:spcPct val="150000"/>
              </a:lnSpc>
              <a:buFont typeface="Arial" panose="020B0604020202020204" pitchFamily="34" charset="0"/>
              <a:buChar char="•"/>
            </a:pPr>
            <a:r>
              <a:rPr lang="en-US" dirty="0">
                <a:latin typeface="Calibri" panose="020F0502020204030204" pitchFamily="34" charset="0"/>
                <a:ea typeface="宋体" panose="02010600030101010101" pitchFamily="2" charset="-122"/>
              </a:rPr>
              <a:t>In the scenario of a low greenhouse gas pathway (purple line), global sea level is expected to increase by at least 12 inches (30 cm) by 2100.</a:t>
            </a:r>
          </a:p>
        </p:txBody>
      </p:sp>
      <p:sp>
        <p:nvSpPr>
          <p:cNvPr id="36" name="Rectangle 35">
            <a:extLst>
              <a:ext uri="{FF2B5EF4-FFF2-40B4-BE49-F238E27FC236}">
                <a16:creationId xmlns:a16="http://schemas.microsoft.com/office/drawing/2014/main" id="{623D69DC-7AE2-4C1E-988A-3E66CC5C9BA6}"/>
              </a:ext>
            </a:extLst>
          </p:cNvPr>
          <p:cNvSpPr/>
          <p:nvPr/>
        </p:nvSpPr>
        <p:spPr>
          <a:xfrm>
            <a:off x="8717972" y="1570895"/>
            <a:ext cx="1959575" cy="400110"/>
          </a:xfrm>
          <a:prstGeom prst="rect">
            <a:avLst/>
          </a:prstGeom>
        </p:spPr>
        <p:txBody>
          <a:bodyPr wrap="none">
            <a:spAutoFit/>
          </a:bodyPr>
          <a:lstStyle/>
          <a:p>
            <a:r>
              <a:rPr lang="en-US" sz="2000" b="1" dirty="0">
                <a:solidFill>
                  <a:srgbClr val="E69245"/>
                </a:solidFill>
                <a:cs typeface="Arial" panose="020B0604020202020204" pitchFamily="34" charset="0"/>
              </a:rPr>
              <a:t>Sea level heights</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4">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5"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35" name="TextBox 34">
            <a:extLst>
              <a:ext uri="{FF2B5EF4-FFF2-40B4-BE49-F238E27FC236}">
                <a16:creationId xmlns:a16="http://schemas.microsoft.com/office/drawing/2014/main" id="{BE434429-4DA4-4FAC-AF5D-D3B26FE41318}"/>
              </a:ext>
            </a:extLst>
          </p:cNvPr>
          <p:cNvSpPr txBox="1"/>
          <p:nvPr/>
        </p:nvSpPr>
        <p:spPr>
          <a:xfrm>
            <a:off x="376294" y="5568767"/>
            <a:ext cx="6093562" cy="276999"/>
          </a:xfrm>
          <a:prstGeom prst="rect">
            <a:avLst/>
          </a:prstGeom>
          <a:noFill/>
        </p:spPr>
        <p:txBody>
          <a:bodyPr wrap="square">
            <a:spAutoFit/>
          </a:bodyPr>
          <a:lstStyle/>
          <a:p>
            <a:r>
              <a:rPr lang="en-US" sz="1200" dirty="0">
                <a:latin typeface="Calibri" panose="020F0502020204030204" pitchFamily="34" charset="0"/>
                <a:ea typeface="宋体" panose="02010600030101010101" pitchFamily="2" charset="-122"/>
              </a:rPr>
              <a:t>Figure 4. Past and future sea level heights (Lindsey, 2020)</a:t>
            </a:r>
          </a:p>
        </p:txBody>
      </p:sp>
      <p:sp>
        <p:nvSpPr>
          <p:cNvPr id="14" name="Rectangle 13">
            <a:extLst>
              <a:ext uri="{FF2B5EF4-FFF2-40B4-BE49-F238E27FC236}">
                <a16:creationId xmlns:a16="http://schemas.microsoft.com/office/drawing/2014/main" id="{65CACF5A-141C-4290-8111-890FC804FDC7}"/>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5" name="TextBox 14">
            <a:extLst>
              <a:ext uri="{FF2B5EF4-FFF2-40B4-BE49-F238E27FC236}">
                <a16:creationId xmlns:a16="http://schemas.microsoft.com/office/drawing/2014/main" id="{BFCDC7C9-9EF9-4FE2-8674-8CB885BE8F12}"/>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4</a:t>
            </a:r>
          </a:p>
        </p:txBody>
      </p:sp>
    </p:spTree>
    <p:extLst>
      <p:ext uri="{BB962C8B-B14F-4D97-AF65-F5344CB8AC3E}">
        <p14:creationId xmlns:p14="http://schemas.microsoft.com/office/powerpoint/2010/main" val="107219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279399"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Flooding Problems in Coastal Areas</a:t>
            </a:r>
          </a:p>
        </p:txBody>
      </p:sp>
      <p:sp>
        <p:nvSpPr>
          <p:cNvPr id="10" name="Rectangle 9"/>
          <p:cNvSpPr/>
          <p:nvPr/>
        </p:nvSpPr>
        <p:spPr>
          <a:xfrm>
            <a:off x="8759204" y="1701028"/>
            <a:ext cx="3252355" cy="2957861"/>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ea typeface="宋体" panose="02010600030101010101" pitchFamily="2" charset="-122"/>
              </a:rPr>
              <a:t>40% of the population in the U.S. lives in a coastal area that may be at risk from sea level rise.</a:t>
            </a:r>
          </a:p>
          <a:p>
            <a:pPr marL="285750" indent="-285750">
              <a:lnSpc>
                <a:spcPct val="150000"/>
              </a:lnSpc>
              <a:buFont typeface="Arial" panose="020B0604020202020204" pitchFamily="34" charset="0"/>
              <a:buChar char="•"/>
            </a:pPr>
            <a:r>
              <a:rPr lang="en-US" dirty="0">
                <a:ea typeface="宋体" panose="02010600030101010101" pitchFamily="2" charset="-122"/>
              </a:rPr>
              <a:t>Norfolk is highly vulnerable to sea level rise.</a:t>
            </a:r>
          </a:p>
          <a:p>
            <a:pPr marL="742950" lvl="1" indent="-285750">
              <a:lnSpc>
                <a:spcPct val="150000"/>
              </a:lnSpc>
              <a:buFont typeface="Courier New" panose="02070309020205020404" pitchFamily="49" charset="0"/>
              <a:buChar char="o"/>
            </a:pPr>
            <a:r>
              <a:rPr lang="en-US" dirty="0">
                <a:ea typeface="宋体" panose="02010600030101010101" pitchFamily="2" charset="-122"/>
              </a:rPr>
              <a:t>Coastal flooding risk</a:t>
            </a:r>
          </a:p>
        </p:txBody>
      </p:sp>
      <p:sp>
        <p:nvSpPr>
          <p:cNvPr id="36" name="Rectangle 35">
            <a:extLst>
              <a:ext uri="{FF2B5EF4-FFF2-40B4-BE49-F238E27FC236}">
                <a16:creationId xmlns:a16="http://schemas.microsoft.com/office/drawing/2014/main" id="{623D69DC-7AE2-4C1E-988A-3E66CC5C9BA6}"/>
              </a:ext>
            </a:extLst>
          </p:cNvPr>
          <p:cNvSpPr/>
          <p:nvPr/>
        </p:nvSpPr>
        <p:spPr>
          <a:xfrm>
            <a:off x="8789350" y="1357459"/>
            <a:ext cx="3260373" cy="400110"/>
          </a:xfrm>
          <a:prstGeom prst="rect">
            <a:avLst/>
          </a:prstGeom>
        </p:spPr>
        <p:txBody>
          <a:bodyPr wrap="square">
            <a:spAutoFit/>
          </a:bodyPr>
          <a:lstStyle/>
          <a:p>
            <a:r>
              <a:rPr lang="en-US" sz="2000" b="1" dirty="0">
                <a:solidFill>
                  <a:srgbClr val="E69245"/>
                </a:solidFill>
                <a:cs typeface="Arial" panose="020B0604020202020204" pitchFamily="34" charset="0"/>
              </a:rPr>
              <a:t>Why sea level matters?</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35" name="TextBox 34">
            <a:extLst>
              <a:ext uri="{FF2B5EF4-FFF2-40B4-BE49-F238E27FC236}">
                <a16:creationId xmlns:a16="http://schemas.microsoft.com/office/drawing/2014/main" id="{BE434429-4DA4-4FAC-AF5D-D3B26FE41318}"/>
              </a:ext>
            </a:extLst>
          </p:cNvPr>
          <p:cNvSpPr txBox="1"/>
          <p:nvPr/>
        </p:nvSpPr>
        <p:spPr>
          <a:xfrm>
            <a:off x="376294" y="5558704"/>
            <a:ext cx="8709517" cy="646331"/>
          </a:xfrm>
          <a:prstGeom prst="rect">
            <a:avLst/>
          </a:prstGeom>
          <a:noFill/>
        </p:spPr>
        <p:txBody>
          <a:bodyPr wrap="square">
            <a:spAutoFit/>
          </a:bodyPr>
          <a:lstStyle/>
          <a:p>
            <a:r>
              <a:rPr lang="en-US" sz="1200" dirty="0">
                <a:ea typeface="宋体" panose="02010600030101010101" pitchFamily="2" charset="-122"/>
              </a:rPr>
              <a:t>Figure 5. Norfolk flood zones with 2-3 feet of (relative) water rise in orange / Norfolk Vision 2100 </a:t>
            </a:r>
          </a:p>
          <a:p>
            <a:r>
              <a:rPr lang="en-US" sz="1200" dirty="0">
                <a:ea typeface="宋体" panose="02010600030101010101" pitchFamily="2" charset="-122"/>
              </a:rPr>
              <a:t>Figure 6. </a:t>
            </a:r>
            <a:r>
              <a:rPr lang="en-US" sz="1200" dirty="0"/>
              <a:t>During a King Tide weekend, water begins to creep into the roadways and residential areas of the Cambridge Crescent neighborhood of Norfolk, Va. on Nov 6, 2021. (Photo by Aileen Devlin | Virginia Sea Grant, via a Creative Commons license)</a:t>
            </a:r>
          </a:p>
        </p:txBody>
      </p:sp>
      <p:sp>
        <p:nvSpPr>
          <p:cNvPr id="17" name="TextBox 16">
            <a:extLst>
              <a:ext uri="{FF2B5EF4-FFF2-40B4-BE49-F238E27FC236}">
                <a16:creationId xmlns:a16="http://schemas.microsoft.com/office/drawing/2014/main" id="{564445DC-62FE-43E5-80CF-4E554E9AA177}"/>
              </a:ext>
            </a:extLst>
          </p:cNvPr>
          <p:cNvSpPr txBox="1"/>
          <p:nvPr/>
        </p:nvSpPr>
        <p:spPr>
          <a:xfrm>
            <a:off x="376293" y="6117051"/>
            <a:ext cx="8382911" cy="461665"/>
          </a:xfrm>
          <a:prstGeom prst="rect">
            <a:avLst/>
          </a:prstGeom>
          <a:noFill/>
        </p:spPr>
        <p:txBody>
          <a:bodyPr wrap="square">
            <a:spAutoFit/>
          </a:bodyPr>
          <a:lstStyle/>
          <a:p>
            <a:r>
              <a:rPr lang="en-US" sz="1200" dirty="0"/>
              <a:t>(Source: </a:t>
            </a:r>
            <a:r>
              <a:rPr lang="en-US" sz="1200" dirty="0">
                <a:cs typeface="Arial" panose="020B0604020202020204" pitchFamily="34" charset="0"/>
              </a:rPr>
              <a:t>Building a better Norfolk: a zoning ordinance for the 21st </a:t>
            </a:r>
            <a:r>
              <a:rPr lang="en-US" sz="1200" dirty="0">
                <a:ea typeface="宋体" panose="02010600030101010101" pitchFamily="2" charset="-122"/>
              </a:rPr>
              <a:t>century; </a:t>
            </a:r>
            <a:r>
              <a:rPr lang="en-US" sz="1200" dirty="0">
                <a:cs typeface="Arial" panose="020B0604020202020204" pitchFamily="34" charset="0"/>
              </a:rPr>
              <a:t>https://www.flickr.com/photos/virginiaseagrant/51915364187/in/album-72157712985963002/)</a:t>
            </a:r>
          </a:p>
        </p:txBody>
      </p:sp>
      <p:pic>
        <p:nvPicPr>
          <p:cNvPr id="16" name="Picture 15" descr="Map&#10;&#10;Description automatically generated">
            <a:extLst>
              <a:ext uri="{FF2B5EF4-FFF2-40B4-BE49-F238E27FC236}">
                <a16:creationId xmlns:a16="http://schemas.microsoft.com/office/drawing/2014/main" id="{C11AA7B6-9639-445E-A34C-493243FEF8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6593" y="1750579"/>
            <a:ext cx="3410806" cy="3719575"/>
          </a:xfrm>
          <a:prstGeom prst="rect">
            <a:avLst/>
          </a:prstGeom>
        </p:spPr>
      </p:pic>
      <p:pic>
        <p:nvPicPr>
          <p:cNvPr id="5" name="Picture 4" descr="A car driving on a road&#10;&#10;Description automatically generated with low confidence">
            <a:extLst>
              <a:ext uri="{FF2B5EF4-FFF2-40B4-BE49-F238E27FC236}">
                <a16:creationId xmlns:a16="http://schemas.microsoft.com/office/drawing/2014/main" id="{2CE4B5C3-158B-4C3F-A5B2-232F69E8180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174" r="36117" b="29808"/>
          <a:stretch/>
        </p:blipFill>
        <p:spPr>
          <a:xfrm>
            <a:off x="3908349" y="1747497"/>
            <a:ext cx="4618976" cy="3686355"/>
          </a:xfrm>
          <a:prstGeom prst="rect">
            <a:avLst/>
          </a:prstGeom>
        </p:spPr>
      </p:pic>
      <p:sp>
        <p:nvSpPr>
          <p:cNvPr id="18" name="Rectangle 17">
            <a:extLst>
              <a:ext uri="{FF2B5EF4-FFF2-40B4-BE49-F238E27FC236}">
                <a16:creationId xmlns:a16="http://schemas.microsoft.com/office/drawing/2014/main" id="{4BB59330-3B2C-4364-B7C4-004EC1C8F18E}"/>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9" name="TextBox 18">
            <a:extLst>
              <a:ext uri="{FF2B5EF4-FFF2-40B4-BE49-F238E27FC236}">
                <a16:creationId xmlns:a16="http://schemas.microsoft.com/office/drawing/2014/main" id="{9D4A4B61-4FE2-4962-85D7-45766D8C0466}"/>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5</a:t>
            </a:r>
          </a:p>
        </p:txBody>
      </p:sp>
    </p:spTree>
    <p:extLst>
      <p:ext uri="{BB962C8B-B14F-4D97-AF65-F5344CB8AC3E}">
        <p14:creationId xmlns:p14="http://schemas.microsoft.com/office/powerpoint/2010/main" val="4133171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descr="Map&#10;&#10;Description automatically generated">
            <a:extLst>
              <a:ext uri="{FF2B5EF4-FFF2-40B4-BE49-F238E27FC236}">
                <a16:creationId xmlns:a16="http://schemas.microsoft.com/office/drawing/2014/main" id="{76A9C491-939D-4FC8-B5C6-D95E79A5F94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698" b="6302"/>
          <a:stretch/>
        </p:blipFill>
        <p:spPr>
          <a:xfrm flipH="1">
            <a:off x="0" y="0"/>
            <a:ext cx="12192000" cy="6858000"/>
          </a:xfrm>
          <a:prstGeom prst="rect">
            <a:avLst/>
          </a:prstGeom>
        </p:spPr>
      </p:pic>
      <p:sp>
        <p:nvSpPr>
          <p:cNvPr id="39" name="Rectangle 38">
            <a:extLst>
              <a:ext uri="{FF2B5EF4-FFF2-40B4-BE49-F238E27FC236}">
                <a16:creationId xmlns:a16="http://schemas.microsoft.com/office/drawing/2014/main" id="{3AC4AD3D-38F4-40C8-96FD-0C592D1C5C0E}"/>
              </a:ext>
            </a:extLst>
          </p:cNvPr>
          <p:cNvSpPr/>
          <p:nvPr/>
        </p:nvSpPr>
        <p:spPr>
          <a:xfrm>
            <a:off x="0" y="0"/>
            <a:ext cx="12192001" cy="6882875"/>
          </a:xfrm>
          <a:prstGeom prst="rect">
            <a:avLst/>
          </a:prstGeom>
          <a:gradFill>
            <a:gsLst>
              <a:gs pos="23000">
                <a:srgbClr val="0070C0">
                  <a:alpha val="50000"/>
                </a:srgbClr>
              </a:gs>
              <a:gs pos="100000">
                <a:srgbClr val="33CCCC">
                  <a:alpha val="69804"/>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 name="Group 19">
            <a:extLst>
              <a:ext uri="{FF2B5EF4-FFF2-40B4-BE49-F238E27FC236}">
                <a16:creationId xmlns:a16="http://schemas.microsoft.com/office/drawing/2014/main" id="{8638F7BE-0CC5-469E-B06B-8088FAB55EF5}"/>
              </a:ext>
            </a:extLst>
          </p:cNvPr>
          <p:cNvGrpSpPr/>
          <p:nvPr/>
        </p:nvGrpSpPr>
        <p:grpSpPr>
          <a:xfrm>
            <a:off x="1131520" y="1993220"/>
            <a:ext cx="3650226" cy="3650226"/>
            <a:chOff x="1853428" y="1776646"/>
            <a:chExt cx="3650226" cy="3650226"/>
          </a:xfrm>
        </p:grpSpPr>
        <p:sp>
          <p:nvSpPr>
            <p:cNvPr id="4" name="Oval 3">
              <a:extLst>
                <a:ext uri="{FF2B5EF4-FFF2-40B4-BE49-F238E27FC236}">
                  <a16:creationId xmlns:a16="http://schemas.microsoft.com/office/drawing/2014/main" id="{A52719CD-4B5F-48EB-868A-482AB786838E}"/>
                </a:ext>
              </a:extLst>
            </p:cNvPr>
            <p:cNvSpPr/>
            <p:nvPr/>
          </p:nvSpPr>
          <p:spPr>
            <a:xfrm>
              <a:off x="1853428" y="1776646"/>
              <a:ext cx="3650226" cy="365022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Oval 53">
              <a:extLst>
                <a:ext uri="{FF2B5EF4-FFF2-40B4-BE49-F238E27FC236}">
                  <a16:creationId xmlns:a16="http://schemas.microsoft.com/office/drawing/2014/main" id="{33AC1EE3-9CC0-4201-BC66-510BD741D7D9}"/>
                </a:ext>
              </a:extLst>
            </p:cNvPr>
            <p:cNvSpPr/>
            <p:nvPr/>
          </p:nvSpPr>
          <p:spPr>
            <a:xfrm>
              <a:off x="2026812" y="1950031"/>
              <a:ext cx="3303456" cy="3303456"/>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Oval 54">
              <a:extLst>
                <a:ext uri="{FF2B5EF4-FFF2-40B4-BE49-F238E27FC236}">
                  <a16:creationId xmlns:a16="http://schemas.microsoft.com/office/drawing/2014/main" id="{B4B4001E-928A-42D2-990F-6CC1FA65939E}"/>
                </a:ext>
              </a:extLst>
            </p:cNvPr>
            <p:cNvSpPr/>
            <p:nvPr/>
          </p:nvSpPr>
          <p:spPr>
            <a:xfrm>
              <a:off x="2238599" y="2161818"/>
              <a:ext cx="2879882" cy="2879882"/>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7" name="TextBox 56">
            <a:extLst>
              <a:ext uri="{FF2B5EF4-FFF2-40B4-BE49-F238E27FC236}">
                <a16:creationId xmlns:a16="http://schemas.microsoft.com/office/drawing/2014/main" id="{8A0E575C-FCE9-4114-86C4-EBDA9BEAB983}"/>
              </a:ext>
            </a:extLst>
          </p:cNvPr>
          <p:cNvSpPr txBox="1"/>
          <p:nvPr/>
        </p:nvSpPr>
        <p:spPr>
          <a:xfrm>
            <a:off x="1764527" y="3054874"/>
            <a:ext cx="2384209" cy="954107"/>
          </a:xfrm>
          <a:prstGeom prst="rect">
            <a:avLst/>
          </a:prstGeom>
          <a:noFill/>
        </p:spPr>
        <p:txBody>
          <a:bodyPr wrap="square" rtlCol="0">
            <a:spAutoFit/>
          </a:bodyPr>
          <a:lstStyle/>
          <a:p>
            <a:pPr algn="ctr"/>
            <a:r>
              <a:rPr lang="en-US" sz="2800" b="1" dirty="0">
                <a:solidFill>
                  <a:srgbClr val="006285"/>
                </a:solidFill>
                <a:effectLst/>
                <a:latin typeface="Arial" panose="020B0604020202020204" pitchFamily="34" charset="0"/>
                <a:cs typeface="Arial" panose="020B0604020202020204" pitchFamily="34" charset="0"/>
              </a:rPr>
              <a:t>Resilience </a:t>
            </a:r>
          </a:p>
          <a:p>
            <a:pPr algn="ctr"/>
            <a:r>
              <a:rPr lang="en-US" sz="2800" b="1" dirty="0">
                <a:solidFill>
                  <a:srgbClr val="006285"/>
                </a:solidFill>
                <a:effectLst/>
                <a:latin typeface="Arial" panose="020B0604020202020204" pitchFamily="34" charset="0"/>
                <a:cs typeface="Arial" panose="020B0604020202020204" pitchFamily="34" charset="0"/>
              </a:rPr>
              <a:t>Quotient</a:t>
            </a:r>
            <a:endParaRPr lang="en-US" sz="2800" b="1" dirty="0">
              <a:solidFill>
                <a:srgbClr val="006285"/>
              </a:solidFill>
              <a:latin typeface="Arial" panose="020B0604020202020204" pitchFamily="34" charset="0"/>
              <a:cs typeface="Arial" panose="020B0604020202020204" pitchFamily="34" charset="0"/>
            </a:endParaRPr>
          </a:p>
        </p:txBody>
      </p:sp>
      <p:grpSp>
        <p:nvGrpSpPr>
          <p:cNvPr id="63" name="Group 62">
            <a:extLst>
              <a:ext uri="{FF2B5EF4-FFF2-40B4-BE49-F238E27FC236}">
                <a16:creationId xmlns:a16="http://schemas.microsoft.com/office/drawing/2014/main" id="{4305D756-67BF-4EC4-95A3-360804370116}"/>
              </a:ext>
            </a:extLst>
          </p:cNvPr>
          <p:cNvGrpSpPr/>
          <p:nvPr/>
        </p:nvGrpSpPr>
        <p:grpSpPr>
          <a:xfrm flipH="1">
            <a:off x="4445081" y="2821433"/>
            <a:ext cx="211786" cy="211786"/>
            <a:chOff x="2071942" y="1995160"/>
            <a:chExt cx="3517997" cy="3517997"/>
          </a:xfrm>
        </p:grpSpPr>
        <p:sp>
          <p:nvSpPr>
            <p:cNvPr id="64" name="Oval 63">
              <a:extLst>
                <a:ext uri="{FF2B5EF4-FFF2-40B4-BE49-F238E27FC236}">
                  <a16:creationId xmlns:a16="http://schemas.microsoft.com/office/drawing/2014/main" id="{AA81F928-FC63-44ED-83FB-4AF1E7D6A053}"/>
                </a:ext>
              </a:extLst>
            </p:cNvPr>
            <p:cNvSpPr/>
            <p:nvPr/>
          </p:nvSpPr>
          <p:spPr>
            <a:xfrm>
              <a:off x="2071942" y="1995160"/>
              <a:ext cx="3517997" cy="3517997"/>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Oval 64">
              <a:extLst>
                <a:ext uri="{FF2B5EF4-FFF2-40B4-BE49-F238E27FC236}">
                  <a16:creationId xmlns:a16="http://schemas.microsoft.com/office/drawing/2014/main" id="{F84CC5E5-252C-4CED-9531-9BB3832E3377}"/>
                </a:ext>
              </a:extLst>
            </p:cNvPr>
            <p:cNvSpPr/>
            <p:nvPr/>
          </p:nvSpPr>
          <p:spPr>
            <a:xfrm>
              <a:off x="2750190" y="2673412"/>
              <a:ext cx="2161502" cy="2161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6" name="Group 65">
            <a:extLst>
              <a:ext uri="{FF2B5EF4-FFF2-40B4-BE49-F238E27FC236}">
                <a16:creationId xmlns:a16="http://schemas.microsoft.com/office/drawing/2014/main" id="{73010926-836A-4A8F-828E-44C857400E73}"/>
              </a:ext>
            </a:extLst>
          </p:cNvPr>
          <p:cNvGrpSpPr/>
          <p:nvPr/>
        </p:nvGrpSpPr>
        <p:grpSpPr>
          <a:xfrm flipH="1">
            <a:off x="4453646" y="4597259"/>
            <a:ext cx="211786" cy="211786"/>
            <a:chOff x="2071942" y="1995160"/>
            <a:chExt cx="3517997" cy="3517997"/>
          </a:xfrm>
        </p:grpSpPr>
        <p:sp>
          <p:nvSpPr>
            <p:cNvPr id="67" name="Oval 66">
              <a:extLst>
                <a:ext uri="{FF2B5EF4-FFF2-40B4-BE49-F238E27FC236}">
                  <a16:creationId xmlns:a16="http://schemas.microsoft.com/office/drawing/2014/main" id="{95A8BDF7-5C71-4616-8E1B-67049D6A2207}"/>
                </a:ext>
              </a:extLst>
            </p:cNvPr>
            <p:cNvSpPr/>
            <p:nvPr/>
          </p:nvSpPr>
          <p:spPr>
            <a:xfrm>
              <a:off x="2071942" y="1995160"/>
              <a:ext cx="3517997" cy="3517997"/>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Oval 67">
              <a:extLst>
                <a:ext uri="{FF2B5EF4-FFF2-40B4-BE49-F238E27FC236}">
                  <a16:creationId xmlns:a16="http://schemas.microsoft.com/office/drawing/2014/main" id="{21E6604B-CF65-4811-BF2D-DB3499138516}"/>
                </a:ext>
              </a:extLst>
            </p:cNvPr>
            <p:cNvSpPr/>
            <p:nvPr/>
          </p:nvSpPr>
          <p:spPr>
            <a:xfrm>
              <a:off x="2750190" y="2673412"/>
              <a:ext cx="2161502" cy="2161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12" name="Straight Connector 11">
            <a:extLst>
              <a:ext uri="{FF2B5EF4-FFF2-40B4-BE49-F238E27FC236}">
                <a16:creationId xmlns:a16="http://schemas.microsoft.com/office/drawing/2014/main" id="{DACE1C33-563C-4F75-A404-A331CDDDF64F}"/>
              </a:ext>
            </a:extLst>
          </p:cNvPr>
          <p:cNvCxnSpPr>
            <a:cxnSpLocks/>
            <a:stCxn id="65" idx="2"/>
          </p:cNvCxnSpPr>
          <p:nvPr/>
        </p:nvCxnSpPr>
        <p:spPr>
          <a:xfrm>
            <a:off x="4616036" y="2927326"/>
            <a:ext cx="1138399"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A423C5DF-4C12-4242-ADE8-D72EB47CE8B2}"/>
              </a:ext>
            </a:extLst>
          </p:cNvPr>
          <p:cNvGrpSpPr/>
          <p:nvPr/>
        </p:nvGrpSpPr>
        <p:grpSpPr>
          <a:xfrm>
            <a:off x="5730319" y="4243778"/>
            <a:ext cx="942830" cy="942830"/>
            <a:chOff x="2005828" y="1929046"/>
            <a:chExt cx="3650226" cy="3650226"/>
          </a:xfrm>
        </p:grpSpPr>
        <p:sp>
          <p:nvSpPr>
            <p:cNvPr id="77" name="Oval 76">
              <a:extLst>
                <a:ext uri="{FF2B5EF4-FFF2-40B4-BE49-F238E27FC236}">
                  <a16:creationId xmlns:a16="http://schemas.microsoft.com/office/drawing/2014/main" id="{FEA83499-8386-4C2F-8B70-D1804DA2A95E}"/>
                </a:ext>
              </a:extLst>
            </p:cNvPr>
            <p:cNvSpPr/>
            <p:nvPr/>
          </p:nvSpPr>
          <p:spPr>
            <a:xfrm>
              <a:off x="2005828" y="1929046"/>
              <a:ext cx="3650226" cy="365022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Oval 77">
              <a:extLst>
                <a:ext uri="{FF2B5EF4-FFF2-40B4-BE49-F238E27FC236}">
                  <a16:creationId xmlns:a16="http://schemas.microsoft.com/office/drawing/2014/main" id="{7BC7C693-A468-463F-956B-B70B63C3D6DF}"/>
                </a:ext>
              </a:extLst>
            </p:cNvPr>
            <p:cNvSpPr/>
            <p:nvPr/>
          </p:nvSpPr>
          <p:spPr>
            <a:xfrm>
              <a:off x="2179212" y="2102431"/>
              <a:ext cx="3303456" cy="3303456"/>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1" name="Group 80">
            <a:extLst>
              <a:ext uri="{FF2B5EF4-FFF2-40B4-BE49-F238E27FC236}">
                <a16:creationId xmlns:a16="http://schemas.microsoft.com/office/drawing/2014/main" id="{F2217BD5-95D0-4517-93D4-154FA424CBDF}"/>
              </a:ext>
            </a:extLst>
          </p:cNvPr>
          <p:cNvGrpSpPr/>
          <p:nvPr/>
        </p:nvGrpSpPr>
        <p:grpSpPr>
          <a:xfrm>
            <a:off x="5754436" y="2452153"/>
            <a:ext cx="942830" cy="942830"/>
            <a:chOff x="2005828" y="1929046"/>
            <a:chExt cx="3650226" cy="3650226"/>
          </a:xfrm>
        </p:grpSpPr>
        <p:sp>
          <p:nvSpPr>
            <p:cNvPr id="82" name="Oval 81">
              <a:extLst>
                <a:ext uri="{FF2B5EF4-FFF2-40B4-BE49-F238E27FC236}">
                  <a16:creationId xmlns:a16="http://schemas.microsoft.com/office/drawing/2014/main" id="{D2BB910A-105F-4CC3-B29E-19C73F9B070D}"/>
                </a:ext>
              </a:extLst>
            </p:cNvPr>
            <p:cNvSpPr/>
            <p:nvPr/>
          </p:nvSpPr>
          <p:spPr>
            <a:xfrm>
              <a:off x="2005828" y="1929046"/>
              <a:ext cx="3650226" cy="365022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Oval 82">
              <a:extLst>
                <a:ext uri="{FF2B5EF4-FFF2-40B4-BE49-F238E27FC236}">
                  <a16:creationId xmlns:a16="http://schemas.microsoft.com/office/drawing/2014/main" id="{5AA4E21D-3B2C-48EF-A44C-702C85D00DF5}"/>
                </a:ext>
              </a:extLst>
            </p:cNvPr>
            <p:cNvSpPr/>
            <p:nvPr/>
          </p:nvSpPr>
          <p:spPr>
            <a:xfrm>
              <a:off x="2179212" y="2102431"/>
              <a:ext cx="3303456" cy="3303456"/>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0" name="Rectangle 89">
            <a:extLst>
              <a:ext uri="{FF2B5EF4-FFF2-40B4-BE49-F238E27FC236}">
                <a16:creationId xmlns:a16="http://schemas.microsoft.com/office/drawing/2014/main" id="{EF43C4C8-DCA1-4E64-8474-65F0A88438F1}"/>
              </a:ext>
            </a:extLst>
          </p:cNvPr>
          <p:cNvSpPr/>
          <p:nvPr/>
        </p:nvSpPr>
        <p:spPr>
          <a:xfrm>
            <a:off x="1938930" y="3955711"/>
            <a:ext cx="2159292" cy="1169551"/>
          </a:xfrm>
          <a:prstGeom prst="rect">
            <a:avLst/>
          </a:prstGeom>
        </p:spPr>
        <p:txBody>
          <a:bodyPr wrap="square">
            <a:spAutoFit/>
          </a:bodyPr>
          <a:lstStyle/>
          <a:p>
            <a:pPr algn="ctr"/>
            <a:r>
              <a:rPr lang="en-US" sz="1400" dirty="0">
                <a:latin typeface="Arial" panose="020B0604020202020204" pitchFamily="34" charset="0"/>
                <a:cs typeface="Arial" panose="020B0604020202020204" pitchFamily="34" charset="0"/>
              </a:rPr>
              <a:t>The first and most resilience-focused zoning ordinance in America</a:t>
            </a:r>
          </a:p>
          <a:p>
            <a:endParaRPr lang="en-US" sz="1400" i="0" dirty="0">
              <a:effectLst/>
              <a:latin typeface="Arial" panose="020B0604020202020204" pitchFamily="34" charset="0"/>
              <a:cs typeface="Arial" panose="020B0604020202020204" pitchFamily="34" charset="0"/>
            </a:endParaRPr>
          </a:p>
        </p:txBody>
      </p:sp>
      <p:sp>
        <p:nvSpPr>
          <p:cNvPr id="92" name="TextBox 91">
            <a:extLst>
              <a:ext uri="{FF2B5EF4-FFF2-40B4-BE49-F238E27FC236}">
                <a16:creationId xmlns:a16="http://schemas.microsoft.com/office/drawing/2014/main" id="{05EDE3A9-64FD-4C04-BDB1-EF9D0AE29BC0}"/>
              </a:ext>
            </a:extLst>
          </p:cNvPr>
          <p:cNvSpPr txBox="1"/>
          <p:nvPr/>
        </p:nvSpPr>
        <p:spPr>
          <a:xfrm>
            <a:off x="6853523" y="2280137"/>
            <a:ext cx="3548263" cy="461665"/>
          </a:xfrm>
          <a:prstGeom prst="rect">
            <a:avLst/>
          </a:prstGeom>
          <a:noFill/>
        </p:spPr>
        <p:txBody>
          <a:bodyPr wrap="square" rtlCol="0">
            <a:spAutoFit/>
          </a:bodyPr>
          <a:lstStyle/>
          <a:p>
            <a:r>
              <a:rPr lang="en-US" sz="2400" b="1" dirty="0">
                <a:solidFill>
                  <a:schemeClr val="bg1"/>
                </a:solidFill>
                <a:effectLst/>
                <a:cs typeface="Arial" panose="020B0604020202020204" pitchFamily="34" charset="0"/>
              </a:rPr>
              <a:t>Zoning Ordinance </a:t>
            </a:r>
            <a:endParaRPr lang="en-US" sz="2400" b="1" dirty="0">
              <a:solidFill>
                <a:schemeClr val="bg1"/>
              </a:solidFill>
              <a:cs typeface="Arial" panose="020B0604020202020204" pitchFamily="34" charset="0"/>
            </a:endParaRPr>
          </a:p>
        </p:txBody>
      </p:sp>
      <p:sp>
        <p:nvSpPr>
          <p:cNvPr id="93" name="TextBox 92">
            <a:extLst>
              <a:ext uri="{FF2B5EF4-FFF2-40B4-BE49-F238E27FC236}">
                <a16:creationId xmlns:a16="http://schemas.microsoft.com/office/drawing/2014/main" id="{71BCE742-C3ED-4489-A3E8-460E09CAAA23}"/>
              </a:ext>
            </a:extLst>
          </p:cNvPr>
          <p:cNvSpPr txBox="1">
            <a:spLocks noChangeArrowheads="1"/>
          </p:cNvSpPr>
          <p:nvPr/>
        </p:nvSpPr>
        <p:spPr bwMode="auto">
          <a:xfrm>
            <a:off x="700972" y="1047675"/>
            <a:ext cx="6794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chemeClr val="bg1"/>
                </a:solidFill>
                <a:latin typeface="+mn-lt"/>
                <a:ea typeface="굴림" pitchFamily="50" charset="-127"/>
              </a:rPr>
              <a:t>Resilience Quotient System</a:t>
            </a:r>
          </a:p>
        </p:txBody>
      </p:sp>
      <p:sp>
        <p:nvSpPr>
          <p:cNvPr id="96" name="Rectangle 95">
            <a:extLst>
              <a:ext uri="{FF2B5EF4-FFF2-40B4-BE49-F238E27FC236}">
                <a16:creationId xmlns:a16="http://schemas.microsoft.com/office/drawing/2014/main" id="{B59B21E5-049A-4007-B984-2A11E31BDB14}"/>
              </a:ext>
            </a:extLst>
          </p:cNvPr>
          <p:cNvSpPr/>
          <p:nvPr/>
        </p:nvSpPr>
        <p:spPr>
          <a:xfrm>
            <a:off x="6853524" y="2709168"/>
            <a:ext cx="5099860" cy="646331"/>
          </a:xfrm>
          <a:prstGeom prst="rect">
            <a:avLst/>
          </a:prstGeom>
        </p:spPr>
        <p:txBody>
          <a:bodyPr wrap="square">
            <a:spAutoFit/>
          </a:bodyPr>
          <a:lstStyle/>
          <a:p>
            <a:pPr marL="285750" indent="-285750">
              <a:buFont typeface="Arial" panose="020B0604020202020204" pitchFamily="34" charset="0"/>
              <a:buChar char="•"/>
            </a:pPr>
            <a:r>
              <a:rPr lang="en-US" dirty="0">
                <a:solidFill>
                  <a:schemeClr val="bg1"/>
                </a:solidFill>
              </a:rPr>
              <a:t>A set of rules for land use</a:t>
            </a:r>
          </a:p>
          <a:p>
            <a:pPr marL="285750" indent="-285750">
              <a:buFont typeface="Arial" panose="020B0604020202020204" pitchFamily="34" charset="0"/>
              <a:buChar char="•"/>
            </a:pPr>
            <a:r>
              <a:rPr lang="en-US" dirty="0">
                <a:solidFill>
                  <a:schemeClr val="bg1"/>
                </a:solidFill>
              </a:rPr>
              <a:t>Zoning classifications</a:t>
            </a:r>
          </a:p>
        </p:txBody>
      </p:sp>
      <p:pic>
        <p:nvPicPr>
          <p:cNvPr id="91" name="Picture 90" descr="A picture containing text, night sky&#10;&#10;Description automatically generated">
            <a:extLst>
              <a:ext uri="{FF2B5EF4-FFF2-40B4-BE49-F238E27FC236}">
                <a16:creationId xmlns:a16="http://schemas.microsoft.com/office/drawing/2014/main" id="{336AA863-BC35-4885-88AE-79DA6BB1B5C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2041" t="8275" r="45028" b="-8275"/>
          <a:stretch/>
        </p:blipFill>
        <p:spPr>
          <a:xfrm>
            <a:off x="5747063" y="2150682"/>
            <a:ext cx="881302" cy="1281334"/>
          </a:xfrm>
          <a:prstGeom prst="rect">
            <a:avLst/>
          </a:prstGeom>
        </p:spPr>
      </p:pic>
      <p:sp>
        <p:nvSpPr>
          <p:cNvPr id="102" name="TextBox 101">
            <a:extLst>
              <a:ext uri="{FF2B5EF4-FFF2-40B4-BE49-F238E27FC236}">
                <a16:creationId xmlns:a16="http://schemas.microsoft.com/office/drawing/2014/main" id="{A90CE7D9-8EFB-4B92-A634-180EC7FEE2F0}"/>
              </a:ext>
            </a:extLst>
          </p:cNvPr>
          <p:cNvSpPr txBox="1"/>
          <p:nvPr/>
        </p:nvSpPr>
        <p:spPr>
          <a:xfrm>
            <a:off x="6853523" y="4103569"/>
            <a:ext cx="6534566" cy="461665"/>
          </a:xfrm>
          <a:prstGeom prst="rect">
            <a:avLst/>
          </a:prstGeom>
          <a:noFill/>
        </p:spPr>
        <p:txBody>
          <a:bodyPr wrap="square" rtlCol="0">
            <a:spAutoFit/>
          </a:bodyPr>
          <a:lstStyle/>
          <a:p>
            <a:r>
              <a:rPr lang="en-US" sz="2400" b="1" dirty="0">
                <a:solidFill>
                  <a:schemeClr val="bg1"/>
                </a:solidFill>
                <a:cs typeface="Arial" panose="020B0604020202020204" pitchFamily="34" charset="0"/>
              </a:rPr>
              <a:t>Community Resilience</a:t>
            </a:r>
          </a:p>
        </p:txBody>
      </p:sp>
      <p:sp>
        <p:nvSpPr>
          <p:cNvPr id="104" name="Rectangle 103">
            <a:extLst>
              <a:ext uri="{FF2B5EF4-FFF2-40B4-BE49-F238E27FC236}">
                <a16:creationId xmlns:a16="http://schemas.microsoft.com/office/drawing/2014/main" id="{F45B0381-9B94-468B-819E-4FCBC74EE7C1}"/>
              </a:ext>
            </a:extLst>
          </p:cNvPr>
          <p:cNvSpPr/>
          <p:nvPr/>
        </p:nvSpPr>
        <p:spPr>
          <a:xfrm>
            <a:off x="6853524" y="4532879"/>
            <a:ext cx="4033572" cy="1723549"/>
          </a:xfrm>
          <a:prstGeom prst="rect">
            <a:avLst/>
          </a:prstGeom>
        </p:spPr>
        <p:txBody>
          <a:bodyPr wrap="square">
            <a:spAutoFit/>
          </a:bodyPr>
          <a:lstStyle/>
          <a:p>
            <a:pPr marL="285750" indent="-285750">
              <a:spcAft>
                <a:spcPts val="300"/>
              </a:spcAft>
              <a:buFont typeface="Arial" panose="020B0604020202020204" pitchFamily="34" charset="0"/>
              <a:buChar char="•"/>
            </a:pPr>
            <a:r>
              <a:rPr lang="en-US" dirty="0">
                <a:solidFill>
                  <a:schemeClr val="bg1"/>
                </a:solidFill>
              </a:rPr>
              <a:t>A community's capacity to </a:t>
            </a:r>
          </a:p>
          <a:p>
            <a:pPr marL="742950" lvl="1" indent="-285750">
              <a:spcAft>
                <a:spcPts val="300"/>
              </a:spcAft>
              <a:buFont typeface="Arial" panose="020B0604020202020204" pitchFamily="34" charset="0"/>
              <a:buChar char="•"/>
            </a:pPr>
            <a:r>
              <a:rPr lang="en-US" sz="1600" dirty="0">
                <a:solidFill>
                  <a:schemeClr val="bg1"/>
                </a:solidFill>
              </a:rPr>
              <a:t>Continue key operations </a:t>
            </a:r>
          </a:p>
          <a:p>
            <a:pPr marL="742950" lvl="1" indent="-285750">
              <a:spcAft>
                <a:spcPts val="300"/>
              </a:spcAft>
              <a:buFont typeface="Arial" panose="020B0604020202020204" pitchFamily="34" charset="0"/>
              <a:buChar char="•"/>
            </a:pPr>
            <a:r>
              <a:rPr lang="en-US" sz="1600" dirty="0">
                <a:solidFill>
                  <a:schemeClr val="bg1"/>
                </a:solidFill>
              </a:rPr>
              <a:t>Recover rapidly</a:t>
            </a:r>
          </a:p>
          <a:p>
            <a:pPr marL="742950" lvl="1" indent="-285750">
              <a:spcAft>
                <a:spcPts val="300"/>
              </a:spcAft>
              <a:buFont typeface="Arial" panose="020B0604020202020204" pitchFamily="34" charset="0"/>
              <a:buChar char="•"/>
            </a:pPr>
            <a:r>
              <a:rPr lang="en-US" sz="1600" dirty="0">
                <a:solidFill>
                  <a:schemeClr val="bg1"/>
                </a:solidFill>
              </a:rPr>
              <a:t>Build more prosperous communities in times of disturbance</a:t>
            </a:r>
          </a:p>
          <a:p>
            <a:endParaRPr lang="en-US" sz="1400" dirty="0">
              <a:solidFill>
                <a:schemeClr val="bg1"/>
              </a:solidFill>
            </a:endParaRPr>
          </a:p>
        </p:txBody>
      </p:sp>
      <p:pic>
        <p:nvPicPr>
          <p:cNvPr id="116" name="Picture 115" descr="Logo&#10;&#10;Description automatically generated">
            <a:extLst>
              <a:ext uri="{FF2B5EF4-FFF2-40B4-BE49-F238E27FC236}">
                <a16:creationId xmlns:a16="http://schemas.microsoft.com/office/drawing/2014/main" id="{C900EF54-327A-435C-87BB-F13BDD27A5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75537" y="4318809"/>
            <a:ext cx="700628" cy="700628"/>
          </a:xfrm>
          <a:prstGeom prst="rect">
            <a:avLst/>
          </a:prstGeom>
        </p:spPr>
      </p:pic>
      <p:cxnSp>
        <p:nvCxnSpPr>
          <p:cNvPr id="94" name="Straight Connector 93">
            <a:extLst>
              <a:ext uri="{FF2B5EF4-FFF2-40B4-BE49-F238E27FC236}">
                <a16:creationId xmlns:a16="http://schemas.microsoft.com/office/drawing/2014/main" id="{6EAB1246-B8BA-4E8D-9EEB-D318F79B6B83}"/>
              </a:ext>
            </a:extLst>
          </p:cNvPr>
          <p:cNvCxnSpPr>
            <a:cxnSpLocks/>
          </p:cNvCxnSpPr>
          <p:nvPr/>
        </p:nvCxnSpPr>
        <p:spPr>
          <a:xfrm>
            <a:off x="4602896" y="4700304"/>
            <a:ext cx="112742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D2651037-72E9-4FA1-BC6D-5857AAECEBDF}"/>
              </a:ext>
            </a:extLst>
          </p:cNvPr>
          <p:cNvGrpSpPr/>
          <p:nvPr/>
        </p:nvGrpSpPr>
        <p:grpSpPr>
          <a:xfrm>
            <a:off x="0" y="-1"/>
            <a:ext cx="12192000" cy="1189151"/>
            <a:chOff x="0" y="-1"/>
            <a:chExt cx="12192000" cy="1189151"/>
          </a:xfrm>
        </p:grpSpPr>
        <p:pic>
          <p:nvPicPr>
            <p:cNvPr id="41" name="Picture 40" descr="A body of water with a hill in the background&#10;&#10;Description automatically generated with low confidence">
              <a:extLst>
                <a:ext uri="{FF2B5EF4-FFF2-40B4-BE49-F238E27FC236}">
                  <a16:creationId xmlns:a16="http://schemas.microsoft.com/office/drawing/2014/main" id="{71743B67-0D3E-4774-B33C-05F887EF0F3F}"/>
                </a:ext>
              </a:extLst>
            </p:cNvPr>
            <p:cNvPicPr>
              <a:picLocks noChangeAspect="1"/>
            </p:cNvPicPr>
            <p:nvPr/>
          </p:nvPicPr>
          <p:blipFill rotWithShape="1">
            <a:blip r:embed="rId6">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43" name="Picture 42">
              <a:extLst>
                <a:ext uri="{FF2B5EF4-FFF2-40B4-BE49-F238E27FC236}">
                  <a16:creationId xmlns:a16="http://schemas.microsoft.com/office/drawing/2014/main" id="{0932BEED-67A8-437B-BD95-66BB17BB357D}"/>
                </a:ext>
              </a:extLst>
            </p:cNvPr>
            <p:cNvPicPr>
              <a:picLocks noChangeAspect="1"/>
            </p:cNvPicPr>
            <p:nvPr/>
          </p:nvPicPr>
          <p:blipFill rotWithShape="1">
            <a:blip r:embed="rId7"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44" name="Picture 43" descr="A picture containing text, clipart&#10;&#10;Description automatically generated">
            <a:extLst>
              <a:ext uri="{FF2B5EF4-FFF2-40B4-BE49-F238E27FC236}">
                <a16:creationId xmlns:a16="http://schemas.microsoft.com/office/drawing/2014/main" id="{A109D372-A942-458A-8437-D0633B07EFE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sp>
        <p:nvSpPr>
          <p:cNvPr id="37" name="Rectangle 36">
            <a:extLst>
              <a:ext uri="{FF2B5EF4-FFF2-40B4-BE49-F238E27FC236}">
                <a16:creationId xmlns:a16="http://schemas.microsoft.com/office/drawing/2014/main" id="{9CD10270-72F0-46AE-A194-A7EC1ECC931E}"/>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45" name="TextBox 44">
            <a:extLst>
              <a:ext uri="{FF2B5EF4-FFF2-40B4-BE49-F238E27FC236}">
                <a16:creationId xmlns:a16="http://schemas.microsoft.com/office/drawing/2014/main" id="{E24BC111-BC12-40DB-88C4-8C53E9EDE1EB}"/>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6</a:t>
            </a:r>
          </a:p>
        </p:txBody>
      </p:sp>
    </p:spTree>
    <p:extLst>
      <p:ext uri="{BB962C8B-B14F-4D97-AF65-F5344CB8AC3E}">
        <p14:creationId xmlns:p14="http://schemas.microsoft.com/office/powerpoint/2010/main" val="2313994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descr="Map&#10;&#10;Description automatically generated">
            <a:extLst>
              <a:ext uri="{FF2B5EF4-FFF2-40B4-BE49-F238E27FC236}">
                <a16:creationId xmlns:a16="http://schemas.microsoft.com/office/drawing/2014/main" id="{972AAB7D-AE93-493B-B869-D6D81605A8E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8698" b="6302"/>
          <a:stretch/>
        </p:blipFill>
        <p:spPr>
          <a:xfrm flipH="1">
            <a:off x="0" y="0"/>
            <a:ext cx="12192000" cy="6858000"/>
          </a:xfrm>
          <a:prstGeom prst="rect">
            <a:avLst/>
          </a:prstGeom>
        </p:spPr>
      </p:pic>
      <p:sp>
        <p:nvSpPr>
          <p:cNvPr id="39" name="Rectangle 38">
            <a:extLst>
              <a:ext uri="{FF2B5EF4-FFF2-40B4-BE49-F238E27FC236}">
                <a16:creationId xmlns:a16="http://schemas.microsoft.com/office/drawing/2014/main" id="{80E0BE03-3873-4964-8158-AD58D8BD2FB9}"/>
              </a:ext>
            </a:extLst>
          </p:cNvPr>
          <p:cNvSpPr/>
          <p:nvPr/>
        </p:nvSpPr>
        <p:spPr>
          <a:xfrm>
            <a:off x="0" y="0"/>
            <a:ext cx="12192001" cy="6882875"/>
          </a:xfrm>
          <a:prstGeom prst="rect">
            <a:avLst/>
          </a:prstGeom>
          <a:gradFill>
            <a:gsLst>
              <a:gs pos="23000">
                <a:srgbClr val="0070C0">
                  <a:alpha val="50000"/>
                </a:srgbClr>
              </a:gs>
              <a:gs pos="100000">
                <a:srgbClr val="33CCCC">
                  <a:alpha val="69804"/>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 name="Group 19">
            <a:extLst>
              <a:ext uri="{FF2B5EF4-FFF2-40B4-BE49-F238E27FC236}">
                <a16:creationId xmlns:a16="http://schemas.microsoft.com/office/drawing/2014/main" id="{8638F7BE-0CC5-469E-B06B-8088FAB55EF5}"/>
              </a:ext>
            </a:extLst>
          </p:cNvPr>
          <p:cNvGrpSpPr/>
          <p:nvPr/>
        </p:nvGrpSpPr>
        <p:grpSpPr>
          <a:xfrm>
            <a:off x="1131520" y="1993220"/>
            <a:ext cx="3650226" cy="3650226"/>
            <a:chOff x="1853428" y="1776646"/>
            <a:chExt cx="3650226" cy="3650226"/>
          </a:xfrm>
        </p:grpSpPr>
        <p:sp>
          <p:nvSpPr>
            <p:cNvPr id="4" name="Oval 3">
              <a:extLst>
                <a:ext uri="{FF2B5EF4-FFF2-40B4-BE49-F238E27FC236}">
                  <a16:creationId xmlns:a16="http://schemas.microsoft.com/office/drawing/2014/main" id="{A52719CD-4B5F-48EB-868A-482AB786838E}"/>
                </a:ext>
              </a:extLst>
            </p:cNvPr>
            <p:cNvSpPr/>
            <p:nvPr/>
          </p:nvSpPr>
          <p:spPr>
            <a:xfrm>
              <a:off x="1853428" y="1776646"/>
              <a:ext cx="3650226" cy="365022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Oval 53">
              <a:extLst>
                <a:ext uri="{FF2B5EF4-FFF2-40B4-BE49-F238E27FC236}">
                  <a16:creationId xmlns:a16="http://schemas.microsoft.com/office/drawing/2014/main" id="{33AC1EE3-9CC0-4201-BC66-510BD741D7D9}"/>
                </a:ext>
              </a:extLst>
            </p:cNvPr>
            <p:cNvSpPr/>
            <p:nvPr/>
          </p:nvSpPr>
          <p:spPr>
            <a:xfrm>
              <a:off x="2026812" y="1950031"/>
              <a:ext cx="3303456" cy="3303456"/>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Oval 54">
              <a:extLst>
                <a:ext uri="{FF2B5EF4-FFF2-40B4-BE49-F238E27FC236}">
                  <a16:creationId xmlns:a16="http://schemas.microsoft.com/office/drawing/2014/main" id="{B4B4001E-928A-42D2-990F-6CC1FA65939E}"/>
                </a:ext>
              </a:extLst>
            </p:cNvPr>
            <p:cNvSpPr/>
            <p:nvPr/>
          </p:nvSpPr>
          <p:spPr>
            <a:xfrm>
              <a:off x="2238599" y="2161818"/>
              <a:ext cx="2879882" cy="2879882"/>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7" name="TextBox 56">
            <a:extLst>
              <a:ext uri="{FF2B5EF4-FFF2-40B4-BE49-F238E27FC236}">
                <a16:creationId xmlns:a16="http://schemas.microsoft.com/office/drawing/2014/main" id="{8A0E575C-FCE9-4114-86C4-EBDA9BEAB983}"/>
              </a:ext>
            </a:extLst>
          </p:cNvPr>
          <p:cNvSpPr txBox="1"/>
          <p:nvPr/>
        </p:nvSpPr>
        <p:spPr>
          <a:xfrm>
            <a:off x="1764527" y="3054874"/>
            <a:ext cx="2384209" cy="954107"/>
          </a:xfrm>
          <a:prstGeom prst="rect">
            <a:avLst/>
          </a:prstGeom>
          <a:noFill/>
        </p:spPr>
        <p:txBody>
          <a:bodyPr wrap="square" rtlCol="0">
            <a:spAutoFit/>
          </a:bodyPr>
          <a:lstStyle/>
          <a:p>
            <a:pPr algn="ctr"/>
            <a:r>
              <a:rPr lang="en-US" sz="2800" b="1" dirty="0">
                <a:solidFill>
                  <a:srgbClr val="006285"/>
                </a:solidFill>
                <a:effectLst/>
                <a:latin typeface="Arial" panose="020B0604020202020204" pitchFamily="34" charset="0"/>
                <a:cs typeface="Arial" panose="020B0604020202020204" pitchFamily="34" charset="0"/>
              </a:rPr>
              <a:t>Resilience </a:t>
            </a:r>
          </a:p>
          <a:p>
            <a:pPr algn="ctr"/>
            <a:r>
              <a:rPr lang="en-US" sz="2800" b="1" dirty="0">
                <a:solidFill>
                  <a:srgbClr val="006285"/>
                </a:solidFill>
                <a:effectLst/>
                <a:latin typeface="Arial" panose="020B0604020202020204" pitchFamily="34" charset="0"/>
                <a:cs typeface="Arial" panose="020B0604020202020204" pitchFamily="34" charset="0"/>
              </a:rPr>
              <a:t>Quotient</a:t>
            </a:r>
            <a:endParaRPr lang="en-US" sz="2800" b="1" dirty="0">
              <a:solidFill>
                <a:srgbClr val="006285"/>
              </a:solidFill>
              <a:latin typeface="Arial" panose="020B0604020202020204" pitchFamily="34" charset="0"/>
              <a:cs typeface="Arial" panose="020B0604020202020204" pitchFamily="34" charset="0"/>
            </a:endParaRPr>
          </a:p>
        </p:txBody>
      </p:sp>
      <p:grpSp>
        <p:nvGrpSpPr>
          <p:cNvPr id="63" name="Group 62">
            <a:extLst>
              <a:ext uri="{FF2B5EF4-FFF2-40B4-BE49-F238E27FC236}">
                <a16:creationId xmlns:a16="http://schemas.microsoft.com/office/drawing/2014/main" id="{4305D756-67BF-4EC4-95A3-360804370116}"/>
              </a:ext>
            </a:extLst>
          </p:cNvPr>
          <p:cNvGrpSpPr/>
          <p:nvPr/>
        </p:nvGrpSpPr>
        <p:grpSpPr>
          <a:xfrm flipH="1">
            <a:off x="4445081" y="2821433"/>
            <a:ext cx="211786" cy="211786"/>
            <a:chOff x="2071942" y="1995160"/>
            <a:chExt cx="3517997" cy="3517997"/>
          </a:xfrm>
        </p:grpSpPr>
        <p:sp>
          <p:nvSpPr>
            <p:cNvPr id="64" name="Oval 63">
              <a:extLst>
                <a:ext uri="{FF2B5EF4-FFF2-40B4-BE49-F238E27FC236}">
                  <a16:creationId xmlns:a16="http://schemas.microsoft.com/office/drawing/2014/main" id="{AA81F928-FC63-44ED-83FB-4AF1E7D6A053}"/>
                </a:ext>
              </a:extLst>
            </p:cNvPr>
            <p:cNvSpPr/>
            <p:nvPr/>
          </p:nvSpPr>
          <p:spPr>
            <a:xfrm>
              <a:off x="2071942" y="1995160"/>
              <a:ext cx="3517997" cy="3517997"/>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Oval 64">
              <a:extLst>
                <a:ext uri="{FF2B5EF4-FFF2-40B4-BE49-F238E27FC236}">
                  <a16:creationId xmlns:a16="http://schemas.microsoft.com/office/drawing/2014/main" id="{F84CC5E5-252C-4CED-9531-9BB3832E3377}"/>
                </a:ext>
              </a:extLst>
            </p:cNvPr>
            <p:cNvSpPr/>
            <p:nvPr/>
          </p:nvSpPr>
          <p:spPr>
            <a:xfrm>
              <a:off x="2750190" y="2673412"/>
              <a:ext cx="2161502" cy="2161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6" name="Group 65">
            <a:extLst>
              <a:ext uri="{FF2B5EF4-FFF2-40B4-BE49-F238E27FC236}">
                <a16:creationId xmlns:a16="http://schemas.microsoft.com/office/drawing/2014/main" id="{73010926-836A-4A8F-828E-44C857400E73}"/>
              </a:ext>
            </a:extLst>
          </p:cNvPr>
          <p:cNvGrpSpPr/>
          <p:nvPr/>
        </p:nvGrpSpPr>
        <p:grpSpPr>
          <a:xfrm flipH="1">
            <a:off x="4453646" y="4597259"/>
            <a:ext cx="211786" cy="211786"/>
            <a:chOff x="2071942" y="1995160"/>
            <a:chExt cx="3517997" cy="3517997"/>
          </a:xfrm>
        </p:grpSpPr>
        <p:sp>
          <p:nvSpPr>
            <p:cNvPr id="67" name="Oval 66">
              <a:extLst>
                <a:ext uri="{FF2B5EF4-FFF2-40B4-BE49-F238E27FC236}">
                  <a16:creationId xmlns:a16="http://schemas.microsoft.com/office/drawing/2014/main" id="{95A8BDF7-5C71-4616-8E1B-67049D6A2207}"/>
                </a:ext>
              </a:extLst>
            </p:cNvPr>
            <p:cNvSpPr/>
            <p:nvPr/>
          </p:nvSpPr>
          <p:spPr>
            <a:xfrm>
              <a:off x="2071942" y="1995160"/>
              <a:ext cx="3517997" cy="3517997"/>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Oval 67">
              <a:extLst>
                <a:ext uri="{FF2B5EF4-FFF2-40B4-BE49-F238E27FC236}">
                  <a16:creationId xmlns:a16="http://schemas.microsoft.com/office/drawing/2014/main" id="{21E6604B-CF65-4811-BF2D-DB3499138516}"/>
                </a:ext>
              </a:extLst>
            </p:cNvPr>
            <p:cNvSpPr/>
            <p:nvPr/>
          </p:nvSpPr>
          <p:spPr>
            <a:xfrm>
              <a:off x="2750190" y="2673412"/>
              <a:ext cx="2161502" cy="2161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12" name="Straight Connector 11">
            <a:extLst>
              <a:ext uri="{FF2B5EF4-FFF2-40B4-BE49-F238E27FC236}">
                <a16:creationId xmlns:a16="http://schemas.microsoft.com/office/drawing/2014/main" id="{DACE1C33-563C-4F75-A404-A331CDDDF64F}"/>
              </a:ext>
            </a:extLst>
          </p:cNvPr>
          <p:cNvCxnSpPr>
            <a:cxnSpLocks/>
            <a:stCxn id="65" idx="2"/>
          </p:cNvCxnSpPr>
          <p:nvPr/>
        </p:nvCxnSpPr>
        <p:spPr>
          <a:xfrm>
            <a:off x="4616036" y="2927326"/>
            <a:ext cx="1138399"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A423C5DF-4C12-4242-ADE8-D72EB47CE8B2}"/>
              </a:ext>
            </a:extLst>
          </p:cNvPr>
          <p:cNvGrpSpPr/>
          <p:nvPr/>
        </p:nvGrpSpPr>
        <p:grpSpPr>
          <a:xfrm>
            <a:off x="5730319" y="4243778"/>
            <a:ext cx="942830" cy="942830"/>
            <a:chOff x="2005828" y="1929046"/>
            <a:chExt cx="3650226" cy="3650226"/>
          </a:xfrm>
        </p:grpSpPr>
        <p:sp>
          <p:nvSpPr>
            <p:cNvPr id="77" name="Oval 76">
              <a:extLst>
                <a:ext uri="{FF2B5EF4-FFF2-40B4-BE49-F238E27FC236}">
                  <a16:creationId xmlns:a16="http://schemas.microsoft.com/office/drawing/2014/main" id="{FEA83499-8386-4C2F-8B70-D1804DA2A95E}"/>
                </a:ext>
              </a:extLst>
            </p:cNvPr>
            <p:cNvSpPr/>
            <p:nvPr/>
          </p:nvSpPr>
          <p:spPr>
            <a:xfrm>
              <a:off x="2005828" y="1929046"/>
              <a:ext cx="3650226" cy="365022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Oval 77">
              <a:extLst>
                <a:ext uri="{FF2B5EF4-FFF2-40B4-BE49-F238E27FC236}">
                  <a16:creationId xmlns:a16="http://schemas.microsoft.com/office/drawing/2014/main" id="{7BC7C693-A468-463F-956B-B70B63C3D6DF}"/>
                </a:ext>
              </a:extLst>
            </p:cNvPr>
            <p:cNvSpPr/>
            <p:nvPr/>
          </p:nvSpPr>
          <p:spPr>
            <a:xfrm>
              <a:off x="2179212" y="2102431"/>
              <a:ext cx="3303456" cy="3303456"/>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1" name="Group 80">
            <a:extLst>
              <a:ext uri="{FF2B5EF4-FFF2-40B4-BE49-F238E27FC236}">
                <a16:creationId xmlns:a16="http://schemas.microsoft.com/office/drawing/2014/main" id="{F2217BD5-95D0-4517-93D4-154FA424CBDF}"/>
              </a:ext>
            </a:extLst>
          </p:cNvPr>
          <p:cNvGrpSpPr/>
          <p:nvPr/>
        </p:nvGrpSpPr>
        <p:grpSpPr>
          <a:xfrm>
            <a:off x="5754436" y="2452153"/>
            <a:ext cx="942830" cy="942830"/>
            <a:chOff x="2005828" y="1929046"/>
            <a:chExt cx="3650226" cy="3650226"/>
          </a:xfrm>
        </p:grpSpPr>
        <p:sp>
          <p:nvSpPr>
            <p:cNvPr id="82" name="Oval 81">
              <a:extLst>
                <a:ext uri="{FF2B5EF4-FFF2-40B4-BE49-F238E27FC236}">
                  <a16:creationId xmlns:a16="http://schemas.microsoft.com/office/drawing/2014/main" id="{D2BB910A-105F-4CC3-B29E-19C73F9B070D}"/>
                </a:ext>
              </a:extLst>
            </p:cNvPr>
            <p:cNvSpPr/>
            <p:nvPr/>
          </p:nvSpPr>
          <p:spPr>
            <a:xfrm>
              <a:off x="2005828" y="1929046"/>
              <a:ext cx="3650226" cy="365022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Oval 82">
              <a:extLst>
                <a:ext uri="{FF2B5EF4-FFF2-40B4-BE49-F238E27FC236}">
                  <a16:creationId xmlns:a16="http://schemas.microsoft.com/office/drawing/2014/main" id="{5AA4E21D-3B2C-48EF-A44C-702C85D00DF5}"/>
                </a:ext>
              </a:extLst>
            </p:cNvPr>
            <p:cNvSpPr/>
            <p:nvPr/>
          </p:nvSpPr>
          <p:spPr>
            <a:xfrm>
              <a:off x="2179212" y="2102431"/>
              <a:ext cx="3303456" cy="3303456"/>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0" name="Rectangle 89">
            <a:extLst>
              <a:ext uri="{FF2B5EF4-FFF2-40B4-BE49-F238E27FC236}">
                <a16:creationId xmlns:a16="http://schemas.microsoft.com/office/drawing/2014/main" id="{EF43C4C8-DCA1-4E64-8474-65F0A88438F1}"/>
              </a:ext>
            </a:extLst>
          </p:cNvPr>
          <p:cNvSpPr/>
          <p:nvPr/>
        </p:nvSpPr>
        <p:spPr>
          <a:xfrm>
            <a:off x="1938930" y="3955711"/>
            <a:ext cx="2159292" cy="1169551"/>
          </a:xfrm>
          <a:prstGeom prst="rect">
            <a:avLst/>
          </a:prstGeom>
        </p:spPr>
        <p:txBody>
          <a:bodyPr wrap="square">
            <a:spAutoFit/>
          </a:bodyPr>
          <a:lstStyle/>
          <a:p>
            <a:pPr algn="ctr"/>
            <a:r>
              <a:rPr lang="en-US" sz="1400" dirty="0">
                <a:latin typeface="Arial" panose="020B0604020202020204" pitchFamily="34" charset="0"/>
                <a:cs typeface="Arial" panose="020B0604020202020204" pitchFamily="34" charset="0"/>
              </a:rPr>
              <a:t>The first and most resilience-focused zoning ordinance in America</a:t>
            </a:r>
          </a:p>
          <a:p>
            <a:endParaRPr lang="en-US" sz="1400" i="0" dirty="0">
              <a:effectLst/>
              <a:latin typeface="Arial" panose="020B0604020202020204" pitchFamily="34" charset="0"/>
              <a:cs typeface="Arial" panose="020B0604020202020204" pitchFamily="34" charset="0"/>
            </a:endParaRPr>
          </a:p>
        </p:txBody>
      </p:sp>
      <p:sp>
        <p:nvSpPr>
          <p:cNvPr id="92" name="TextBox 91">
            <a:extLst>
              <a:ext uri="{FF2B5EF4-FFF2-40B4-BE49-F238E27FC236}">
                <a16:creationId xmlns:a16="http://schemas.microsoft.com/office/drawing/2014/main" id="{05EDE3A9-64FD-4C04-BDB1-EF9D0AE29BC0}"/>
              </a:ext>
            </a:extLst>
          </p:cNvPr>
          <p:cNvSpPr txBox="1"/>
          <p:nvPr/>
        </p:nvSpPr>
        <p:spPr>
          <a:xfrm>
            <a:off x="6853523" y="2280137"/>
            <a:ext cx="5174993" cy="461665"/>
          </a:xfrm>
          <a:prstGeom prst="rect">
            <a:avLst/>
          </a:prstGeom>
          <a:noFill/>
        </p:spPr>
        <p:txBody>
          <a:bodyPr wrap="square" rtlCol="0">
            <a:spAutoFit/>
          </a:bodyPr>
          <a:lstStyle/>
          <a:p>
            <a:r>
              <a:rPr lang="en-US" sz="2400" b="1" dirty="0">
                <a:solidFill>
                  <a:schemeClr val="bg1"/>
                </a:solidFill>
                <a:effectLst/>
                <a:cs typeface="Arial" panose="020B0604020202020204" pitchFamily="34" charset="0"/>
              </a:rPr>
              <a:t>What is the Resilience Quotient?</a:t>
            </a:r>
            <a:endParaRPr lang="en-US" sz="2400" b="1" dirty="0">
              <a:solidFill>
                <a:schemeClr val="bg1"/>
              </a:solidFill>
              <a:cs typeface="Arial" panose="020B0604020202020204" pitchFamily="34" charset="0"/>
            </a:endParaRPr>
          </a:p>
        </p:txBody>
      </p:sp>
      <p:sp>
        <p:nvSpPr>
          <p:cNvPr id="96" name="Rectangle 95">
            <a:extLst>
              <a:ext uri="{FF2B5EF4-FFF2-40B4-BE49-F238E27FC236}">
                <a16:creationId xmlns:a16="http://schemas.microsoft.com/office/drawing/2014/main" id="{B59B21E5-049A-4007-B984-2A11E31BDB14}"/>
              </a:ext>
            </a:extLst>
          </p:cNvPr>
          <p:cNvSpPr/>
          <p:nvPr/>
        </p:nvSpPr>
        <p:spPr>
          <a:xfrm>
            <a:off x="6853524" y="2709168"/>
            <a:ext cx="5099860" cy="923330"/>
          </a:xfrm>
          <a:prstGeom prst="rect">
            <a:avLst/>
          </a:prstGeom>
        </p:spPr>
        <p:txBody>
          <a:bodyPr wrap="square">
            <a:spAutoFit/>
          </a:bodyPr>
          <a:lstStyle/>
          <a:p>
            <a:pPr marL="285750" indent="-285750">
              <a:buFont typeface="Arial" panose="020B0604020202020204" pitchFamily="34" charset="0"/>
              <a:buChar char="•"/>
            </a:pPr>
            <a:r>
              <a:rPr lang="en-US" dirty="0">
                <a:solidFill>
                  <a:schemeClr val="bg1"/>
                </a:solidFill>
              </a:rPr>
              <a:t>A point system</a:t>
            </a:r>
          </a:p>
          <a:p>
            <a:pPr marL="285750" indent="-285750">
              <a:buFont typeface="Arial" panose="020B0604020202020204" pitchFamily="34" charset="0"/>
              <a:buChar char="•"/>
            </a:pPr>
            <a:r>
              <a:rPr lang="en-US" dirty="0">
                <a:solidFill>
                  <a:schemeClr val="bg1"/>
                </a:solidFill>
              </a:rPr>
              <a:t>Points assigned to specific resilient actions  </a:t>
            </a:r>
          </a:p>
          <a:p>
            <a:pPr marL="285750" indent="-285750">
              <a:buFont typeface="Arial" panose="020B0604020202020204" pitchFamily="34" charset="0"/>
              <a:buChar char="•"/>
            </a:pPr>
            <a:r>
              <a:rPr lang="en-US" dirty="0">
                <a:solidFill>
                  <a:schemeClr val="bg1"/>
                </a:solidFill>
              </a:rPr>
              <a:t>For developers and property owners to use </a:t>
            </a:r>
          </a:p>
        </p:txBody>
      </p:sp>
      <p:sp>
        <p:nvSpPr>
          <p:cNvPr id="102" name="TextBox 101">
            <a:extLst>
              <a:ext uri="{FF2B5EF4-FFF2-40B4-BE49-F238E27FC236}">
                <a16:creationId xmlns:a16="http://schemas.microsoft.com/office/drawing/2014/main" id="{A90CE7D9-8EFB-4B92-A634-180EC7FEE2F0}"/>
              </a:ext>
            </a:extLst>
          </p:cNvPr>
          <p:cNvSpPr txBox="1"/>
          <p:nvPr/>
        </p:nvSpPr>
        <p:spPr>
          <a:xfrm>
            <a:off x="6853523" y="4103569"/>
            <a:ext cx="6534566" cy="830997"/>
          </a:xfrm>
          <a:prstGeom prst="rect">
            <a:avLst/>
          </a:prstGeom>
          <a:noFill/>
        </p:spPr>
        <p:txBody>
          <a:bodyPr wrap="square" rtlCol="0">
            <a:spAutoFit/>
          </a:bodyPr>
          <a:lstStyle/>
          <a:p>
            <a:r>
              <a:rPr lang="en-US" sz="2400" b="1" dirty="0">
                <a:solidFill>
                  <a:schemeClr val="bg1"/>
                </a:solidFill>
                <a:cs typeface="Arial" panose="020B0604020202020204" pitchFamily="34" charset="0"/>
              </a:rPr>
              <a:t>Three Components and Point Tables </a:t>
            </a:r>
          </a:p>
          <a:p>
            <a:endParaRPr lang="en-US" sz="2400" b="1" dirty="0">
              <a:solidFill>
                <a:schemeClr val="bg1"/>
              </a:solidFill>
              <a:cs typeface="Arial" panose="020B0604020202020204" pitchFamily="34" charset="0"/>
            </a:endParaRPr>
          </a:p>
        </p:txBody>
      </p:sp>
      <p:sp>
        <p:nvSpPr>
          <p:cNvPr id="104" name="Rectangle 103">
            <a:extLst>
              <a:ext uri="{FF2B5EF4-FFF2-40B4-BE49-F238E27FC236}">
                <a16:creationId xmlns:a16="http://schemas.microsoft.com/office/drawing/2014/main" id="{F45B0381-9B94-468B-819E-4FCBC74EE7C1}"/>
              </a:ext>
            </a:extLst>
          </p:cNvPr>
          <p:cNvSpPr/>
          <p:nvPr/>
        </p:nvSpPr>
        <p:spPr>
          <a:xfrm>
            <a:off x="6853524" y="4532879"/>
            <a:ext cx="4977596" cy="2108269"/>
          </a:xfrm>
          <a:prstGeom prst="rect">
            <a:avLst/>
          </a:prstGeom>
        </p:spPr>
        <p:txBody>
          <a:bodyPr wrap="square">
            <a:spAutoFit/>
          </a:bodyPr>
          <a:lstStyle/>
          <a:p>
            <a:pPr marL="285750" indent="-285750">
              <a:spcAft>
                <a:spcPts val="300"/>
              </a:spcAft>
              <a:buFont typeface="Arial" panose="020B0604020202020204" pitchFamily="34" charset="0"/>
              <a:buChar char="•"/>
            </a:pPr>
            <a:r>
              <a:rPr lang="en-US" dirty="0">
                <a:solidFill>
                  <a:schemeClr val="bg1"/>
                </a:solidFill>
              </a:rPr>
              <a:t>Three Components</a:t>
            </a:r>
          </a:p>
          <a:p>
            <a:pPr marL="742950" lvl="1" indent="-285750">
              <a:spcAft>
                <a:spcPts val="300"/>
              </a:spcAft>
              <a:buFont typeface="Arial" panose="020B0604020202020204" pitchFamily="34" charset="0"/>
              <a:buChar char="•"/>
            </a:pPr>
            <a:r>
              <a:rPr lang="en-US" sz="1600" dirty="0">
                <a:solidFill>
                  <a:schemeClr val="bg1"/>
                </a:solidFill>
              </a:rPr>
              <a:t>Risk reduction</a:t>
            </a:r>
          </a:p>
          <a:p>
            <a:pPr marL="742950" lvl="1" indent="-285750">
              <a:spcAft>
                <a:spcPts val="300"/>
              </a:spcAft>
              <a:buFont typeface="Arial" panose="020B0604020202020204" pitchFamily="34" charset="0"/>
              <a:buChar char="•"/>
            </a:pPr>
            <a:r>
              <a:rPr lang="en-US" sz="1600" dirty="0">
                <a:solidFill>
                  <a:schemeClr val="bg1"/>
                </a:solidFill>
              </a:rPr>
              <a:t>Stormwater management</a:t>
            </a:r>
          </a:p>
          <a:p>
            <a:pPr marL="742950" lvl="1" indent="-285750">
              <a:spcAft>
                <a:spcPts val="300"/>
              </a:spcAft>
              <a:buFont typeface="Arial" panose="020B0604020202020204" pitchFamily="34" charset="0"/>
              <a:buChar char="•"/>
            </a:pPr>
            <a:r>
              <a:rPr lang="en-US" sz="1600" dirty="0">
                <a:solidFill>
                  <a:schemeClr val="bg1"/>
                </a:solidFill>
              </a:rPr>
              <a:t>Energy resilience</a:t>
            </a:r>
            <a:endParaRPr lang="en-US" sz="1400" dirty="0">
              <a:solidFill>
                <a:schemeClr val="bg1"/>
              </a:solidFill>
            </a:endParaRPr>
          </a:p>
          <a:p>
            <a:pPr marL="285750" indent="-285750">
              <a:spcAft>
                <a:spcPts val="300"/>
              </a:spcAft>
              <a:buFont typeface="Arial" panose="020B0604020202020204" pitchFamily="34" charset="0"/>
              <a:buChar char="•"/>
            </a:pPr>
            <a:r>
              <a:rPr lang="en-US" dirty="0">
                <a:solidFill>
                  <a:schemeClr val="bg1"/>
                </a:solidFill>
              </a:rPr>
              <a:t>Point Tables</a:t>
            </a:r>
          </a:p>
          <a:p>
            <a:pPr marL="742950" lvl="1" indent="-285750">
              <a:spcAft>
                <a:spcPts val="300"/>
              </a:spcAft>
              <a:buFont typeface="Arial" panose="020B0604020202020204" pitchFamily="34" charset="0"/>
              <a:buChar char="•"/>
            </a:pPr>
            <a:r>
              <a:rPr lang="en-US" sz="1600" dirty="0">
                <a:solidFill>
                  <a:schemeClr val="bg1"/>
                </a:solidFill>
              </a:rPr>
              <a:t>Resilient interventions with assigned points</a:t>
            </a:r>
          </a:p>
          <a:p>
            <a:pPr marL="742950" lvl="1" indent="-285750">
              <a:spcAft>
                <a:spcPts val="300"/>
              </a:spcAft>
              <a:buFont typeface="Arial" panose="020B0604020202020204" pitchFamily="34" charset="0"/>
              <a:buChar char="•"/>
            </a:pPr>
            <a:endParaRPr lang="en-US" sz="1600" dirty="0">
              <a:solidFill>
                <a:schemeClr val="bg1"/>
              </a:solidFill>
            </a:endParaRPr>
          </a:p>
        </p:txBody>
      </p:sp>
      <p:cxnSp>
        <p:nvCxnSpPr>
          <p:cNvPr id="94" name="Straight Connector 93">
            <a:extLst>
              <a:ext uri="{FF2B5EF4-FFF2-40B4-BE49-F238E27FC236}">
                <a16:creationId xmlns:a16="http://schemas.microsoft.com/office/drawing/2014/main" id="{6EAB1246-B8BA-4E8D-9EEB-D318F79B6B83}"/>
              </a:ext>
            </a:extLst>
          </p:cNvPr>
          <p:cNvCxnSpPr>
            <a:cxnSpLocks/>
          </p:cNvCxnSpPr>
          <p:nvPr/>
        </p:nvCxnSpPr>
        <p:spPr>
          <a:xfrm>
            <a:off x="4602896" y="4700304"/>
            <a:ext cx="112742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40" name="Picture 39" descr="Icon&#10;&#10;Description automatically generated">
            <a:extLst>
              <a:ext uri="{FF2B5EF4-FFF2-40B4-BE49-F238E27FC236}">
                <a16:creationId xmlns:a16="http://schemas.microsoft.com/office/drawing/2014/main" id="{A398C190-9918-4F1E-925C-ED9CA11BFB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1498" y="4356782"/>
            <a:ext cx="671928" cy="709304"/>
          </a:xfrm>
          <a:prstGeom prst="rect">
            <a:avLst/>
          </a:prstGeom>
        </p:spPr>
      </p:pic>
      <p:pic>
        <p:nvPicPr>
          <p:cNvPr id="41" name="Picture 40" descr="Logo&#10;&#10;Description automatically generated">
            <a:extLst>
              <a:ext uri="{FF2B5EF4-FFF2-40B4-BE49-F238E27FC236}">
                <a16:creationId xmlns:a16="http://schemas.microsoft.com/office/drawing/2014/main" id="{62D73381-121C-48B6-8881-74669D7E15B5}"/>
              </a:ext>
            </a:extLst>
          </p:cNvPr>
          <p:cNvPicPr>
            <a:picLocks noChangeAspect="1"/>
          </p:cNvPicPr>
          <p:nvPr/>
        </p:nvPicPr>
        <p:blipFill rotWithShape="1">
          <a:blip r:embed="rId5">
            <a:extLst>
              <a:ext uri="{28A0092B-C50C-407E-A947-70E740481C1C}">
                <a14:useLocalDpi xmlns:a14="http://schemas.microsoft.com/office/drawing/2010/main" val="0"/>
              </a:ext>
            </a:extLst>
          </a:blip>
          <a:srcRect l="62889" t="43524" r="6794" b="29262"/>
          <a:stretch/>
        </p:blipFill>
        <p:spPr>
          <a:xfrm>
            <a:off x="5856024" y="2599024"/>
            <a:ext cx="814790" cy="576358"/>
          </a:xfrm>
          <a:prstGeom prst="rect">
            <a:avLst/>
          </a:prstGeom>
        </p:spPr>
      </p:pic>
      <p:sp>
        <p:nvSpPr>
          <p:cNvPr id="42" name="TextBox 41">
            <a:extLst>
              <a:ext uri="{FF2B5EF4-FFF2-40B4-BE49-F238E27FC236}">
                <a16:creationId xmlns:a16="http://schemas.microsoft.com/office/drawing/2014/main" id="{C41553FF-839F-4F68-A504-F6A304E5E2F5}"/>
              </a:ext>
            </a:extLst>
          </p:cNvPr>
          <p:cNvSpPr txBox="1">
            <a:spLocks noChangeArrowheads="1"/>
          </p:cNvSpPr>
          <p:nvPr/>
        </p:nvSpPr>
        <p:spPr bwMode="auto">
          <a:xfrm>
            <a:off x="700972" y="1047675"/>
            <a:ext cx="6794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chemeClr val="bg1"/>
                </a:solidFill>
                <a:latin typeface="+mn-lt"/>
                <a:ea typeface="굴림" pitchFamily="50" charset="-127"/>
              </a:rPr>
              <a:t>Resilience Quotient System</a:t>
            </a:r>
          </a:p>
        </p:txBody>
      </p:sp>
      <p:grpSp>
        <p:nvGrpSpPr>
          <p:cNvPr id="43" name="Group 42">
            <a:extLst>
              <a:ext uri="{FF2B5EF4-FFF2-40B4-BE49-F238E27FC236}">
                <a16:creationId xmlns:a16="http://schemas.microsoft.com/office/drawing/2014/main" id="{25BAA9CE-2322-471C-8BA0-1170048073CC}"/>
              </a:ext>
            </a:extLst>
          </p:cNvPr>
          <p:cNvGrpSpPr/>
          <p:nvPr/>
        </p:nvGrpSpPr>
        <p:grpSpPr>
          <a:xfrm>
            <a:off x="0" y="-1"/>
            <a:ext cx="12192000" cy="1189151"/>
            <a:chOff x="0" y="-1"/>
            <a:chExt cx="12192000" cy="1189151"/>
          </a:xfrm>
        </p:grpSpPr>
        <p:pic>
          <p:nvPicPr>
            <p:cNvPr id="44" name="Picture 43" descr="A body of water with a hill in the background&#10;&#10;Description automatically generated with low confidence">
              <a:extLst>
                <a:ext uri="{FF2B5EF4-FFF2-40B4-BE49-F238E27FC236}">
                  <a16:creationId xmlns:a16="http://schemas.microsoft.com/office/drawing/2014/main" id="{CA303769-194B-415D-8DFD-6CB72D434FF4}"/>
                </a:ext>
              </a:extLst>
            </p:cNvPr>
            <p:cNvPicPr>
              <a:picLocks noChangeAspect="1"/>
            </p:cNvPicPr>
            <p:nvPr/>
          </p:nvPicPr>
          <p:blipFill rotWithShape="1">
            <a:blip r:embed="rId6">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46" name="Picture 45">
              <a:extLst>
                <a:ext uri="{FF2B5EF4-FFF2-40B4-BE49-F238E27FC236}">
                  <a16:creationId xmlns:a16="http://schemas.microsoft.com/office/drawing/2014/main" id="{8CD3ED0C-FFEC-4DD7-940E-11DB6B3179EB}"/>
                </a:ext>
              </a:extLst>
            </p:cNvPr>
            <p:cNvPicPr>
              <a:picLocks noChangeAspect="1"/>
            </p:cNvPicPr>
            <p:nvPr/>
          </p:nvPicPr>
          <p:blipFill rotWithShape="1">
            <a:blip r:embed="rId7"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47" name="Picture 46" descr="A picture containing text, clipart&#10;&#10;Description automatically generated">
            <a:extLst>
              <a:ext uri="{FF2B5EF4-FFF2-40B4-BE49-F238E27FC236}">
                <a16:creationId xmlns:a16="http://schemas.microsoft.com/office/drawing/2014/main" id="{26D27283-F384-48F6-97CD-A211181705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sp>
        <p:nvSpPr>
          <p:cNvPr id="37" name="Rectangle 36">
            <a:extLst>
              <a:ext uri="{FF2B5EF4-FFF2-40B4-BE49-F238E27FC236}">
                <a16:creationId xmlns:a16="http://schemas.microsoft.com/office/drawing/2014/main" id="{7CCD82ED-D913-492D-BA92-66C74D7EED8A}"/>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50" name="TextBox 49">
            <a:extLst>
              <a:ext uri="{FF2B5EF4-FFF2-40B4-BE49-F238E27FC236}">
                <a16:creationId xmlns:a16="http://schemas.microsoft.com/office/drawing/2014/main" id="{20D4EE35-8723-48FB-B11D-00E9A9D3B913}"/>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7</a:t>
            </a:r>
          </a:p>
        </p:txBody>
      </p:sp>
    </p:spTree>
    <p:extLst>
      <p:ext uri="{BB962C8B-B14F-4D97-AF65-F5344CB8AC3E}">
        <p14:creationId xmlns:p14="http://schemas.microsoft.com/office/powerpoint/2010/main" val="52079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Resilience Quotient System-Three Components</a:t>
            </a:r>
          </a:p>
        </p:txBody>
      </p:sp>
      <p:sp>
        <p:nvSpPr>
          <p:cNvPr id="10" name="Rectangle 9"/>
          <p:cNvSpPr/>
          <p:nvPr/>
        </p:nvSpPr>
        <p:spPr>
          <a:xfrm>
            <a:off x="873025" y="1762902"/>
            <a:ext cx="10723229" cy="926536"/>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1. Risk Reduction</a:t>
            </a:r>
          </a:p>
          <a:p>
            <a:pPr marL="742950" lvl="1" indent="-285750">
              <a:lnSpc>
                <a:spcPct val="150000"/>
              </a:lnSpc>
              <a:buFont typeface="Arial" panose="020B0604020202020204" pitchFamily="34" charset="0"/>
              <a:buChar char="•"/>
            </a:pPr>
            <a:r>
              <a:rPr lang="en-US" sz="1800" dirty="0">
                <a:effectLst/>
                <a:ea typeface="宋体" panose="02010600030101010101" pitchFamily="2" charset="-122"/>
              </a:rPr>
              <a:t>Risk reduction is decreasing the effects of floods by implementing measures within coastal areas. </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pic>
        <p:nvPicPr>
          <p:cNvPr id="4" name="Picture 3" descr="A person standing next to a house&#10;&#10;Description automatically generated with medium confidence">
            <a:extLst>
              <a:ext uri="{FF2B5EF4-FFF2-40B4-BE49-F238E27FC236}">
                <a16:creationId xmlns:a16="http://schemas.microsoft.com/office/drawing/2014/main" id="{A858347E-8B33-4577-B920-93F46C1B69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09631" y="2894410"/>
            <a:ext cx="4586623" cy="3050104"/>
          </a:xfrm>
          <a:prstGeom prst="rect">
            <a:avLst/>
          </a:prstGeom>
        </p:spPr>
      </p:pic>
      <p:sp>
        <p:nvSpPr>
          <p:cNvPr id="15" name="TextBox 14">
            <a:extLst>
              <a:ext uri="{FF2B5EF4-FFF2-40B4-BE49-F238E27FC236}">
                <a16:creationId xmlns:a16="http://schemas.microsoft.com/office/drawing/2014/main" id="{E1CD00C5-4087-4985-B05B-2F83B88DC0A1}"/>
              </a:ext>
            </a:extLst>
          </p:cNvPr>
          <p:cNvSpPr txBox="1"/>
          <p:nvPr/>
        </p:nvSpPr>
        <p:spPr>
          <a:xfrm>
            <a:off x="6914593" y="6016868"/>
            <a:ext cx="6097384" cy="276999"/>
          </a:xfrm>
          <a:prstGeom prst="rect">
            <a:avLst/>
          </a:prstGeom>
          <a:noFill/>
        </p:spPr>
        <p:txBody>
          <a:bodyPr wrap="square">
            <a:spAutoFit/>
          </a:bodyPr>
          <a:lstStyle/>
          <a:p>
            <a:r>
              <a:rPr lang="en-US" sz="1200" dirty="0">
                <a:ea typeface="宋体" panose="02010600030101010101" pitchFamily="2" charset="-122"/>
              </a:rPr>
              <a:t>Figure 7. Elevation </a:t>
            </a:r>
            <a:endParaRPr lang="en-US" sz="1200" dirty="0"/>
          </a:p>
        </p:txBody>
      </p:sp>
      <p:sp>
        <p:nvSpPr>
          <p:cNvPr id="16" name="TextBox 15">
            <a:extLst>
              <a:ext uri="{FF2B5EF4-FFF2-40B4-BE49-F238E27FC236}">
                <a16:creationId xmlns:a16="http://schemas.microsoft.com/office/drawing/2014/main" id="{8749AA9F-2827-43DB-B0E7-9284FD25F3B5}"/>
              </a:ext>
            </a:extLst>
          </p:cNvPr>
          <p:cNvSpPr txBox="1"/>
          <p:nvPr/>
        </p:nvSpPr>
        <p:spPr>
          <a:xfrm>
            <a:off x="6897967" y="6227721"/>
            <a:ext cx="6097384" cy="276999"/>
          </a:xfrm>
          <a:prstGeom prst="rect">
            <a:avLst/>
          </a:prstGeom>
          <a:noFill/>
        </p:spPr>
        <p:txBody>
          <a:bodyPr wrap="square">
            <a:spAutoFit/>
          </a:bodyPr>
          <a:lstStyle/>
          <a:p>
            <a:r>
              <a:rPr lang="en-US" sz="1200" dirty="0"/>
              <a:t>(Source: </a:t>
            </a:r>
            <a:r>
              <a:rPr lang="en-US" sz="1200" dirty="0">
                <a:cs typeface="Arial" panose="020B0604020202020204" pitchFamily="34" charset="0"/>
              </a:rPr>
              <a:t>https://wetlandswatch.org/freeboard-requirement/)</a:t>
            </a:r>
            <a:endParaRPr lang="en-US" sz="1200" dirty="0"/>
          </a:p>
        </p:txBody>
      </p:sp>
      <p:sp>
        <p:nvSpPr>
          <p:cNvPr id="18" name="TextBox 17">
            <a:extLst>
              <a:ext uri="{FF2B5EF4-FFF2-40B4-BE49-F238E27FC236}">
                <a16:creationId xmlns:a16="http://schemas.microsoft.com/office/drawing/2014/main" id="{F3D2D3EE-ABAD-4A35-9CCC-C25DBE0F317B}"/>
              </a:ext>
            </a:extLst>
          </p:cNvPr>
          <p:cNvSpPr txBox="1"/>
          <p:nvPr/>
        </p:nvSpPr>
        <p:spPr>
          <a:xfrm>
            <a:off x="873026" y="2668919"/>
            <a:ext cx="5785658" cy="2542363"/>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a typeface="宋体" panose="02010600030101010101" pitchFamily="2" charset="-122"/>
              </a:rPr>
              <a:t>Example: for residential development, the lowest habitable floor and all significant electrical and mechanical equipment shall be elevated to at least 16 inches above the highest existing grade adjacent to the front façade of the structure. </a:t>
            </a:r>
            <a:endParaRPr lang="en-US" dirty="0">
              <a:effectLst/>
              <a:ea typeface="宋体" panose="02010600030101010101" pitchFamily="2" charset="-122"/>
            </a:endParaRPr>
          </a:p>
        </p:txBody>
      </p:sp>
      <p:sp>
        <p:nvSpPr>
          <p:cNvPr id="17" name="Rectangle 16">
            <a:extLst>
              <a:ext uri="{FF2B5EF4-FFF2-40B4-BE49-F238E27FC236}">
                <a16:creationId xmlns:a16="http://schemas.microsoft.com/office/drawing/2014/main" id="{51BD6294-41CE-453E-9F5E-7A53B9933BF0}"/>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20" name="TextBox 19">
            <a:extLst>
              <a:ext uri="{FF2B5EF4-FFF2-40B4-BE49-F238E27FC236}">
                <a16:creationId xmlns:a16="http://schemas.microsoft.com/office/drawing/2014/main" id="{5754B748-E5AB-442C-AF4E-D575160C1A5B}"/>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8</a:t>
            </a:r>
          </a:p>
        </p:txBody>
      </p:sp>
      <p:sp>
        <p:nvSpPr>
          <p:cNvPr id="19" name="TextBox 18">
            <a:extLst>
              <a:ext uri="{FF2B5EF4-FFF2-40B4-BE49-F238E27FC236}">
                <a16:creationId xmlns:a16="http://schemas.microsoft.com/office/drawing/2014/main" id="{159C3447-781C-4813-8B61-5625C8B91703}"/>
              </a:ext>
            </a:extLst>
          </p:cNvPr>
          <p:cNvSpPr txBox="1"/>
          <p:nvPr/>
        </p:nvSpPr>
        <p:spPr>
          <a:xfrm>
            <a:off x="873025" y="5162391"/>
            <a:ext cx="5785658" cy="880369"/>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ffectLst/>
                <a:ea typeface="宋体" panose="02010600030101010101" pitchFamily="2" charset="-122"/>
              </a:rPr>
              <a:t>12 inches (global sea level in 2100) &lt; 16 inches &lt; 24 inches (Norfolk sea level in 2100)</a:t>
            </a:r>
          </a:p>
        </p:txBody>
      </p:sp>
      <p:sp>
        <p:nvSpPr>
          <p:cNvPr id="21" name="TextBox 20">
            <a:extLst>
              <a:ext uri="{FF2B5EF4-FFF2-40B4-BE49-F238E27FC236}">
                <a16:creationId xmlns:a16="http://schemas.microsoft.com/office/drawing/2014/main" id="{870FCE37-FABE-45B7-9E58-2B60520083FE}"/>
              </a:ext>
            </a:extLst>
          </p:cNvPr>
          <p:cNvSpPr txBox="1"/>
          <p:nvPr/>
        </p:nvSpPr>
        <p:spPr>
          <a:xfrm>
            <a:off x="873025" y="6087958"/>
            <a:ext cx="5785658" cy="464871"/>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a typeface="宋体" panose="02010600030101010101" pitchFamily="2" charset="-122"/>
              </a:rPr>
              <a:t>Benefit: avoid repetitive flooding loss. </a:t>
            </a:r>
          </a:p>
        </p:txBody>
      </p:sp>
    </p:spTree>
    <p:extLst>
      <p:ext uri="{BB962C8B-B14F-4D97-AF65-F5344CB8AC3E}">
        <p14:creationId xmlns:p14="http://schemas.microsoft.com/office/powerpoint/2010/main" val="2321715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Resilience Quotient System-Three Components</a:t>
            </a:r>
          </a:p>
        </p:txBody>
      </p:sp>
      <p:sp>
        <p:nvSpPr>
          <p:cNvPr id="10" name="Rectangle 9"/>
          <p:cNvSpPr/>
          <p:nvPr/>
        </p:nvSpPr>
        <p:spPr>
          <a:xfrm>
            <a:off x="873026" y="1467694"/>
            <a:ext cx="11176697" cy="1342034"/>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2. Stormwater Management</a:t>
            </a:r>
          </a:p>
          <a:p>
            <a:pPr marL="742950" lvl="1" indent="-285750">
              <a:lnSpc>
                <a:spcPct val="150000"/>
              </a:lnSpc>
              <a:buFont typeface="Arial" panose="020B0604020202020204" pitchFamily="34" charset="0"/>
              <a:buChar char="•"/>
            </a:pPr>
            <a:r>
              <a:rPr lang="en-US" sz="1800" dirty="0">
                <a:effectLst/>
                <a:ea typeface="宋体" panose="02010600030101010101" pitchFamily="2" charset="-122"/>
                <a:cs typeface="Times New Roman" panose="02020603050405020304" pitchFamily="18" charset="0"/>
              </a:rPr>
              <a:t>Stormwater management is the process of reducing the rainwater runoff from impermeable surfaces, such as parking lots and rooftops. It can control channel erosion and improve water quality.</a:t>
            </a:r>
            <a:endParaRPr lang="en-US" sz="1800" dirty="0">
              <a:effectLst/>
              <a:ea typeface="宋体" panose="02010600030101010101" pitchFamily="2" charset="-122"/>
            </a:endParaRP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15" name="TextBox 14">
            <a:extLst>
              <a:ext uri="{FF2B5EF4-FFF2-40B4-BE49-F238E27FC236}">
                <a16:creationId xmlns:a16="http://schemas.microsoft.com/office/drawing/2014/main" id="{E1CD00C5-4087-4985-B05B-2F83B88DC0A1}"/>
              </a:ext>
            </a:extLst>
          </p:cNvPr>
          <p:cNvSpPr txBox="1"/>
          <p:nvPr/>
        </p:nvSpPr>
        <p:spPr>
          <a:xfrm>
            <a:off x="8740353" y="5706449"/>
            <a:ext cx="6097384" cy="276999"/>
          </a:xfrm>
          <a:prstGeom prst="rect">
            <a:avLst/>
          </a:prstGeom>
          <a:noFill/>
        </p:spPr>
        <p:txBody>
          <a:bodyPr wrap="square">
            <a:spAutoFit/>
          </a:bodyPr>
          <a:lstStyle/>
          <a:p>
            <a:r>
              <a:rPr lang="en-US" sz="1200" dirty="0">
                <a:ea typeface="宋体" panose="02010600030101010101" pitchFamily="2" charset="-122"/>
              </a:rPr>
              <a:t>Figure 8. Stormwater management </a:t>
            </a:r>
            <a:endParaRPr lang="en-US" sz="1200" dirty="0"/>
          </a:p>
        </p:txBody>
      </p:sp>
      <p:sp>
        <p:nvSpPr>
          <p:cNvPr id="16" name="TextBox 15">
            <a:extLst>
              <a:ext uri="{FF2B5EF4-FFF2-40B4-BE49-F238E27FC236}">
                <a16:creationId xmlns:a16="http://schemas.microsoft.com/office/drawing/2014/main" id="{8749AA9F-2827-43DB-B0E7-9284FD25F3B5}"/>
              </a:ext>
            </a:extLst>
          </p:cNvPr>
          <p:cNvSpPr txBox="1"/>
          <p:nvPr/>
        </p:nvSpPr>
        <p:spPr>
          <a:xfrm>
            <a:off x="8740352" y="5979944"/>
            <a:ext cx="3371291" cy="830997"/>
          </a:xfrm>
          <a:prstGeom prst="rect">
            <a:avLst/>
          </a:prstGeom>
          <a:noFill/>
        </p:spPr>
        <p:txBody>
          <a:bodyPr wrap="square">
            <a:spAutoFit/>
          </a:bodyPr>
          <a:lstStyle/>
          <a:p>
            <a:r>
              <a:rPr lang="en-US" sz="1200" dirty="0"/>
              <a:t>(Source: </a:t>
            </a:r>
            <a:r>
              <a:rPr lang="en-US" sz="1200" dirty="0">
                <a:cs typeface="Arial" panose="020B0604020202020204" pitchFamily="34" charset="0"/>
              </a:rPr>
              <a:t>https://www.georgetownclimate.org/adaptation/toolkits/green-infrastructure-toolkit/introduction.html?full)</a:t>
            </a:r>
            <a:endParaRPr lang="en-US" sz="1200" dirty="0"/>
          </a:p>
        </p:txBody>
      </p:sp>
      <p:pic>
        <p:nvPicPr>
          <p:cNvPr id="5" name="Picture 4" descr="Graphical user interface&#10;&#10;Description automatically generated with medium confidence">
            <a:extLst>
              <a:ext uri="{FF2B5EF4-FFF2-40B4-BE49-F238E27FC236}">
                <a16:creationId xmlns:a16="http://schemas.microsoft.com/office/drawing/2014/main" id="{F353F350-0501-4428-A1CC-26BAFB17CD33}"/>
              </a:ext>
            </a:extLst>
          </p:cNvPr>
          <p:cNvPicPr>
            <a:picLocks noChangeAspect="1"/>
          </p:cNvPicPr>
          <p:nvPr/>
        </p:nvPicPr>
        <p:blipFill rotWithShape="1">
          <a:blip r:embed="rId6">
            <a:extLst>
              <a:ext uri="{28A0092B-C50C-407E-A947-70E740481C1C}">
                <a14:useLocalDpi xmlns:a14="http://schemas.microsoft.com/office/drawing/2010/main" val="0"/>
              </a:ext>
            </a:extLst>
          </a:blip>
          <a:srcRect b="34000"/>
          <a:stretch/>
        </p:blipFill>
        <p:spPr>
          <a:xfrm>
            <a:off x="2103119" y="4108001"/>
            <a:ext cx="6290869" cy="2702940"/>
          </a:xfrm>
          <a:prstGeom prst="rect">
            <a:avLst/>
          </a:prstGeom>
        </p:spPr>
      </p:pic>
      <p:sp>
        <p:nvSpPr>
          <p:cNvPr id="18" name="Rectangle 17">
            <a:extLst>
              <a:ext uri="{FF2B5EF4-FFF2-40B4-BE49-F238E27FC236}">
                <a16:creationId xmlns:a16="http://schemas.microsoft.com/office/drawing/2014/main" id="{A6AB02B7-B54F-41A0-964F-5E554332F362}"/>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9" name="TextBox 18">
            <a:extLst>
              <a:ext uri="{FF2B5EF4-FFF2-40B4-BE49-F238E27FC236}">
                <a16:creationId xmlns:a16="http://schemas.microsoft.com/office/drawing/2014/main" id="{E50A95A7-F257-414E-9393-B7D92433B3D4}"/>
              </a:ext>
            </a:extLst>
          </p:cNvPr>
          <p:cNvSpPr txBox="1"/>
          <p:nvPr/>
        </p:nvSpPr>
        <p:spPr>
          <a:xfrm>
            <a:off x="11895195" y="6572411"/>
            <a:ext cx="232729" cy="28558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9</a:t>
            </a:r>
          </a:p>
        </p:txBody>
      </p:sp>
      <p:sp>
        <p:nvSpPr>
          <p:cNvPr id="14" name="TextBox 13">
            <a:extLst>
              <a:ext uri="{FF2B5EF4-FFF2-40B4-BE49-F238E27FC236}">
                <a16:creationId xmlns:a16="http://schemas.microsoft.com/office/drawing/2014/main" id="{2C600166-6A8C-4B9D-AE57-7F5FB3941E01}"/>
              </a:ext>
            </a:extLst>
          </p:cNvPr>
          <p:cNvSpPr txBox="1"/>
          <p:nvPr/>
        </p:nvSpPr>
        <p:spPr>
          <a:xfrm>
            <a:off x="1027554" y="2708434"/>
            <a:ext cx="11164446" cy="880369"/>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a typeface="宋体" panose="02010600030101010101" pitchFamily="2" charset="-122"/>
              </a:rPr>
              <a:t>Example: </a:t>
            </a:r>
            <a:r>
              <a:rPr lang="en-US" dirty="0">
                <a:ea typeface="宋体" panose="02010600030101010101" pitchFamily="2" charset="-122"/>
                <a:cs typeface="Times New Roman" panose="02020603050405020304" pitchFamily="18" charset="0"/>
              </a:rPr>
              <a:t>100% of the drainage from impervious surfaces on the site shall be captured and retained on site with sufficient storage to keep the first 1.25 inches of rainwater from an individual rain event on site.</a:t>
            </a:r>
          </a:p>
        </p:txBody>
      </p:sp>
      <p:sp>
        <p:nvSpPr>
          <p:cNvPr id="17" name="TextBox 16">
            <a:extLst>
              <a:ext uri="{FF2B5EF4-FFF2-40B4-BE49-F238E27FC236}">
                <a16:creationId xmlns:a16="http://schemas.microsoft.com/office/drawing/2014/main" id="{36F60874-F5D0-41A2-BD1D-9A6245F6E964}"/>
              </a:ext>
            </a:extLst>
          </p:cNvPr>
          <p:cNvSpPr txBox="1"/>
          <p:nvPr/>
        </p:nvSpPr>
        <p:spPr>
          <a:xfrm>
            <a:off x="1027554" y="3463909"/>
            <a:ext cx="11164446" cy="464871"/>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a typeface="宋体" panose="02010600030101010101" pitchFamily="2" charset="-122"/>
              </a:rPr>
              <a:t>Benefit: avoid damages on infrastructure and provide recreational areas.</a:t>
            </a:r>
            <a:r>
              <a:rPr lang="en-US" dirty="0">
                <a:ea typeface="宋体" panose="02010600030101010101" pitchFamily="2" charset="-122"/>
                <a:cs typeface="Times New Roman" panose="02020603050405020304" pitchFamily="18" charset="0"/>
              </a:rPr>
              <a:t> </a:t>
            </a:r>
          </a:p>
        </p:txBody>
      </p:sp>
    </p:spTree>
    <p:extLst>
      <p:ext uri="{BB962C8B-B14F-4D97-AF65-F5344CB8AC3E}">
        <p14:creationId xmlns:p14="http://schemas.microsoft.com/office/powerpoint/2010/main" val="218589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3D2D3EE-ABAD-4A35-9CCC-C25DBE0F317B}"/>
              </a:ext>
            </a:extLst>
          </p:cNvPr>
          <p:cNvSpPr txBox="1"/>
          <p:nvPr/>
        </p:nvSpPr>
        <p:spPr>
          <a:xfrm>
            <a:off x="873025" y="2733151"/>
            <a:ext cx="7157069" cy="2126864"/>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a typeface="宋体" panose="02010600030101010101" pitchFamily="2" charset="-122"/>
              </a:rPr>
              <a:t>Example: for residential development, the electrical systems of the dwelling shall be designed with pre-installed wiring and connections to allow use of a generator during electricity outages and/or connection of solar, wind, or other locally-generated electricity.</a:t>
            </a:r>
            <a:endParaRPr lang="en-US" dirty="0">
              <a:effectLst/>
              <a:ea typeface="宋体" panose="02010600030101010101" pitchFamily="2" charset="-122"/>
            </a:endParaRPr>
          </a:p>
        </p:txBody>
      </p:sp>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Resilience Quotient System-Three Components</a:t>
            </a:r>
          </a:p>
        </p:txBody>
      </p:sp>
      <p:sp>
        <p:nvSpPr>
          <p:cNvPr id="10" name="Rectangle 9"/>
          <p:cNvSpPr/>
          <p:nvPr/>
        </p:nvSpPr>
        <p:spPr>
          <a:xfrm>
            <a:off x="873025" y="1688755"/>
            <a:ext cx="11097539" cy="926536"/>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3. Energy Resilience</a:t>
            </a:r>
          </a:p>
          <a:p>
            <a:pPr marL="742950" lvl="1" indent="-285750">
              <a:lnSpc>
                <a:spcPct val="150000"/>
              </a:lnSpc>
              <a:buFont typeface="Arial" panose="020B0604020202020204" pitchFamily="34" charset="0"/>
              <a:buChar char="•"/>
            </a:pPr>
            <a:r>
              <a:rPr lang="en-US" sz="1800" dirty="0">
                <a:effectLst/>
                <a:ea typeface="宋体" panose="02010600030101010101" pitchFamily="2" charset="-122"/>
              </a:rPr>
              <a:t>Energy resilience is decreasing the effects of floods by implementing measures within coastal areas. </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15" name="TextBox 14">
            <a:extLst>
              <a:ext uri="{FF2B5EF4-FFF2-40B4-BE49-F238E27FC236}">
                <a16:creationId xmlns:a16="http://schemas.microsoft.com/office/drawing/2014/main" id="{E1CD00C5-4087-4985-B05B-2F83B88DC0A1}"/>
              </a:ext>
            </a:extLst>
          </p:cNvPr>
          <p:cNvSpPr txBox="1"/>
          <p:nvPr/>
        </p:nvSpPr>
        <p:spPr>
          <a:xfrm>
            <a:off x="8105464" y="5739407"/>
            <a:ext cx="6097384" cy="276999"/>
          </a:xfrm>
          <a:prstGeom prst="rect">
            <a:avLst/>
          </a:prstGeom>
          <a:noFill/>
        </p:spPr>
        <p:txBody>
          <a:bodyPr wrap="square">
            <a:spAutoFit/>
          </a:bodyPr>
          <a:lstStyle/>
          <a:p>
            <a:r>
              <a:rPr lang="en-US" sz="1200" dirty="0">
                <a:ea typeface="宋体" panose="02010600030101010101" pitchFamily="2" charset="-122"/>
              </a:rPr>
              <a:t>Figure 9. </a:t>
            </a:r>
            <a:r>
              <a:rPr lang="en-US" sz="1200" dirty="0"/>
              <a:t>Renewable energy</a:t>
            </a:r>
            <a:r>
              <a:rPr lang="en-US" sz="1200" dirty="0">
                <a:ea typeface="宋体" panose="02010600030101010101" pitchFamily="2" charset="-122"/>
              </a:rPr>
              <a:t> </a:t>
            </a:r>
            <a:endParaRPr lang="en-US" sz="1200" dirty="0"/>
          </a:p>
        </p:txBody>
      </p:sp>
      <p:sp>
        <p:nvSpPr>
          <p:cNvPr id="16" name="TextBox 15">
            <a:extLst>
              <a:ext uri="{FF2B5EF4-FFF2-40B4-BE49-F238E27FC236}">
                <a16:creationId xmlns:a16="http://schemas.microsoft.com/office/drawing/2014/main" id="{8749AA9F-2827-43DB-B0E7-9284FD25F3B5}"/>
              </a:ext>
            </a:extLst>
          </p:cNvPr>
          <p:cNvSpPr txBox="1"/>
          <p:nvPr/>
        </p:nvSpPr>
        <p:spPr>
          <a:xfrm>
            <a:off x="8105463" y="5926080"/>
            <a:ext cx="3648733" cy="646331"/>
          </a:xfrm>
          <a:prstGeom prst="rect">
            <a:avLst/>
          </a:prstGeom>
          <a:noFill/>
        </p:spPr>
        <p:txBody>
          <a:bodyPr wrap="square">
            <a:spAutoFit/>
          </a:bodyPr>
          <a:lstStyle/>
          <a:p>
            <a:r>
              <a:rPr lang="en-US" sz="1200" dirty="0"/>
              <a:t>(Source: </a:t>
            </a:r>
            <a:r>
              <a:rPr lang="en-US" sz="1200" dirty="0">
                <a:cs typeface="Arial" panose="020B0604020202020204" pitchFamily="34" charset="0"/>
              </a:rPr>
              <a:t>https://commons.wikimedia.org/wiki/File:Renewable_generators_-_wind_turbine_-_solar_panel_icon.png)</a:t>
            </a:r>
            <a:endParaRPr lang="en-US" sz="1200" dirty="0"/>
          </a:p>
        </p:txBody>
      </p:sp>
      <p:pic>
        <p:nvPicPr>
          <p:cNvPr id="5" name="Picture 4" descr="Text&#10;&#10;Description automatically generated">
            <a:extLst>
              <a:ext uri="{FF2B5EF4-FFF2-40B4-BE49-F238E27FC236}">
                <a16:creationId xmlns:a16="http://schemas.microsoft.com/office/drawing/2014/main" id="{5CF0AD27-DCBC-43C3-A785-73D9F2C60F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05464" y="2809352"/>
            <a:ext cx="3474165" cy="2804358"/>
          </a:xfrm>
          <a:prstGeom prst="rect">
            <a:avLst/>
          </a:prstGeom>
        </p:spPr>
      </p:pic>
      <p:sp>
        <p:nvSpPr>
          <p:cNvPr id="17" name="Rectangle 16">
            <a:extLst>
              <a:ext uri="{FF2B5EF4-FFF2-40B4-BE49-F238E27FC236}">
                <a16:creationId xmlns:a16="http://schemas.microsoft.com/office/drawing/2014/main" id="{F8EF5179-5755-44DD-B815-7C2EEB7AB5EE}"/>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9" name="TextBox 18">
            <a:extLst>
              <a:ext uri="{FF2B5EF4-FFF2-40B4-BE49-F238E27FC236}">
                <a16:creationId xmlns:a16="http://schemas.microsoft.com/office/drawing/2014/main" id="{378E517C-5533-4450-AB3C-F479907D14D9}"/>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10</a:t>
            </a:r>
          </a:p>
        </p:txBody>
      </p:sp>
      <p:sp>
        <p:nvSpPr>
          <p:cNvPr id="20" name="TextBox 19">
            <a:extLst>
              <a:ext uri="{FF2B5EF4-FFF2-40B4-BE49-F238E27FC236}">
                <a16:creationId xmlns:a16="http://schemas.microsoft.com/office/drawing/2014/main" id="{C7B41B15-EAB7-47FB-B317-76F961320D50}"/>
              </a:ext>
            </a:extLst>
          </p:cNvPr>
          <p:cNvSpPr txBox="1"/>
          <p:nvPr/>
        </p:nvSpPr>
        <p:spPr>
          <a:xfrm>
            <a:off x="873024" y="4936809"/>
            <a:ext cx="7157069" cy="464871"/>
          </a:xfrm>
          <a:prstGeom prst="rect">
            <a:avLst/>
          </a:prstGeom>
          <a:noFill/>
        </p:spPr>
        <p:txBody>
          <a:bodyPr wrap="square">
            <a:spAutoFit/>
          </a:bodyPr>
          <a:lstStyle/>
          <a:p>
            <a:pPr marL="1200150" lvl="2" indent="-285750">
              <a:lnSpc>
                <a:spcPct val="150000"/>
              </a:lnSpc>
              <a:buFont typeface="Courier New" panose="02070309020205020404" pitchFamily="49" charset="0"/>
              <a:buChar char="o"/>
            </a:pPr>
            <a:r>
              <a:rPr lang="en-US" dirty="0">
                <a:effectLst/>
                <a:ea typeface="宋体" panose="02010600030101010101" pitchFamily="2" charset="-122"/>
              </a:rPr>
              <a:t>Benefit</a:t>
            </a:r>
            <a:r>
              <a:rPr lang="en-US" dirty="0">
                <a:ea typeface="宋体" panose="02010600030101010101" pitchFamily="2" charset="-122"/>
              </a:rPr>
              <a:t>: reduce greenhouse gases.</a:t>
            </a:r>
            <a:endParaRPr lang="en-US" dirty="0">
              <a:effectLst/>
              <a:ea typeface="宋体" panose="02010600030101010101" pitchFamily="2" charset="-122"/>
            </a:endParaRPr>
          </a:p>
        </p:txBody>
      </p:sp>
    </p:spTree>
    <p:extLst>
      <p:ext uri="{BB962C8B-B14F-4D97-AF65-F5344CB8AC3E}">
        <p14:creationId xmlns:p14="http://schemas.microsoft.com/office/powerpoint/2010/main" val="254104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RQ-Point Tables</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pic>
        <p:nvPicPr>
          <p:cNvPr id="4" name="Picture 3" descr="Table&#10;&#10;Description automatically generated">
            <a:extLst>
              <a:ext uri="{FF2B5EF4-FFF2-40B4-BE49-F238E27FC236}">
                <a16:creationId xmlns:a16="http://schemas.microsoft.com/office/drawing/2014/main" id="{10E02C26-60CE-47AD-A6B4-FE579F7F92D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870"/>
          <a:stretch/>
        </p:blipFill>
        <p:spPr>
          <a:xfrm>
            <a:off x="806525" y="1501372"/>
            <a:ext cx="4663251" cy="5408274"/>
          </a:xfrm>
          <a:prstGeom prst="rect">
            <a:avLst/>
          </a:prstGeom>
        </p:spPr>
      </p:pic>
      <p:sp>
        <p:nvSpPr>
          <p:cNvPr id="12" name="Rectangle 11">
            <a:extLst>
              <a:ext uri="{FF2B5EF4-FFF2-40B4-BE49-F238E27FC236}">
                <a16:creationId xmlns:a16="http://schemas.microsoft.com/office/drawing/2014/main" id="{FAC7D989-41C5-4AD7-B187-18AADDAF0154}"/>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pic>
        <p:nvPicPr>
          <p:cNvPr id="6" name="Picture 5" descr="Table&#10;&#10;Description automatically generated">
            <a:extLst>
              <a:ext uri="{FF2B5EF4-FFF2-40B4-BE49-F238E27FC236}">
                <a16:creationId xmlns:a16="http://schemas.microsoft.com/office/drawing/2014/main" id="{606DA213-CE60-437B-B54E-DBCC7AF251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90238" y="0"/>
            <a:ext cx="5163164" cy="6940646"/>
          </a:xfrm>
          <a:prstGeom prst="rect">
            <a:avLst/>
          </a:prstGeom>
        </p:spPr>
      </p:pic>
      <p:sp>
        <p:nvSpPr>
          <p:cNvPr id="13" name="TextBox 12">
            <a:extLst>
              <a:ext uri="{FF2B5EF4-FFF2-40B4-BE49-F238E27FC236}">
                <a16:creationId xmlns:a16="http://schemas.microsoft.com/office/drawing/2014/main" id="{042A4243-D603-4810-A265-2391B60215CF}"/>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11</a:t>
            </a:r>
          </a:p>
        </p:txBody>
      </p:sp>
    </p:spTree>
    <p:extLst>
      <p:ext uri="{BB962C8B-B14F-4D97-AF65-F5344CB8AC3E}">
        <p14:creationId xmlns:p14="http://schemas.microsoft.com/office/powerpoint/2010/main" val="3139907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In-Class Activity</a:t>
            </a:r>
          </a:p>
        </p:txBody>
      </p:sp>
      <p:sp>
        <p:nvSpPr>
          <p:cNvPr id="10" name="Rectangle 9"/>
          <p:cNvSpPr/>
          <p:nvPr/>
        </p:nvSpPr>
        <p:spPr>
          <a:xfrm>
            <a:off x="873025" y="1762902"/>
            <a:ext cx="11113927" cy="4893647"/>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Purpose</a:t>
            </a:r>
          </a:p>
          <a:p>
            <a:pPr marL="742950" lvl="1" indent="-285750">
              <a:lnSpc>
                <a:spcPct val="150000"/>
              </a:lnSpc>
              <a:buFont typeface="Arial" panose="020B0604020202020204" pitchFamily="34" charset="0"/>
              <a:buChar char="•"/>
            </a:pPr>
            <a:r>
              <a:rPr lang="en-US" sz="1800" dirty="0">
                <a:effectLst/>
                <a:ea typeface="宋体" panose="02010600030101010101" pitchFamily="2" charset="-122"/>
              </a:rPr>
              <a:t>Help students understand how to use the Resilience Quotient system in reality. </a:t>
            </a:r>
          </a:p>
          <a:p>
            <a:pPr marL="742950" lvl="1" indent="-285750">
              <a:lnSpc>
                <a:spcPct val="150000"/>
              </a:lnSpc>
              <a:buFont typeface="Arial" panose="020B0604020202020204" pitchFamily="34" charset="0"/>
              <a:buChar char="•"/>
            </a:pPr>
            <a:r>
              <a:rPr lang="en-US" sz="1800" dirty="0">
                <a:effectLst/>
                <a:ea typeface="宋体" panose="02010600030101010101" pitchFamily="2" charset="-122"/>
              </a:rPr>
              <a:t>Simulate how developers meet the requirements after they calculate the costs and points in three scenarios.</a:t>
            </a:r>
          </a:p>
          <a:p>
            <a:pPr marL="742950" lvl="1" indent="-285750">
              <a:lnSpc>
                <a:spcPct val="150000"/>
              </a:lnSpc>
              <a:buFont typeface="Arial" panose="020B0604020202020204" pitchFamily="34" charset="0"/>
              <a:buChar char="•"/>
            </a:pPr>
            <a:r>
              <a:rPr lang="en-US" sz="1800" dirty="0">
                <a:effectLst/>
                <a:ea typeface="宋体" panose="02010600030101010101" pitchFamily="2" charset="-122"/>
              </a:rPr>
              <a:t>Demonstrate what a zoning ordinance is and how the Resilience Quotient works to reduce risks and enhance community resilience.</a:t>
            </a:r>
          </a:p>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Materials</a:t>
            </a:r>
          </a:p>
          <a:p>
            <a:pPr marL="742950" lvl="1" indent="-285750">
              <a:buFont typeface="Arial" panose="020B0604020202020204" pitchFamily="34" charset="0"/>
              <a:buChar char="•"/>
            </a:pPr>
            <a:r>
              <a:rPr lang="en-US" dirty="0">
                <a:ea typeface="宋体" panose="02010600030101010101" pitchFamily="2" charset="-122"/>
              </a:rPr>
              <a:t>Each team gets a set of activity materials.</a:t>
            </a:r>
          </a:p>
          <a:p>
            <a:pPr marL="1200150" lvl="2" indent="-285750">
              <a:buFont typeface="Arial" panose="020B0604020202020204" pitchFamily="34" charset="0"/>
              <a:buChar char="•"/>
            </a:pPr>
            <a:r>
              <a:rPr lang="en-US" dirty="0">
                <a:ea typeface="宋体" panose="02010600030101010101" pitchFamily="2" charset="-122"/>
              </a:rPr>
              <a:t>Appendix A - Scenario handouts for groups (Resilience Quotient Compliance for Different Development Projects)</a:t>
            </a:r>
          </a:p>
          <a:p>
            <a:pPr marL="1200150" lvl="2" indent="-285750">
              <a:buFont typeface="Arial" panose="020B0604020202020204" pitchFamily="34" charset="0"/>
              <a:buChar char="•"/>
            </a:pPr>
            <a:r>
              <a:rPr lang="en-US" dirty="0">
                <a:effectLst/>
                <a:ea typeface="宋体" panose="02010600030101010101" pitchFamily="2" charset="-122"/>
              </a:rPr>
              <a:t>Appendix B - Benefits of Resilience Quotient interventions</a:t>
            </a:r>
          </a:p>
          <a:p>
            <a:pPr marL="1200150" lvl="2" indent="-285750">
              <a:buFont typeface="Arial" panose="020B0604020202020204" pitchFamily="34" charset="0"/>
              <a:buChar char="•"/>
            </a:pPr>
            <a:r>
              <a:rPr lang="en-US" dirty="0">
                <a:effectLst/>
                <a:ea typeface="宋体" panose="02010600030101010101" pitchFamily="2" charset="-122"/>
              </a:rPr>
              <a:t>Appendix C or E - Master plan of the city of Norfolk</a:t>
            </a:r>
          </a:p>
          <a:p>
            <a:pPr marL="1200150" lvl="2" indent="-285750">
              <a:buFont typeface="Arial" panose="020B0604020202020204" pitchFamily="34" charset="0"/>
              <a:buChar char="•"/>
            </a:pPr>
            <a:r>
              <a:rPr lang="en-US" dirty="0">
                <a:effectLst/>
                <a:ea typeface="宋体" panose="02010600030101010101" pitchFamily="2" charset="-122"/>
              </a:rPr>
              <a:t>Appendix D - Illustration cards of resilient interventions</a:t>
            </a:r>
          </a:p>
          <a:p>
            <a:pPr marL="1200150" lvl="2" indent="-285750">
              <a:buFont typeface="Arial" panose="020B0604020202020204" pitchFamily="34" charset="0"/>
              <a:buChar char="•"/>
            </a:pPr>
            <a:r>
              <a:rPr lang="en-US" dirty="0">
                <a:effectLst/>
                <a:ea typeface="宋体" panose="02010600030101010101" pitchFamily="2" charset="-122"/>
              </a:rPr>
              <a:t>Paper and pencils/pens</a:t>
            </a:r>
          </a:p>
          <a:p>
            <a:pPr marL="1200150" lvl="2" indent="-285750">
              <a:buFont typeface="Arial" panose="020B0604020202020204" pitchFamily="34" charset="0"/>
              <a:buChar char="•"/>
            </a:pPr>
            <a:r>
              <a:rPr lang="en-US" dirty="0">
                <a:ea typeface="宋体" panose="02010600030101010101" pitchFamily="2" charset="-122"/>
              </a:rPr>
              <a:t>Any c</a:t>
            </a:r>
            <a:r>
              <a:rPr lang="en-US" dirty="0">
                <a:effectLst/>
                <a:ea typeface="宋体" panose="02010600030101010101" pitchFamily="2" charset="-122"/>
              </a:rPr>
              <a:t>alculators</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11" name="Rectangle 10">
            <a:extLst>
              <a:ext uri="{FF2B5EF4-FFF2-40B4-BE49-F238E27FC236}">
                <a16:creationId xmlns:a16="http://schemas.microsoft.com/office/drawing/2014/main" id="{C75894B9-FFFA-40F1-B33C-C94B411CD410}"/>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2" name="TextBox 11">
            <a:extLst>
              <a:ext uri="{FF2B5EF4-FFF2-40B4-BE49-F238E27FC236}">
                <a16:creationId xmlns:a16="http://schemas.microsoft.com/office/drawing/2014/main" id="{E379CB92-96E4-4EB0-9BE6-268919CA982A}"/>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12</a:t>
            </a:r>
          </a:p>
        </p:txBody>
      </p:sp>
    </p:spTree>
    <p:extLst>
      <p:ext uri="{BB962C8B-B14F-4D97-AF65-F5344CB8AC3E}">
        <p14:creationId xmlns:p14="http://schemas.microsoft.com/office/powerpoint/2010/main" val="3858483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873025" y="1808197"/>
            <a:ext cx="5065957" cy="3412729"/>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latin typeface="Arial" panose="020B0604020202020204" pitchFamily="34" charset="0"/>
                <a:cs typeface="Arial" panose="020B0604020202020204" pitchFamily="34" charset="0"/>
              </a:rPr>
              <a:t>Three Groups</a:t>
            </a:r>
          </a:p>
          <a:p>
            <a:pPr marL="742950" lvl="1" indent="-285750">
              <a:lnSpc>
                <a:spcPct val="150000"/>
              </a:lnSpc>
              <a:buFont typeface="Arial" panose="020B0604020202020204" pitchFamily="34" charset="0"/>
              <a:buChar char="•"/>
            </a:pPr>
            <a:r>
              <a:rPr lang="en-US" sz="1800" dirty="0">
                <a:effectLst/>
                <a:latin typeface="Calibri" panose="020F0502020204030204" pitchFamily="34" charset="0"/>
                <a:ea typeface="宋体" panose="02010600030101010101" pitchFamily="2" charset="-122"/>
              </a:rPr>
              <a:t>Group A: Resilience Quotient </a:t>
            </a:r>
            <a:r>
              <a:rPr lang="en-US" dirty="0">
                <a:latin typeface="Calibri" panose="020F0502020204030204" pitchFamily="34" charset="0"/>
                <a:ea typeface="宋体" panose="02010600030101010101" pitchFamily="2" charset="-122"/>
              </a:rPr>
              <a:t>Compliance for Single-Family Residential Development</a:t>
            </a:r>
          </a:p>
          <a:p>
            <a:pPr marL="742950" lvl="1" indent="-285750">
              <a:lnSpc>
                <a:spcPct val="150000"/>
              </a:lnSpc>
              <a:buFont typeface="Arial" panose="020B0604020202020204" pitchFamily="34" charset="0"/>
              <a:buChar char="•"/>
            </a:pPr>
            <a:r>
              <a:rPr lang="en-US" sz="1800" dirty="0">
                <a:effectLst/>
                <a:latin typeface="Calibri" panose="020F0502020204030204" pitchFamily="34" charset="0"/>
                <a:ea typeface="宋体" panose="02010600030101010101" pitchFamily="2" charset="-122"/>
              </a:rPr>
              <a:t>Group B: Resilience Quotient </a:t>
            </a:r>
            <a:r>
              <a:rPr lang="en-US" dirty="0">
                <a:latin typeface="Calibri" panose="020F0502020204030204" pitchFamily="34" charset="0"/>
                <a:ea typeface="宋体" panose="02010600030101010101" pitchFamily="2" charset="-122"/>
              </a:rPr>
              <a:t>Compliance for Multi-Family Residential Development</a:t>
            </a:r>
          </a:p>
          <a:p>
            <a:pPr marL="742950" lvl="1" indent="-285750">
              <a:lnSpc>
                <a:spcPct val="150000"/>
              </a:lnSpc>
              <a:buFont typeface="Arial" panose="020B0604020202020204" pitchFamily="34" charset="0"/>
              <a:buChar char="•"/>
            </a:pPr>
            <a:r>
              <a:rPr lang="en-US" sz="1800" dirty="0">
                <a:effectLst/>
                <a:latin typeface="Calibri" panose="020F0502020204030204" pitchFamily="34" charset="0"/>
                <a:ea typeface="宋体" panose="02010600030101010101" pitchFamily="2" charset="-122"/>
              </a:rPr>
              <a:t>Group C: Resilience Quotient Compliance for Non-Residential Development</a:t>
            </a:r>
          </a:p>
          <a:p>
            <a:pPr marL="742950" lvl="1" indent="-285750">
              <a:lnSpc>
                <a:spcPct val="150000"/>
              </a:lnSpc>
              <a:buFont typeface="Arial" panose="020B0604020202020204" pitchFamily="34" charset="0"/>
              <a:buChar char="•"/>
            </a:pPr>
            <a:endParaRPr lang="en-US" dirty="0">
              <a:solidFill>
                <a:srgbClr val="000000"/>
              </a:solidFill>
              <a:latin typeface="Times New Roman" panose="02020603050405020304" pitchFamily="18" charset="0"/>
              <a:ea typeface="宋体" panose="02010600030101010101" pitchFamily="2" charset="-122"/>
            </a:endParaRP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11" name="Rectangle 10">
            <a:extLst>
              <a:ext uri="{FF2B5EF4-FFF2-40B4-BE49-F238E27FC236}">
                <a16:creationId xmlns:a16="http://schemas.microsoft.com/office/drawing/2014/main" id="{96650777-B869-4FAD-B2E4-5EDD9F199E1A}"/>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3" name="TextBox 12">
            <a:extLst>
              <a:ext uri="{FF2B5EF4-FFF2-40B4-BE49-F238E27FC236}">
                <a16:creationId xmlns:a16="http://schemas.microsoft.com/office/drawing/2014/main" id="{E07D214F-AF45-4781-B24E-CFCDEB779EE9}"/>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13</a:t>
            </a:r>
          </a:p>
        </p:txBody>
      </p:sp>
      <p:sp>
        <p:nvSpPr>
          <p:cNvPr id="12" name="TextBox 11">
            <a:extLst>
              <a:ext uri="{FF2B5EF4-FFF2-40B4-BE49-F238E27FC236}">
                <a16:creationId xmlns:a16="http://schemas.microsoft.com/office/drawing/2014/main" id="{F19A8399-A966-488F-925D-AB47F33182EC}"/>
              </a:ext>
            </a:extLst>
          </p:cNvPr>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In-Class Activity</a:t>
            </a:r>
          </a:p>
        </p:txBody>
      </p:sp>
      <p:pic>
        <p:nvPicPr>
          <p:cNvPr id="6" name="Picture 5" descr="Map&#10;&#10;Description automatically generated">
            <a:extLst>
              <a:ext uri="{FF2B5EF4-FFF2-40B4-BE49-F238E27FC236}">
                <a16:creationId xmlns:a16="http://schemas.microsoft.com/office/drawing/2014/main" id="{7CC0D01F-F075-4492-ABDC-610C71709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31826" y="1625263"/>
            <a:ext cx="6296099" cy="4289090"/>
          </a:xfrm>
          <a:prstGeom prst="rect">
            <a:avLst/>
          </a:prstGeom>
        </p:spPr>
      </p:pic>
      <p:sp>
        <p:nvSpPr>
          <p:cNvPr id="17" name="Oval 16">
            <a:extLst>
              <a:ext uri="{FF2B5EF4-FFF2-40B4-BE49-F238E27FC236}">
                <a16:creationId xmlns:a16="http://schemas.microsoft.com/office/drawing/2014/main" id="{41193DF9-4DD6-4111-A235-36E9D54559DD}"/>
              </a:ext>
            </a:extLst>
          </p:cNvPr>
          <p:cNvSpPr/>
          <p:nvPr/>
        </p:nvSpPr>
        <p:spPr>
          <a:xfrm>
            <a:off x="7469269" y="3542809"/>
            <a:ext cx="177015" cy="177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highlight>
                <a:srgbClr val="FFAD5B"/>
              </a:highlight>
            </a:endParaRPr>
          </a:p>
        </p:txBody>
      </p:sp>
      <p:sp>
        <p:nvSpPr>
          <p:cNvPr id="9" name="TextBox 8">
            <a:extLst>
              <a:ext uri="{FF2B5EF4-FFF2-40B4-BE49-F238E27FC236}">
                <a16:creationId xmlns:a16="http://schemas.microsoft.com/office/drawing/2014/main" id="{3AB9734C-1C14-403D-B62C-1957D6F33170}"/>
              </a:ext>
            </a:extLst>
          </p:cNvPr>
          <p:cNvSpPr txBox="1"/>
          <p:nvPr/>
        </p:nvSpPr>
        <p:spPr>
          <a:xfrm>
            <a:off x="8823848" y="2459889"/>
            <a:ext cx="1248310" cy="307777"/>
          </a:xfrm>
          <a:prstGeom prst="rect">
            <a:avLst/>
          </a:prstGeom>
          <a:noFill/>
        </p:spPr>
        <p:txBody>
          <a:bodyPr wrap="square" rtlCol="0">
            <a:spAutoFit/>
          </a:bodyPr>
          <a:lstStyle/>
          <a:p>
            <a:r>
              <a:rPr lang="en-US" sz="1400" dirty="0">
                <a:solidFill>
                  <a:srgbClr val="FFFF00"/>
                </a:solidFill>
              </a:rPr>
              <a:t>Site A</a:t>
            </a:r>
          </a:p>
        </p:txBody>
      </p:sp>
      <p:sp>
        <p:nvSpPr>
          <p:cNvPr id="20" name="TextBox 19">
            <a:extLst>
              <a:ext uri="{FF2B5EF4-FFF2-40B4-BE49-F238E27FC236}">
                <a16:creationId xmlns:a16="http://schemas.microsoft.com/office/drawing/2014/main" id="{57D47D37-073E-405B-A7C7-85717363F739}"/>
              </a:ext>
            </a:extLst>
          </p:cNvPr>
          <p:cNvSpPr txBox="1"/>
          <p:nvPr/>
        </p:nvSpPr>
        <p:spPr>
          <a:xfrm>
            <a:off x="7254580" y="3680022"/>
            <a:ext cx="1248310" cy="307777"/>
          </a:xfrm>
          <a:prstGeom prst="rect">
            <a:avLst/>
          </a:prstGeom>
          <a:noFill/>
        </p:spPr>
        <p:txBody>
          <a:bodyPr wrap="square" rtlCol="0">
            <a:spAutoFit/>
          </a:bodyPr>
          <a:lstStyle/>
          <a:p>
            <a:r>
              <a:rPr lang="en-US" sz="1400" dirty="0">
                <a:solidFill>
                  <a:srgbClr val="FFFF00"/>
                </a:solidFill>
              </a:rPr>
              <a:t>Site B</a:t>
            </a:r>
          </a:p>
        </p:txBody>
      </p:sp>
      <p:sp>
        <p:nvSpPr>
          <p:cNvPr id="21" name="TextBox 20">
            <a:extLst>
              <a:ext uri="{FF2B5EF4-FFF2-40B4-BE49-F238E27FC236}">
                <a16:creationId xmlns:a16="http://schemas.microsoft.com/office/drawing/2014/main" id="{F56AFBBB-C53C-4208-9C8F-313C8A886D89}"/>
              </a:ext>
            </a:extLst>
          </p:cNvPr>
          <p:cNvSpPr txBox="1"/>
          <p:nvPr/>
        </p:nvSpPr>
        <p:spPr>
          <a:xfrm>
            <a:off x="9193876" y="3672373"/>
            <a:ext cx="1248310" cy="307777"/>
          </a:xfrm>
          <a:prstGeom prst="rect">
            <a:avLst/>
          </a:prstGeom>
          <a:noFill/>
        </p:spPr>
        <p:txBody>
          <a:bodyPr wrap="square" rtlCol="0">
            <a:spAutoFit/>
          </a:bodyPr>
          <a:lstStyle/>
          <a:p>
            <a:r>
              <a:rPr lang="en-US" sz="1400" dirty="0">
                <a:solidFill>
                  <a:srgbClr val="FFFF00"/>
                </a:solidFill>
              </a:rPr>
              <a:t>Site C</a:t>
            </a:r>
          </a:p>
        </p:txBody>
      </p:sp>
      <p:sp>
        <p:nvSpPr>
          <p:cNvPr id="24" name="TextBox 23">
            <a:extLst>
              <a:ext uri="{FF2B5EF4-FFF2-40B4-BE49-F238E27FC236}">
                <a16:creationId xmlns:a16="http://schemas.microsoft.com/office/drawing/2014/main" id="{89E026DA-00B7-4A5E-87DD-945A1F7D9535}"/>
              </a:ext>
            </a:extLst>
          </p:cNvPr>
          <p:cNvSpPr txBox="1"/>
          <p:nvPr/>
        </p:nvSpPr>
        <p:spPr>
          <a:xfrm rot="610024">
            <a:off x="9199102" y="1970304"/>
            <a:ext cx="1687483" cy="276999"/>
          </a:xfrm>
          <a:prstGeom prst="rect">
            <a:avLst/>
          </a:prstGeom>
          <a:noFill/>
        </p:spPr>
        <p:txBody>
          <a:bodyPr wrap="square" rtlCol="0">
            <a:spAutoFit/>
          </a:bodyPr>
          <a:lstStyle/>
          <a:p>
            <a:r>
              <a:rPr lang="en-US" sz="1200" dirty="0"/>
              <a:t>Chesapeake Bay</a:t>
            </a:r>
          </a:p>
        </p:txBody>
      </p:sp>
      <p:sp>
        <p:nvSpPr>
          <p:cNvPr id="27" name="TextBox 26">
            <a:extLst>
              <a:ext uri="{FF2B5EF4-FFF2-40B4-BE49-F238E27FC236}">
                <a16:creationId xmlns:a16="http://schemas.microsoft.com/office/drawing/2014/main" id="{FDD993E6-E4E4-4AFF-B4C4-3DCDD32F92C0}"/>
              </a:ext>
            </a:extLst>
          </p:cNvPr>
          <p:cNvSpPr txBox="1"/>
          <p:nvPr/>
        </p:nvSpPr>
        <p:spPr>
          <a:xfrm>
            <a:off x="6502229" y="4771782"/>
            <a:ext cx="1687483" cy="461665"/>
          </a:xfrm>
          <a:prstGeom prst="rect">
            <a:avLst/>
          </a:prstGeom>
          <a:noFill/>
        </p:spPr>
        <p:txBody>
          <a:bodyPr wrap="square" rtlCol="0">
            <a:spAutoFit/>
          </a:bodyPr>
          <a:lstStyle/>
          <a:p>
            <a:pPr algn="ctr"/>
            <a:r>
              <a:rPr lang="en-US" sz="1200" dirty="0"/>
              <a:t>Elizabeth </a:t>
            </a:r>
          </a:p>
          <a:p>
            <a:pPr algn="ctr"/>
            <a:r>
              <a:rPr lang="en-US" sz="1200" dirty="0"/>
              <a:t>River</a:t>
            </a:r>
          </a:p>
        </p:txBody>
      </p:sp>
      <p:sp>
        <p:nvSpPr>
          <p:cNvPr id="28" name="TextBox 27">
            <a:extLst>
              <a:ext uri="{FF2B5EF4-FFF2-40B4-BE49-F238E27FC236}">
                <a16:creationId xmlns:a16="http://schemas.microsoft.com/office/drawing/2014/main" id="{20DA2965-6FB8-4F74-9E5A-55E06E38C929}"/>
              </a:ext>
            </a:extLst>
          </p:cNvPr>
          <p:cNvSpPr txBox="1"/>
          <p:nvPr/>
        </p:nvSpPr>
        <p:spPr>
          <a:xfrm>
            <a:off x="10154477" y="5448797"/>
            <a:ext cx="1687483" cy="276999"/>
          </a:xfrm>
          <a:prstGeom prst="rect">
            <a:avLst/>
          </a:prstGeom>
          <a:noFill/>
        </p:spPr>
        <p:txBody>
          <a:bodyPr wrap="square" rtlCol="0">
            <a:spAutoFit/>
          </a:bodyPr>
          <a:lstStyle/>
          <a:p>
            <a:r>
              <a:rPr lang="en-US" sz="1200" dirty="0">
                <a:solidFill>
                  <a:schemeClr val="bg1">
                    <a:lumMod val="95000"/>
                  </a:schemeClr>
                </a:solidFill>
              </a:rPr>
              <a:t>City of Virginia Beach</a:t>
            </a:r>
          </a:p>
        </p:txBody>
      </p:sp>
      <p:sp>
        <p:nvSpPr>
          <p:cNvPr id="30" name="TextBox 29">
            <a:extLst>
              <a:ext uri="{FF2B5EF4-FFF2-40B4-BE49-F238E27FC236}">
                <a16:creationId xmlns:a16="http://schemas.microsoft.com/office/drawing/2014/main" id="{10C55891-D6B9-49D7-B3FC-FAF3EF91C481}"/>
              </a:ext>
            </a:extLst>
          </p:cNvPr>
          <p:cNvSpPr txBox="1"/>
          <p:nvPr/>
        </p:nvSpPr>
        <p:spPr>
          <a:xfrm>
            <a:off x="5758019" y="5974132"/>
            <a:ext cx="6097384" cy="276999"/>
          </a:xfrm>
          <a:prstGeom prst="rect">
            <a:avLst/>
          </a:prstGeom>
          <a:noFill/>
        </p:spPr>
        <p:txBody>
          <a:bodyPr wrap="square">
            <a:spAutoFit/>
          </a:bodyPr>
          <a:lstStyle/>
          <a:p>
            <a:r>
              <a:rPr lang="en-US" sz="1200" dirty="0">
                <a:ea typeface="宋体" panose="02010600030101010101" pitchFamily="2" charset="-122"/>
              </a:rPr>
              <a:t>Figure 10. </a:t>
            </a:r>
            <a:r>
              <a:rPr lang="en-US" sz="1200" dirty="0"/>
              <a:t>Master plan of Norfolk, Virginia (using a laser cutter to print)</a:t>
            </a:r>
          </a:p>
        </p:txBody>
      </p:sp>
      <p:sp>
        <p:nvSpPr>
          <p:cNvPr id="31" name="Oval 30">
            <a:extLst>
              <a:ext uri="{FF2B5EF4-FFF2-40B4-BE49-F238E27FC236}">
                <a16:creationId xmlns:a16="http://schemas.microsoft.com/office/drawing/2014/main" id="{0CA22396-8DF1-4183-A054-5AF6100832B2}"/>
              </a:ext>
            </a:extLst>
          </p:cNvPr>
          <p:cNvSpPr/>
          <p:nvPr/>
        </p:nvSpPr>
        <p:spPr>
          <a:xfrm>
            <a:off x="9359495" y="3534118"/>
            <a:ext cx="177015" cy="177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highlight>
                <a:srgbClr val="FFAD5B"/>
              </a:highlight>
            </a:endParaRPr>
          </a:p>
        </p:txBody>
      </p:sp>
      <p:sp>
        <p:nvSpPr>
          <p:cNvPr id="32" name="Oval 31">
            <a:extLst>
              <a:ext uri="{FF2B5EF4-FFF2-40B4-BE49-F238E27FC236}">
                <a16:creationId xmlns:a16="http://schemas.microsoft.com/office/drawing/2014/main" id="{94104FCD-981D-41B9-9B8C-D3023CF5888F}"/>
              </a:ext>
            </a:extLst>
          </p:cNvPr>
          <p:cNvSpPr/>
          <p:nvPr/>
        </p:nvSpPr>
        <p:spPr>
          <a:xfrm>
            <a:off x="9009561" y="2335447"/>
            <a:ext cx="177015" cy="17701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highlight>
                <a:srgbClr val="FFAD5B"/>
              </a:highlight>
            </a:endParaRPr>
          </a:p>
        </p:txBody>
      </p:sp>
    </p:spTree>
    <p:extLst>
      <p:ext uri="{BB962C8B-B14F-4D97-AF65-F5344CB8AC3E}">
        <p14:creationId xmlns:p14="http://schemas.microsoft.com/office/powerpoint/2010/main" val="2447728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969106"/>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In-Class Activity</a:t>
            </a:r>
          </a:p>
        </p:txBody>
      </p:sp>
      <p:sp>
        <p:nvSpPr>
          <p:cNvPr id="10" name="Rectangle 9"/>
          <p:cNvSpPr/>
          <p:nvPr/>
        </p:nvSpPr>
        <p:spPr>
          <a:xfrm>
            <a:off x="873025" y="1370641"/>
            <a:ext cx="11113927" cy="2997231"/>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Activity Procedure</a:t>
            </a:r>
          </a:p>
          <a:p>
            <a:pPr marL="742950" lvl="1" indent="-285750">
              <a:lnSpc>
                <a:spcPct val="150000"/>
              </a:lnSpc>
              <a:buFont typeface="Arial" panose="020B0604020202020204" pitchFamily="34" charset="0"/>
              <a:buChar char="•"/>
            </a:pPr>
            <a:r>
              <a:rPr lang="en-US" dirty="0">
                <a:ea typeface="宋体" panose="02010600030101010101" pitchFamily="2" charset="-122"/>
              </a:rPr>
              <a:t>Read the instructions</a:t>
            </a:r>
          </a:p>
          <a:p>
            <a:pPr marL="742950" lvl="1" indent="-285750">
              <a:lnSpc>
                <a:spcPct val="150000"/>
              </a:lnSpc>
              <a:buFont typeface="Arial" panose="020B0604020202020204" pitchFamily="34" charset="0"/>
              <a:buChar char="•"/>
            </a:pPr>
            <a:r>
              <a:rPr lang="en-US" sz="1800" dirty="0">
                <a:solidFill>
                  <a:srgbClr val="000000"/>
                </a:solidFill>
                <a:effectLst/>
                <a:ea typeface="宋体" panose="02010600030101010101" pitchFamily="2" charset="-122"/>
              </a:rPr>
              <a:t>Pick interventions based on the points, costs, and benefits of the interventions in the table </a:t>
            </a:r>
            <a:endParaRPr lang="en-US" dirty="0">
              <a:ea typeface="宋体" panose="02010600030101010101" pitchFamily="2" charset="-122"/>
            </a:endParaRPr>
          </a:p>
          <a:p>
            <a:pPr marL="1200150" lvl="2" indent="-285750">
              <a:lnSpc>
                <a:spcPct val="150000"/>
              </a:lnSpc>
              <a:buFont typeface="Arial" panose="020B0604020202020204" pitchFamily="34" charset="0"/>
              <a:buChar char="•"/>
            </a:pPr>
            <a:r>
              <a:rPr lang="en-US" dirty="0">
                <a:solidFill>
                  <a:srgbClr val="000000"/>
                </a:solidFill>
                <a:ea typeface="宋体" panose="02010600030101010101" pitchFamily="2" charset="-122"/>
              </a:rPr>
              <a:t>For example, capturing all roof drainage for rainwater harvesting</a:t>
            </a:r>
          </a:p>
          <a:p>
            <a:pPr marL="742950" lvl="1" indent="-285750">
              <a:lnSpc>
                <a:spcPct val="150000"/>
              </a:lnSpc>
              <a:buFont typeface="Arial" panose="020B0604020202020204" pitchFamily="34" charset="0"/>
              <a:buChar char="•"/>
            </a:pPr>
            <a:r>
              <a:rPr lang="en-US" dirty="0">
                <a:solidFill>
                  <a:srgbClr val="000000"/>
                </a:solidFill>
                <a:ea typeface="宋体" panose="02010600030101010101" pitchFamily="2" charset="-122"/>
              </a:rPr>
              <a:t>Each item that is selected or not in the RQ point table must be recorded on the worksheet as follows (instructions also on worksheet)</a:t>
            </a:r>
          </a:p>
          <a:p>
            <a:pPr marL="742950" lvl="1" indent="-285750">
              <a:lnSpc>
                <a:spcPct val="150000"/>
              </a:lnSpc>
              <a:buFont typeface="Arial" panose="020B0604020202020204" pitchFamily="34" charset="0"/>
              <a:buChar char="•"/>
            </a:pPr>
            <a:endParaRPr lang="en-US" dirty="0">
              <a:solidFill>
                <a:srgbClr val="000000"/>
              </a:solidFill>
              <a:ea typeface="宋体" panose="02010600030101010101" pitchFamily="2" charset="-122"/>
            </a:endParaRP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graphicFrame>
        <p:nvGraphicFramePr>
          <p:cNvPr id="3" name="Table 2">
            <a:extLst>
              <a:ext uri="{FF2B5EF4-FFF2-40B4-BE49-F238E27FC236}">
                <a16:creationId xmlns:a16="http://schemas.microsoft.com/office/drawing/2014/main" id="{D1047697-86A1-4077-AB71-39DD37126386}"/>
              </a:ext>
            </a:extLst>
          </p:cNvPr>
          <p:cNvGraphicFramePr>
            <a:graphicFrameLocks noGrp="1"/>
          </p:cNvGraphicFramePr>
          <p:nvPr>
            <p:extLst>
              <p:ext uri="{D42A27DB-BD31-4B8C-83A1-F6EECF244321}">
                <p14:modId xmlns:p14="http://schemas.microsoft.com/office/powerpoint/2010/main" val="4240795216"/>
              </p:ext>
            </p:extLst>
          </p:nvPr>
        </p:nvGraphicFramePr>
        <p:xfrm>
          <a:off x="1578194" y="4097408"/>
          <a:ext cx="9278734" cy="2623153"/>
        </p:xfrm>
        <a:graphic>
          <a:graphicData uri="http://schemas.openxmlformats.org/drawingml/2006/table">
            <a:tbl>
              <a:tblPr firstRow="1" firstCol="1" bandRow="1">
                <a:tableStyleId>{5C22544A-7EE6-4342-B048-85BDC9FD1C3A}</a:tableStyleId>
              </a:tblPr>
              <a:tblGrid>
                <a:gridCol w="2003718">
                  <a:extLst>
                    <a:ext uri="{9D8B030D-6E8A-4147-A177-3AD203B41FA5}">
                      <a16:colId xmlns:a16="http://schemas.microsoft.com/office/drawing/2014/main" val="2570934799"/>
                    </a:ext>
                  </a:extLst>
                </a:gridCol>
                <a:gridCol w="2003718">
                  <a:extLst>
                    <a:ext uri="{9D8B030D-6E8A-4147-A177-3AD203B41FA5}">
                      <a16:colId xmlns:a16="http://schemas.microsoft.com/office/drawing/2014/main" val="30547978"/>
                    </a:ext>
                  </a:extLst>
                </a:gridCol>
                <a:gridCol w="739130">
                  <a:extLst>
                    <a:ext uri="{9D8B030D-6E8A-4147-A177-3AD203B41FA5}">
                      <a16:colId xmlns:a16="http://schemas.microsoft.com/office/drawing/2014/main" val="682638418"/>
                    </a:ext>
                  </a:extLst>
                </a:gridCol>
                <a:gridCol w="1564018">
                  <a:extLst>
                    <a:ext uri="{9D8B030D-6E8A-4147-A177-3AD203B41FA5}">
                      <a16:colId xmlns:a16="http://schemas.microsoft.com/office/drawing/2014/main" val="4248618834"/>
                    </a:ext>
                  </a:extLst>
                </a:gridCol>
                <a:gridCol w="864524">
                  <a:extLst>
                    <a:ext uri="{9D8B030D-6E8A-4147-A177-3AD203B41FA5}">
                      <a16:colId xmlns:a16="http://schemas.microsoft.com/office/drawing/2014/main" val="2568168560"/>
                    </a:ext>
                  </a:extLst>
                </a:gridCol>
                <a:gridCol w="970584">
                  <a:extLst>
                    <a:ext uri="{9D8B030D-6E8A-4147-A177-3AD203B41FA5}">
                      <a16:colId xmlns:a16="http://schemas.microsoft.com/office/drawing/2014/main" val="2761752505"/>
                    </a:ext>
                  </a:extLst>
                </a:gridCol>
                <a:gridCol w="1133042">
                  <a:extLst>
                    <a:ext uri="{9D8B030D-6E8A-4147-A177-3AD203B41FA5}">
                      <a16:colId xmlns:a16="http://schemas.microsoft.com/office/drawing/2014/main" val="3930302701"/>
                    </a:ext>
                  </a:extLst>
                </a:gridCol>
              </a:tblGrid>
              <a:tr h="262315">
                <a:tc>
                  <a:txBody>
                    <a:bodyPr/>
                    <a:lstStyle/>
                    <a:p>
                      <a:pPr marL="0" marR="0">
                        <a:spcBef>
                          <a:spcPts val="0"/>
                        </a:spcBef>
                        <a:spcAft>
                          <a:spcPts val="0"/>
                        </a:spcAft>
                      </a:pPr>
                      <a:r>
                        <a:rPr lang="en-US" sz="1400">
                          <a:effectLst/>
                        </a:rPr>
                        <a:t>Components</a:t>
                      </a:r>
                      <a:endParaRPr lang="en-US" sz="14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a:effectLst/>
                        </a:rPr>
                        <a:t>Interventions</a:t>
                      </a:r>
                      <a:endParaRPr lang="en-US" sz="14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b="1" kern="1200">
                          <a:solidFill>
                            <a:schemeClr val="lt1"/>
                          </a:solidFill>
                          <a:effectLst/>
                          <a:latin typeface="+mn-lt"/>
                          <a:ea typeface="+mn-ea"/>
                          <a:cs typeface="+mn-cs"/>
                        </a:rPr>
                        <a:t>Points</a:t>
                      </a:r>
                    </a:p>
                  </a:txBody>
                  <a:tcPr marL="68580" marR="68580" marT="0" marB="0"/>
                </a:tc>
                <a:tc>
                  <a:txBody>
                    <a:bodyPr/>
                    <a:lstStyle/>
                    <a:p>
                      <a:pPr marL="0" marR="0">
                        <a:spcBef>
                          <a:spcPts val="0"/>
                        </a:spcBef>
                        <a:spcAft>
                          <a:spcPts val="0"/>
                        </a:spcAft>
                      </a:pPr>
                      <a:r>
                        <a:rPr lang="en-US" sz="1400" b="1" kern="1200" dirty="0">
                          <a:solidFill>
                            <a:schemeClr val="lt1"/>
                          </a:solidFill>
                          <a:effectLst/>
                          <a:latin typeface="+mn-lt"/>
                          <a:ea typeface="+mn-ea"/>
                          <a:cs typeface="+mn-cs"/>
                        </a:rPr>
                        <a:t>Prices</a:t>
                      </a:r>
                    </a:p>
                  </a:txBody>
                  <a:tcPr marL="68580" marR="68580" marT="0" marB="0"/>
                </a:tc>
                <a:tc>
                  <a:txBody>
                    <a:bodyPr/>
                    <a:lstStyle/>
                    <a:p>
                      <a:pPr marL="0" marR="0">
                        <a:spcBef>
                          <a:spcPts val="0"/>
                        </a:spcBef>
                        <a:spcAft>
                          <a:spcPts val="0"/>
                        </a:spcAft>
                      </a:pPr>
                      <a:r>
                        <a:rPr lang="en-US" sz="1400" dirty="0">
                          <a:effectLst/>
                        </a:rPr>
                        <a:t>Costs</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rPr>
                        <a:t>Benefits</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rPr>
                        <a:t>Selection</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780858294"/>
                  </a:ext>
                </a:extLst>
              </a:tr>
              <a:tr h="1311577">
                <a:tc rowSpan="2">
                  <a:txBody>
                    <a:bodyPr/>
                    <a:lstStyle/>
                    <a:p>
                      <a:pPr marL="0" marR="0">
                        <a:spcBef>
                          <a:spcPts val="0"/>
                        </a:spcBef>
                        <a:spcAft>
                          <a:spcPts val="0"/>
                        </a:spcAft>
                      </a:pPr>
                      <a:r>
                        <a:rPr lang="en-US" sz="1400" dirty="0">
                          <a:effectLst/>
                        </a:rPr>
                        <a:t>Component 1: Risk Reduction</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rPr>
                        <a:t>Construct building to meet 110-mile wind load design requirements </a:t>
                      </a:r>
                    </a:p>
                    <a:p>
                      <a:pPr marL="0" marR="0">
                        <a:spcBef>
                          <a:spcPts val="0"/>
                        </a:spcBef>
                        <a:spcAft>
                          <a:spcPts val="0"/>
                        </a:spcAft>
                      </a:pPr>
                      <a:r>
                        <a:rPr lang="en-US" sz="1400" kern="1200" dirty="0">
                          <a:solidFill>
                            <a:schemeClr val="dk1"/>
                          </a:solidFill>
                          <a:effectLst/>
                          <a:latin typeface="+mn-lt"/>
                          <a:ea typeface="+mn-ea"/>
                          <a:cs typeface="+mn-cs"/>
                        </a:rPr>
                        <a:t>of the Virginia Uniform Statewide Building Code</a:t>
                      </a:r>
                    </a:p>
                  </a:txBody>
                  <a:tcPr marL="68580" marR="68580" marT="0" marB="0"/>
                </a:tc>
                <a:tc>
                  <a:txBody>
                    <a:bodyPr/>
                    <a:lstStyle/>
                    <a:p>
                      <a:pPr marL="0" marR="0">
                        <a:spcBef>
                          <a:spcPts val="0"/>
                        </a:spcBef>
                        <a:spcAft>
                          <a:spcPts val="0"/>
                        </a:spcAft>
                      </a:pPr>
                      <a:r>
                        <a:rPr lang="en-US" sz="1400" dirty="0">
                          <a:effectLst/>
                        </a:rPr>
                        <a:t>2.00</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lgn="l" defTabSz="914400" rtl="0" eaLnBrk="1" latinLnBrk="0" hangingPunct="1">
                        <a:spcBef>
                          <a:spcPts val="0"/>
                        </a:spcBef>
                        <a:spcAft>
                          <a:spcPts val="0"/>
                        </a:spcAft>
                      </a:pPr>
                      <a:r>
                        <a:rPr lang="en-US" sz="1400" kern="1200" dirty="0">
                          <a:solidFill>
                            <a:schemeClr val="dk1"/>
                          </a:solidFill>
                          <a:effectLst/>
                          <a:latin typeface="+mn-lt"/>
                          <a:ea typeface="+mn-ea"/>
                          <a:cs typeface="+mn-cs"/>
                        </a:rPr>
                        <a:t>Engineered Wood Siding: $5 per square foot; Vinyl Siding: $3 per square foot</a:t>
                      </a:r>
                    </a:p>
                  </a:txBody>
                  <a:tcPr marL="68580" marR="68580" marT="0" marB="0"/>
                </a:tc>
                <a:tc>
                  <a:txBody>
                    <a:bodyPr/>
                    <a:lstStyle/>
                    <a:p>
                      <a:pPr marL="0" marR="0">
                        <a:spcBef>
                          <a:spcPts val="0"/>
                        </a:spcBef>
                        <a:spcAft>
                          <a:spcPts val="0"/>
                        </a:spcAft>
                      </a:pPr>
                      <a:r>
                        <a:rPr lang="en-US" sz="1400" dirty="0">
                          <a:effectLst/>
                        </a:rPr>
                        <a:t> </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kern="1200" dirty="0">
                          <a:solidFill>
                            <a:schemeClr val="dk1"/>
                          </a:solidFill>
                          <a:effectLst/>
                          <a:latin typeface="+mn-lt"/>
                          <a:ea typeface="+mn-ea"/>
                          <a:cs typeface="+mn-cs"/>
                        </a:rPr>
                        <a:t>1.1Ba, b, and c</a:t>
                      </a:r>
                    </a:p>
                  </a:txBody>
                  <a:tcPr marL="68580" marR="68580" marT="0" marB="0"/>
                </a:tc>
                <a:tc>
                  <a:txBody>
                    <a:bodyPr/>
                    <a:lstStyle/>
                    <a:p>
                      <a:pPr marL="0" marR="0" algn="ctr">
                        <a:spcBef>
                          <a:spcPts val="0"/>
                        </a:spcBef>
                        <a:spcAft>
                          <a:spcPts val="0"/>
                        </a:spcAft>
                      </a:pPr>
                      <a:r>
                        <a:rPr lang="en-US" sz="1400">
                          <a:effectLst/>
                        </a:rPr>
                        <a:t>/</a:t>
                      </a:r>
                      <a:endParaRPr lang="en-US" sz="14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510920848"/>
                  </a:ext>
                </a:extLst>
              </a:tr>
              <a:tr h="786946">
                <a:tc vMerge="1">
                  <a:txBody>
                    <a:bodyPr/>
                    <a:lstStyle/>
                    <a:p>
                      <a:endParaRPr lang="en-US"/>
                    </a:p>
                  </a:txBody>
                  <a:tcPr/>
                </a:tc>
                <a:tc>
                  <a:txBody>
                    <a:bodyPr/>
                    <a:lstStyle/>
                    <a:p>
                      <a:pPr marL="0" marR="0">
                        <a:spcBef>
                          <a:spcPts val="0"/>
                        </a:spcBef>
                        <a:spcAft>
                          <a:spcPts val="0"/>
                        </a:spcAft>
                      </a:pPr>
                      <a:r>
                        <a:rPr lang="en-US" sz="1400" dirty="0">
                          <a:effectLst/>
                        </a:rPr>
                        <a:t>Install impact (hurricane or wind) resistant windows</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a:effectLst/>
                        </a:rPr>
                        <a:t>0.50</a:t>
                      </a:r>
                      <a:endParaRPr lang="en-US" sz="14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lgn="l" defTabSz="914400" rtl="0" eaLnBrk="1" latinLnBrk="0" hangingPunct="1">
                        <a:spcBef>
                          <a:spcPts val="0"/>
                        </a:spcBef>
                        <a:spcAft>
                          <a:spcPts val="0"/>
                        </a:spcAft>
                      </a:pPr>
                      <a:r>
                        <a:rPr lang="en-US" sz="1400" kern="1200" dirty="0">
                          <a:solidFill>
                            <a:schemeClr val="dk1"/>
                          </a:solidFill>
                          <a:effectLst/>
                          <a:latin typeface="+mn-lt"/>
                          <a:ea typeface="+mn-ea"/>
                          <a:cs typeface="+mn-cs"/>
                        </a:rPr>
                        <a:t>$50 per square foot</a:t>
                      </a:r>
                    </a:p>
                  </a:txBody>
                  <a:tcPr marL="68580" marR="68580" marT="0" marB="0"/>
                </a:tc>
                <a:tc>
                  <a:txBody>
                    <a:bodyPr/>
                    <a:lstStyle/>
                    <a:p>
                      <a:pPr marL="0" marR="0">
                        <a:spcBef>
                          <a:spcPts val="0"/>
                        </a:spcBef>
                        <a:spcAft>
                          <a:spcPts val="0"/>
                        </a:spcAft>
                      </a:pPr>
                      <a:r>
                        <a:rPr lang="en-US" sz="1400">
                          <a:effectLst/>
                        </a:rPr>
                        <a:t> </a:t>
                      </a:r>
                      <a:endParaRPr lang="en-US" sz="14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a:txBody>
                    <a:bodyPr/>
                    <a:lstStyle/>
                    <a:p>
                      <a:pPr marL="0" marR="0">
                        <a:spcBef>
                          <a:spcPts val="0"/>
                        </a:spcBef>
                        <a:spcAft>
                          <a:spcPts val="0"/>
                        </a:spcAft>
                      </a:pPr>
                      <a:r>
                        <a:rPr lang="en-US" sz="1400" dirty="0">
                          <a:effectLst/>
                        </a:rPr>
                        <a:t> </a:t>
                      </a:r>
                      <a:r>
                        <a:rPr lang="en-US" sz="1400" kern="1200" dirty="0">
                          <a:solidFill>
                            <a:schemeClr val="dk1"/>
                          </a:solidFill>
                          <a:effectLst/>
                          <a:latin typeface="+mn-lt"/>
                          <a:ea typeface="+mn-ea"/>
                          <a:cs typeface="+mn-cs"/>
                        </a:rPr>
                        <a:t>1.1Ba</a:t>
                      </a:r>
                    </a:p>
                  </a:txBody>
                  <a:tcPr marL="68580" marR="68580" marT="0" marB="0"/>
                </a:tc>
                <a:tc>
                  <a:txBody>
                    <a:bodyPr/>
                    <a:lstStyle/>
                    <a:p>
                      <a:pPr marL="0" marR="0" algn="ctr">
                        <a:spcBef>
                          <a:spcPts val="0"/>
                        </a:spcBef>
                        <a:spcAft>
                          <a:spcPts val="0"/>
                        </a:spcAft>
                      </a:pPr>
                      <a:r>
                        <a:rPr lang="en-US" sz="1400" dirty="0">
                          <a:effectLst/>
                        </a:rPr>
                        <a:t>√</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271083323"/>
                  </a:ext>
                </a:extLst>
              </a:tr>
              <a:tr h="262315">
                <a:tc>
                  <a:txBody>
                    <a:bodyPr/>
                    <a:lstStyle/>
                    <a:p>
                      <a:pPr marL="0" marR="0">
                        <a:spcBef>
                          <a:spcPts val="0"/>
                        </a:spcBef>
                        <a:spcAft>
                          <a:spcPts val="0"/>
                        </a:spcAft>
                      </a:pPr>
                      <a:r>
                        <a:rPr lang="en-US" sz="1400" dirty="0">
                          <a:effectLst/>
                        </a:rPr>
                        <a:t>Total Points and Costs</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gridSpan="6">
                  <a:txBody>
                    <a:bodyPr/>
                    <a:lstStyle/>
                    <a:p>
                      <a:pPr marL="0" marR="0">
                        <a:spcBef>
                          <a:spcPts val="0"/>
                        </a:spcBef>
                        <a:spcAft>
                          <a:spcPts val="0"/>
                        </a:spcAft>
                      </a:pPr>
                      <a:r>
                        <a:rPr lang="en-US" sz="1400" dirty="0">
                          <a:effectLst/>
                        </a:rPr>
                        <a:t> </a:t>
                      </a:r>
                      <a:endParaRPr lang="en-US" sz="14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hMerge="1">
                  <a:txBody>
                    <a:bodyPr/>
                    <a:lstStyle/>
                    <a:p>
                      <a:pPr marL="0" marR="0">
                        <a:spcBef>
                          <a:spcPts val="0"/>
                        </a:spcBef>
                        <a:spcAft>
                          <a:spcPts val="0"/>
                        </a:spcAft>
                      </a:pPr>
                      <a:r>
                        <a:rPr lang="en-US" sz="1600" dirty="0">
                          <a:effectLst/>
                        </a:rPr>
                        <a:t>0.5</a:t>
                      </a:r>
                      <a:endParaRPr lang="en-US" sz="16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hMerge="1">
                  <a:txBody>
                    <a:bodyPr/>
                    <a:lstStyle/>
                    <a:p>
                      <a:pPr marL="0" marR="0">
                        <a:spcBef>
                          <a:spcPts val="0"/>
                        </a:spcBef>
                        <a:spcAft>
                          <a:spcPts val="0"/>
                        </a:spcAft>
                      </a:pPr>
                      <a:endParaRPr lang="en-US" sz="16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hMerge="1">
                  <a:txBody>
                    <a:bodyPr/>
                    <a:lstStyle/>
                    <a:p>
                      <a:pPr marL="0" marR="0">
                        <a:spcBef>
                          <a:spcPts val="0"/>
                        </a:spcBef>
                        <a:spcAft>
                          <a:spcPts val="0"/>
                        </a:spcAft>
                      </a:pPr>
                      <a:r>
                        <a:rPr lang="en-US" sz="1600" dirty="0">
                          <a:effectLst/>
                        </a:rPr>
                        <a:t> </a:t>
                      </a:r>
                      <a:endParaRPr lang="en-US" sz="16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hMerge="1">
                  <a:txBody>
                    <a:bodyPr/>
                    <a:lstStyle/>
                    <a:p>
                      <a:pPr marL="0" marR="0">
                        <a:spcBef>
                          <a:spcPts val="0"/>
                        </a:spcBef>
                        <a:spcAft>
                          <a:spcPts val="0"/>
                        </a:spcAft>
                      </a:pPr>
                      <a:r>
                        <a:rPr lang="en-US" sz="1600">
                          <a:effectLst/>
                        </a:rPr>
                        <a:t> </a:t>
                      </a:r>
                      <a:endParaRPr lang="en-US" sz="160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tc hMerge="1">
                  <a:txBody>
                    <a:bodyPr/>
                    <a:lstStyle/>
                    <a:p>
                      <a:pPr marL="0" marR="0">
                        <a:spcBef>
                          <a:spcPts val="0"/>
                        </a:spcBef>
                        <a:spcAft>
                          <a:spcPts val="0"/>
                        </a:spcAft>
                      </a:pPr>
                      <a:r>
                        <a:rPr lang="en-US" sz="1600" dirty="0">
                          <a:effectLst/>
                        </a:rPr>
                        <a:t> </a:t>
                      </a:r>
                      <a:endParaRPr lang="en-US" sz="1600" dirty="0">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256499299"/>
                  </a:ext>
                </a:extLst>
              </a:tr>
            </a:tbl>
          </a:graphicData>
        </a:graphic>
      </p:graphicFrame>
      <p:sp>
        <p:nvSpPr>
          <p:cNvPr id="12" name="Rectangle 11">
            <a:extLst>
              <a:ext uri="{FF2B5EF4-FFF2-40B4-BE49-F238E27FC236}">
                <a16:creationId xmlns:a16="http://schemas.microsoft.com/office/drawing/2014/main" id="{B81A5CA1-92AC-44B3-94DC-0C619A6E69A2}"/>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3" name="TextBox 12">
            <a:extLst>
              <a:ext uri="{FF2B5EF4-FFF2-40B4-BE49-F238E27FC236}">
                <a16:creationId xmlns:a16="http://schemas.microsoft.com/office/drawing/2014/main" id="{001AA8B4-6100-431A-9B43-2037644B369D}"/>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14</a:t>
            </a:r>
          </a:p>
        </p:txBody>
      </p:sp>
    </p:spTree>
    <p:extLst>
      <p:ext uri="{BB962C8B-B14F-4D97-AF65-F5344CB8AC3E}">
        <p14:creationId xmlns:p14="http://schemas.microsoft.com/office/powerpoint/2010/main" val="1638974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In-Class Activity</a:t>
            </a:r>
          </a:p>
        </p:txBody>
      </p:sp>
      <p:sp>
        <p:nvSpPr>
          <p:cNvPr id="10" name="Rectangle 9"/>
          <p:cNvSpPr/>
          <p:nvPr/>
        </p:nvSpPr>
        <p:spPr>
          <a:xfrm>
            <a:off x="873025" y="1597144"/>
            <a:ext cx="11113927" cy="3835024"/>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Activity Procedure</a:t>
            </a:r>
          </a:p>
          <a:p>
            <a:pPr marL="742950" lvl="1" indent="-285750">
              <a:lnSpc>
                <a:spcPct val="150000"/>
              </a:lnSpc>
              <a:buFont typeface="Arial" panose="020B0604020202020204" pitchFamily="34" charset="0"/>
              <a:buChar char="•"/>
            </a:pPr>
            <a:r>
              <a:rPr lang="en-US" dirty="0">
                <a:solidFill>
                  <a:srgbClr val="000000"/>
                </a:solidFill>
                <a:ea typeface="宋体" panose="02010600030101010101" pitchFamily="2" charset="-122"/>
              </a:rPr>
              <a:t>Presentation</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rPr>
              <a:t>When each group is finished filling out their tables, they will be asked to choose one or more members to present their results. </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rPr>
              <a:t>The presenters should introduce the background of their group project and the required minimum resilience points.</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rPr>
              <a:t>The presenters should use the master plan with </a:t>
            </a:r>
            <a:r>
              <a:rPr lang="en-US" sz="1800" dirty="0">
                <a:solidFill>
                  <a:srgbClr val="000000"/>
                </a:solidFill>
                <a:effectLst/>
                <a:latin typeface="Calibri" panose="020F0502020204030204" pitchFamily="34" charset="0"/>
                <a:ea typeface="宋体" panose="02010600030101010101" pitchFamily="2" charset="-122"/>
              </a:rPr>
              <a:t>intervention cards </a:t>
            </a:r>
            <a:r>
              <a:rPr lang="en-US" dirty="0">
                <a:solidFill>
                  <a:srgbClr val="000000"/>
                </a:solidFill>
                <a:ea typeface="宋体" panose="02010600030101010101" pitchFamily="2" charset="-122"/>
              </a:rPr>
              <a:t>to illustrate what resilient actions they selected for the project. </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rPr>
              <a:t>The presenters should answer the questions in the summary section of the handout.</a:t>
            </a: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11" name="Rectangle 10">
            <a:extLst>
              <a:ext uri="{FF2B5EF4-FFF2-40B4-BE49-F238E27FC236}">
                <a16:creationId xmlns:a16="http://schemas.microsoft.com/office/drawing/2014/main" id="{0856462B-FC4E-49A6-8C4C-F4AB8092B4B7}"/>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2" name="TextBox 11">
            <a:extLst>
              <a:ext uri="{FF2B5EF4-FFF2-40B4-BE49-F238E27FC236}">
                <a16:creationId xmlns:a16="http://schemas.microsoft.com/office/drawing/2014/main" id="{B2539FED-3C67-4A43-BA7F-2798EA649D3B}"/>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15</a:t>
            </a:r>
          </a:p>
        </p:txBody>
      </p:sp>
    </p:spTree>
    <p:extLst>
      <p:ext uri="{BB962C8B-B14F-4D97-AF65-F5344CB8AC3E}">
        <p14:creationId xmlns:p14="http://schemas.microsoft.com/office/powerpoint/2010/main" val="3298379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a:spLocks noChangeArrowheads="1"/>
          </p:cNvSpPr>
          <p:nvPr/>
        </p:nvSpPr>
        <p:spPr bwMode="auto">
          <a:xfrm>
            <a:off x="873026" y="1047675"/>
            <a:ext cx="92814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20000"/>
              </a:spcBef>
            </a:pPr>
            <a:r>
              <a:rPr lang="en-US" altLang="ko-KR" sz="2800" b="1" dirty="0">
                <a:solidFill>
                  <a:srgbClr val="006383"/>
                </a:solidFill>
                <a:latin typeface="+mn-lt"/>
                <a:ea typeface="굴림" pitchFamily="50" charset="-127"/>
              </a:rPr>
              <a:t>In-Class Activity</a:t>
            </a:r>
          </a:p>
        </p:txBody>
      </p:sp>
      <p:sp>
        <p:nvSpPr>
          <p:cNvPr id="10" name="Rectangle 9"/>
          <p:cNvSpPr/>
          <p:nvPr/>
        </p:nvSpPr>
        <p:spPr>
          <a:xfrm>
            <a:off x="873025" y="1597144"/>
            <a:ext cx="11113927" cy="5497018"/>
          </a:xfrm>
          <a:prstGeom prst="rect">
            <a:avLst/>
          </a:prstGeom>
        </p:spPr>
        <p:txBody>
          <a:bodyPr wrap="square">
            <a:spAutoFit/>
          </a:bodyPr>
          <a:lstStyle/>
          <a:p>
            <a:pPr marL="285750" indent="-285750">
              <a:lnSpc>
                <a:spcPct val="150000"/>
              </a:lnSpc>
              <a:buFont typeface="Arial" panose="020B0604020202020204" pitchFamily="34" charset="0"/>
              <a:buChar char="•"/>
            </a:pPr>
            <a:r>
              <a:rPr lang="en-US" sz="2000" b="1" dirty="0">
                <a:solidFill>
                  <a:srgbClr val="E69245"/>
                </a:solidFill>
                <a:cs typeface="Arial" panose="020B0604020202020204" pitchFamily="34" charset="0"/>
              </a:rPr>
              <a:t>Activity Procedure</a:t>
            </a:r>
          </a:p>
          <a:p>
            <a:pPr marL="742950" lvl="1" indent="-285750">
              <a:lnSpc>
                <a:spcPct val="150000"/>
              </a:lnSpc>
              <a:buFont typeface="Arial" panose="020B0604020202020204" pitchFamily="34" charset="0"/>
              <a:buChar char="•"/>
            </a:pPr>
            <a:r>
              <a:rPr lang="en-US" dirty="0">
                <a:solidFill>
                  <a:srgbClr val="000000"/>
                </a:solidFill>
                <a:ea typeface="宋体" panose="02010600030101010101" pitchFamily="2" charset="-122"/>
              </a:rPr>
              <a:t>Wrap-up Questions</a:t>
            </a:r>
          </a:p>
          <a:p>
            <a:pPr marL="1200150" lvl="2" indent="-285750">
              <a:lnSpc>
                <a:spcPct val="150000"/>
              </a:lnSpc>
              <a:buFont typeface="Courier New" panose="02070309020205020404" pitchFamily="49" charset="0"/>
              <a:buChar char="o"/>
            </a:pPr>
            <a:r>
              <a:rPr lang="en-US" sz="1800" dirty="0">
                <a:solidFill>
                  <a:srgbClr val="000000"/>
                </a:solidFill>
                <a:effectLst/>
                <a:ea typeface="宋体" panose="02010600030101010101" pitchFamily="2" charset="-122"/>
                <a:cs typeface="Times New Roman" panose="02020603050405020304" pitchFamily="18" charset="0"/>
              </a:rPr>
              <a:t>Do the three groups have the same intervention items? </a:t>
            </a:r>
            <a:endParaRPr lang="en-US" sz="1800" dirty="0">
              <a:effectLst/>
              <a:ea typeface="宋体" panose="02010600030101010101" pitchFamily="2" charset="-122"/>
              <a:cs typeface="Times New Roman" panose="02020603050405020304" pitchFamily="18" charset="0"/>
            </a:endParaRPr>
          </a:p>
          <a:p>
            <a:pPr marL="1200150" lvl="2" indent="-285750">
              <a:lnSpc>
                <a:spcPct val="150000"/>
              </a:lnSpc>
              <a:buFont typeface="Courier New" panose="02070309020205020404" pitchFamily="49" charset="0"/>
              <a:buChar char="o"/>
            </a:pPr>
            <a:r>
              <a:rPr lang="en-US" sz="1800" i="0" dirty="0">
                <a:solidFill>
                  <a:srgbClr val="000000"/>
                </a:solidFill>
                <a:effectLst/>
                <a:latin typeface="+mn-lt"/>
                <a:ea typeface="宋体" panose="02010600030101010101" pitchFamily="2" charset="-122"/>
                <a:cs typeface="Times New Roman" panose="02020603050405020304" pitchFamily="18" charset="0"/>
              </a:rPr>
              <a:t>What are the differences of goals among the three projects? What risks does your area have? Could these strategies be used to help?</a:t>
            </a:r>
            <a:endParaRPr lang="en-US" sz="1800" i="1" dirty="0">
              <a:effectLst/>
              <a:latin typeface="+mn-lt"/>
              <a:ea typeface="Times New Roman" panose="02020603050405020304" pitchFamily="18" charset="0"/>
              <a:cs typeface="Times New Roman" panose="02020603050405020304" pitchFamily="18" charset="0"/>
            </a:endParaRPr>
          </a:p>
          <a:p>
            <a:pPr marL="1200150" lvl="2" indent="-285750">
              <a:lnSpc>
                <a:spcPct val="150000"/>
              </a:lnSpc>
              <a:buFont typeface="Courier New" panose="02070309020205020404" pitchFamily="49" charset="0"/>
              <a:buChar char="o"/>
            </a:pPr>
            <a:r>
              <a:rPr lang="en-US" sz="1800" i="0" dirty="0">
                <a:solidFill>
                  <a:srgbClr val="000000"/>
                </a:solidFill>
                <a:effectLst/>
                <a:ea typeface="Times New Roman" panose="02020603050405020304" pitchFamily="18" charset="0"/>
                <a:cs typeface="Times New Roman" panose="02020603050405020304" pitchFamily="18" charset="0"/>
              </a:rPr>
              <a:t>How do the results in Group A compare with Group B? With Group C?</a:t>
            </a:r>
            <a:endParaRPr lang="en-US" sz="1800" i="1" dirty="0">
              <a:effectLst/>
              <a:ea typeface="Times New Roman" panose="02020603050405020304" pitchFamily="18" charset="0"/>
              <a:cs typeface="Times New Roman" panose="02020603050405020304" pitchFamily="18" charset="0"/>
            </a:endParaRP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rPr>
              <a:t>What </a:t>
            </a:r>
            <a:r>
              <a:rPr lang="en-US" dirty="0">
                <a:solidFill>
                  <a:srgbClr val="000000"/>
                </a:solidFill>
                <a:cs typeface="Times New Roman" panose="02020603050405020304" pitchFamily="18" charset="0"/>
              </a:rPr>
              <a:t>kinds of interventions have more benefits in the long term? Why?</a:t>
            </a:r>
          </a:p>
          <a:p>
            <a:pPr marL="1200150" lvl="2" indent="-285750">
              <a:lnSpc>
                <a:spcPct val="150000"/>
              </a:lnSpc>
              <a:buFont typeface="Courier New" panose="02070309020205020404" pitchFamily="49" charset="0"/>
              <a:buChar char="o"/>
            </a:pPr>
            <a:r>
              <a:rPr lang="en-US" sz="1800" i="0" dirty="0">
                <a:solidFill>
                  <a:srgbClr val="000000"/>
                </a:solidFill>
                <a:effectLst/>
                <a:latin typeface="+mn-lt"/>
                <a:ea typeface="Times New Roman" panose="02020603050405020304" pitchFamily="18" charset="0"/>
                <a:cs typeface="Times New Roman" panose="02020603050405020304" pitchFamily="18" charset="0"/>
              </a:rPr>
              <a:t>What are the new interventions for each group? Are there any differences between them?</a:t>
            </a:r>
          </a:p>
          <a:p>
            <a:pPr marL="742950" lvl="1" indent="-285750">
              <a:lnSpc>
                <a:spcPct val="150000"/>
              </a:lnSpc>
              <a:buFont typeface="Arial" panose="020B0604020202020204" pitchFamily="34" charset="0"/>
              <a:buChar char="•"/>
            </a:pPr>
            <a:r>
              <a:rPr lang="en-US" dirty="0">
                <a:solidFill>
                  <a:srgbClr val="000000"/>
                </a:solidFill>
                <a:ea typeface="宋体" panose="02010600030101010101" pitchFamily="2" charset="-122"/>
              </a:rPr>
              <a:t>Exit Ticket</a:t>
            </a:r>
          </a:p>
          <a:p>
            <a:pPr marL="1200150" lvl="2" indent="-285750">
              <a:lnSpc>
                <a:spcPct val="150000"/>
              </a:lnSpc>
              <a:buFont typeface="Courier New" panose="02070309020205020404" pitchFamily="49" charset="0"/>
              <a:buChar char="o"/>
            </a:pPr>
            <a:r>
              <a:rPr lang="en-US" dirty="0">
                <a:solidFill>
                  <a:srgbClr val="000000"/>
                </a:solidFill>
                <a:ea typeface="宋体" panose="02010600030101010101" pitchFamily="2" charset="-122"/>
              </a:rPr>
              <a:t>Students will need to write a short paragraph (less than 500 words) to summarize their findings for the group scenario of the Resilience Quotient system.</a:t>
            </a:r>
          </a:p>
          <a:p>
            <a:pPr lvl="2">
              <a:lnSpc>
                <a:spcPct val="150000"/>
              </a:lnSpc>
            </a:pPr>
            <a:endParaRPr lang="en-US" dirty="0">
              <a:solidFill>
                <a:srgbClr val="000000"/>
              </a:solidFill>
              <a:cs typeface="Times New Roman" panose="02020603050405020304" pitchFamily="18" charset="0"/>
            </a:endParaRPr>
          </a:p>
          <a:p>
            <a:pPr marL="742950" lvl="1" indent="-285750">
              <a:lnSpc>
                <a:spcPct val="150000"/>
              </a:lnSpc>
              <a:buFont typeface="Arial" panose="020B0604020202020204" pitchFamily="34" charset="0"/>
              <a:buChar char="•"/>
            </a:pPr>
            <a:endParaRPr lang="en-US" dirty="0">
              <a:solidFill>
                <a:srgbClr val="000000"/>
              </a:solidFill>
              <a:ea typeface="宋体" panose="02010600030101010101" pitchFamily="2" charset="-122"/>
            </a:endParaRPr>
          </a:p>
        </p:txBody>
      </p:sp>
      <p:grpSp>
        <p:nvGrpSpPr>
          <p:cNvPr id="2" name="Group 1">
            <a:extLst>
              <a:ext uri="{FF2B5EF4-FFF2-40B4-BE49-F238E27FC236}">
                <a16:creationId xmlns:a16="http://schemas.microsoft.com/office/drawing/2014/main" id="{134456F5-6E57-4211-BBB6-E7C1CE8B124D}"/>
              </a:ext>
            </a:extLst>
          </p:cNvPr>
          <p:cNvGrpSpPr/>
          <p:nvPr/>
        </p:nvGrpSpPr>
        <p:grpSpPr>
          <a:xfrm>
            <a:off x="0" y="-1"/>
            <a:ext cx="12192000" cy="1189151"/>
            <a:chOff x="0" y="-1"/>
            <a:chExt cx="12192000" cy="1189151"/>
          </a:xfrm>
        </p:grpSpPr>
        <p:grpSp>
          <p:nvGrpSpPr>
            <p:cNvPr id="22" name="Group 21">
              <a:extLst>
                <a:ext uri="{FF2B5EF4-FFF2-40B4-BE49-F238E27FC236}">
                  <a16:creationId xmlns:a16="http://schemas.microsoft.com/office/drawing/2014/main" id="{6CA10D0E-9950-49B3-8400-4F47BC28EC5A}"/>
                </a:ext>
              </a:extLst>
            </p:cNvPr>
            <p:cNvGrpSpPr/>
            <p:nvPr/>
          </p:nvGrpSpPr>
          <p:grpSpPr>
            <a:xfrm>
              <a:off x="0" y="-1"/>
              <a:ext cx="12192000" cy="1189151"/>
              <a:chOff x="0" y="-1"/>
              <a:chExt cx="12192000" cy="1189151"/>
            </a:xfrm>
          </p:grpSpPr>
          <p:pic>
            <p:nvPicPr>
              <p:cNvPr id="23" name="Picture 22" descr="A body of water with a hill in the background&#10;&#10;Description automatically generated with low confidence">
                <a:extLst>
                  <a:ext uri="{FF2B5EF4-FFF2-40B4-BE49-F238E27FC236}">
                    <a16:creationId xmlns:a16="http://schemas.microsoft.com/office/drawing/2014/main" id="{23F0A27B-8794-4AF7-9817-00A294A72CDD}"/>
                  </a:ext>
                </a:extLst>
              </p:cNvPr>
              <p:cNvPicPr>
                <a:picLocks noChangeAspect="1"/>
              </p:cNvPicPr>
              <p:nvPr/>
            </p:nvPicPr>
            <p:blipFill rotWithShape="1">
              <a:blip r:embed="rId3">
                <a:extLst>
                  <a:ext uri="{28A0092B-C50C-407E-A947-70E740481C1C}">
                    <a14:useLocalDpi xmlns:a14="http://schemas.microsoft.com/office/drawing/2010/main" val="0"/>
                  </a:ext>
                </a:extLst>
              </a:blip>
              <a:srcRect t="61935" b="1"/>
              <a:stretch/>
            </p:blipFill>
            <p:spPr>
              <a:xfrm>
                <a:off x="0" y="-1"/>
                <a:ext cx="12192000" cy="1189151"/>
              </a:xfrm>
              <a:prstGeom prst="rect">
                <a:avLst/>
              </a:prstGeom>
            </p:spPr>
          </p:pic>
          <p:pic>
            <p:nvPicPr>
              <p:cNvPr id="25" name="Picture 24">
                <a:extLst>
                  <a:ext uri="{FF2B5EF4-FFF2-40B4-BE49-F238E27FC236}">
                    <a16:creationId xmlns:a16="http://schemas.microsoft.com/office/drawing/2014/main" id="{A27D2CC1-3EB6-400B-B42E-3EE6A4589620}"/>
                  </a:ext>
                </a:extLst>
              </p:cNvPr>
              <p:cNvPicPr>
                <a:picLocks noChangeAspect="1"/>
              </p:cNvPicPr>
              <p:nvPr/>
            </p:nvPicPr>
            <p:blipFill rotWithShape="1">
              <a:blip r:embed="rId4" cstate="print">
                <a:alphaModFix/>
                <a:extLst>
                  <a:ext uri="{28A0092B-C50C-407E-A947-70E740481C1C}">
                    <a14:useLocalDpi xmlns:a14="http://schemas.microsoft.com/office/drawing/2010/main" val="0"/>
                  </a:ext>
                </a:extLst>
              </a:blip>
              <a:srcRect t="19491" b="17262"/>
              <a:stretch/>
            </p:blipFill>
            <p:spPr>
              <a:xfrm>
                <a:off x="0" y="486246"/>
                <a:ext cx="12192000" cy="694336"/>
              </a:xfrm>
              <a:prstGeom prst="rect">
                <a:avLst/>
              </a:prstGeom>
            </p:spPr>
          </p:pic>
        </p:grpSp>
        <p:pic>
          <p:nvPicPr>
            <p:cNvPr id="26" name="Picture 25" descr="A picture containing text, clipart&#10;&#10;Description automatically generated">
              <a:extLst>
                <a:ext uri="{FF2B5EF4-FFF2-40B4-BE49-F238E27FC236}">
                  <a16:creationId xmlns:a16="http://schemas.microsoft.com/office/drawing/2014/main" id="{9E82402B-2D6C-4713-90C5-B66DF653EB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3026" y="41565"/>
              <a:ext cx="1230093" cy="768808"/>
            </a:xfrm>
            <a:prstGeom prst="rect">
              <a:avLst/>
            </a:prstGeom>
          </p:spPr>
        </p:pic>
      </p:grpSp>
      <p:sp>
        <p:nvSpPr>
          <p:cNvPr id="11" name="Rectangle 10">
            <a:extLst>
              <a:ext uri="{FF2B5EF4-FFF2-40B4-BE49-F238E27FC236}">
                <a16:creationId xmlns:a16="http://schemas.microsoft.com/office/drawing/2014/main" id="{0856462B-FC4E-49A6-8C4C-F4AB8092B4B7}"/>
              </a:ext>
            </a:extLst>
          </p:cNvPr>
          <p:cNvSpPr/>
          <p:nvPr/>
        </p:nvSpPr>
        <p:spPr>
          <a:xfrm>
            <a:off x="9664134" y="231725"/>
            <a:ext cx="2169440" cy="307777"/>
          </a:xfrm>
          <a:prstGeom prst="rect">
            <a:avLst/>
          </a:prstGeom>
        </p:spPr>
        <p:txBody>
          <a:bodyPr wrap="none">
            <a:spAutoFit/>
          </a:bodyPr>
          <a:lstStyle/>
          <a:p>
            <a:r>
              <a:rPr lang="en-US" sz="1400" dirty="0">
                <a:solidFill>
                  <a:schemeClr val="bg1"/>
                </a:solidFill>
                <a:cs typeface="Arial" panose="020B0604020202020204" pitchFamily="34" charset="0"/>
              </a:rPr>
              <a:t>Resilience Quotient System</a:t>
            </a:r>
          </a:p>
        </p:txBody>
      </p:sp>
      <p:sp>
        <p:nvSpPr>
          <p:cNvPr id="12" name="TextBox 11">
            <a:extLst>
              <a:ext uri="{FF2B5EF4-FFF2-40B4-BE49-F238E27FC236}">
                <a16:creationId xmlns:a16="http://schemas.microsoft.com/office/drawing/2014/main" id="{08600E20-04BC-4F15-83BA-98A6FCBA1298}"/>
              </a:ext>
            </a:extLst>
          </p:cNvPr>
          <p:cNvSpPr txBox="1"/>
          <p:nvPr/>
        </p:nvSpPr>
        <p:spPr>
          <a:xfrm>
            <a:off x="11754197" y="6572411"/>
            <a:ext cx="373728" cy="276999"/>
          </a:xfrm>
          <a:prstGeom prst="rect">
            <a:avLst/>
          </a:prstGeom>
          <a:noFill/>
        </p:spPr>
        <p:txBody>
          <a:bodyPr wrap="square" rtlCol="0">
            <a:spAutoFit/>
          </a:bodyPr>
          <a:lstStyle/>
          <a:p>
            <a:pPr algn="r"/>
            <a:r>
              <a:rPr lang="en-US" sz="1200" dirty="0">
                <a:latin typeface="Arial" panose="020B0604020202020204" pitchFamily="34" charset="0"/>
                <a:cs typeface="Arial" panose="020B0604020202020204" pitchFamily="34" charset="0"/>
              </a:rPr>
              <a:t>16</a:t>
            </a:r>
          </a:p>
        </p:txBody>
      </p:sp>
    </p:spTree>
    <p:extLst>
      <p:ext uri="{BB962C8B-B14F-4D97-AF65-F5344CB8AC3E}">
        <p14:creationId xmlns:p14="http://schemas.microsoft.com/office/powerpoint/2010/main" val="3573373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Map&#10;&#10;Description automatically generated">
            <a:extLst>
              <a:ext uri="{FF2B5EF4-FFF2-40B4-BE49-F238E27FC236}">
                <a16:creationId xmlns:a16="http://schemas.microsoft.com/office/drawing/2014/main" id="{56938E1E-AEDA-4A3C-A3C7-E1F0B6A58B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1895" b="3105"/>
          <a:stretch/>
        </p:blipFill>
        <p:spPr>
          <a:xfrm flipH="1">
            <a:off x="0" y="-1"/>
            <a:ext cx="12192000" cy="6858001"/>
          </a:xfrm>
          <a:prstGeom prst="rect">
            <a:avLst/>
          </a:prstGeom>
        </p:spPr>
      </p:pic>
      <p:sp>
        <p:nvSpPr>
          <p:cNvPr id="11" name="Rectangle 10">
            <a:extLst>
              <a:ext uri="{FF2B5EF4-FFF2-40B4-BE49-F238E27FC236}">
                <a16:creationId xmlns:a16="http://schemas.microsoft.com/office/drawing/2014/main" id="{AC28CDD4-571E-4152-B640-0E92B99CFD11}"/>
              </a:ext>
            </a:extLst>
          </p:cNvPr>
          <p:cNvSpPr/>
          <p:nvPr/>
        </p:nvSpPr>
        <p:spPr>
          <a:xfrm>
            <a:off x="0" y="0"/>
            <a:ext cx="12192001" cy="6882875"/>
          </a:xfrm>
          <a:prstGeom prst="rect">
            <a:avLst/>
          </a:prstGeom>
          <a:gradFill>
            <a:gsLst>
              <a:gs pos="23000">
                <a:srgbClr val="0070C0">
                  <a:alpha val="50000"/>
                </a:srgbClr>
              </a:gs>
              <a:gs pos="100000">
                <a:srgbClr val="33CCCC">
                  <a:alpha val="69804"/>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2F1C6F0D-FCDA-4673-9789-68FB8B414710}"/>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8661" r="12034" b="17262"/>
          <a:stretch/>
        </p:blipFill>
        <p:spPr>
          <a:xfrm>
            <a:off x="0" y="3788367"/>
            <a:ext cx="12192000" cy="2121499"/>
          </a:xfrm>
          <a:prstGeom prst="rect">
            <a:avLst/>
          </a:prstGeom>
        </p:spPr>
      </p:pic>
      <p:sp>
        <p:nvSpPr>
          <p:cNvPr id="9" name="Rectangle 8">
            <a:extLst>
              <a:ext uri="{FF2B5EF4-FFF2-40B4-BE49-F238E27FC236}">
                <a16:creationId xmlns:a16="http://schemas.microsoft.com/office/drawing/2014/main" id="{53F56399-CBBD-4A7C-B392-C96039C2B263}"/>
              </a:ext>
            </a:extLst>
          </p:cNvPr>
          <p:cNvSpPr/>
          <p:nvPr/>
        </p:nvSpPr>
        <p:spPr>
          <a:xfrm>
            <a:off x="5790027" y="4019138"/>
            <a:ext cx="10269053" cy="707886"/>
          </a:xfrm>
          <a:prstGeom prst="rect">
            <a:avLst/>
          </a:prstGeom>
        </p:spPr>
        <p:txBody>
          <a:bodyPr wrap="square">
            <a:spAutoFit/>
          </a:bodyPr>
          <a:lstStyle/>
          <a:p>
            <a:pPr algn="ctr"/>
            <a:r>
              <a:rPr lang="en-US" sz="4000" b="1" dirty="0">
                <a:solidFill>
                  <a:schemeClr val="bg1"/>
                </a:solidFill>
                <a:cs typeface="Arial" panose="020B0604020202020204" pitchFamily="34" charset="0"/>
              </a:rPr>
              <a:t>The end  </a:t>
            </a:r>
          </a:p>
        </p:txBody>
      </p:sp>
      <p:sp>
        <p:nvSpPr>
          <p:cNvPr id="13" name="TextBox 12">
            <a:extLst>
              <a:ext uri="{FF2B5EF4-FFF2-40B4-BE49-F238E27FC236}">
                <a16:creationId xmlns:a16="http://schemas.microsoft.com/office/drawing/2014/main" id="{93C3404C-61B4-4AE3-A8AB-40BB69E72F94}"/>
              </a:ext>
            </a:extLst>
          </p:cNvPr>
          <p:cNvSpPr txBox="1"/>
          <p:nvPr/>
        </p:nvSpPr>
        <p:spPr>
          <a:xfrm>
            <a:off x="550637" y="1861286"/>
            <a:ext cx="10802678" cy="307777"/>
          </a:xfrm>
          <a:prstGeom prst="rect">
            <a:avLst/>
          </a:prstGeom>
          <a:noFill/>
        </p:spPr>
        <p:txBody>
          <a:bodyPr wrap="square">
            <a:spAutoFit/>
          </a:bodyPr>
          <a:lstStyle/>
          <a:p>
            <a:r>
              <a:rPr lang="en-US" sz="1400" dirty="0">
                <a:solidFill>
                  <a:schemeClr val="bg1"/>
                </a:solidFill>
                <a:latin typeface="Gill Sans MT Condensed" panose="020B0506020104020203" pitchFamily="34" charset="0"/>
                <a:cs typeface="Arial" panose="020B0604020202020204" pitchFamily="34" charset="0"/>
              </a:rPr>
              <a:t>Virginia Scientists &amp; Educators Alliance</a:t>
            </a:r>
            <a:endParaRPr lang="en-US" sz="1400" dirty="0">
              <a:latin typeface="Gill Sans MT Condensed" panose="020B0506020104020203" pitchFamily="34" charset="0"/>
            </a:endParaRPr>
          </a:p>
        </p:txBody>
      </p:sp>
      <p:pic>
        <p:nvPicPr>
          <p:cNvPr id="14" name="Picture 13" descr="A picture containing text, clipart&#10;&#10;Description automatically generated">
            <a:extLst>
              <a:ext uri="{FF2B5EF4-FFF2-40B4-BE49-F238E27FC236}">
                <a16:creationId xmlns:a16="http://schemas.microsoft.com/office/drawing/2014/main" id="{0B2FF54D-F629-4D49-8E5F-C8C2074AD4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895" y="701988"/>
            <a:ext cx="1928363" cy="1205227"/>
          </a:xfrm>
          <a:prstGeom prst="rect">
            <a:avLst/>
          </a:prstGeom>
        </p:spPr>
      </p:pic>
    </p:spTree>
    <p:extLst>
      <p:ext uri="{BB962C8B-B14F-4D97-AF65-F5344CB8AC3E}">
        <p14:creationId xmlns:p14="http://schemas.microsoft.com/office/powerpoint/2010/main" val="8021658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18852</TotalTime>
  <Words>4313</Words>
  <Application>Microsoft Office PowerPoint</Application>
  <PresentationFormat>Widescreen</PresentationFormat>
  <Paragraphs>364</Paragraphs>
  <Slides>17</Slides>
  <Notes>16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vt:i4>
      </vt:variant>
    </vt:vector>
  </HeadingPairs>
  <TitlesOfParts>
    <vt:vector size="28" baseType="lpstr">
      <vt:lpstr>Arial</vt:lpstr>
      <vt:lpstr>Calibri</vt:lpstr>
      <vt:lpstr>Calibri Light</vt:lpstr>
      <vt:lpstr>Courier New</vt:lpstr>
      <vt:lpstr>Gill Sans MT Condensed</vt:lpstr>
      <vt:lpstr>Roboto Condensed</vt:lpstr>
      <vt:lpstr>Symbol</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JUN-WHAN</dc:creator>
  <cp:lastModifiedBy>Wang, Qiong</cp:lastModifiedBy>
  <cp:revision>628</cp:revision>
  <dcterms:created xsi:type="dcterms:W3CDTF">2019-04-09T17:00:43Z</dcterms:created>
  <dcterms:modified xsi:type="dcterms:W3CDTF">2022-04-09T05:01:13Z</dcterms:modified>
</cp:coreProperties>
</file>