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56" r:id="rId2"/>
    <p:sldId id="292" r:id="rId3"/>
    <p:sldId id="288" r:id="rId4"/>
    <p:sldId id="294" r:id="rId5"/>
    <p:sldId id="300" r:id="rId6"/>
    <p:sldId id="260" r:id="rId7"/>
    <p:sldId id="296" r:id="rId8"/>
    <p:sldId id="291" r:id="rId9"/>
    <p:sldId id="295" r:id="rId10"/>
    <p:sldId id="297" r:id="rId11"/>
    <p:sldId id="298" r:id="rId12"/>
    <p:sldId id="299"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2" roundtripDataSignature="AMtx7miKpDYC3GfwO5tendLYmZ/mRF0fR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67600"/>
  </p:normalViewPr>
  <p:slideViewPr>
    <p:cSldViewPr snapToGrid="0" snapToObjects="1">
      <p:cViewPr varScale="1">
        <p:scale>
          <a:sx n="70" d="100"/>
          <a:sy n="70" d="100"/>
        </p:scale>
        <p:origin x="217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3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customschemas.google.com/relationships/presentationmetadata" Target="metadata"/><Relationship Id="rId5" Type="http://schemas.openxmlformats.org/officeDocument/2006/relationships/slide" Target="slides/slide4.xml"/><Relationship Id="rId36"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dirty="0">
                <a:solidFill>
                  <a:schemeClr val="dk1"/>
                </a:solidFill>
                <a:latin typeface="Calibri"/>
                <a:ea typeface="Calibri"/>
                <a:cs typeface="Calibri"/>
                <a:sym typeface="Calibri"/>
              </a:rPr>
              <a:t>—title slide—</a:t>
            </a:r>
            <a:endParaRPr lang="en-US" dirty="0"/>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—introduction—</a:t>
            </a:r>
            <a:endParaRPr lang="en-US" dirty="0"/>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5710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—introduce-deep-sea—</a:t>
            </a:r>
            <a:endParaRPr lang="en-US" dirty="0"/>
          </a:p>
          <a:p>
            <a:endParaRPr lang="en-US" sz="1200" b="0" i="0" u="none" strike="noStrike" cap="none" dirty="0">
              <a:solidFill>
                <a:schemeClr val="dk1"/>
              </a:solidFill>
              <a:effectLst/>
              <a:latin typeface="Calibri"/>
              <a:ea typeface="Calibri"/>
              <a:cs typeface="Calibri"/>
              <a:sym typeface="Calibri"/>
            </a:endParaRPr>
          </a:p>
          <a:p>
            <a:r>
              <a:rPr lang="en-US" sz="1200" b="0" i="0" u="none" strike="noStrike" cap="none" dirty="0">
                <a:solidFill>
                  <a:schemeClr val="dk1"/>
                </a:solidFill>
                <a:effectLst/>
                <a:latin typeface="Calibri"/>
                <a:ea typeface="Calibri"/>
                <a:cs typeface="Calibri"/>
                <a:sym typeface="Calibri"/>
              </a:rPr>
              <a:t>Deep pelagic (open-ocean) habitats are some of the largest and most poorly understood oceanic regions, home to tremendous biodiversity and the largest daily migration in terms of biomass on Earth.  Recent technological advances have revealed an astounding diversity of highly specialized organisms, complex communities of animals, troves of valuable resources, and made evident our inherent connectedness to the deep sea, underscoring the immense value and fragility of this very special space.</a:t>
            </a:r>
          </a:p>
          <a:p>
            <a:r>
              <a:rPr lang="en-US" sz="1200" b="0" i="0" u="none" strike="noStrike" cap="none" dirty="0">
                <a:solidFill>
                  <a:schemeClr val="dk1"/>
                </a:solidFill>
                <a:effectLst/>
                <a:latin typeface="Calibri"/>
                <a:ea typeface="Calibri"/>
                <a:cs typeface="Calibri"/>
                <a:sym typeface="Calibri"/>
              </a:rPr>
              <a:t>But it’s not easy living in the deep sea – many animals have specialized adaptations to living in a dark, cold, high pressure, and patchy environment. </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21486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—activity-a-background-introduction—</a:t>
            </a:r>
            <a:endParaRPr lang="en-US" dirty="0"/>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effectLst/>
                <a:latin typeface="Calibri"/>
                <a:ea typeface="Calibri"/>
                <a:cs typeface="Calibri"/>
                <a:sym typeface="Calibri"/>
              </a:rPr>
              <a:t>Below the depth where winds mix the surface water (the “</a:t>
            </a:r>
            <a:r>
              <a:rPr lang="en-US" sz="1200" b="1" i="0" u="none" strike="noStrike" cap="none" dirty="0">
                <a:solidFill>
                  <a:schemeClr val="dk1"/>
                </a:solidFill>
                <a:effectLst/>
                <a:latin typeface="Calibri"/>
                <a:ea typeface="Calibri"/>
                <a:cs typeface="Calibri"/>
                <a:sym typeface="Calibri"/>
              </a:rPr>
              <a:t>mixed layer</a:t>
            </a:r>
            <a:r>
              <a:rPr lang="en-US" sz="1200" b="0" i="0" u="none" strike="noStrike" cap="none" dirty="0">
                <a:solidFill>
                  <a:schemeClr val="dk1"/>
                </a:solidFill>
                <a:effectLst/>
                <a:latin typeface="Calibri"/>
                <a:ea typeface="Calibri"/>
                <a:cs typeface="Calibri"/>
                <a:sym typeface="Calibri"/>
              </a:rPr>
              <a:t>”), temperature quickly becomes colder (</a:t>
            </a:r>
            <a:r>
              <a:rPr lang="en-US" sz="1200" b="1" i="0" u="none" strike="noStrike" cap="none" dirty="0">
                <a:solidFill>
                  <a:schemeClr val="dk1"/>
                </a:solidFill>
                <a:effectLst/>
                <a:latin typeface="Calibri"/>
                <a:ea typeface="Calibri"/>
                <a:cs typeface="Calibri"/>
                <a:sym typeface="Calibri"/>
              </a:rPr>
              <a:t>thermocline</a:t>
            </a:r>
            <a:r>
              <a:rPr lang="en-US" sz="1200" b="0" i="0" u="none" strike="noStrike" cap="none" dirty="0">
                <a:solidFill>
                  <a:schemeClr val="dk1"/>
                </a:solidFill>
                <a:effectLst/>
                <a:latin typeface="Calibri"/>
                <a:ea typeface="Calibri"/>
                <a:cs typeface="Calibri"/>
                <a:sym typeface="Calibri"/>
              </a:rPr>
              <a:t>), approaching a very cold range of 0-6 °C in deeper layers of the water column. Pressure increases linearly with depth, resulting in physiological and morphological adaptations in deep-sea animals. Light levels decline very rapidly in the water, with 99% of the light from the surface lost by 150 m depth (about 500 ft). Light is necessary for the photosynthetic plants (</a:t>
            </a:r>
            <a:r>
              <a:rPr lang="en-US" sz="1200" b="1" i="0" u="none" strike="noStrike" cap="none" dirty="0">
                <a:solidFill>
                  <a:schemeClr val="dk1"/>
                </a:solidFill>
                <a:effectLst/>
                <a:latin typeface="Calibri"/>
                <a:ea typeface="Calibri"/>
                <a:cs typeface="Calibri"/>
                <a:sym typeface="Calibri"/>
              </a:rPr>
              <a:t>phytoplankton</a:t>
            </a:r>
            <a:r>
              <a:rPr lang="en-US" sz="1200" b="0" i="0" u="none" strike="noStrike" cap="none" dirty="0">
                <a:solidFill>
                  <a:schemeClr val="dk1"/>
                </a:solidFill>
                <a:effectLst/>
                <a:latin typeface="Calibri"/>
                <a:ea typeface="Calibri"/>
                <a:cs typeface="Calibri"/>
                <a:sym typeface="Calibri"/>
              </a:rPr>
              <a:t>) that form the base of the food web and food becomes increasingly patchy in deeper layers of the water column. </a:t>
            </a:r>
            <a:endParaRPr lang="en-US" dirty="0"/>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In Activity A, you will plot environmental data and identify how variables like pressure, light, and temperature change with depth. The purpose of this activity is to introduce the idea that variability in environmental conditions delineates different depth habitats and that organisms have evolved to live in these different habitats</a:t>
            </a:r>
            <a:r>
              <a:rPr lang="en-US" sz="1200" dirty="0"/>
              <a:t>.</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76778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cap="none" dirty="0">
                <a:solidFill>
                  <a:schemeClr val="dk1"/>
                </a:solidFill>
                <a:effectLst/>
                <a:latin typeface="Calibri"/>
                <a:ea typeface="Calibri"/>
                <a:cs typeface="Calibri"/>
                <a:sym typeface="Calibri"/>
              </a:rPr>
              <a:t>Background: Introduction to Deep-Sea Habitats and Adaptations (Activity B)</a:t>
            </a:r>
            <a:endParaRPr lang="en-US" sz="1200" b="0" i="0" u="none" strike="noStrike" cap="none" dirty="0">
              <a:solidFill>
                <a:schemeClr val="dk1"/>
              </a:solidFill>
              <a:effectLst/>
              <a:latin typeface="Calibri"/>
              <a:ea typeface="Calibri"/>
              <a:cs typeface="Calibri"/>
              <a:sym typeface="Calibri"/>
            </a:endParaRPr>
          </a:p>
          <a:p>
            <a:r>
              <a:rPr lang="en-US" sz="1200" b="0" i="0" u="none" strike="noStrike" cap="none" dirty="0">
                <a:solidFill>
                  <a:schemeClr val="dk1"/>
                </a:solidFill>
                <a:effectLst/>
                <a:latin typeface="Calibri"/>
                <a:ea typeface="Calibri"/>
                <a:cs typeface="Calibri"/>
                <a:sym typeface="Calibri"/>
              </a:rPr>
              <a:t>Because there is significant environmental variability across the vertical dimension of the open ocean water column, it cannot be thought of as a singular habitat, rather a series of habitats defined by depth intervals. These habitats are home to unique and diverse communities of animals. Over evolutionary time, predation pressure has been a strong selective force on these populations of deep-sea animals, and many bizarre adaptations have emerged to confer an advantage in evading predators or finding prey.</a:t>
            </a:r>
          </a:p>
          <a:p>
            <a:r>
              <a:rPr lang="en-US" sz="1200" b="1" i="0" u="none" strike="noStrike" cap="none" dirty="0">
                <a:solidFill>
                  <a:schemeClr val="dk1"/>
                </a:solidFill>
                <a:effectLst/>
                <a:latin typeface="Calibri"/>
                <a:ea typeface="Calibri"/>
                <a:cs typeface="Calibri"/>
                <a:sym typeface="Calibri"/>
              </a:rPr>
              <a:t>The Sunlight Zone (0 – 200 meters depth)</a:t>
            </a:r>
            <a:r>
              <a:rPr lang="en-US" sz="1200" b="0" i="0" u="none" strike="noStrike" cap="none" dirty="0">
                <a:solidFill>
                  <a:schemeClr val="dk1"/>
                </a:solidFill>
                <a:effectLst/>
                <a:latin typeface="Calibri"/>
                <a:ea typeface="Calibri"/>
                <a:cs typeface="Calibri"/>
                <a:sym typeface="Calibri"/>
              </a:rPr>
              <a:t>:</a:t>
            </a:r>
            <a:r>
              <a:rPr lang="en-US" sz="1200" b="0" i="1" u="none" strike="noStrike" cap="none" dirty="0">
                <a:solidFill>
                  <a:schemeClr val="dk1"/>
                </a:solidFill>
                <a:effectLst/>
                <a:latin typeface="Calibri"/>
                <a:ea typeface="Calibri"/>
                <a:cs typeface="Calibri"/>
                <a:sym typeface="Calibri"/>
              </a:rPr>
              <a:t> </a:t>
            </a:r>
            <a:r>
              <a:rPr lang="en-US" sz="1200" b="0" i="0" u="none" strike="noStrike" cap="none" dirty="0">
                <a:solidFill>
                  <a:schemeClr val="dk1"/>
                </a:solidFill>
                <a:effectLst/>
                <a:latin typeface="Calibri"/>
                <a:ea typeface="Calibri"/>
                <a:cs typeface="Calibri"/>
                <a:sym typeface="Calibri"/>
              </a:rPr>
              <a:t>Many animals living in this surface zone are transparent (</a:t>
            </a:r>
            <a:r>
              <a:rPr lang="en-US" sz="1200" b="1" i="0" u="none" strike="noStrike" cap="none" dirty="0">
                <a:solidFill>
                  <a:schemeClr val="dk1"/>
                </a:solidFill>
                <a:effectLst/>
                <a:latin typeface="Calibri"/>
                <a:ea typeface="Calibri"/>
                <a:cs typeface="Calibri"/>
                <a:sym typeface="Calibri"/>
              </a:rPr>
              <a:t>crypsis</a:t>
            </a:r>
            <a:r>
              <a:rPr lang="en-US" sz="1200" b="0" i="0" u="none" strike="noStrike" cap="none" dirty="0">
                <a:solidFill>
                  <a:schemeClr val="dk1"/>
                </a:solidFill>
                <a:effectLst/>
                <a:latin typeface="Calibri"/>
                <a:ea typeface="Calibri"/>
                <a:cs typeface="Calibri"/>
                <a:sym typeface="Calibri"/>
              </a:rPr>
              <a:t>: hiding in plain sight), allowing light to pass through their bodies and reducing chances of being detected by predators. Bluish hues to match the surrounding water are also common in this zone. </a:t>
            </a:r>
          </a:p>
          <a:p>
            <a:r>
              <a:rPr lang="en-US" sz="1200" b="1" i="0" u="none" strike="noStrike" cap="none" dirty="0">
                <a:solidFill>
                  <a:schemeClr val="dk1"/>
                </a:solidFill>
                <a:effectLst/>
                <a:latin typeface="Calibri"/>
                <a:ea typeface="Calibri"/>
                <a:cs typeface="Calibri"/>
                <a:sym typeface="Calibri"/>
              </a:rPr>
              <a:t>The Twilight Zone (200 – 1000 meters depth)</a:t>
            </a:r>
            <a:r>
              <a:rPr lang="en-US" sz="1200" b="0" i="0" u="none" strike="noStrike" cap="none" dirty="0">
                <a:solidFill>
                  <a:schemeClr val="dk1"/>
                </a:solidFill>
                <a:effectLst/>
                <a:latin typeface="Calibri"/>
                <a:ea typeface="Calibri"/>
                <a:cs typeface="Calibri"/>
                <a:sym typeface="Calibri"/>
              </a:rPr>
              <a:t>: In the Twilight Zone, sunlight is reduced, and we see the emergence of biologically generated light (</a:t>
            </a:r>
            <a:r>
              <a:rPr lang="en-US" sz="1200" b="1" i="0" u="none" strike="noStrike" cap="none" dirty="0">
                <a:solidFill>
                  <a:schemeClr val="dk1"/>
                </a:solidFill>
                <a:effectLst/>
                <a:latin typeface="Calibri"/>
                <a:ea typeface="Calibri"/>
                <a:cs typeface="Calibri"/>
                <a:sym typeface="Calibri"/>
              </a:rPr>
              <a:t>bioluminescence</a:t>
            </a:r>
            <a:r>
              <a:rPr lang="en-US" sz="1200" b="0" i="0" u="none" strike="noStrike" cap="none" dirty="0">
                <a:solidFill>
                  <a:schemeClr val="dk1"/>
                </a:solidFill>
                <a:effectLst/>
                <a:latin typeface="Calibri"/>
                <a:ea typeface="Calibri"/>
                <a:cs typeface="Calibri"/>
                <a:sym typeface="Calibri"/>
              </a:rPr>
              <a:t>) through organs called “</a:t>
            </a:r>
            <a:r>
              <a:rPr lang="en-US" sz="1200" b="1" i="0" u="none" strike="noStrike" cap="none" dirty="0">
                <a:solidFill>
                  <a:schemeClr val="dk1"/>
                </a:solidFill>
                <a:effectLst/>
                <a:latin typeface="Calibri"/>
                <a:ea typeface="Calibri"/>
                <a:cs typeface="Calibri"/>
                <a:sym typeface="Calibri"/>
              </a:rPr>
              <a:t>photophores</a:t>
            </a:r>
            <a:r>
              <a:rPr lang="en-US" sz="1200" b="0" i="0" u="none" strike="noStrike" cap="none" dirty="0">
                <a:solidFill>
                  <a:schemeClr val="dk1"/>
                </a:solidFill>
                <a:effectLst/>
                <a:latin typeface="Calibri"/>
                <a:ea typeface="Calibri"/>
                <a:cs typeface="Calibri"/>
                <a:sym typeface="Calibri"/>
              </a:rPr>
              <a:t>.” Many species use bioluminescent organs to obscure their profiles and shadows from predators. Bioluminescence may also be employed to attract prey (think of an anglerfish, with its bioluminescent lure). Because photosynthesis does not occur in the Twilight Zone, food can be scarce and patchy and the food that does enter (through passive sinking or through active transport by animals) the Twilight Zone originates from the sun-lit surface waters. Many deep-sea species have evolved a behavioral adaptation known as </a:t>
            </a:r>
            <a:r>
              <a:rPr lang="en-US" sz="1200" b="1" i="0" u="none" strike="noStrike" cap="none" dirty="0">
                <a:solidFill>
                  <a:schemeClr val="dk1"/>
                </a:solidFill>
                <a:effectLst/>
                <a:latin typeface="Calibri"/>
                <a:ea typeface="Calibri"/>
                <a:cs typeface="Calibri"/>
                <a:sym typeface="Calibri"/>
              </a:rPr>
              <a:t>Diel Vertical Migration</a:t>
            </a:r>
            <a:r>
              <a:rPr lang="en-US" sz="1200" b="0" i="0" u="none" strike="noStrike" cap="none" dirty="0">
                <a:solidFill>
                  <a:schemeClr val="dk1"/>
                </a:solidFill>
                <a:effectLst/>
                <a:latin typeface="Calibri"/>
                <a:ea typeface="Calibri"/>
                <a:cs typeface="Calibri"/>
                <a:sym typeface="Calibri"/>
              </a:rPr>
              <a:t>, migrating to the surface waters under cover of darkness to feed on planktonic organisms before descending at dawn to avoid their predators. Diel Vertical Migration, or “nocturnal” vertical migration, occurs when organisms tracking the </a:t>
            </a:r>
            <a:r>
              <a:rPr lang="en-US" sz="1200" b="1" i="0" u="none" strike="noStrike" cap="none" dirty="0" err="1">
                <a:solidFill>
                  <a:schemeClr val="dk1"/>
                </a:solidFill>
                <a:effectLst/>
                <a:latin typeface="Calibri"/>
                <a:ea typeface="Calibri"/>
                <a:cs typeface="Calibri"/>
                <a:sym typeface="Calibri"/>
              </a:rPr>
              <a:t>isolume</a:t>
            </a:r>
            <a:r>
              <a:rPr lang="en-US" sz="1200" b="0" i="0" u="none" strike="noStrike" cap="none" dirty="0">
                <a:solidFill>
                  <a:schemeClr val="dk1"/>
                </a:solidFill>
                <a:effectLst/>
                <a:latin typeface="Calibri"/>
                <a:ea typeface="Calibri"/>
                <a:cs typeface="Calibri"/>
                <a:sym typeface="Calibri"/>
              </a:rPr>
              <a:t> (light level/intensity), ascending to surface waters to feed on planktonic prey at dusk and descending to depth at dawn to evade visual predators. </a:t>
            </a:r>
          </a:p>
          <a:p>
            <a:r>
              <a:rPr lang="en-US" sz="1200" b="1" i="0" u="none" strike="noStrike" cap="none" dirty="0">
                <a:solidFill>
                  <a:schemeClr val="dk1"/>
                </a:solidFill>
                <a:effectLst/>
                <a:latin typeface="Calibri"/>
                <a:ea typeface="Calibri"/>
                <a:cs typeface="Calibri"/>
                <a:sym typeface="Calibri"/>
              </a:rPr>
              <a:t>The Midnight Zone (1000 – 4000 meters depth)</a:t>
            </a:r>
            <a:r>
              <a:rPr lang="en-US" sz="1200" b="0" i="0" u="none" strike="noStrike" cap="none" dirty="0">
                <a:solidFill>
                  <a:schemeClr val="dk1"/>
                </a:solidFill>
                <a:effectLst/>
                <a:latin typeface="Calibri"/>
                <a:ea typeface="Calibri"/>
                <a:cs typeface="Calibri"/>
                <a:sym typeface="Calibri"/>
              </a:rPr>
              <a:t>: The Midnight Zone is permanently dark (no downwelling sunlight). The only light in this zone is produced by the organisms themselves through bioluminescence. This zone is very cold and high pressure. Most animals living in the Midnight Zone do not migrate to the surface waters and are not powerful swimmers. They are often flabby and red or black. Midnight Zone ecosystems are reliant on the “rain” of organic matter (food) from upper zones, including sinking molts, carcasses, fecal pellets, particles, and animals.</a:t>
            </a:r>
          </a:p>
          <a:p>
            <a:endParaRPr lang="en-US" dirty="0"/>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61412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dirty="0">
                <a:solidFill>
                  <a:schemeClr val="dk1"/>
                </a:solidFill>
                <a:latin typeface="Calibri"/>
                <a:ea typeface="Calibri"/>
                <a:cs typeface="Calibri"/>
                <a:sym typeface="Calibri"/>
              </a:rPr>
              <a:t>—activity-b-diel-vertical-migration-gif—</a:t>
            </a:r>
            <a:endParaRPr dirty="0"/>
          </a:p>
          <a:p>
            <a:pPr marL="0" lvl="0" indent="0" algn="l" rtl="0">
              <a:spcBef>
                <a:spcPts val="0"/>
              </a:spcBef>
              <a:spcAft>
                <a:spcPts val="0"/>
              </a:spcAft>
              <a:buNone/>
            </a:pPr>
            <a:r>
              <a:rPr lang="en-US" sz="1200" dirty="0">
                <a:solidFill>
                  <a:schemeClr val="dk1"/>
                </a:solidFill>
                <a:latin typeface="Calibri"/>
                <a:ea typeface="Calibri"/>
                <a:cs typeface="Calibri"/>
                <a:sym typeface="Calibri"/>
              </a:rPr>
              <a:t>This video shows light and the vertical movement of organisms along a diel cycle.  And this is representative of general pattern we expect to see for DVM.  During daytime hours, this migratory community is at depth to evade visually cued predators.  At dusk, this community ascends to surface waters to feed on carbon-rich </a:t>
            </a:r>
            <a:r>
              <a:rPr lang="en-US" sz="1200" dirty="0" err="1">
                <a:solidFill>
                  <a:schemeClr val="dk1"/>
                </a:solidFill>
                <a:latin typeface="Calibri"/>
                <a:ea typeface="Calibri"/>
                <a:cs typeface="Calibri"/>
                <a:sym typeface="Calibri"/>
              </a:rPr>
              <a:t>phyto</a:t>
            </a:r>
            <a:r>
              <a:rPr lang="en-US" sz="1200" dirty="0">
                <a:solidFill>
                  <a:schemeClr val="dk1"/>
                </a:solidFill>
                <a:latin typeface="Calibri"/>
                <a:ea typeface="Calibri"/>
                <a:cs typeface="Calibri"/>
                <a:sym typeface="Calibri"/>
              </a:rPr>
              <a:t>- and zooplankton before descending at dawn to depth, where they metabolize their catch and release carbon into the deep sea. </a:t>
            </a:r>
            <a:endParaRPr dirty="0"/>
          </a:p>
          <a:p>
            <a:pPr marL="0" lvl="0" indent="0" algn="l" rtl="0">
              <a:spcBef>
                <a:spcPts val="0"/>
              </a:spcBef>
              <a:spcAft>
                <a:spcPts val="0"/>
              </a:spcAft>
              <a:buNone/>
            </a:pPr>
            <a:r>
              <a:rPr lang="en-US" sz="1200" dirty="0">
                <a:solidFill>
                  <a:schemeClr val="dk1"/>
                </a:solidFill>
                <a:latin typeface="Calibri"/>
                <a:ea typeface="Calibri"/>
                <a:cs typeface="Calibri"/>
                <a:sym typeface="Calibri"/>
              </a:rPr>
              <a:t>-------------------------------------------------------------------------</a:t>
            </a:r>
            <a:endParaRPr dirty="0"/>
          </a:p>
          <a:p>
            <a:pPr marL="0" lvl="0" indent="0" algn="l" rtl="0">
              <a:spcBef>
                <a:spcPts val="0"/>
              </a:spcBef>
              <a:spcAft>
                <a:spcPts val="0"/>
              </a:spcAft>
              <a:buNone/>
            </a:pPr>
            <a:r>
              <a:rPr lang="en-US" sz="1200" i="1" dirty="0">
                <a:solidFill>
                  <a:schemeClr val="dk1"/>
                </a:solidFill>
                <a:latin typeface="Calibri"/>
                <a:ea typeface="Calibri"/>
                <a:cs typeface="Calibri"/>
                <a:sym typeface="Calibri"/>
              </a:rPr>
              <a:t>notes</a:t>
            </a:r>
            <a:r>
              <a:rPr lang="en-US" sz="1200" dirty="0">
                <a:solidFill>
                  <a:schemeClr val="dk1"/>
                </a:solidFill>
                <a:latin typeface="Calibri"/>
                <a:ea typeface="Calibri"/>
                <a:cs typeface="Calibri"/>
                <a:sym typeface="Calibri"/>
              </a:rPr>
              <a:t>: DVM Graphic Citation: By NASA - NASA, Public Domain, https://</a:t>
            </a:r>
            <a:r>
              <a:rPr lang="en-US" sz="1200" dirty="0" err="1">
                <a:solidFill>
                  <a:schemeClr val="dk1"/>
                </a:solidFill>
                <a:latin typeface="Calibri"/>
                <a:ea typeface="Calibri"/>
                <a:cs typeface="Calibri"/>
                <a:sym typeface="Calibri"/>
              </a:rPr>
              <a:t>commons.wikimedia.org</a:t>
            </a:r>
            <a:r>
              <a:rPr lang="en-US" sz="1200" dirty="0">
                <a:solidFill>
                  <a:schemeClr val="dk1"/>
                </a:solidFill>
                <a:latin typeface="Calibri"/>
                <a:ea typeface="Calibri"/>
                <a:cs typeface="Calibri"/>
                <a:sym typeface="Calibri"/>
              </a:rPr>
              <a:t>/w/</a:t>
            </a:r>
            <a:r>
              <a:rPr lang="en-US" sz="1200" dirty="0" err="1">
                <a:solidFill>
                  <a:schemeClr val="dk1"/>
                </a:solidFill>
                <a:latin typeface="Calibri"/>
                <a:ea typeface="Calibri"/>
                <a:cs typeface="Calibri"/>
                <a:sym typeface="Calibri"/>
              </a:rPr>
              <a:t>index.php?curid</a:t>
            </a:r>
            <a:r>
              <a:rPr lang="en-US" sz="1200" dirty="0">
                <a:solidFill>
                  <a:schemeClr val="dk1"/>
                </a:solidFill>
                <a:latin typeface="Calibri"/>
                <a:ea typeface="Calibri"/>
                <a:cs typeface="Calibri"/>
                <a:sym typeface="Calibri"/>
              </a:rPr>
              <a:t>=95495286 </a:t>
            </a:r>
            <a:endParaRPr dirty="0"/>
          </a:p>
        </p:txBody>
      </p:sp>
      <p:sp>
        <p:nvSpPr>
          <p:cNvPr id="151" name="Google Shape;151;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—activity-b-</a:t>
            </a:r>
            <a:r>
              <a:rPr lang="en-US" sz="1200" dirty="0" err="1">
                <a:solidFill>
                  <a:schemeClr val="dk1"/>
                </a:solidFill>
                <a:latin typeface="Calibri"/>
                <a:ea typeface="Calibri"/>
                <a:cs typeface="Calibri"/>
                <a:sym typeface="Calibri"/>
              </a:rPr>
              <a:t>mocness</a:t>
            </a:r>
            <a:r>
              <a:rPr lang="en-US" sz="1200" dirty="0">
                <a:solidFill>
                  <a:schemeClr val="dk1"/>
                </a:solidFill>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cs typeface="Calibri"/>
                <a:sym typeface="Calibri"/>
              </a:rPr>
              <a:t>So, how do we sample the deep sea? </a:t>
            </a:r>
            <a:r>
              <a:rPr lang="en-US" dirty="0"/>
              <a:t>Well, we can use a MOCNESS, a series of nets that can we open and close at specific depth intervals. A MOCNESS is a really convenient and powerful tool for taking biological samples from discrete depths so we know where we animal comes from.</a:t>
            </a:r>
          </a:p>
          <a:p>
            <a:pPr marL="0" lvl="0" indent="0" algn="l" rtl="0">
              <a:spcBef>
                <a:spcPts val="0"/>
              </a:spcBef>
              <a:spcAft>
                <a:spcPts val="0"/>
              </a:spcAft>
              <a:buNone/>
            </a:pPr>
            <a:endParaRPr lang="en-US" dirty="0"/>
          </a:p>
          <a:p>
            <a:pPr marL="0" lvl="0" indent="0" algn="l" rtl="0">
              <a:spcBef>
                <a:spcPts val="0"/>
              </a:spcBef>
              <a:spcAft>
                <a:spcPts val="0"/>
              </a:spcAft>
              <a:buNone/>
            </a:pPr>
            <a:endParaRPr dirty="0"/>
          </a:p>
        </p:txBody>
      </p:sp>
      <p:sp>
        <p:nvSpPr>
          <p:cNvPr id="266" name="Google Shape;26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2641870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—activity-b-introduction—</a:t>
            </a:r>
            <a:endParaRPr lang="en-US" dirty="0"/>
          </a:p>
          <a:p>
            <a:r>
              <a:rPr lang="en-US" dirty="0"/>
              <a:t>You will get to do your own deep-sea sampling through Activity B!</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Your mission is to </a:t>
            </a:r>
            <a:r>
              <a:rPr lang="en-US" sz="1200" dirty="0"/>
              <a:t>count beads or candies (representing abundance of a particular animal) from different baggies (trawl net) and reconstruct profiles of the distributions of animals across depth habitats along a diel (day/night) cycle.</a:t>
            </a:r>
          </a:p>
          <a:p>
            <a:r>
              <a:rPr lang="en-US" dirty="0"/>
              <a:t>The purpose of this activity is to demonstrate that </a:t>
            </a:r>
            <a:r>
              <a:rPr lang="en-US" sz="1200" dirty="0"/>
              <a:t>organisms have diverse ecological niches defined by depth intervals and may exhibit diel vertical migration, a behavioral adaptation to living in the deep sea.</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57311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dirty="0">
                <a:solidFill>
                  <a:schemeClr val="dk1"/>
                </a:solidFill>
                <a:latin typeface="Calibri"/>
                <a:ea typeface="Calibri"/>
                <a:cs typeface="Calibri"/>
                <a:sym typeface="Calibri"/>
              </a:rPr>
              <a:t>—activity-c-introduction—</a:t>
            </a:r>
            <a:endParaRPr lang="en-US" dirty="0"/>
          </a:p>
          <a:p>
            <a:r>
              <a:rPr lang="en-US" dirty="0"/>
              <a:t>Finally, you will use the ecological information introduced to you in earlier activities and provided on flashcards of the suspects to solve a murder!</a:t>
            </a:r>
          </a:p>
          <a:p>
            <a:r>
              <a:rPr lang="en-US" dirty="0"/>
              <a:t>Your mission is to use your investigative skills to identify motive, means, and opportunity for the suspects. Consider the following:</a:t>
            </a:r>
          </a:p>
          <a:p>
            <a:pPr lvl="1"/>
            <a:r>
              <a:rPr lang="en-US" sz="1600" b="1" dirty="0"/>
              <a:t>Motive</a:t>
            </a:r>
            <a:r>
              <a:rPr lang="en-US" sz="1600" dirty="0"/>
              <a:t>: Does the suspect have motive? Because the victim was eaten, consider the suspect’s dietary preferences that could motivate them to kill the victim.</a:t>
            </a:r>
            <a:endParaRPr lang="en-US" sz="2000" dirty="0"/>
          </a:p>
          <a:p>
            <a:pPr lvl="1"/>
            <a:r>
              <a:rPr lang="en-US" sz="1600" b="1" dirty="0"/>
              <a:t>Means</a:t>
            </a:r>
            <a:r>
              <a:rPr lang="en-US" sz="1600" dirty="0"/>
              <a:t>: Does the suspect have the means, including ability, to commit the crime? Identify the suspect’s unique characteristics (e.g., adaptations) that could allow them to subdue the victim.</a:t>
            </a:r>
            <a:endParaRPr lang="en-US" sz="2000" dirty="0"/>
          </a:p>
          <a:p>
            <a:pPr lvl="1"/>
            <a:r>
              <a:rPr lang="en-US" sz="1600" b="1" dirty="0"/>
              <a:t>Opportunity</a:t>
            </a:r>
            <a:r>
              <a:rPr lang="en-US" sz="1600" dirty="0"/>
              <a:t>: Did the suspect have an opportunity to commit the crime? Or do they have an alibi? Were the suspect and the victim in the same place at the same time?</a:t>
            </a:r>
          </a:p>
          <a:p>
            <a:endParaRPr lang="en-US" dirty="0"/>
          </a:p>
          <a:p>
            <a:r>
              <a:rPr lang="en-US" dirty="0"/>
              <a:t>The purpose of this activity is to demonstrate that </a:t>
            </a:r>
            <a:r>
              <a:rPr lang="en-US" sz="1200" dirty="0"/>
              <a:t>while organisms may share key characteristics (like dietary preferences), unique ecological characteristics (behavior or where they live) allow them to persist in independent niches in the deep sea</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9938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50628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6"/>
          <p:cNvSpPr>
            <a:spLocks noGrp="1"/>
          </p:cNvSpPr>
          <p:nvPr>
            <p:ph type="pic" idx="2"/>
          </p:nvPr>
        </p:nvSpPr>
        <p:spPr>
          <a:xfrm>
            <a:off x="5183188" y="987425"/>
            <a:ext cx="6172200" cy="4873625"/>
          </a:xfrm>
          <a:prstGeom prst="rect">
            <a:avLst/>
          </a:prstGeom>
          <a:noFill/>
          <a:ln>
            <a:noFill/>
          </a:ln>
        </p:spPr>
      </p:sp>
      <p:sp>
        <p:nvSpPr>
          <p:cNvPr id="68" name="Google Shape;68;p3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12"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8.jpg"/><Relationship Id="rId5" Type="http://schemas.openxmlformats.org/officeDocument/2006/relationships/image" Target="../media/image3.png"/><Relationship Id="rId10" Type="http://schemas.openxmlformats.org/officeDocument/2006/relationships/image" Target="../media/image7.jpeg"/><Relationship Id="rId4" Type="http://schemas.openxmlformats.org/officeDocument/2006/relationships/image" Target="../media/image2.png"/><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txBox="1">
            <a:spLocks noGrp="1"/>
          </p:cNvSpPr>
          <p:nvPr>
            <p:ph type="ctrTitle"/>
          </p:nvPr>
        </p:nvSpPr>
        <p:spPr>
          <a:xfrm>
            <a:off x="1653325" y="1364383"/>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Calibri"/>
              <a:buNone/>
            </a:pPr>
            <a:r>
              <a:rPr lang="en-US" dirty="0"/>
              <a:t>Killer from the Deep!</a:t>
            </a:r>
            <a:endParaRPr sz="9600" dirty="0"/>
          </a:p>
        </p:txBody>
      </p:sp>
      <p:sp>
        <p:nvSpPr>
          <p:cNvPr id="90" name="Google Shape;90;p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1800"/>
              <a:buNone/>
            </a:pPr>
            <a:r>
              <a:rPr lang="en-US" sz="1800" dirty="0"/>
              <a:t>Tor </a:t>
            </a:r>
            <a:r>
              <a:rPr lang="en-US" sz="1800" dirty="0" err="1"/>
              <a:t>Mowatt-Larssen</a:t>
            </a:r>
            <a:endParaRPr lang="en-US" sz="1800" dirty="0"/>
          </a:p>
          <a:p>
            <a:pPr marL="0" lvl="0" indent="0" algn="ctr" rtl="0">
              <a:lnSpc>
                <a:spcPct val="90000"/>
              </a:lnSpc>
              <a:spcBef>
                <a:spcPts val="1000"/>
              </a:spcBef>
              <a:spcAft>
                <a:spcPts val="0"/>
              </a:spcAft>
              <a:buClr>
                <a:schemeClr val="dk1"/>
              </a:buClr>
              <a:buSzPts val="1800"/>
              <a:buNone/>
            </a:pPr>
            <a:r>
              <a:rPr lang="en-US" sz="1800" dirty="0"/>
              <a:t>PhD Student, Virginia Institute of Marine Science</a:t>
            </a:r>
          </a:p>
          <a:p>
            <a:pPr marL="0" lvl="0" indent="0" algn="ctr" rtl="0">
              <a:lnSpc>
                <a:spcPct val="90000"/>
              </a:lnSpc>
              <a:spcBef>
                <a:spcPts val="1000"/>
              </a:spcBef>
              <a:spcAft>
                <a:spcPts val="0"/>
              </a:spcAft>
              <a:buClr>
                <a:schemeClr val="dk1"/>
              </a:buClr>
              <a:buSzPts val="2400"/>
              <a:buNone/>
            </a:pPr>
            <a:endParaRPr dirty="0"/>
          </a:p>
        </p:txBody>
      </p:sp>
      <p:sp>
        <p:nvSpPr>
          <p:cNvPr id="95" name="Google Shape;95;p1"/>
          <p:cNvSpPr txBox="1"/>
          <p:nvPr/>
        </p:nvSpPr>
        <p:spPr>
          <a:xfrm>
            <a:off x="6705600" y="4347411"/>
            <a:ext cx="18473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1" name="Google Shape;101;p1" descr="A close-up of a wheel&#10;&#10;Description automatically generated with medium confidence"/>
          <p:cNvPicPr preferRelativeResize="0"/>
          <p:nvPr/>
        </p:nvPicPr>
        <p:blipFill rotWithShape="1">
          <a:blip r:embed="rId3">
            <a:alphaModFix/>
          </a:blip>
          <a:srcRect/>
          <a:stretch/>
        </p:blipFill>
        <p:spPr>
          <a:xfrm>
            <a:off x="6789836" y="569187"/>
            <a:ext cx="196533" cy="196533"/>
          </a:xfrm>
          <a:prstGeom prst="rect">
            <a:avLst/>
          </a:prstGeom>
          <a:noFill/>
          <a:ln>
            <a:noFill/>
          </a:ln>
        </p:spPr>
      </p:pic>
      <p:pic>
        <p:nvPicPr>
          <p:cNvPr id="102" name="Google Shape;102;p1" descr="A close-up of a wheel&#10;&#10;Description automatically generated with medium confidence"/>
          <p:cNvPicPr preferRelativeResize="0"/>
          <p:nvPr/>
        </p:nvPicPr>
        <p:blipFill rotWithShape="1">
          <a:blip r:embed="rId3">
            <a:alphaModFix/>
          </a:blip>
          <a:srcRect/>
          <a:stretch/>
        </p:blipFill>
        <p:spPr>
          <a:xfrm>
            <a:off x="7673261" y="530526"/>
            <a:ext cx="196533" cy="196533"/>
          </a:xfrm>
          <a:prstGeom prst="rect">
            <a:avLst/>
          </a:prstGeom>
          <a:noFill/>
          <a:ln>
            <a:noFill/>
          </a:ln>
        </p:spPr>
      </p:pic>
      <p:pic>
        <p:nvPicPr>
          <p:cNvPr id="103" name="Google Shape;103;p1" descr="A close-up of a wheel&#10;&#10;Description automatically generated with medium confidence"/>
          <p:cNvPicPr preferRelativeResize="0"/>
          <p:nvPr/>
        </p:nvPicPr>
        <p:blipFill rotWithShape="1">
          <a:blip r:embed="rId3">
            <a:alphaModFix/>
          </a:blip>
          <a:srcRect/>
          <a:stretch/>
        </p:blipFill>
        <p:spPr>
          <a:xfrm>
            <a:off x="7241042" y="727059"/>
            <a:ext cx="196533" cy="196533"/>
          </a:xfrm>
          <a:prstGeom prst="rect">
            <a:avLst/>
          </a:prstGeom>
          <a:noFill/>
          <a:ln>
            <a:noFill/>
          </a:ln>
        </p:spPr>
      </p:pic>
      <p:pic>
        <p:nvPicPr>
          <p:cNvPr id="15" name="Google Shape;443;p25" descr="A picture containing device&#10;&#10;Description automatically generated">
            <a:extLst>
              <a:ext uri="{FF2B5EF4-FFF2-40B4-BE49-F238E27FC236}">
                <a16:creationId xmlns:a16="http://schemas.microsoft.com/office/drawing/2014/main" id="{F181980A-AA4C-5747-9B7B-19844AC208E4}"/>
              </a:ext>
            </a:extLst>
          </p:cNvPr>
          <p:cNvPicPr preferRelativeResize="0"/>
          <p:nvPr/>
        </p:nvPicPr>
        <p:blipFill rotWithShape="1">
          <a:blip r:embed="rId4">
            <a:alphaModFix/>
          </a:blip>
          <a:srcRect/>
          <a:stretch/>
        </p:blipFill>
        <p:spPr>
          <a:xfrm>
            <a:off x="4496251" y="5295638"/>
            <a:ext cx="4349125" cy="1120908"/>
          </a:xfrm>
          <a:prstGeom prst="rect">
            <a:avLst/>
          </a:prstGeom>
          <a:noFill/>
          <a:ln>
            <a:noFill/>
          </a:ln>
        </p:spPr>
      </p:pic>
      <p:pic>
        <p:nvPicPr>
          <p:cNvPr id="19" name="Picture 18">
            <a:extLst>
              <a:ext uri="{FF2B5EF4-FFF2-40B4-BE49-F238E27FC236}">
                <a16:creationId xmlns:a16="http://schemas.microsoft.com/office/drawing/2014/main" id="{4B3D6D04-15E5-3C49-B58F-D9C3C3227974}"/>
              </a:ext>
            </a:extLst>
          </p:cNvPr>
          <p:cNvPicPr>
            <a:picLocks noChangeAspect="1"/>
          </p:cNvPicPr>
          <p:nvPr/>
        </p:nvPicPr>
        <p:blipFill rotWithShape="1">
          <a:blip r:embed="rId5">
            <a:extLst>
              <a:ext uri="{28A0092B-C50C-407E-A947-70E740481C1C}">
                <a14:useLocalDpi xmlns:a14="http://schemas.microsoft.com/office/drawing/2010/main" val="0"/>
              </a:ext>
            </a:extLst>
          </a:blip>
          <a:srcRect t="17582" b="25035"/>
          <a:stretch/>
        </p:blipFill>
        <p:spPr bwMode="auto">
          <a:xfrm rot="3648501">
            <a:off x="3930489" y="911212"/>
            <a:ext cx="1088503" cy="884145"/>
          </a:xfrm>
          <a:prstGeom prst="rect">
            <a:avLst/>
          </a:prstGeom>
          <a:ln>
            <a:noFill/>
          </a:ln>
          <a:extLst>
            <a:ext uri="{53640926-AAD7-44D8-BBD7-CCE9431645EC}">
              <a14:shadowObscured xmlns:a14="http://schemas.microsoft.com/office/drawing/2010/main"/>
            </a:ext>
          </a:extLst>
        </p:spPr>
      </p:pic>
      <p:pic>
        <p:nvPicPr>
          <p:cNvPr id="20" name="Picture 19">
            <a:extLst>
              <a:ext uri="{FF2B5EF4-FFF2-40B4-BE49-F238E27FC236}">
                <a16:creationId xmlns:a16="http://schemas.microsoft.com/office/drawing/2014/main" id="{0BFC3519-4446-D648-BC53-708A425A9AF0}"/>
              </a:ext>
            </a:extLst>
          </p:cNvPr>
          <p:cNvPicPr>
            <a:picLocks noChangeAspect="1"/>
          </p:cNvPicPr>
          <p:nvPr/>
        </p:nvPicPr>
        <p:blipFill rotWithShape="1">
          <a:blip r:embed="rId5">
            <a:extLst>
              <a:ext uri="{28A0092B-C50C-407E-A947-70E740481C1C}">
                <a14:useLocalDpi xmlns:a14="http://schemas.microsoft.com/office/drawing/2010/main" val="0"/>
              </a:ext>
            </a:extLst>
          </a:blip>
          <a:srcRect t="17582" b="25035"/>
          <a:stretch/>
        </p:blipFill>
        <p:spPr bwMode="auto">
          <a:xfrm rot="5235972">
            <a:off x="5429230" y="865622"/>
            <a:ext cx="1088503" cy="884145"/>
          </a:xfrm>
          <a:prstGeom prst="rect">
            <a:avLst/>
          </a:prstGeom>
          <a:ln>
            <a:noFill/>
          </a:ln>
          <a:extLst>
            <a:ext uri="{53640926-AAD7-44D8-BBD7-CCE9431645EC}">
              <a14:shadowObscured xmlns:a14="http://schemas.microsoft.com/office/drawing/2010/main"/>
            </a:ext>
          </a:extLst>
        </p:spPr>
      </p:pic>
      <p:pic>
        <p:nvPicPr>
          <p:cNvPr id="3" name="Picture 2" descr="A close-up of a fish&#10;&#10;Description automatically generated">
            <a:extLst>
              <a:ext uri="{FF2B5EF4-FFF2-40B4-BE49-F238E27FC236}">
                <a16:creationId xmlns:a16="http://schemas.microsoft.com/office/drawing/2014/main" id="{974452F3-9901-6549-A089-98946D6034DE}"/>
              </a:ext>
            </a:extLst>
          </p:cNvPr>
          <p:cNvPicPr>
            <a:picLocks noChangeAspect="1"/>
          </p:cNvPicPr>
          <p:nvPr/>
        </p:nvPicPr>
        <p:blipFill>
          <a:blip r:embed="rId6"/>
          <a:stretch>
            <a:fillRect/>
          </a:stretch>
        </p:blipFill>
        <p:spPr>
          <a:xfrm rot="21221040" flipH="1">
            <a:off x="218010" y="4441132"/>
            <a:ext cx="2244274" cy="1539723"/>
          </a:xfrm>
          <a:prstGeom prst="rect">
            <a:avLst/>
          </a:prstGeom>
        </p:spPr>
      </p:pic>
      <p:pic>
        <p:nvPicPr>
          <p:cNvPr id="7" name="Picture 6">
            <a:extLst>
              <a:ext uri="{FF2B5EF4-FFF2-40B4-BE49-F238E27FC236}">
                <a16:creationId xmlns:a16="http://schemas.microsoft.com/office/drawing/2014/main" id="{AFB76BE6-0C94-7648-945A-B6B8FA10BDED}"/>
              </a:ext>
            </a:extLst>
          </p:cNvPr>
          <p:cNvPicPr>
            <a:picLocks noChangeAspect="1"/>
          </p:cNvPicPr>
          <p:nvPr/>
        </p:nvPicPr>
        <p:blipFill rotWithShape="1">
          <a:blip r:embed="rId7"/>
          <a:srcRect l="16161" t="22197" r="21777" b="12227"/>
          <a:stretch/>
        </p:blipFill>
        <p:spPr>
          <a:xfrm rot="16200000" flipH="1">
            <a:off x="9289497" y="4263048"/>
            <a:ext cx="2018339" cy="3019096"/>
          </a:xfrm>
          <a:prstGeom prst="ellipse">
            <a:avLst/>
          </a:prstGeom>
        </p:spPr>
      </p:pic>
      <p:pic>
        <p:nvPicPr>
          <p:cNvPr id="22" name="Picture 21">
            <a:extLst>
              <a:ext uri="{FF2B5EF4-FFF2-40B4-BE49-F238E27FC236}">
                <a16:creationId xmlns:a16="http://schemas.microsoft.com/office/drawing/2014/main" id="{E4C7954D-31F9-B44B-919E-94A6E1224271}"/>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17627691">
            <a:off x="9072041" y="307293"/>
            <a:ext cx="2756481" cy="3902129"/>
          </a:xfrm>
          <a:prstGeom prst="rect">
            <a:avLst/>
          </a:prstGeom>
        </p:spPr>
      </p:pic>
      <p:pic>
        <p:nvPicPr>
          <p:cNvPr id="9" name="Picture 8">
            <a:extLst>
              <a:ext uri="{FF2B5EF4-FFF2-40B4-BE49-F238E27FC236}">
                <a16:creationId xmlns:a16="http://schemas.microsoft.com/office/drawing/2014/main" id="{3D2673C1-A0B9-B340-BD18-075C00854145}"/>
              </a:ext>
            </a:extLst>
          </p:cNvPr>
          <p:cNvPicPr>
            <a:picLocks noChangeAspect="1"/>
          </p:cNvPicPr>
          <p:nvPr/>
        </p:nvPicPr>
        <p:blipFill rotWithShape="1">
          <a:blip r:embed="rId10"/>
          <a:srcRect l="28416" t="9427" r="27492" b="25894"/>
          <a:stretch/>
        </p:blipFill>
        <p:spPr>
          <a:xfrm>
            <a:off x="267459" y="25431"/>
            <a:ext cx="1820341" cy="1886933"/>
          </a:xfrm>
          <a:prstGeom prst="rect">
            <a:avLst/>
          </a:prstGeom>
        </p:spPr>
      </p:pic>
      <p:pic>
        <p:nvPicPr>
          <p:cNvPr id="25" name="Picture 24">
            <a:extLst>
              <a:ext uri="{FF2B5EF4-FFF2-40B4-BE49-F238E27FC236}">
                <a16:creationId xmlns:a16="http://schemas.microsoft.com/office/drawing/2014/main" id="{F9F18779-B02C-3446-9F70-D1ECA18CCC09}"/>
              </a:ext>
            </a:extLst>
          </p:cNvPr>
          <p:cNvPicPr>
            <a:picLocks noChangeAspect="1"/>
          </p:cNvPicPr>
          <p:nvPr/>
        </p:nvPicPr>
        <p:blipFill rotWithShape="1">
          <a:blip r:embed="rId5">
            <a:extLst>
              <a:ext uri="{28A0092B-C50C-407E-A947-70E740481C1C}">
                <a14:useLocalDpi xmlns:a14="http://schemas.microsoft.com/office/drawing/2010/main" val="0"/>
              </a:ext>
            </a:extLst>
          </a:blip>
          <a:srcRect t="17582" b="25035"/>
          <a:stretch/>
        </p:blipFill>
        <p:spPr bwMode="auto">
          <a:xfrm rot="5235972">
            <a:off x="4990305" y="254868"/>
            <a:ext cx="1088503" cy="884145"/>
          </a:xfrm>
          <a:prstGeom prst="rect">
            <a:avLst/>
          </a:prstGeom>
          <a:ln>
            <a:noFill/>
          </a:ln>
          <a:extLst>
            <a:ext uri="{53640926-AAD7-44D8-BBD7-CCE9431645EC}">
              <a14:shadowObscured xmlns:a14="http://schemas.microsoft.com/office/drawing/2010/main"/>
            </a:ext>
          </a:extLst>
        </p:spPr>
      </p:pic>
      <p:pic>
        <p:nvPicPr>
          <p:cNvPr id="13" name="Picture 12" descr="A close-up of a fish&#10;&#10;Description automatically generated">
            <a:extLst>
              <a:ext uri="{FF2B5EF4-FFF2-40B4-BE49-F238E27FC236}">
                <a16:creationId xmlns:a16="http://schemas.microsoft.com/office/drawing/2014/main" id="{B8CAFDB8-CD1C-1C4A-959D-7F43FE8528DC}"/>
              </a:ext>
            </a:extLst>
          </p:cNvPr>
          <p:cNvPicPr>
            <a:picLocks noChangeAspect="1"/>
          </p:cNvPicPr>
          <p:nvPr/>
        </p:nvPicPr>
        <p:blipFill>
          <a:blip r:embed="rId11"/>
          <a:stretch>
            <a:fillRect/>
          </a:stretch>
        </p:blipFill>
        <p:spPr>
          <a:xfrm rot="21050222" flipH="1">
            <a:off x="571723" y="2803584"/>
            <a:ext cx="1536849" cy="1130963"/>
          </a:xfrm>
          <a:prstGeom prst="rect">
            <a:avLst/>
          </a:prstGeom>
        </p:spPr>
      </p:pic>
      <p:pic>
        <p:nvPicPr>
          <p:cNvPr id="32" name="Picture 31">
            <a:extLst>
              <a:ext uri="{FF2B5EF4-FFF2-40B4-BE49-F238E27FC236}">
                <a16:creationId xmlns:a16="http://schemas.microsoft.com/office/drawing/2014/main" id="{8E005997-D600-4D4A-9900-B4CE9F2D920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471028" y="5135283"/>
            <a:ext cx="2003713" cy="13857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C48CB-1D3D-A84C-8F0B-1E392299CE5E}"/>
              </a:ext>
            </a:extLst>
          </p:cNvPr>
          <p:cNvSpPr>
            <a:spLocks noGrp="1"/>
          </p:cNvSpPr>
          <p:nvPr>
            <p:ph type="title"/>
          </p:nvPr>
        </p:nvSpPr>
        <p:spPr/>
        <p:txBody>
          <a:bodyPr/>
          <a:lstStyle/>
          <a:p>
            <a:r>
              <a:rPr lang="en-US" dirty="0"/>
              <a:t>Who Am I?</a:t>
            </a:r>
          </a:p>
        </p:txBody>
      </p:sp>
      <p:sp>
        <p:nvSpPr>
          <p:cNvPr id="3" name="Text Placeholder 2">
            <a:extLst>
              <a:ext uri="{FF2B5EF4-FFF2-40B4-BE49-F238E27FC236}">
                <a16:creationId xmlns:a16="http://schemas.microsoft.com/office/drawing/2014/main" id="{FF2FAA97-D9A6-624B-B417-E0B92F69DAA8}"/>
              </a:ext>
            </a:extLst>
          </p:cNvPr>
          <p:cNvSpPr>
            <a:spLocks noGrp="1"/>
          </p:cNvSpPr>
          <p:nvPr>
            <p:ph type="body" idx="1"/>
          </p:nvPr>
        </p:nvSpPr>
        <p:spPr>
          <a:xfrm>
            <a:off x="838200" y="1825625"/>
            <a:ext cx="7348728" cy="4351338"/>
          </a:xfrm>
        </p:spPr>
        <p:txBody>
          <a:bodyPr/>
          <a:lstStyle/>
          <a:p>
            <a:r>
              <a:rPr lang="en-US" dirty="0"/>
              <a:t>My name is Tor </a:t>
            </a:r>
            <a:r>
              <a:rPr lang="en-US" dirty="0" err="1"/>
              <a:t>Mowatt-Larssen</a:t>
            </a:r>
            <a:r>
              <a:rPr lang="en-US" dirty="0"/>
              <a:t>. I am a PhD student at Virginia Institute of Marine Science, where I study deep-sea migrations and food webs, and how these processes move carbon from the surface ocean to the deep sea.</a:t>
            </a:r>
          </a:p>
          <a:p>
            <a:endParaRPr lang="en-US" dirty="0"/>
          </a:p>
        </p:txBody>
      </p:sp>
      <p:pic>
        <p:nvPicPr>
          <p:cNvPr id="5" name="Picture 4" descr="A person in a red shirt&#10;&#10;Description automatically generated with low confidence">
            <a:extLst>
              <a:ext uri="{FF2B5EF4-FFF2-40B4-BE49-F238E27FC236}">
                <a16:creationId xmlns:a16="http://schemas.microsoft.com/office/drawing/2014/main" id="{FFB2155C-9723-7A44-86AA-0878D3674CD4}"/>
              </a:ext>
            </a:extLst>
          </p:cNvPr>
          <p:cNvPicPr>
            <a:picLocks noChangeAspect="1"/>
          </p:cNvPicPr>
          <p:nvPr/>
        </p:nvPicPr>
        <p:blipFill>
          <a:blip r:embed="rId3"/>
          <a:stretch>
            <a:fillRect/>
          </a:stretch>
        </p:blipFill>
        <p:spPr>
          <a:xfrm rot="5400000">
            <a:off x="7659116" y="2353437"/>
            <a:ext cx="4222496" cy="3166872"/>
          </a:xfrm>
          <a:prstGeom prst="rect">
            <a:avLst/>
          </a:prstGeom>
        </p:spPr>
      </p:pic>
      <p:sp>
        <p:nvSpPr>
          <p:cNvPr id="6" name="TextBox 5">
            <a:extLst>
              <a:ext uri="{FF2B5EF4-FFF2-40B4-BE49-F238E27FC236}">
                <a16:creationId xmlns:a16="http://schemas.microsoft.com/office/drawing/2014/main" id="{0EB2ECCF-794F-454D-A62A-1CD0114E19F3}"/>
              </a:ext>
            </a:extLst>
          </p:cNvPr>
          <p:cNvSpPr txBox="1"/>
          <p:nvPr/>
        </p:nvSpPr>
        <p:spPr>
          <a:xfrm>
            <a:off x="8186928" y="6048121"/>
            <a:ext cx="3166872" cy="307777"/>
          </a:xfrm>
          <a:prstGeom prst="rect">
            <a:avLst/>
          </a:prstGeom>
          <a:noFill/>
        </p:spPr>
        <p:txBody>
          <a:bodyPr wrap="square" rtlCol="0">
            <a:spAutoFit/>
          </a:bodyPr>
          <a:lstStyle/>
          <a:p>
            <a:r>
              <a:rPr lang="en-US" dirty="0"/>
              <a:t>Here I am in Antarctica!</a:t>
            </a:r>
          </a:p>
        </p:txBody>
      </p:sp>
    </p:spTree>
    <p:extLst>
      <p:ext uri="{BB962C8B-B14F-4D97-AF65-F5344CB8AC3E}">
        <p14:creationId xmlns:p14="http://schemas.microsoft.com/office/powerpoint/2010/main" val="902514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AACCD-EAA8-544C-8D41-866BF5EBE90D}"/>
              </a:ext>
            </a:extLst>
          </p:cNvPr>
          <p:cNvSpPr>
            <a:spLocks noGrp="1"/>
          </p:cNvSpPr>
          <p:nvPr>
            <p:ph type="title"/>
          </p:nvPr>
        </p:nvSpPr>
        <p:spPr/>
        <p:txBody>
          <a:bodyPr/>
          <a:lstStyle/>
          <a:p>
            <a:r>
              <a:rPr lang="en-US" dirty="0"/>
              <a:t>The Deep-Sea Environment</a:t>
            </a:r>
          </a:p>
        </p:txBody>
      </p:sp>
      <p:sp>
        <p:nvSpPr>
          <p:cNvPr id="3" name="Text Placeholder 2">
            <a:extLst>
              <a:ext uri="{FF2B5EF4-FFF2-40B4-BE49-F238E27FC236}">
                <a16:creationId xmlns:a16="http://schemas.microsoft.com/office/drawing/2014/main" id="{1B35E02A-5018-1440-8B3B-C12157242D36}"/>
              </a:ext>
            </a:extLst>
          </p:cNvPr>
          <p:cNvSpPr>
            <a:spLocks noGrp="1"/>
          </p:cNvSpPr>
          <p:nvPr>
            <p:ph type="body" idx="1"/>
          </p:nvPr>
        </p:nvSpPr>
        <p:spPr/>
        <p:txBody>
          <a:bodyPr>
            <a:normAutofit/>
          </a:bodyPr>
          <a:lstStyle/>
          <a:p>
            <a:pPr lvl="1"/>
            <a:r>
              <a:rPr lang="en-US" sz="3200" dirty="0"/>
              <a:t>Vast, unexplored frontier – largest living space on the planet!</a:t>
            </a:r>
          </a:p>
          <a:p>
            <a:pPr lvl="2"/>
            <a:r>
              <a:rPr lang="en-US" sz="2800" dirty="0"/>
              <a:t>Could be more than a million species unknown to humans</a:t>
            </a:r>
          </a:p>
          <a:p>
            <a:pPr lvl="2"/>
            <a:r>
              <a:rPr lang="en-US" sz="2800" dirty="0"/>
              <a:t>Precious minerals and valuable resources</a:t>
            </a:r>
          </a:p>
          <a:p>
            <a:pPr lvl="1"/>
            <a:r>
              <a:rPr lang="en-US" sz="3200" dirty="0"/>
              <a:t>Extreme environment </a:t>
            </a:r>
          </a:p>
          <a:p>
            <a:pPr lvl="2"/>
            <a:r>
              <a:rPr lang="en-US" sz="2800" dirty="0"/>
              <a:t>Inhospitable to humans – very cold, dark, high pressure, patchy food</a:t>
            </a:r>
          </a:p>
          <a:p>
            <a:pPr lvl="1"/>
            <a:r>
              <a:rPr lang="en-US" sz="3200" dirty="0"/>
              <a:t>Largest community of animals on the planet and unique adaptations</a:t>
            </a:r>
          </a:p>
          <a:p>
            <a:endParaRPr lang="en-US" sz="3600" dirty="0"/>
          </a:p>
        </p:txBody>
      </p:sp>
    </p:spTree>
    <p:extLst>
      <p:ext uri="{BB962C8B-B14F-4D97-AF65-F5344CB8AC3E}">
        <p14:creationId xmlns:p14="http://schemas.microsoft.com/office/powerpoint/2010/main" val="3729890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BD684-8546-1341-A657-CBF6D68DE7CB}"/>
              </a:ext>
            </a:extLst>
          </p:cNvPr>
          <p:cNvSpPr>
            <a:spLocks noGrp="1"/>
          </p:cNvSpPr>
          <p:nvPr>
            <p:ph type="title"/>
          </p:nvPr>
        </p:nvSpPr>
        <p:spPr>
          <a:xfrm>
            <a:off x="4965430" y="629268"/>
            <a:ext cx="6586491" cy="1286160"/>
          </a:xfrm>
        </p:spPr>
        <p:txBody>
          <a:bodyPr anchor="b">
            <a:normAutofit/>
          </a:bodyPr>
          <a:lstStyle/>
          <a:p>
            <a:r>
              <a:rPr lang="en-US" sz="2800"/>
              <a:t>Activity A: Understanding Environmental Variability in the Deep Sea</a:t>
            </a:r>
          </a:p>
        </p:txBody>
      </p:sp>
      <p:sp>
        <p:nvSpPr>
          <p:cNvPr id="3" name="Text Placeholder 2">
            <a:extLst>
              <a:ext uri="{FF2B5EF4-FFF2-40B4-BE49-F238E27FC236}">
                <a16:creationId xmlns:a16="http://schemas.microsoft.com/office/drawing/2014/main" id="{D9C3CE7B-D4B8-224E-897B-C5E252170ED1}"/>
              </a:ext>
            </a:extLst>
          </p:cNvPr>
          <p:cNvSpPr>
            <a:spLocks noGrp="1"/>
          </p:cNvSpPr>
          <p:nvPr>
            <p:ph type="body" idx="1"/>
          </p:nvPr>
        </p:nvSpPr>
        <p:spPr>
          <a:xfrm>
            <a:off x="4965431" y="2438400"/>
            <a:ext cx="6586489" cy="3785419"/>
          </a:xfrm>
        </p:spPr>
        <p:txBody>
          <a:bodyPr>
            <a:normAutofit/>
          </a:bodyPr>
          <a:lstStyle/>
          <a:p>
            <a:r>
              <a:rPr lang="en-US" sz="2400" dirty="0"/>
              <a:t>Your mission: </a:t>
            </a:r>
          </a:p>
          <a:p>
            <a:pPr lvl="1"/>
            <a:r>
              <a:rPr lang="en-US" sz="1800" dirty="0"/>
              <a:t>1) plot temperature values from a provided table on depth profile</a:t>
            </a:r>
          </a:p>
          <a:p>
            <a:pPr lvl="1"/>
            <a:r>
              <a:rPr lang="en-US" sz="1800" dirty="0"/>
              <a:t>2) identify how these variables (pressure, light, temperature) change with depth</a:t>
            </a:r>
          </a:p>
          <a:p>
            <a:pPr lvl="1"/>
            <a:endParaRPr lang="en-US" sz="1800" dirty="0"/>
          </a:p>
          <a:p>
            <a:r>
              <a:rPr lang="en-US" sz="2400" dirty="0"/>
              <a:t>The takeaway:</a:t>
            </a:r>
          </a:p>
          <a:p>
            <a:pPr lvl="1"/>
            <a:r>
              <a:rPr lang="en-US" sz="1800" dirty="0"/>
              <a:t>Environmental variability across the vertical dimension in the water column creates different “depth habitats,” home to organisms with unique adaptations</a:t>
            </a:r>
          </a:p>
        </p:txBody>
      </p:sp>
      <p:pic>
        <p:nvPicPr>
          <p:cNvPr id="60" name="Picture 59" descr="Chart, line chart&#10;&#10;Description automatically generated">
            <a:extLst>
              <a:ext uri="{FF2B5EF4-FFF2-40B4-BE49-F238E27FC236}">
                <a16:creationId xmlns:a16="http://schemas.microsoft.com/office/drawing/2014/main" id="{09D56AE3-DFC1-9948-8950-D6E1976E4A76}"/>
              </a:ext>
            </a:extLst>
          </p:cNvPr>
          <p:cNvPicPr>
            <a:picLocks noChangeAspect="1"/>
          </p:cNvPicPr>
          <p:nvPr/>
        </p:nvPicPr>
        <p:blipFill rotWithShape="1">
          <a:blip r:embed="rId3"/>
          <a:srcRect r="2392"/>
          <a:stretch/>
        </p:blipFill>
        <p:spPr>
          <a:xfrm>
            <a:off x="20" y="10"/>
            <a:ext cx="4635571" cy="6857990"/>
          </a:xfrm>
          <a:prstGeom prst="rect">
            <a:avLst/>
          </a:prstGeom>
          <a:effectLst/>
        </p:spPr>
      </p:pic>
      <p:cxnSp>
        <p:nvCxnSpPr>
          <p:cNvPr id="65" name="Straight Connector 64">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D58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9293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2FEB1-198E-D745-9FD3-986511425EAA}"/>
              </a:ext>
            </a:extLst>
          </p:cNvPr>
          <p:cNvSpPr>
            <a:spLocks noGrp="1"/>
          </p:cNvSpPr>
          <p:nvPr>
            <p:ph type="title"/>
          </p:nvPr>
        </p:nvSpPr>
        <p:spPr/>
        <p:txBody>
          <a:bodyPr/>
          <a:lstStyle/>
          <a:p>
            <a:r>
              <a:rPr lang="en-US" dirty="0"/>
              <a:t>Deep-sea Habitats and Adaptations</a:t>
            </a:r>
          </a:p>
        </p:txBody>
      </p:sp>
      <p:sp>
        <p:nvSpPr>
          <p:cNvPr id="3" name="Text Placeholder 2">
            <a:extLst>
              <a:ext uri="{FF2B5EF4-FFF2-40B4-BE49-F238E27FC236}">
                <a16:creationId xmlns:a16="http://schemas.microsoft.com/office/drawing/2014/main" id="{61AB7355-5E7A-1F40-9769-3949F07E0446}"/>
              </a:ext>
            </a:extLst>
          </p:cNvPr>
          <p:cNvSpPr>
            <a:spLocks noGrp="1"/>
          </p:cNvSpPr>
          <p:nvPr>
            <p:ph type="body" idx="1"/>
          </p:nvPr>
        </p:nvSpPr>
        <p:spPr/>
        <p:txBody>
          <a:bodyPr>
            <a:normAutofit lnSpcReduction="10000"/>
          </a:bodyPr>
          <a:lstStyle/>
          <a:p>
            <a:r>
              <a:rPr lang="en-US" dirty="0"/>
              <a:t>The Sunlight Zone (0-200 m depth)</a:t>
            </a:r>
          </a:p>
          <a:p>
            <a:pPr lvl="1"/>
            <a:r>
              <a:rPr lang="en-US" dirty="0"/>
              <a:t>Setting: lit by the sun, home to photosynthesizing plants (phytoplankton)</a:t>
            </a:r>
          </a:p>
          <a:p>
            <a:pPr lvl="1"/>
            <a:r>
              <a:rPr lang="en-US" dirty="0"/>
              <a:t>Adaptations: transparent animals (crypsis), bluish hues</a:t>
            </a:r>
          </a:p>
          <a:p>
            <a:r>
              <a:rPr lang="en-US" dirty="0"/>
              <a:t>The Twilight Zone (200-1000 m depth)</a:t>
            </a:r>
          </a:p>
          <a:p>
            <a:pPr lvl="1"/>
            <a:r>
              <a:rPr lang="en-US" dirty="0"/>
              <a:t>Setting: reduced light, no phytoplankton (food source), rain of food from above (“marine snow”)</a:t>
            </a:r>
          </a:p>
          <a:p>
            <a:pPr lvl="1"/>
            <a:r>
              <a:rPr lang="en-US" dirty="0"/>
              <a:t>Adaptations: bioluminescence, diel vertical migration</a:t>
            </a:r>
          </a:p>
          <a:p>
            <a:r>
              <a:rPr lang="en-US" dirty="0"/>
              <a:t>The Midnight Zone (1000-4000 m depth)</a:t>
            </a:r>
          </a:p>
          <a:p>
            <a:pPr lvl="1"/>
            <a:r>
              <a:rPr lang="en-US" dirty="0"/>
              <a:t>Setting: no light, no phytoplankton (food source), very cold, high pressure, rain of food from above (“marine snow”)</a:t>
            </a:r>
          </a:p>
          <a:p>
            <a:pPr lvl="1"/>
            <a:r>
              <a:rPr lang="en-US" dirty="0"/>
              <a:t>Adaptations: bioluminescence, black or red bodies</a:t>
            </a:r>
          </a:p>
        </p:txBody>
      </p:sp>
    </p:spTree>
    <p:extLst>
      <p:ext uri="{BB962C8B-B14F-4D97-AF65-F5344CB8AC3E}">
        <p14:creationId xmlns:p14="http://schemas.microsoft.com/office/powerpoint/2010/main" val="440019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4" name="Google Shape;15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a:t>
            </a:fld>
            <a:endParaRPr/>
          </a:p>
        </p:txBody>
      </p:sp>
      <p:pic>
        <p:nvPicPr>
          <p:cNvPr id="165" name="Google Shape;165;p5"/>
          <p:cNvPicPr preferRelativeResize="0"/>
          <p:nvPr/>
        </p:nvPicPr>
        <p:blipFill rotWithShape="1">
          <a:blip r:embed="rId3">
            <a:alphaModFix/>
          </a:blip>
          <a:srcRect/>
          <a:stretch/>
        </p:blipFill>
        <p:spPr>
          <a:xfrm>
            <a:off x="1496613" y="1566908"/>
            <a:ext cx="9434716" cy="5291092"/>
          </a:xfrm>
          <a:prstGeom prst="rect">
            <a:avLst/>
          </a:prstGeom>
          <a:noFill/>
          <a:ln>
            <a:noFill/>
          </a:ln>
        </p:spPr>
      </p:pic>
      <p:sp>
        <p:nvSpPr>
          <p:cNvPr id="166" name="Google Shape;166;p5"/>
          <p:cNvSpPr txBox="1"/>
          <p:nvPr/>
        </p:nvSpPr>
        <p:spPr>
          <a:xfrm>
            <a:off x="8235398" y="6470650"/>
            <a:ext cx="269593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F2F2F2"/>
                </a:solidFill>
                <a:latin typeface="Calibri"/>
                <a:ea typeface="Calibri"/>
                <a:cs typeface="Calibri"/>
                <a:sym typeface="Calibri"/>
              </a:rPr>
              <a:t>NASA, Public Domain</a:t>
            </a:r>
            <a:endParaRPr dirty="0"/>
          </a:p>
        </p:txBody>
      </p:sp>
      <p:sp>
        <p:nvSpPr>
          <p:cNvPr id="3" name="Title 2">
            <a:extLst>
              <a:ext uri="{FF2B5EF4-FFF2-40B4-BE49-F238E27FC236}">
                <a16:creationId xmlns:a16="http://schemas.microsoft.com/office/drawing/2014/main" id="{11E1299A-A226-5646-8E3B-C675F907C91B}"/>
              </a:ext>
            </a:extLst>
          </p:cNvPr>
          <p:cNvSpPr>
            <a:spLocks noGrp="1"/>
          </p:cNvSpPr>
          <p:nvPr>
            <p:ph type="title"/>
          </p:nvPr>
        </p:nvSpPr>
        <p:spPr/>
        <p:txBody>
          <a:bodyPr/>
          <a:lstStyle/>
          <a:p>
            <a:r>
              <a:rPr lang="en-US" dirty="0"/>
              <a:t>Diel Vertical Migration, a Behavioral Adaptation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67"/>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oogle Shape;406;p21" descr="A group of people on a boat&#10;&#10;Description automatically generated with medium confidence">
            <a:extLst>
              <a:ext uri="{FF2B5EF4-FFF2-40B4-BE49-F238E27FC236}">
                <a16:creationId xmlns:a16="http://schemas.microsoft.com/office/drawing/2014/main" id="{A428D08A-9759-2C42-A2D7-A48EF321BE9B}"/>
              </a:ext>
            </a:extLst>
          </p:cNvPr>
          <p:cNvPicPr preferRelativeResize="0">
            <a:picLocks/>
          </p:cNvPicPr>
          <p:nvPr/>
        </p:nvPicPr>
        <p:blipFill rotWithShape="1">
          <a:blip r:embed="rId3"/>
          <a:srcRect l="20688"/>
          <a:stretch/>
        </p:blipFill>
        <p:spPr>
          <a:xfrm>
            <a:off x="1" y="10"/>
            <a:ext cx="9669642" cy="6857990"/>
          </a:xfrm>
          <a:prstGeom prst="rect">
            <a:avLst/>
          </a:prstGeom>
          <a:noFill/>
        </p:spPr>
      </p:pic>
      <p:sp>
        <p:nvSpPr>
          <p:cNvPr id="87" name="Rectangle 8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4" name="Text Placeholder 273">
            <a:extLst>
              <a:ext uri="{FF2B5EF4-FFF2-40B4-BE49-F238E27FC236}">
                <a16:creationId xmlns:a16="http://schemas.microsoft.com/office/drawing/2014/main" id="{061C471F-FF71-4137-8E1D-C887C3B75D49}"/>
              </a:ext>
            </a:extLst>
          </p:cNvPr>
          <p:cNvSpPr>
            <a:spLocks noGrp="1"/>
          </p:cNvSpPr>
          <p:nvPr>
            <p:ph type="body" idx="1"/>
          </p:nvPr>
        </p:nvSpPr>
        <p:spPr>
          <a:xfrm>
            <a:off x="7531610" y="2434201"/>
            <a:ext cx="3822189" cy="3742762"/>
          </a:xfrm>
        </p:spPr>
        <p:txBody>
          <a:bodyPr>
            <a:normAutofit/>
          </a:bodyPr>
          <a:lstStyle/>
          <a:p>
            <a:pPr marL="228600" lvl="0" indent="-228600">
              <a:spcBef>
                <a:spcPts val="0"/>
              </a:spcBef>
              <a:buSzPts val="2800"/>
            </a:pPr>
            <a:r>
              <a:rPr lang="en-US" sz="2000" dirty="0"/>
              <a:t>MOCNESS – Multiple Opening/Closing Net and Environmental Sensing System</a:t>
            </a:r>
          </a:p>
          <a:p>
            <a:pPr marL="228600" lvl="0" indent="-50800">
              <a:buSzPts val="2800"/>
              <a:buNone/>
            </a:pPr>
            <a:endParaRPr lang="en-US" sz="2000" dirty="0"/>
          </a:p>
          <a:p>
            <a:pPr marL="228600" lvl="0" indent="-50800">
              <a:buSzPts val="2800"/>
              <a:buNone/>
            </a:pPr>
            <a:endParaRPr lang="en-US" sz="2000" dirty="0"/>
          </a:p>
          <a:p>
            <a:pPr marL="228600" lvl="0" indent="-228600">
              <a:buSzPts val="2800"/>
            </a:pPr>
            <a:r>
              <a:rPr lang="en-US" sz="2000" dirty="0"/>
              <a:t>Sample discrete (separate, distinct) depth intervals</a:t>
            </a:r>
          </a:p>
          <a:p>
            <a:endParaRPr lang="en-US" sz="2000" dirty="0"/>
          </a:p>
        </p:txBody>
      </p:sp>
      <p:sp>
        <p:nvSpPr>
          <p:cNvPr id="270" name="Google Shape;270;p11"/>
          <p:cNvSpPr txBox="1">
            <a:spLocks noGrp="1"/>
          </p:cNvSpPr>
          <p:nvPr>
            <p:ph type="sldNum" idx="12"/>
          </p:nvPr>
        </p:nvSpPr>
        <p:spPr>
          <a:xfrm>
            <a:off x="8610600" y="6356350"/>
            <a:ext cx="2743200" cy="365125"/>
          </a:xfrm>
          <a:prstGeom prst="rect">
            <a:avLst/>
          </a:prstGeom>
        </p:spPr>
        <p:txBody>
          <a:bodyPr spcFirstLastPara="1" lIns="91425" tIns="45700" rIns="91425" bIns="45700" anchorCtr="0">
            <a:normAutofit/>
          </a:bodyPr>
          <a:lstStyle/>
          <a:p>
            <a:pPr marL="0" lvl="0" indent="0" rtl="0">
              <a:spcBef>
                <a:spcPts val="0"/>
              </a:spcBef>
              <a:spcAft>
                <a:spcPts val="600"/>
              </a:spcAft>
              <a:buNone/>
            </a:pPr>
            <a:fld id="{00000000-1234-1234-1234-123412341234}" type="slidenum">
              <a:rPr lang="en-US"/>
              <a:pPr marL="0" lvl="0" indent="0" rtl="0">
                <a:spcBef>
                  <a:spcPts val="0"/>
                </a:spcBef>
                <a:spcAft>
                  <a:spcPts val="600"/>
                </a:spcAft>
                <a:buNone/>
              </a:pPr>
              <a:t>7</a:t>
            </a:fld>
            <a:endParaRPr lang="en-US"/>
          </a:p>
        </p:txBody>
      </p:sp>
      <p:cxnSp>
        <p:nvCxnSpPr>
          <p:cNvPr id="6" name="Straight Arrow Connector 5">
            <a:extLst>
              <a:ext uri="{FF2B5EF4-FFF2-40B4-BE49-F238E27FC236}">
                <a16:creationId xmlns:a16="http://schemas.microsoft.com/office/drawing/2014/main" id="{0D8B86BB-1EA1-CD47-901D-3FB179FD70AC}"/>
              </a:ext>
            </a:extLst>
          </p:cNvPr>
          <p:cNvCxnSpPr/>
          <p:nvPr/>
        </p:nvCxnSpPr>
        <p:spPr>
          <a:xfrm>
            <a:off x="2374900" y="2032000"/>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47E98CCA-DD46-2744-918E-B1B5A34ECD5E}"/>
              </a:ext>
            </a:extLst>
          </p:cNvPr>
          <p:cNvSpPr txBox="1"/>
          <p:nvPr/>
        </p:nvSpPr>
        <p:spPr>
          <a:xfrm>
            <a:off x="3873499" y="1878111"/>
            <a:ext cx="863601"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First net</a:t>
            </a:r>
          </a:p>
        </p:txBody>
      </p:sp>
      <p:cxnSp>
        <p:nvCxnSpPr>
          <p:cNvPr id="15" name="Straight Arrow Connector 14">
            <a:extLst>
              <a:ext uri="{FF2B5EF4-FFF2-40B4-BE49-F238E27FC236}">
                <a16:creationId xmlns:a16="http://schemas.microsoft.com/office/drawing/2014/main" id="{CD7AC206-2710-0E4E-8898-F9B87A826963}"/>
              </a:ext>
            </a:extLst>
          </p:cNvPr>
          <p:cNvCxnSpPr/>
          <p:nvPr/>
        </p:nvCxnSpPr>
        <p:spPr>
          <a:xfrm>
            <a:off x="2412999" y="3517900"/>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CB443D3-24A7-8B42-B4FE-0D75AEC3D8E4}"/>
              </a:ext>
            </a:extLst>
          </p:cNvPr>
          <p:cNvCxnSpPr/>
          <p:nvPr/>
        </p:nvCxnSpPr>
        <p:spPr>
          <a:xfrm>
            <a:off x="2412999" y="3658550"/>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61B9D10-7325-8B41-AC87-A5AD856B7D03}"/>
              </a:ext>
            </a:extLst>
          </p:cNvPr>
          <p:cNvCxnSpPr/>
          <p:nvPr/>
        </p:nvCxnSpPr>
        <p:spPr>
          <a:xfrm>
            <a:off x="2412999" y="3747380"/>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1981918-7DCC-9D4D-BF30-EE2F9A6E5007}"/>
              </a:ext>
            </a:extLst>
          </p:cNvPr>
          <p:cNvCxnSpPr/>
          <p:nvPr/>
        </p:nvCxnSpPr>
        <p:spPr>
          <a:xfrm>
            <a:off x="2417889" y="3850882"/>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B4E4768C-77DB-BA4A-B4A4-1CE1EB370202}"/>
              </a:ext>
            </a:extLst>
          </p:cNvPr>
          <p:cNvCxnSpPr/>
          <p:nvPr/>
        </p:nvCxnSpPr>
        <p:spPr>
          <a:xfrm>
            <a:off x="2414762" y="3945485"/>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65DE675A-B63C-6145-991F-CA1507E6FEC1}"/>
              </a:ext>
            </a:extLst>
          </p:cNvPr>
          <p:cNvCxnSpPr/>
          <p:nvPr/>
        </p:nvCxnSpPr>
        <p:spPr>
          <a:xfrm>
            <a:off x="2415575" y="4019646"/>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8F4A5695-12BE-BB47-91B6-63799158E076}"/>
              </a:ext>
            </a:extLst>
          </p:cNvPr>
          <p:cNvCxnSpPr/>
          <p:nvPr/>
        </p:nvCxnSpPr>
        <p:spPr>
          <a:xfrm>
            <a:off x="2412999" y="4152487"/>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9CD58BA1-16CC-0042-BB52-03DCD6DE33AC}"/>
              </a:ext>
            </a:extLst>
          </p:cNvPr>
          <p:cNvCxnSpPr/>
          <p:nvPr/>
        </p:nvCxnSpPr>
        <p:spPr>
          <a:xfrm>
            <a:off x="2412999" y="4251099"/>
            <a:ext cx="14605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84AF9A0-66ED-0A4B-B8C3-93EB9FEDDE63}"/>
              </a:ext>
            </a:extLst>
          </p:cNvPr>
          <p:cNvSpPr txBox="1"/>
          <p:nvPr/>
        </p:nvSpPr>
        <p:spPr>
          <a:xfrm>
            <a:off x="3873498" y="3493799"/>
            <a:ext cx="1253283"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Additional nets</a:t>
            </a:r>
          </a:p>
        </p:txBody>
      </p:sp>
      <p:sp>
        <p:nvSpPr>
          <p:cNvPr id="27" name="Title 2">
            <a:extLst>
              <a:ext uri="{FF2B5EF4-FFF2-40B4-BE49-F238E27FC236}">
                <a16:creationId xmlns:a16="http://schemas.microsoft.com/office/drawing/2014/main" id="{D2027F9D-44BC-514D-B77B-50DEF439A5C7}"/>
              </a:ext>
            </a:extLst>
          </p:cNvPr>
          <p:cNvSpPr>
            <a:spLocks noGrp="1"/>
          </p:cNvSpPr>
          <p:nvPr>
            <p:ph type="title"/>
          </p:nvPr>
        </p:nvSpPr>
        <p:spPr>
          <a:xfrm>
            <a:off x="838200" y="365125"/>
            <a:ext cx="10515600" cy="1325563"/>
          </a:xfrm>
        </p:spPr>
        <p:txBody>
          <a:bodyPr/>
          <a:lstStyle/>
          <a:p>
            <a:pPr algn="r"/>
            <a:r>
              <a:rPr lang="en-US" dirty="0"/>
              <a:t>Sampling the Deep Sea</a:t>
            </a:r>
          </a:p>
        </p:txBody>
      </p:sp>
      <p:sp>
        <p:nvSpPr>
          <p:cNvPr id="28" name="Google Shape;407;p21">
            <a:extLst>
              <a:ext uri="{FF2B5EF4-FFF2-40B4-BE49-F238E27FC236}">
                <a16:creationId xmlns:a16="http://schemas.microsoft.com/office/drawing/2014/main" id="{15F4394A-F1F2-734F-B3CE-5E56C275EB37}"/>
              </a:ext>
            </a:extLst>
          </p:cNvPr>
          <p:cNvSpPr txBox="1"/>
          <p:nvPr/>
        </p:nvSpPr>
        <p:spPr>
          <a:xfrm>
            <a:off x="3746024" y="6474720"/>
            <a:ext cx="3180419"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alibri"/>
                <a:ea typeface="Calibri"/>
                <a:cs typeface="Calibri"/>
                <a:sym typeface="Calibri"/>
              </a:rPr>
              <a:t>NASA EXPORTS, public domain</a:t>
            </a:r>
            <a:endParaRPr dirty="0"/>
          </a:p>
        </p:txBody>
      </p:sp>
    </p:spTree>
    <p:extLst>
      <p:ext uri="{BB962C8B-B14F-4D97-AF65-F5344CB8AC3E}">
        <p14:creationId xmlns:p14="http://schemas.microsoft.com/office/powerpoint/2010/main" val="2440525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04641-396E-4F47-99E7-BABD74E89A13}"/>
              </a:ext>
            </a:extLst>
          </p:cNvPr>
          <p:cNvSpPr>
            <a:spLocks noGrp="1"/>
          </p:cNvSpPr>
          <p:nvPr>
            <p:ph type="title"/>
          </p:nvPr>
        </p:nvSpPr>
        <p:spPr>
          <a:xfrm>
            <a:off x="4965430" y="629268"/>
            <a:ext cx="6586491" cy="1286160"/>
          </a:xfrm>
        </p:spPr>
        <p:txBody>
          <a:bodyPr anchor="b">
            <a:normAutofit/>
          </a:bodyPr>
          <a:lstStyle/>
          <a:p>
            <a:r>
              <a:rPr lang="en-US" sz="4100"/>
              <a:t>Activity B: Animal Diel Depth Profiles</a:t>
            </a:r>
          </a:p>
        </p:txBody>
      </p:sp>
      <p:sp>
        <p:nvSpPr>
          <p:cNvPr id="3" name="Text Placeholder 2">
            <a:extLst>
              <a:ext uri="{FF2B5EF4-FFF2-40B4-BE49-F238E27FC236}">
                <a16:creationId xmlns:a16="http://schemas.microsoft.com/office/drawing/2014/main" id="{12319B92-4763-524B-B11A-309E7988F2F3}"/>
              </a:ext>
            </a:extLst>
          </p:cNvPr>
          <p:cNvSpPr>
            <a:spLocks noGrp="1"/>
          </p:cNvSpPr>
          <p:nvPr>
            <p:ph type="body" idx="1"/>
          </p:nvPr>
        </p:nvSpPr>
        <p:spPr>
          <a:xfrm>
            <a:off x="4965431" y="2438400"/>
            <a:ext cx="6586489" cy="3785419"/>
          </a:xfrm>
        </p:spPr>
        <p:txBody>
          <a:bodyPr>
            <a:normAutofit/>
          </a:bodyPr>
          <a:lstStyle/>
          <a:p>
            <a:r>
              <a:rPr lang="en-US" sz="2400" dirty="0"/>
              <a:t>Your mission: </a:t>
            </a:r>
          </a:p>
          <a:p>
            <a:pPr lvl="1"/>
            <a:r>
              <a:rPr lang="en-US" sz="1800" dirty="0"/>
              <a:t>Reconstruct the vertical distribution profiles of animals across depth habitats along a diel (day/night) cycle</a:t>
            </a:r>
          </a:p>
          <a:p>
            <a:pPr lvl="1"/>
            <a:endParaRPr lang="en-US" sz="1800" dirty="0"/>
          </a:p>
          <a:p>
            <a:r>
              <a:rPr lang="en-US" sz="2400" dirty="0"/>
              <a:t>The takeaway:</a:t>
            </a:r>
          </a:p>
          <a:p>
            <a:pPr lvl="1"/>
            <a:r>
              <a:rPr lang="en-US" sz="1800" dirty="0"/>
              <a:t>Some organisms are migratory, swimming to the surface zone at night to feed, while others live in one zone throughout the entire day.</a:t>
            </a:r>
          </a:p>
          <a:p>
            <a:pPr lvl="1"/>
            <a:r>
              <a:rPr lang="en-US" sz="1800" dirty="0"/>
              <a:t>Organisms have diverse ecological niches defined by depth intervals and may exhibit diel vertical migration, a behavioral adaptation to living in the deep sea.</a:t>
            </a:r>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E5C35"/>
            </a:solidFill>
          </a:ln>
        </p:spPr>
        <p:style>
          <a:lnRef idx="1">
            <a:schemeClr val="accent1"/>
          </a:lnRef>
          <a:fillRef idx="0">
            <a:schemeClr val="accent1"/>
          </a:fillRef>
          <a:effectRef idx="0">
            <a:schemeClr val="accent1"/>
          </a:effectRef>
          <a:fontRef idx="minor">
            <a:schemeClr val="tx1"/>
          </a:fontRef>
        </p:style>
      </p:cxnSp>
      <p:pic>
        <p:nvPicPr>
          <p:cNvPr id="5" name="Picture 4" descr="Chart&#10;&#10;Description automatically generated">
            <a:extLst>
              <a:ext uri="{FF2B5EF4-FFF2-40B4-BE49-F238E27FC236}">
                <a16:creationId xmlns:a16="http://schemas.microsoft.com/office/drawing/2014/main" id="{D8331F83-8D71-7A40-8492-A0ED2A7B6DD2}"/>
              </a:ext>
            </a:extLst>
          </p:cNvPr>
          <p:cNvPicPr>
            <a:picLocks noChangeAspect="1"/>
          </p:cNvPicPr>
          <p:nvPr/>
        </p:nvPicPr>
        <p:blipFill>
          <a:blip r:embed="rId3"/>
          <a:stretch>
            <a:fillRect/>
          </a:stretch>
        </p:blipFill>
        <p:spPr>
          <a:xfrm>
            <a:off x="388937" y="1158032"/>
            <a:ext cx="4198772" cy="4317433"/>
          </a:xfrm>
          <a:prstGeom prst="rect">
            <a:avLst/>
          </a:prstGeom>
        </p:spPr>
      </p:pic>
    </p:spTree>
    <p:extLst>
      <p:ext uri="{BB962C8B-B14F-4D97-AF65-F5344CB8AC3E}">
        <p14:creationId xmlns:p14="http://schemas.microsoft.com/office/powerpoint/2010/main" val="309913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04641-396E-4F47-99E7-BABD74E89A13}"/>
              </a:ext>
            </a:extLst>
          </p:cNvPr>
          <p:cNvSpPr>
            <a:spLocks noGrp="1"/>
          </p:cNvSpPr>
          <p:nvPr>
            <p:ph type="title"/>
          </p:nvPr>
        </p:nvSpPr>
        <p:spPr>
          <a:xfrm>
            <a:off x="4965430" y="629268"/>
            <a:ext cx="6586491" cy="1286160"/>
          </a:xfrm>
        </p:spPr>
        <p:txBody>
          <a:bodyPr anchor="b">
            <a:normAutofit fontScale="90000"/>
          </a:bodyPr>
          <a:lstStyle/>
          <a:p>
            <a:r>
              <a:rPr lang="en-US" dirty="0"/>
              <a:t>Activity C: Murder-Mystery Investigation</a:t>
            </a:r>
            <a:endParaRPr lang="en-US" sz="4100" dirty="0"/>
          </a:p>
        </p:txBody>
      </p:sp>
      <p:sp>
        <p:nvSpPr>
          <p:cNvPr id="3" name="Text Placeholder 2">
            <a:extLst>
              <a:ext uri="{FF2B5EF4-FFF2-40B4-BE49-F238E27FC236}">
                <a16:creationId xmlns:a16="http://schemas.microsoft.com/office/drawing/2014/main" id="{12319B92-4763-524B-B11A-309E7988F2F3}"/>
              </a:ext>
            </a:extLst>
          </p:cNvPr>
          <p:cNvSpPr>
            <a:spLocks noGrp="1"/>
          </p:cNvSpPr>
          <p:nvPr>
            <p:ph type="body" idx="1"/>
          </p:nvPr>
        </p:nvSpPr>
        <p:spPr>
          <a:xfrm>
            <a:off x="4965431" y="2438400"/>
            <a:ext cx="6586489" cy="3785419"/>
          </a:xfrm>
        </p:spPr>
        <p:txBody>
          <a:bodyPr>
            <a:normAutofit/>
          </a:bodyPr>
          <a:lstStyle/>
          <a:p>
            <a:r>
              <a:rPr lang="en-US" sz="2400" dirty="0"/>
              <a:t>Your mission: </a:t>
            </a:r>
          </a:p>
          <a:p>
            <a:pPr lvl="1"/>
            <a:r>
              <a:rPr lang="en-US" sz="1800" dirty="0"/>
              <a:t>Use your investigative skills to identify motive, means, and opportunity, which will reveal the copepod’s killer!</a:t>
            </a:r>
          </a:p>
          <a:p>
            <a:pPr lvl="1"/>
            <a:endParaRPr lang="en-US" dirty="0"/>
          </a:p>
          <a:p>
            <a:r>
              <a:rPr lang="en-US" sz="2400" dirty="0"/>
              <a:t>The takeaway:</a:t>
            </a:r>
          </a:p>
          <a:p>
            <a:pPr lvl="1"/>
            <a:r>
              <a:rPr lang="en-US" sz="1800" dirty="0"/>
              <a:t>While organisms may share key characteristics (like dietary preferences), unique ecological characteristics (behavior or where they live) allow them to persist in independent niches in the deep sea! </a:t>
            </a:r>
          </a:p>
          <a:p>
            <a:endParaRPr lang="en-US" sz="2400" dirty="0"/>
          </a:p>
          <a:p>
            <a:endParaRPr lang="en-US" sz="2400" dirty="0"/>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E5C35"/>
            </a:solidFill>
          </a:ln>
        </p:spPr>
        <p:style>
          <a:lnRef idx="1">
            <a:schemeClr val="accent1"/>
          </a:lnRef>
          <a:fillRef idx="0">
            <a:schemeClr val="accent1"/>
          </a:fillRef>
          <a:effectRef idx="0">
            <a:schemeClr val="accent1"/>
          </a:effectRef>
          <a:fontRef idx="minor">
            <a:schemeClr val="tx1"/>
          </a:fontRef>
        </p:style>
      </p:cxnSp>
      <p:pic>
        <p:nvPicPr>
          <p:cNvPr id="5" name="Picture 4" descr="Diagram, schematic&#10;&#10;Description automatically generated">
            <a:extLst>
              <a:ext uri="{FF2B5EF4-FFF2-40B4-BE49-F238E27FC236}">
                <a16:creationId xmlns:a16="http://schemas.microsoft.com/office/drawing/2014/main" id="{470953D6-F18E-BF4A-B011-EB69ACD8B408}"/>
              </a:ext>
            </a:extLst>
          </p:cNvPr>
          <p:cNvPicPr>
            <a:picLocks noChangeAspect="1"/>
          </p:cNvPicPr>
          <p:nvPr/>
        </p:nvPicPr>
        <p:blipFill rotWithShape="1">
          <a:blip r:embed="rId3"/>
          <a:srcRect t="606"/>
          <a:stretch/>
        </p:blipFill>
        <p:spPr>
          <a:xfrm>
            <a:off x="262172" y="2115117"/>
            <a:ext cx="4703258" cy="4167947"/>
          </a:xfrm>
          <a:prstGeom prst="rect">
            <a:avLst/>
          </a:prstGeom>
        </p:spPr>
      </p:pic>
    </p:spTree>
    <p:extLst>
      <p:ext uri="{BB962C8B-B14F-4D97-AF65-F5344CB8AC3E}">
        <p14:creationId xmlns:p14="http://schemas.microsoft.com/office/powerpoint/2010/main" val="2406753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2B39A-D4C1-8A4A-93C6-8A1497B6CE06}"/>
              </a:ext>
            </a:extLst>
          </p:cNvPr>
          <p:cNvSpPr>
            <a:spLocks noGrp="1"/>
          </p:cNvSpPr>
          <p:nvPr>
            <p:ph type="title"/>
          </p:nvPr>
        </p:nvSpPr>
        <p:spPr/>
        <p:txBody>
          <a:bodyPr/>
          <a:lstStyle/>
          <a:p>
            <a:r>
              <a:rPr lang="en-US" dirty="0"/>
              <a:t>Glossary</a:t>
            </a:r>
          </a:p>
        </p:txBody>
      </p:sp>
      <p:sp>
        <p:nvSpPr>
          <p:cNvPr id="3" name="Text Placeholder 2">
            <a:extLst>
              <a:ext uri="{FF2B5EF4-FFF2-40B4-BE49-F238E27FC236}">
                <a16:creationId xmlns:a16="http://schemas.microsoft.com/office/drawing/2014/main" id="{C1B275E4-0DAD-1D43-8FCD-300EDC4B47FE}"/>
              </a:ext>
            </a:extLst>
          </p:cNvPr>
          <p:cNvSpPr>
            <a:spLocks noGrp="1"/>
          </p:cNvSpPr>
          <p:nvPr>
            <p:ph type="body" idx="1"/>
          </p:nvPr>
        </p:nvSpPr>
        <p:spPr/>
        <p:txBody>
          <a:bodyPr>
            <a:normAutofit fontScale="47500" lnSpcReduction="20000"/>
          </a:bodyPr>
          <a:lstStyle/>
          <a:p>
            <a:r>
              <a:rPr lang="en-US" sz="3300" b="1" dirty="0"/>
              <a:t>Bioluminescence: </a:t>
            </a:r>
            <a:r>
              <a:rPr lang="en-US" sz="3300" dirty="0"/>
              <a:t>the</a:t>
            </a:r>
            <a:r>
              <a:rPr lang="en-US" sz="3300" b="1" dirty="0"/>
              <a:t> </a:t>
            </a:r>
            <a:r>
              <a:rPr lang="en-US" sz="3300" dirty="0"/>
              <a:t>biochemical production of light from organisms</a:t>
            </a:r>
          </a:p>
          <a:p>
            <a:r>
              <a:rPr lang="en-US" sz="3300" b="1" dirty="0"/>
              <a:t>Counterillumination: </a:t>
            </a:r>
            <a:r>
              <a:rPr lang="en-US" sz="3300" dirty="0"/>
              <a:t>active camouflage and the production of light to match background light in intensity and wavelength</a:t>
            </a:r>
          </a:p>
          <a:p>
            <a:r>
              <a:rPr lang="en-US" sz="3300" b="1" dirty="0"/>
              <a:t>Countershading: </a:t>
            </a:r>
            <a:r>
              <a:rPr lang="en-US" sz="3300" dirty="0"/>
              <a:t>camouflage strategy where the top (dorsal) surface of the organism is darker to match surrounding water (when viewed from above) while the bottom (ventral) surface of the organism is lighter to match downwelling light (when viewed from below).</a:t>
            </a:r>
          </a:p>
          <a:p>
            <a:r>
              <a:rPr lang="en-US" sz="3300" b="1" dirty="0"/>
              <a:t>Crypsis: </a:t>
            </a:r>
            <a:r>
              <a:rPr lang="en-US" sz="3300" dirty="0"/>
              <a:t>ability to avoid being detected by other animals, including for the purposes of predator evasion or to capture prey</a:t>
            </a:r>
          </a:p>
          <a:p>
            <a:r>
              <a:rPr lang="en-US" sz="3300" b="1" dirty="0"/>
              <a:t>Diel vertical migration:</a:t>
            </a:r>
            <a:r>
              <a:rPr lang="en-US" sz="3300" dirty="0"/>
              <a:t> the daily vertical migration of animals from the deep sea to the surface waters at dusk and return to deep waters at dawn to avoid visually cued predators in the surface layer. This key behavioral adaptation enhances foraging opportunities and minimizes predation risk: migrators avoid being consumed by visual predators in the Sunlight Zone during the daytime, while grazing on surface plankton during the nighttime.</a:t>
            </a:r>
          </a:p>
          <a:p>
            <a:r>
              <a:rPr lang="en-US" sz="3300" b="1" dirty="0"/>
              <a:t>Food web:</a:t>
            </a:r>
            <a:r>
              <a:rPr lang="en-US" sz="3300" dirty="0"/>
              <a:t> a system of related food chains</a:t>
            </a:r>
          </a:p>
          <a:p>
            <a:r>
              <a:rPr lang="en-US" sz="3300" b="1" dirty="0" err="1"/>
              <a:t>Isolume</a:t>
            </a:r>
            <a:r>
              <a:rPr lang="en-US" sz="3300" b="1" dirty="0"/>
              <a:t>: </a:t>
            </a:r>
            <a:r>
              <a:rPr lang="en-US" sz="3300" dirty="0"/>
              <a:t>a line of</a:t>
            </a:r>
            <a:r>
              <a:rPr lang="en-US" sz="3300" b="1" dirty="0"/>
              <a:t> </a:t>
            </a:r>
            <a:r>
              <a:rPr lang="en-US" sz="3300" dirty="0"/>
              <a:t>constant light intensity</a:t>
            </a:r>
          </a:p>
          <a:p>
            <a:r>
              <a:rPr lang="en-US" sz="3300" b="1" dirty="0"/>
              <a:t>Marine snow</a:t>
            </a:r>
            <a:r>
              <a:rPr lang="en-US" sz="3300" dirty="0"/>
              <a:t>: organic material originating from upper layers that showers the deeper layers of the water column, typically comprised of fecal pellets, carcasses, dead cells, and animals</a:t>
            </a:r>
          </a:p>
          <a:p>
            <a:r>
              <a:rPr lang="en-US" sz="3600" b="1" dirty="0"/>
              <a:t>Mirror concealment: </a:t>
            </a:r>
            <a:r>
              <a:rPr lang="en-US" sz="3600" dirty="0"/>
              <a:t>camouflage strategy to reflect light to match background light and reduce the angles at which detection can occur </a:t>
            </a:r>
            <a:endParaRPr lang="en-US" sz="3600" b="1" dirty="0"/>
          </a:p>
          <a:p>
            <a:endParaRPr lang="en-US" sz="3300" dirty="0"/>
          </a:p>
          <a:p>
            <a:endParaRPr lang="en-US" dirty="0"/>
          </a:p>
        </p:txBody>
      </p:sp>
    </p:spTree>
    <p:extLst>
      <p:ext uri="{BB962C8B-B14F-4D97-AF65-F5344CB8AC3E}">
        <p14:creationId xmlns:p14="http://schemas.microsoft.com/office/powerpoint/2010/main" val="571693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8F032-9BC1-C64D-8E54-71988FC9CDA4}"/>
              </a:ext>
            </a:extLst>
          </p:cNvPr>
          <p:cNvSpPr>
            <a:spLocks noGrp="1"/>
          </p:cNvSpPr>
          <p:nvPr>
            <p:ph type="title"/>
          </p:nvPr>
        </p:nvSpPr>
        <p:spPr/>
        <p:txBody>
          <a:bodyPr/>
          <a:lstStyle/>
          <a:p>
            <a:r>
              <a:rPr lang="en-US" dirty="0"/>
              <a:t>Glossary</a:t>
            </a:r>
          </a:p>
        </p:txBody>
      </p:sp>
      <p:sp>
        <p:nvSpPr>
          <p:cNvPr id="3" name="Text Placeholder 2">
            <a:extLst>
              <a:ext uri="{FF2B5EF4-FFF2-40B4-BE49-F238E27FC236}">
                <a16:creationId xmlns:a16="http://schemas.microsoft.com/office/drawing/2014/main" id="{20E79FA5-CC57-8C46-B78F-BFDB87E677CD}"/>
              </a:ext>
            </a:extLst>
          </p:cNvPr>
          <p:cNvSpPr>
            <a:spLocks noGrp="1"/>
          </p:cNvSpPr>
          <p:nvPr>
            <p:ph type="body" idx="1"/>
          </p:nvPr>
        </p:nvSpPr>
        <p:spPr/>
        <p:txBody>
          <a:bodyPr>
            <a:noAutofit/>
          </a:bodyPr>
          <a:lstStyle/>
          <a:p>
            <a:r>
              <a:rPr lang="en-US" sz="1600" b="1" dirty="0"/>
              <a:t>Mixed Layer: </a:t>
            </a:r>
            <a:r>
              <a:rPr lang="en-US" sz="1600" dirty="0"/>
              <a:t>a depth interval near the surface that is thermally homogenous due to wind-driven mixing</a:t>
            </a:r>
          </a:p>
          <a:p>
            <a:r>
              <a:rPr lang="en-US" sz="1600" b="1" dirty="0"/>
              <a:t>Morphological: </a:t>
            </a:r>
            <a:r>
              <a:rPr lang="en-US" sz="1600" dirty="0"/>
              <a:t>relating to an organism’s form or structure</a:t>
            </a:r>
          </a:p>
          <a:p>
            <a:r>
              <a:rPr lang="en-US" sz="1600" b="1" dirty="0"/>
              <a:t>Nekton</a:t>
            </a:r>
            <a:r>
              <a:rPr lang="en-US" sz="1600" dirty="0"/>
              <a:t>: free swimming and able to move independently of currents</a:t>
            </a:r>
          </a:p>
          <a:p>
            <a:r>
              <a:rPr lang="en-US" sz="1600" b="1" dirty="0"/>
              <a:t>Photophores: </a:t>
            </a:r>
            <a:r>
              <a:rPr lang="en-US" sz="1600" dirty="0"/>
              <a:t>light-producing organs that are found as luminous spots on animals</a:t>
            </a:r>
          </a:p>
          <a:p>
            <a:r>
              <a:rPr lang="en-US" sz="1600" b="1" dirty="0"/>
              <a:t>Photosynthesis</a:t>
            </a:r>
            <a:r>
              <a:rPr lang="en-US" sz="1600" dirty="0"/>
              <a:t>: the conversion of light energy to chemical energy through the reaction of light and carbon dioxide into energy-rich organic molecules (glucose) and oxygen </a:t>
            </a:r>
          </a:p>
          <a:p>
            <a:r>
              <a:rPr lang="en-US" sz="1600" b="1" dirty="0"/>
              <a:t>Phytoplankton</a:t>
            </a:r>
            <a:r>
              <a:rPr lang="en-US" sz="1600" dirty="0"/>
              <a:t>: aquatic plants that cannot actively swim against currents and photosynthesize; phytoplankton are autotrophic or “self-feeding”</a:t>
            </a:r>
          </a:p>
          <a:p>
            <a:r>
              <a:rPr lang="en-US" sz="1600" b="1" dirty="0"/>
              <a:t>Physiological: </a:t>
            </a:r>
            <a:r>
              <a:rPr lang="en-US" sz="1600" dirty="0"/>
              <a:t>relating to biochemical reactions and bodily functions of living organisms</a:t>
            </a:r>
          </a:p>
          <a:p>
            <a:r>
              <a:rPr lang="en-US" sz="1600" b="1" dirty="0"/>
              <a:t>Thermocline: </a:t>
            </a:r>
            <a:r>
              <a:rPr lang="en-US" sz="1600" dirty="0"/>
              <a:t>a layer of water where the temperature changes significantly from the layers above and below it. In the pelagic ocean, the thermocline separates the homogenous and warm surface mixed layer and the thermally stable, cold, deep ocean.</a:t>
            </a:r>
          </a:p>
          <a:p>
            <a:r>
              <a:rPr lang="en-US" sz="1600" b="1" dirty="0"/>
              <a:t>Zooplankton: </a:t>
            </a:r>
            <a:r>
              <a:rPr lang="en-US" sz="1600" dirty="0"/>
              <a:t>animals that drift or wander in the ocean; they consume other zooplankton or phytoplankton; zooplankton are heterotrophic or “other-feeding”</a:t>
            </a:r>
          </a:p>
        </p:txBody>
      </p:sp>
    </p:spTree>
    <p:extLst>
      <p:ext uri="{BB962C8B-B14F-4D97-AF65-F5344CB8AC3E}">
        <p14:creationId xmlns:p14="http://schemas.microsoft.com/office/powerpoint/2010/main" val="2779526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F78AF-F669-4940-9CAF-157409575659}"/>
              </a:ext>
            </a:extLst>
          </p:cNvPr>
          <p:cNvSpPr>
            <a:spLocks noGrp="1"/>
          </p:cNvSpPr>
          <p:nvPr>
            <p:ph type="title"/>
          </p:nvPr>
        </p:nvSpPr>
        <p:spPr/>
        <p:txBody>
          <a:bodyPr/>
          <a:lstStyle/>
          <a:p>
            <a:r>
              <a:rPr lang="en-US" dirty="0"/>
              <a:t>Glossary</a:t>
            </a:r>
          </a:p>
        </p:txBody>
      </p:sp>
      <p:pic>
        <p:nvPicPr>
          <p:cNvPr id="26" name="Picture 25" descr="A close-up of a fish&#10;&#10;Description automatically generated with medium confidence">
            <a:extLst>
              <a:ext uri="{FF2B5EF4-FFF2-40B4-BE49-F238E27FC236}">
                <a16:creationId xmlns:a16="http://schemas.microsoft.com/office/drawing/2014/main" id="{7621829A-DD42-9748-A9B9-95F749520014}"/>
              </a:ext>
            </a:extLst>
          </p:cNvPr>
          <p:cNvPicPr>
            <a:picLocks noChangeAspect="1"/>
          </p:cNvPicPr>
          <p:nvPr/>
        </p:nvPicPr>
        <p:blipFill>
          <a:blip r:embed="rId2"/>
          <a:stretch>
            <a:fillRect/>
          </a:stretch>
        </p:blipFill>
        <p:spPr>
          <a:xfrm>
            <a:off x="0" y="1690688"/>
            <a:ext cx="12192000" cy="3514280"/>
          </a:xfrm>
          <a:prstGeom prst="rect">
            <a:avLst/>
          </a:prstGeom>
        </p:spPr>
      </p:pic>
    </p:spTree>
    <p:extLst>
      <p:ext uri="{BB962C8B-B14F-4D97-AF65-F5344CB8AC3E}">
        <p14:creationId xmlns:p14="http://schemas.microsoft.com/office/powerpoint/2010/main" val="254419368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11901</TotalTime>
  <Words>2140</Words>
  <Application>Microsoft Macintosh PowerPoint</Application>
  <PresentationFormat>Widescreen</PresentationFormat>
  <Paragraphs>119</Paragraphs>
  <Slides>12</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Killer from the Deep!</vt:lpstr>
      <vt:lpstr>Who Am I?</vt:lpstr>
      <vt:lpstr>The Deep-Sea Environment</vt:lpstr>
      <vt:lpstr>Activity A: Understanding Environmental Variability in the Deep Sea</vt:lpstr>
      <vt:lpstr>Deep-sea Habitats and Adaptations</vt:lpstr>
      <vt:lpstr>Diel Vertical Migration, a Behavioral Adaptation</vt:lpstr>
      <vt:lpstr>Sampling the Deep Sea</vt:lpstr>
      <vt:lpstr>Activity B: Animal Diel Depth Profiles</vt:lpstr>
      <vt:lpstr>Activity C: Murder-Mystery Investigation</vt:lpstr>
      <vt:lpstr>Glossary</vt:lpstr>
      <vt:lpstr>Glossary</vt:lpstr>
      <vt:lpstr>Glossary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Temporal Changes, Vertical Structure, and Carbon Cycling in Ichthyoplankton Assemblages</dc:title>
  <dc:creator>Tor Mowatt-Larssen</dc:creator>
  <cp:lastModifiedBy>Tor Mowatt-Larssen</cp:lastModifiedBy>
  <cp:revision>121</cp:revision>
  <cp:lastPrinted>2022-04-11T05:23:03Z</cp:lastPrinted>
  <dcterms:created xsi:type="dcterms:W3CDTF">2021-09-25T18:06:33Z</dcterms:created>
  <dcterms:modified xsi:type="dcterms:W3CDTF">2022-04-11T05:26:37Z</dcterms:modified>
</cp:coreProperties>
</file>