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4" r:id="rId1"/>
  </p:sldMasterIdLst>
  <p:notesMasterIdLst>
    <p:notesMasterId r:id="rId43"/>
  </p:notesMasterIdLst>
  <p:sldIdLst>
    <p:sldId id="256" r:id="rId2"/>
    <p:sldId id="314" r:id="rId3"/>
    <p:sldId id="259" r:id="rId4"/>
    <p:sldId id="263" r:id="rId5"/>
    <p:sldId id="262" r:id="rId6"/>
    <p:sldId id="306" r:id="rId7"/>
    <p:sldId id="305" r:id="rId8"/>
    <p:sldId id="264" r:id="rId9"/>
    <p:sldId id="266" r:id="rId10"/>
    <p:sldId id="307" r:id="rId11"/>
    <p:sldId id="258" r:id="rId12"/>
    <p:sldId id="287" r:id="rId13"/>
    <p:sldId id="288" r:id="rId14"/>
    <p:sldId id="273" r:id="rId15"/>
    <p:sldId id="309" r:id="rId16"/>
    <p:sldId id="310" r:id="rId17"/>
    <p:sldId id="312" r:id="rId18"/>
    <p:sldId id="284" r:id="rId19"/>
    <p:sldId id="308" r:id="rId20"/>
    <p:sldId id="285" r:id="rId21"/>
    <p:sldId id="286" r:id="rId22"/>
    <p:sldId id="313" r:id="rId23"/>
    <p:sldId id="261" r:id="rId24"/>
    <p:sldId id="257" r:id="rId25"/>
    <p:sldId id="293" r:id="rId26"/>
    <p:sldId id="290" r:id="rId27"/>
    <p:sldId id="291" r:id="rId28"/>
    <p:sldId id="292" r:id="rId29"/>
    <p:sldId id="295" r:id="rId30"/>
    <p:sldId id="316" r:id="rId31"/>
    <p:sldId id="317" r:id="rId32"/>
    <p:sldId id="296" r:id="rId33"/>
    <p:sldId id="301" r:id="rId34"/>
    <p:sldId id="302" r:id="rId35"/>
    <p:sldId id="303" r:id="rId36"/>
    <p:sldId id="298" r:id="rId37"/>
    <p:sldId id="297" r:id="rId38"/>
    <p:sldId id="300" r:id="rId39"/>
    <p:sldId id="299" r:id="rId40"/>
    <p:sldId id="304" r:id="rId41"/>
    <p:sldId id="315"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549"/>
    <p:restoredTop sz="86794"/>
  </p:normalViewPr>
  <p:slideViewPr>
    <p:cSldViewPr snapToGrid="0" snapToObjects="1">
      <p:cViewPr varScale="1">
        <p:scale>
          <a:sx n="97" d="100"/>
          <a:sy n="97" d="100"/>
        </p:scale>
        <p:origin x="808" y="20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11E730-BFDD-AB47-A752-DDFB1D2EAAC1}" type="doc">
      <dgm:prSet loTypeId="urn:microsoft.com/office/officeart/2005/8/layout/process1" loCatId="" qsTypeId="urn:microsoft.com/office/officeart/2005/8/quickstyle/simple1" qsCatId="simple" csTypeId="urn:microsoft.com/office/officeart/2005/8/colors/colorful1" csCatId="colorful" phldr="1"/>
      <dgm:spPr/>
      <dgm:t>
        <a:bodyPr/>
        <a:lstStyle/>
        <a:p>
          <a:endParaRPr lang="en-US"/>
        </a:p>
      </dgm:t>
    </dgm:pt>
    <dgm:pt modelId="{95385489-9EE2-934D-9F72-A1D8F2FA0A4D}">
      <dgm:prSet phldrT="[Text]"/>
      <dgm:spPr/>
      <dgm:t>
        <a:bodyPr/>
        <a:lstStyle/>
        <a:p>
          <a:r>
            <a:rPr lang="en-US" dirty="0"/>
            <a:t>carbon in the form of food</a:t>
          </a:r>
        </a:p>
      </dgm:t>
    </dgm:pt>
    <dgm:pt modelId="{A748193F-2C70-EF42-AAAD-35BC20F8B673}" type="parTrans" cxnId="{64C33BF3-B29F-5F47-89E1-AD276841DC29}">
      <dgm:prSet/>
      <dgm:spPr/>
      <dgm:t>
        <a:bodyPr/>
        <a:lstStyle/>
        <a:p>
          <a:endParaRPr lang="en-US"/>
        </a:p>
      </dgm:t>
    </dgm:pt>
    <dgm:pt modelId="{93FD54E2-8F70-154C-9E4D-16E8C2503F20}" type="sibTrans" cxnId="{64C33BF3-B29F-5F47-89E1-AD276841DC29}">
      <dgm:prSet/>
      <dgm:spPr/>
      <dgm:t>
        <a:bodyPr/>
        <a:lstStyle/>
        <a:p>
          <a:endParaRPr lang="en-US"/>
        </a:p>
      </dgm:t>
    </dgm:pt>
    <dgm:pt modelId="{E52D9A3A-66BD-914B-9CDD-F3810B58103D}">
      <dgm:prSet phldrT="[Text]"/>
      <dgm:spPr/>
      <dgm:t>
        <a:bodyPr/>
        <a:lstStyle/>
        <a:p>
          <a:r>
            <a:rPr lang="en-US" dirty="0"/>
            <a:t>carbon incorporated into gelatinous zooplankton</a:t>
          </a:r>
        </a:p>
      </dgm:t>
    </dgm:pt>
    <dgm:pt modelId="{A8CF69F6-D0F4-744E-9839-2B6D84EBCCF4}" type="parTrans" cxnId="{2F79B74D-84D6-4142-9253-082BAC6B5EB0}">
      <dgm:prSet/>
      <dgm:spPr/>
      <dgm:t>
        <a:bodyPr/>
        <a:lstStyle/>
        <a:p>
          <a:endParaRPr lang="en-US"/>
        </a:p>
      </dgm:t>
    </dgm:pt>
    <dgm:pt modelId="{7AF84235-1669-2243-83E4-579D34AD4E34}" type="sibTrans" cxnId="{2F79B74D-84D6-4142-9253-082BAC6B5EB0}">
      <dgm:prSet/>
      <dgm:spPr/>
      <dgm:t>
        <a:bodyPr/>
        <a:lstStyle/>
        <a:p>
          <a:endParaRPr lang="en-US"/>
        </a:p>
      </dgm:t>
    </dgm:pt>
    <dgm:pt modelId="{89E9CFB7-F2CA-DE4B-8B5F-955A1915C08E}">
      <dgm:prSet phldrT="[Text]"/>
      <dgm:spPr/>
      <dgm:t>
        <a:bodyPr/>
        <a:lstStyle/>
        <a:p>
          <a:r>
            <a:rPr lang="en-US" dirty="0"/>
            <a:t>carbon released as poop</a:t>
          </a:r>
        </a:p>
      </dgm:t>
    </dgm:pt>
    <dgm:pt modelId="{EAF3AAAC-728C-BC46-9BC5-895CDEA5A45B}" type="parTrans" cxnId="{F80858F7-B877-CF4D-80EF-4B2A4A43638A}">
      <dgm:prSet/>
      <dgm:spPr/>
      <dgm:t>
        <a:bodyPr/>
        <a:lstStyle/>
        <a:p>
          <a:endParaRPr lang="en-US"/>
        </a:p>
      </dgm:t>
    </dgm:pt>
    <dgm:pt modelId="{2A1312B6-F240-2F41-A0FC-BD1CFAF40E11}" type="sibTrans" cxnId="{F80858F7-B877-CF4D-80EF-4B2A4A43638A}">
      <dgm:prSet/>
      <dgm:spPr/>
      <dgm:t>
        <a:bodyPr/>
        <a:lstStyle/>
        <a:p>
          <a:endParaRPr lang="en-US"/>
        </a:p>
      </dgm:t>
    </dgm:pt>
    <dgm:pt modelId="{90B88045-4B24-FA4E-AA54-AB92EC2DEC98}" type="pres">
      <dgm:prSet presAssocID="{0011E730-BFDD-AB47-A752-DDFB1D2EAAC1}" presName="Name0" presStyleCnt="0">
        <dgm:presLayoutVars>
          <dgm:dir/>
          <dgm:resizeHandles val="exact"/>
        </dgm:presLayoutVars>
      </dgm:prSet>
      <dgm:spPr/>
    </dgm:pt>
    <dgm:pt modelId="{4E6607D5-7006-FB48-94D2-31BE348005E7}" type="pres">
      <dgm:prSet presAssocID="{95385489-9EE2-934D-9F72-A1D8F2FA0A4D}" presName="node" presStyleLbl="node1" presStyleIdx="0" presStyleCnt="3">
        <dgm:presLayoutVars>
          <dgm:bulletEnabled val="1"/>
        </dgm:presLayoutVars>
      </dgm:prSet>
      <dgm:spPr/>
    </dgm:pt>
    <dgm:pt modelId="{6E40F813-9BF9-A049-8C6C-186A9990915A}" type="pres">
      <dgm:prSet presAssocID="{93FD54E2-8F70-154C-9E4D-16E8C2503F20}" presName="sibTrans" presStyleLbl="sibTrans2D1" presStyleIdx="0" presStyleCnt="2"/>
      <dgm:spPr/>
    </dgm:pt>
    <dgm:pt modelId="{0EB31509-DCEB-1748-A3D3-728808ED77B4}" type="pres">
      <dgm:prSet presAssocID="{93FD54E2-8F70-154C-9E4D-16E8C2503F20}" presName="connectorText" presStyleLbl="sibTrans2D1" presStyleIdx="0" presStyleCnt="2"/>
      <dgm:spPr/>
    </dgm:pt>
    <dgm:pt modelId="{E60E8D64-D3BE-8B43-9E74-0932152855A6}" type="pres">
      <dgm:prSet presAssocID="{E52D9A3A-66BD-914B-9CDD-F3810B58103D}" presName="node" presStyleLbl="node1" presStyleIdx="1" presStyleCnt="3">
        <dgm:presLayoutVars>
          <dgm:bulletEnabled val="1"/>
        </dgm:presLayoutVars>
      </dgm:prSet>
      <dgm:spPr/>
    </dgm:pt>
    <dgm:pt modelId="{06A0A553-9E28-3548-8A7B-F218B5203B37}" type="pres">
      <dgm:prSet presAssocID="{7AF84235-1669-2243-83E4-579D34AD4E34}" presName="sibTrans" presStyleLbl="sibTrans2D1" presStyleIdx="1" presStyleCnt="2"/>
      <dgm:spPr/>
    </dgm:pt>
    <dgm:pt modelId="{08729E97-0D04-FC45-B03A-50DFA345C478}" type="pres">
      <dgm:prSet presAssocID="{7AF84235-1669-2243-83E4-579D34AD4E34}" presName="connectorText" presStyleLbl="sibTrans2D1" presStyleIdx="1" presStyleCnt="2"/>
      <dgm:spPr/>
    </dgm:pt>
    <dgm:pt modelId="{71BEF866-0EDB-7B4C-BE70-1D28B5162CBF}" type="pres">
      <dgm:prSet presAssocID="{89E9CFB7-F2CA-DE4B-8B5F-955A1915C08E}" presName="node" presStyleLbl="node1" presStyleIdx="2" presStyleCnt="3">
        <dgm:presLayoutVars>
          <dgm:bulletEnabled val="1"/>
        </dgm:presLayoutVars>
      </dgm:prSet>
      <dgm:spPr/>
    </dgm:pt>
  </dgm:ptLst>
  <dgm:cxnLst>
    <dgm:cxn modelId="{9350370F-02B3-C54C-85FA-2F0397D76B86}" type="presOf" srcId="{E52D9A3A-66BD-914B-9CDD-F3810B58103D}" destId="{E60E8D64-D3BE-8B43-9E74-0932152855A6}" srcOrd="0" destOrd="0" presId="urn:microsoft.com/office/officeart/2005/8/layout/process1"/>
    <dgm:cxn modelId="{44CC3911-EBB2-F94D-8773-D66CDBFC84B8}" type="presOf" srcId="{95385489-9EE2-934D-9F72-A1D8F2FA0A4D}" destId="{4E6607D5-7006-FB48-94D2-31BE348005E7}" srcOrd="0" destOrd="0" presId="urn:microsoft.com/office/officeart/2005/8/layout/process1"/>
    <dgm:cxn modelId="{64CAFC14-59CF-5E4F-8D65-40B482ED4DB8}" type="presOf" srcId="{7AF84235-1669-2243-83E4-579D34AD4E34}" destId="{06A0A553-9E28-3548-8A7B-F218B5203B37}" srcOrd="0" destOrd="0" presId="urn:microsoft.com/office/officeart/2005/8/layout/process1"/>
    <dgm:cxn modelId="{5789854D-D456-414F-8688-5F78F4964880}" type="presOf" srcId="{89E9CFB7-F2CA-DE4B-8B5F-955A1915C08E}" destId="{71BEF866-0EDB-7B4C-BE70-1D28B5162CBF}" srcOrd="0" destOrd="0" presId="urn:microsoft.com/office/officeart/2005/8/layout/process1"/>
    <dgm:cxn modelId="{2F79B74D-84D6-4142-9253-082BAC6B5EB0}" srcId="{0011E730-BFDD-AB47-A752-DDFB1D2EAAC1}" destId="{E52D9A3A-66BD-914B-9CDD-F3810B58103D}" srcOrd="1" destOrd="0" parTransId="{A8CF69F6-D0F4-744E-9839-2B6D84EBCCF4}" sibTransId="{7AF84235-1669-2243-83E4-579D34AD4E34}"/>
    <dgm:cxn modelId="{9706846F-DD73-DA4C-893A-DE4FE6DBA07B}" type="presOf" srcId="{7AF84235-1669-2243-83E4-579D34AD4E34}" destId="{08729E97-0D04-FC45-B03A-50DFA345C478}" srcOrd="1" destOrd="0" presId="urn:microsoft.com/office/officeart/2005/8/layout/process1"/>
    <dgm:cxn modelId="{D3CBFC87-FDD6-0E44-A990-5E33CE5625C0}" type="presOf" srcId="{93FD54E2-8F70-154C-9E4D-16E8C2503F20}" destId="{0EB31509-DCEB-1748-A3D3-728808ED77B4}" srcOrd="1" destOrd="0" presId="urn:microsoft.com/office/officeart/2005/8/layout/process1"/>
    <dgm:cxn modelId="{7371F8D1-0387-3F4F-BEBD-296383FFAE35}" type="presOf" srcId="{0011E730-BFDD-AB47-A752-DDFB1D2EAAC1}" destId="{90B88045-4B24-FA4E-AA54-AB92EC2DEC98}" srcOrd="0" destOrd="0" presId="urn:microsoft.com/office/officeart/2005/8/layout/process1"/>
    <dgm:cxn modelId="{5BBAD5D2-6993-4945-89FD-3DB80469BC0E}" type="presOf" srcId="{93FD54E2-8F70-154C-9E4D-16E8C2503F20}" destId="{6E40F813-9BF9-A049-8C6C-186A9990915A}" srcOrd="0" destOrd="0" presId="urn:microsoft.com/office/officeart/2005/8/layout/process1"/>
    <dgm:cxn modelId="{64C33BF3-B29F-5F47-89E1-AD276841DC29}" srcId="{0011E730-BFDD-AB47-A752-DDFB1D2EAAC1}" destId="{95385489-9EE2-934D-9F72-A1D8F2FA0A4D}" srcOrd="0" destOrd="0" parTransId="{A748193F-2C70-EF42-AAAD-35BC20F8B673}" sibTransId="{93FD54E2-8F70-154C-9E4D-16E8C2503F20}"/>
    <dgm:cxn modelId="{F80858F7-B877-CF4D-80EF-4B2A4A43638A}" srcId="{0011E730-BFDD-AB47-A752-DDFB1D2EAAC1}" destId="{89E9CFB7-F2CA-DE4B-8B5F-955A1915C08E}" srcOrd="2" destOrd="0" parTransId="{EAF3AAAC-728C-BC46-9BC5-895CDEA5A45B}" sibTransId="{2A1312B6-F240-2F41-A0FC-BD1CFAF40E11}"/>
    <dgm:cxn modelId="{506F6BC4-6F98-3444-A8F7-88629845F2C2}" type="presParOf" srcId="{90B88045-4B24-FA4E-AA54-AB92EC2DEC98}" destId="{4E6607D5-7006-FB48-94D2-31BE348005E7}" srcOrd="0" destOrd="0" presId="urn:microsoft.com/office/officeart/2005/8/layout/process1"/>
    <dgm:cxn modelId="{F2654CA3-54B5-B441-B9E4-8CEB0CA68499}" type="presParOf" srcId="{90B88045-4B24-FA4E-AA54-AB92EC2DEC98}" destId="{6E40F813-9BF9-A049-8C6C-186A9990915A}" srcOrd="1" destOrd="0" presId="urn:microsoft.com/office/officeart/2005/8/layout/process1"/>
    <dgm:cxn modelId="{163D9C7E-1C9B-D64E-9B25-8134AE06CDED}" type="presParOf" srcId="{6E40F813-9BF9-A049-8C6C-186A9990915A}" destId="{0EB31509-DCEB-1748-A3D3-728808ED77B4}" srcOrd="0" destOrd="0" presId="urn:microsoft.com/office/officeart/2005/8/layout/process1"/>
    <dgm:cxn modelId="{39BA98E1-FD22-A34D-AD13-AA01E44FC37D}" type="presParOf" srcId="{90B88045-4B24-FA4E-AA54-AB92EC2DEC98}" destId="{E60E8D64-D3BE-8B43-9E74-0932152855A6}" srcOrd="2" destOrd="0" presId="urn:microsoft.com/office/officeart/2005/8/layout/process1"/>
    <dgm:cxn modelId="{7BB61066-1E62-0C4A-8B5A-77E31A22523E}" type="presParOf" srcId="{90B88045-4B24-FA4E-AA54-AB92EC2DEC98}" destId="{06A0A553-9E28-3548-8A7B-F218B5203B37}" srcOrd="3" destOrd="0" presId="urn:microsoft.com/office/officeart/2005/8/layout/process1"/>
    <dgm:cxn modelId="{3F743323-E4C9-014B-97C4-E0741D2FFC82}" type="presParOf" srcId="{06A0A553-9E28-3548-8A7B-F218B5203B37}" destId="{08729E97-0D04-FC45-B03A-50DFA345C478}" srcOrd="0" destOrd="0" presId="urn:microsoft.com/office/officeart/2005/8/layout/process1"/>
    <dgm:cxn modelId="{33AA8021-7797-F949-ACFE-89CD37FF92B3}" type="presParOf" srcId="{90B88045-4B24-FA4E-AA54-AB92EC2DEC98}" destId="{71BEF866-0EDB-7B4C-BE70-1D28B5162CBF}" srcOrd="4" destOrd="0" presId="urn:microsoft.com/office/officeart/2005/8/layout/process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11E730-BFDD-AB47-A752-DDFB1D2EAAC1}" type="doc">
      <dgm:prSet loTypeId="urn:microsoft.com/office/officeart/2005/8/layout/process1" loCatId="" qsTypeId="urn:microsoft.com/office/officeart/2005/8/quickstyle/simple1" qsCatId="simple" csTypeId="urn:microsoft.com/office/officeart/2005/8/colors/colorful1" csCatId="colorful" phldr="1"/>
      <dgm:spPr/>
      <dgm:t>
        <a:bodyPr/>
        <a:lstStyle/>
        <a:p>
          <a:endParaRPr lang="en-US"/>
        </a:p>
      </dgm:t>
    </dgm:pt>
    <dgm:pt modelId="{95385489-9EE2-934D-9F72-A1D8F2FA0A4D}">
      <dgm:prSet phldrT="[Text]"/>
      <dgm:spPr/>
      <dgm:t>
        <a:bodyPr/>
        <a:lstStyle/>
        <a:p>
          <a:r>
            <a:rPr lang="en-US" dirty="0"/>
            <a:t>carbon in the form of food</a:t>
          </a:r>
        </a:p>
      </dgm:t>
    </dgm:pt>
    <dgm:pt modelId="{A748193F-2C70-EF42-AAAD-35BC20F8B673}" type="parTrans" cxnId="{64C33BF3-B29F-5F47-89E1-AD276841DC29}">
      <dgm:prSet/>
      <dgm:spPr/>
      <dgm:t>
        <a:bodyPr/>
        <a:lstStyle/>
        <a:p>
          <a:endParaRPr lang="en-US"/>
        </a:p>
      </dgm:t>
    </dgm:pt>
    <dgm:pt modelId="{93FD54E2-8F70-154C-9E4D-16E8C2503F20}" type="sibTrans" cxnId="{64C33BF3-B29F-5F47-89E1-AD276841DC29}">
      <dgm:prSet/>
      <dgm:spPr/>
      <dgm:t>
        <a:bodyPr/>
        <a:lstStyle/>
        <a:p>
          <a:endParaRPr lang="en-US"/>
        </a:p>
      </dgm:t>
    </dgm:pt>
    <dgm:pt modelId="{E52D9A3A-66BD-914B-9CDD-F3810B58103D}">
      <dgm:prSet phldrT="[Text]"/>
      <dgm:spPr/>
      <dgm:t>
        <a:bodyPr/>
        <a:lstStyle/>
        <a:p>
          <a:r>
            <a:rPr lang="en-US" dirty="0"/>
            <a:t>carbon incorporated into gelatinous zooplankton</a:t>
          </a:r>
        </a:p>
      </dgm:t>
    </dgm:pt>
    <dgm:pt modelId="{A8CF69F6-D0F4-744E-9839-2B6D84EBCCF4}" type="parTrans" cxnId="{2F79B74D-84D6-4142-9253-082BAC6B5EB0}">
      <dgm:prSet/>
      <dgm:spPr/>
      <dgm:t>
        <a:bodyPr/>
        <a:lstStyle/>
        <a:p>
          <a:endParaRPr lang="en-US"/>
        </a:p>
      </dgm:t>
    </dgm:pt>
    <dgm:pt modelId="{7AF84235-1669-2243-83E4-579D34AD4E34}" type="sibTrans" cxnId="{2F79B74D-84D6-4142-9253-082BAC6B5EB0}">
      <dgm:prSet/>
      <dgm:spPr/>
      <dgm:t>
        <a:bodyPr/>
        <a:lstStyle/>
        <a:p>
          <a:endParaRPr lang="en-US"/>
        </a:p>
      </dgm:t>
    </dgm:pt>
    <dgm:pt modelId="{89E9CFB7-F2CA-DE4B-8B5F-955A1915C08E}">
      <dgm:prSet phldrT="[Text]"/>
      <dgm:spPr/>
      <dgm:t>
        <a:bodyPr/>
        <a:lstStyle/>
        <a:p>
          <a:r>
            <a:rPr lang="en-US" dirty="0"/>
            <a:t>carbon released as poop</a:t>
          </a:r>
        </a:p>
      </dgm:t>
    </dgm:pt>
    <dgm:pt modelId="{EAF3AAAC-728C-BC46-9BC5-895CDEA5A45B}" type="parTrans" cxnId="{F80858F7-B877-CF4D-80EF-4B2A4A43638A}">
      <dgm:prSet/>
      <dgm:spPr/>
      <dgm:t>
        <a:bodyPr/>
        <a:lstStyle/>
        <a:p>
          <a:endParaRPr lang="en-US"/>
        </a:p>
      </dgm:t>
    </dgm:pt>
    <dgm:pt modelId="{2A1312B6-F240-2F41-A0FC-BD1CFAF40E11}" type="sibTrans" cxnId="{F80858F7-B877-CF4D-80EF-4B2A4A43638A}">
      <dgm:prSet/>
      <dgm:spPr/>
      <dgm:t>
        <a:bodyPr/>
        <a:lstStyle/>
        <a:p>
          <a:endParaRPr lang="en-US"/>
        </a:p>
      </dgm:t>
    </dgm:pt>
    <dgm:pt modelId="{04E60096-2872-504C-BB34-3CAB32304001}">
      <dgm:prSet/>
      <dgm:spPr/>
      <dgm:t>
        <a:bodyPr/>
        <a:lstStyle/>
        <a:p>
          <a:r>
            <a:rPr lang="en-US" dirty="0"/>
            <a:t>carbon held in the deep sea</a:t>
          </a:r>
        </a:p>
      </dgm:t>
    </dgm:pt>
    <dgm:pt modelId="{5BEDB421-F802-1943-BAA3-A8909AA3F078}" type="parTrans" cxnId="{5D8BF651-FA82-2245-B692-CB466E4D1AE4}">
      <dgm:prSet/>
      <dgm:spPr/>
      <dgm:t>
        <a:bodyPr/>
        <a:lstStyle/>
        <a:p>
          <a:endParaRPr lang="en-US"/>
        </a:p>
      </dgm:t>
    </dgm:pt>
    <dgm:pt modelId="{A9051C26-8BF8-384F-BABE-93579164FD11}" type="sibTrans" cxnId="{5D8BF651-FA82-2245-B692-CB466E4D1AE4}">
      <dgm:prSet/>
      <dgm:spPr/>
      <dgm:t>
        <a:bodyPr/>
        <a:lstStyle/>
        <a:p>
          <a:endParaRPr lang="en-US"/>
        </a:p>
      </dgm:t>
    </dgm:pt>
    <dgm:pt modelId="{90B88045-4B24-FA4E-AA54-AB92EC2DEC98}" type="pres">
      <dgm:prSet presAssocID="{0011E730-BFDD-AB47-A752-DDFB1D2EAAC1}" presName="Name0" presStyleCnt="0">
        <dgm:presLayoutVars>
          <dgm:dir/>
          <dgm:resizeHandles val="exact"/>
        </dgm:presLayoutVars>
      </dgm:prSet>
      <dgm:spPr/>
    </dgm:pt>
    <dgm:pt modelId="{4E6607D5-7006-FB48-94D2-31BE348005E7}" type="pres">
      <dgm:prSet presAssocID="{95385489-9EE2-934D-9F72-A1D8F2FA0A4D}" presName="node" presStyleLbl="node1" presStyleIdx="0" presStyleCnt="4">
        <dgm:presLayoutVars>
          <dgm:bulletEnabled val="1"/>
        </dgm:presLayoutVars>
      </dgm:prSet>
      <dgm:spPr/>
    </dgm:pt>
    <dgm:pt modelId="{6E40F813-9BF9-A049-8C6C-186A9990915A}" type="pres">
      <dgm:prSet presAssocID="{93FD54E2-8F70-154C-9E4D-16E8C2503F20}" presName="sibTrans" presStyleLbl="sibTrans2D1" presStyleIdx="0" presStyleCnt="3"/>
      <dgm:spPr/>
    </dgm:pt>
    <dgm:pt modelId="{0EB31509-DCEB-1748-A3D3-728808ED77B4}" type="pres">
      <dgm:prSet presAssocID="{93FD54E2-8F70-154C-9E4D-16E8C2503F20}" presName="connectorText" presStyleLbl="sibTrans2D1" presStyleIdx="0" presStyleCnt="3"/>
      <dgm:spPr/>
    </dgm:pt>
    <dgm:pt modelId="{E60E8D64-D3BE-8B43-9E74-0932152855A6}" type="pres">
      <dgm:prSet presAssocID="{E52D9A3A-66BD-914B-9CDD-F3810B58103D}" presName="node" presStyleLbl="node1" presStyleIdx="1" presStyleCnt="4">
        <dgm:presLayoutVars>
          <dgm:bulletEnabled val="1"/>
        </dgm:presLayoutVars>
      </dgm:prSet>
      <dgm:spPr/>
    </dgm:pt>
    <dgm:pt modelId="{06A0A553-9E28-3548-8A7B-F218B5203B37}" type="pres">
      <dgm:prSet presAssocID="{7AF84235-1669-2243-83E4-579D34AD4E34}" presName="sibTrans" presStyleLbl="sibTrans2D1" presStyleIdx="1" presStyleCnt="3"/>
      <dgm:spPr/>
    </dgm:pt>
    <dgm:pt modelId="{08729E97-0D04-FC45-B03A-50DFA345C478}" type="pres">
      <dgm:prSet presAssocID="{7AF84235-1669-2243-83E4-579D34AD4E34}" presName="connectorText" presStyleLbl="sibTrans2D1" presStyleIdx="1" presStyleCnt="3"/>
      <dgm:spPr/>
    </dgm:pt>
    <dgm:pt modelId="{71BEF866-0EDB-7B4C-BE70-1D28B5162CBF}" type="pres">
      <dgm:prSet presAssocID="{89E9CFB7-F2CA-DE4B-8B5F-955A1915C08E}" presName="node" presStyleLbl="node1" presStyleIdx="2" presStyleCnt="4">
        <dgm:presLayoutVars>
          <dgm:bulletEnabled val="1"/>
        </dgm:presLayoutVars>
      </dgm:prSet>
      <dgm:spPr/>
    </dgm:pt>
    <dgm:pt modelId="{353C66FD-D2B2-1149-8463-2F6958FEA2C3}" type="pres">
      <dgm:prSet presAssocID="{2A1312B6-F240-2F41-A0FC-BD1CFAF40E11}" presName="sibTrans" presStyleLbl="sibTrans2D1" presStyleIdx="2" presStyleCnt="3"/>
      <dgm:spPr/>
    </dgm:pt>
    <dgm:pt modelId="{90C2E969-D1FC-384A-8E95-885841F0409E}" type="pres">
      <dgm:prSet presAssocID="{2A1312B6-F240-2F41-A0FC-BD1CFAF40E11}" presName="connectorText" presStyleLbl="sibTrans2D1" presStyleIdx="2" presStyleCnt="3"/>
      <dgm:spPr/>
    </dgm:pt>
    <dgm:pt modelId="{A25B39E7-A5AE-0D45-84CC-AD3D0406B1F9}" type="pres">
      <dgm:prSet presAssocID="{04E60096-2872-504C-BB34-3CAB32304001}" presName="node" presStyleLbl="node1" presStyleIdx="3" presStyleCnt="4">
        <dgm:presLayoutVars>
          <dgm:bulletEnabled val="1"/>
        </dgm:presLayoutVars>
      </dgm:prSet>
      <dgm:spPr/>
    </dgm:pt>
  </dgm:ptLst>
  <dgm:cxnLst>
    <dgm:cxn modelId="{9350370F-02B3-C54C-85FA-2F0397D76B86}" type="presOf" srcId="{E52D9A3A-66BD-914B-9CDD-F3810B58103D}" destId="{E60E8D64-D3BE-8B43-9E74-0932152855A6}" srcOrd="0" destOrd="0" presId="urn:microsoft.com/office/officeart/2005/8/layout/process1"/>
    <dgm:cxn modelId="{44CC3911-EBB2-F94D-8773-D66CDBFC84B8}" type="presOf" srcId="{95385489-9EE2-934D-9F72-A1D8F2FA0A4D}" destId="{4E6607D5-7006-FB48-94D2-31BE348005E7}" srcOrd="0" destOrd="0" presId="urn:microsoft.com/office/officeart/2005/8/layout/process1"/>
    <dgm:cxn modelId="{64CAFC14-59CF-5E4F-8D65-40B482ED4DB8}" type="presOf" srcId="{7AF84235-1669-2243-83E4-579D34AD4E34}" destId="{06A0A553-9E28-3548-8A7B-F218B5203B37}" srcOrd="0" destOrd="0" presId="urn:microsoft.com/office/officeart/2005/8/layout/process1"/>
    <dgm:cxn modelId="{5789854D-D456-414F-8688-5F78F4964880}" type="presOf" srcId="{89E9CFB7-F2CA-DE4B-8B5F-955A1915C08E}" destId="{71BEF866-0EDB-7B4C-BE70-1D28B5162CBF}" srcOrd="0" destOrd="0" presId="urn:microsoft.com/office/officeart/2005/8/layout/process1"/>
    <dgm:cxn modelId="{2F79B74D-84D6-4142-9253-082BAC6B5EB0}" srcId="{0011E730-BFDD-AB47-A752-DDFB1D2EAAC1}" destId="{E52D9A3A-66BD-914B-9CDD-F3810B58103D}" srcOrd="1" destOrd="0" parTransId="{A8CF69F6-D0F4-744E-9839-2B6D84EBCCF4}" sibTransId="{7AF84235-1669-2243-83E4-579D34AD4E34}"/>
    <dgm:cxn modelId="{5D8BF651-FA82-2245-B692-CB466E4D1AE4}" srcId="{0011E730-BFDD-AB47-A752-DDFB1D2EAAC1}" destId="{04E60096-2872-504C-BB34-3CAB32304001}" srcOrd="3" destOrd="0" parTransId="{5BEDB421-F802-1943-BAA3-A8909AA3F078}" sibTransId="{A9051C26-8BF8-384F-BABE-93579164FD11}"/>
    <dgm:cxn modelId="{9AEFCA60-FD08-6B48-BC6D-56755207423E}" type="presOf" srcId="{2A1312B6-F240-2F41-A0FC-BD1CFAF40E11}" destId="{90C2E969-D1FC-384A-8E95-885841F0409E}" srcOrd="1" destOrd="0" presId="urn:microsoft.com/office/officeart/2005/8/layout/process1"/>
    <dgm:cxn modelId="{9706846F-DD73-DA4C-893A-DE4FE6DBA07B}" type="presOf" srcId="{7AF84235-1669-2243-83E4-579D34AD4E34}" destId="{08729E97-0D04-FC45-B03A-50DFA345C478}" srcOrd="1" destOrd="0" presId="urn:microsoft.com/office/officeart/2005/8/layout/process1"/>
    <dgm:cxn modelId="{CD1CF385-BEBB-7247-B881-91FF1A3BEB34}" type="presOf" srcId="{2A1312B6-F240-2F41-A0FC-BD1CFAF40E11}" destId="{353C66FD-D2B2-1149-8463-2F6958FEA2C3}" srcOrd="0" destOrd="0" presId="urn:microsoft.com/office/officeart/2005/8/layout/process1"/>
    <dgm:cxn modelId="{D3CBFC87-FDD6-0E44-A990-5E33CE5625C0}" type="presOf" srcId="{93FD54E2-8F70-154C-9E4D-16E8C2503F20}" destId="{0EB31509-DCEB-1748-A3D3-728808ED77B4}" srcOrd="1" destOrd="0" presId="urn:microsoft.com/office/officeart/2005/8/layout/process1"/>
    <dgm:cxn modelId="{7371F8D1-0387-3F4F-BEBD-296383FFAE35}" type="presOf" srcId="{0011E730-BFDD-AB47-A752-DDFB1D2EAAC1}" destId="{90B88045-4B24-FA4E-AA54-AB92EC2DEC98}" srcOrd="0" destOrd="0" presId="urn:microsoft.com/office/officeart/2005/8/layout/process1"/>
    <dgm:cxn modelId="{5BBAD5D2-6993-4945-89FD-3DB80469BC0E}" type="presOf" srcId="{93FD54E2-8F70-154C-9E4D-16E8C2503F20}" destId="{6E40F813-9BF9-A049-8C6C-186A9990915A}" srcOrd="0" destOrd="0" presId="urn:microsoft.com/office/officeart/2005/8/layout/process1"/>
    <dgm:cxn modelId="{FFD4ECD2-3EE8-DD45-99EC-34CD255DC060}" type="presOf" srcId="{04E60096-2872-504C-BB34-3CAB32304001}" destId="{A25B39E7-A5AE-0D45-84CC-AD3D0406B1F9}" srcOrd="0" destOrd="0" presId="urn:microsoft.com/office/officeart/2005/8/layout/process1"/>
    <dgm:cxn modelId="{64C33BF3-B29F-5F47-89E1-AD276841DC29}" srcId="{0011E730-BFDD-AB47-A752-DDFB1D2EAAC1}" destId="{95385489-9EE2-934D-9F72-A1D8F2FA0A4D}" srcOrd="0" destOrd="0" parTransId="{A748193F-2C70-EF42-AAAD-35BC20F8B673}" sibTransId="{93FD54E2-8F70-154C-9E4D-16E8C2503F20}"/>
    <dgm:cxn modelId="{F80858F7-B877-CF4D-80EF-4B2A4A43638A}" srcId="{0011E730-BFDD-AB47-A752-DDFB1D2EAAC1}" destId="{89E9CFB7-F2CA-DE4B-8B5F-955A1915C08E}" srcOrd="2" destOrd="0" parTransId="{EAF3AAAC-728C-BC46-9BC5-895CDEA5A45B}" sibTransId="{2A1312B6-F240-2F41-A0FC-BD1CFAF40E11}"/>
    <dgm:cxn modelId="{506F6BC4-6F98-3444-A8F7-88629845F2C2}" type="presParOf" srcId="{90B88045-4B24-FA4E-AA54-AB92EC2DEC98}" destId="{4E6607D5-7006-FB48-94D2-31BE348005E7}" srcOrd="0" destOrd="0" presId="urn:microsoft.com/office/officeart/2005/8/layout/process1"/>
    <dgm:cxn modelId="{F2654CA3-54B5-B441-B9E4-8CEB0CA68499}" type="presParOf" srcId="{90B88045-4B24-FA4E-AA54-AB92EC2DEC98}" destId="{6E40F813-9BF9-A049-8C6C-186A9990915A}" srcOrd="1" destOrd="0" presId="urn:microsoft.com/office/officeart/2005/8/layout/process1"/>
    <dgm:cxn modelId="{163D9C7E-1C9B-D64E-9B25-8134AE06CDED}" type="presParOf" srcId="{6E40F813-9BF9-A049-8C6C-186A9990915A}" destId="{0EB31509-DCEB-1748-A3D3-728808ED77B4}" srcOrd="0" destOrd="0" presId="urn:microsoft.com/office/officeart/2005/8/layout/process1"/>
    <dgm:cxn modelId="{39BA98E1-FD22-A34D-AD13-AA01E44FC37D}" type="presParOf" srcId="{90B88045-4B24-FA4E-AA54-AB92EC2DEC98}" destId="{E60E8D64-D3BE-8B43-9E74-0932152855A6}" srcOrd="2" destOrd="0" presId="urn:microsoft.com/office/officeart/2005/8/layout/process1"/>
    <dgm:cxn modelId="{7BB61066-1E62-0C4A-8B5A-77E31A22523E}" type="presParOf" srcId="{90B88045-4B24-FA4E-AA54-AB92EC2DEC98}" destId="{06A0A553-9E28-3548-8A7B-F218B5203B37}" srcOrd="3" destOrd="0" presId="urn:microsoft.com/office/officeart/2005/8/layout/process1"/>
    <dgm:cxn modelId="{3F743323-E4C9-014B-97C4-E0741D2FFC82}" type="presParOf" srcId="{06A0A553-9E28-3548-8A7B-F218B5203B37}" destId="{08729E97-0D04-FC45-B03A-50DFA345C478}" srcOrd="0" destOrd="0" presId="urn:microsoft.com/office/officeart/2005/8/layout/process1"/>
    <dgm:cxn modelId="{33AA8021-7797-F949-ACFE-89CD37FF92B3}" type="presParOf" srcId="{90B88045-4B24-FA4E-AA54-AB92EC2DEC98}" destId="{71BEF866-0EDB-7B4C-BE70-1D28B5162CBF}" srcOrd="4" destOrd="0" presId="urn:microsoft.com/office/officeart/2005/8/layout/process1"/>
    <dgm:cxn modelId="{F46986E4-D169-0040-9B85-574A9646E48C}" type="presParOf" srcId="{90B88045-4B24-FA4E-AA54-AB92EC2DEC98}" destId="{353C66FD-D2B2-1149-8463-2F6958FEA2C3}" srcOrd="5" destOrd="0" presId="urn:microsoft.com/office/officeart/2005/8/layout/process1"/>
    <dgm:cxn modelId="{1B1351F1-A284-5443-8F00-21FA5B68D63A}" type="presParOf" srcId="{353C66FD-D2B2-1149-8463-2F6958FEA2C3}" destId="{90C2E969-D1FC-384A-8E95-885841F0409E}" srcOrd="0" destOrd="0" presId="urn:microsoft.com/office/officeart/2005/8/layout/process1"/>
    <dgm:cxn modelId="{F8A7B369-3304-FF44-AE37-612AF49A1962}" type="presParOf" srcId="{90B88045-4B24-FA4E-AA54-AB92EC2DEC98}" destId="{A25B39E7-A5AE-0D45-84CC-AD3D0406B1F9}" srcOrd="6" destOrd="0" presId="urn:microsoft.com/office/officeart/2005/8/layout/process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6607D5-7006-FB48-94D2-31BE348005E7}">
      <dsp:nvSpPr>
        <dsp:cNvPr id="0" name=""/>
        <dsp:cNvSpPr/>
      </dsp:nvSpPr>
      <dsp:spPr>
        <a:xfrm>
          <a:off x="8365" y="2045604"/>
          <a:ext cx="2500406" cy="150024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carbon in the form of food</a:t>
          </a:r>
        </a:p>
      </dsp:txBody>
      <dsp:txXfrm>
        <a:off x="52306" y="2089545"/>
        <a:ext cx="2412524" cy="1412361"/>
      </dsp:txXfrm>
    </dsp:sp>
    <dsp:sp modelId="{6E40F813-9BF9-A049-8C6C-186A9990915A}">
      <dsp:nvSpPr>
        <dsp:cNvPr id="0" name=""/>
        <dsp:cNvSpPr/>
      </dsp:nvSpPr>
      <dsp:spPr>
        <a:xfrm>
          <a:off x="2758812" y="2485675"/>
          <a:ext cx="530086" cy="62010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758812" y="2609695"/>
        <a:ext cx="371060" cy="372060"/>
      </dsp:txXfrm>
    </dsp:sp>
    <dsp:sp modelId="{E60E8D64-D3BE-8B43-9E74-0932152855A6}">
      <dsp:nvSpPr>
        <dsp:cNvPr id="0" name=""/>
        <dsp:cNvSpPr/>
      </dsp:nvSpPr>
      <dsp:spPr>
        <a:xfrm>
          <a:off x="3508934" y="2045604"/>
          <a:ext cx="2500406" cy="150024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carbon incorporated into gelatinous zooplankton</a:t>
          </a:r>
        </a:p>
      </dsp:txBody>
      <dsp:txXfrm>
        <a:off x="3552875" y="2089545"/>
        <a:ext cx="2412524" cy="1412361"/>
      </dsp:txXfrm>
    </dsp:sp>
    <dsp:sp modelId="{06A0A553-9E28-3548-8A7B-F218B5203B37}">
      <dsp:nvSpPr>
        <dsp:cNvPr id="0" name=""/>
        <dsp:cNvSpPr/>
      </dsp:nvSpPr>
      <dsp:spPr>
        <a:xfrm>
          <a:off x="6259381" y="2485675"/>
          <a:ext cx="530086" cy="62010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259381" y="2609695"/>
        <a:ext cx="371060" cy="372060"/>
      </dsp:txXfrm>
    </dsp:sp>
    <dsp:sp modelId="{71BEF866-0EDB-7B4C-BE70-1D28B5162CBF}">
      <dsp:nvSpPr>
        <dsp:cNvPr id="0" name=""/>
        <dsp:cNvSpPr/>
      </dsp:nvSpPr>
      <dsp:spPr>
        <a:xfrm>
          <a:off x="7009503" y="2045604"/>
          <a:ext cx="2500406" cy="150024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carbon released as poop</a:t>
          </a:r>
        </a:p>
      </dsp:txBody>
      <dsp:txXfrm>
        <a:off x="7053444" y="2089545"/>
        <a:ext cx="2412524" cy="14123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6607D5-7006-FB48-94D2-31BE348005E7}">
      <dsp:nvSpPr>
        <dsp:cNvPr id="0" name=""/>
        <dsp:cNvSpPr/>
      </dsp:nvSpPr>
      <dsp:spPr>
        <a:xfrm>
          <a:off x="5034" y="2458382"/>
          <a:ext cx="2201312" cy="13207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carbon in the form of food</a:t>
          </a:r>
        </a:p>
      </dsp:txBody>
      <dsp:txXfrm>
        <a:off x="43719" y="2497067"/>
        <a:ext cx="2123942" cy="1243417"/>
      </dsp:txXfrm>
    </dsp:sp>
    <dsp:sp modelId="{6E40F813-9BF9-A049-8C6C-186A9990915A}">
      <dsp:nvSpPr>
        <dsp:cNvPr id="0" name=""/>
        <dsp:cNvSpPr/>
      </dsp:nvSpPr>
      <dsp:spPr>
        <a:xfrm>
          <a:off x="2426478" y="2845813"/>
          <a:ext cx="466678" cy="54592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426478" y="2954998"/>
        <a:ext cx="326675" cy="327555"/>
      </dsp:txXfrm>
    </dsp:sp>
    <dsp:sp modelId="{E60E8D64-D3BE-8B43-9E74-0932152855A6}">
      <dsp:nvSpPr>
        <dsp:cNvPr id="0" name=""/>
        <dsp:cNvSpPr/>
      </dsp:nvSpPr>
      <dsp:spPr>
        <a:xfrm>
          <a:off x="3086872" y="2458382"/>
          <a:ext cx="2201312" cy="132078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carbon incorporated into gelatinous zooplankton</a:t>
          </a:r>
        </a:p>
      </dsp:txBody>
      <dsp:txXfrm>
        <a:off x="3125557" y="2497067"/>
        <a:ext cx="2123942" cy="1243417"/>
      </dsp:txXfrm>
    </dsp:sp>
    <dsp:sp modelId="{06A0A553-9E28-3548-8A7B-F218B5203B37}">
      <dsp:nvSpPr>
        <dsp:cNvPr id="0" name=""/>
        <dsp:cNvSpPr/>
      </dsp:nvSpPr>
      <dsp:spPr>
        <a:xfrm>
          <a:off x="5508316" y="2845813"/>
          <a:ext cx="466678" cy="54592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508316" y="2954998"/>
        <a:ext cx="326675" cy="327555"/>
      </dsp:txXfrm>
    </dsp:sp>
    <dsp:sp modelId="{71BEF866-0EDB-7B4C-BE70-1D28B5162CBF}">
      <dsp:nvSpPr>
        <dsp:cNvPr id="0" name=""/>
        <dsp:cNvSpPr/>
      </dsp:nvSpPr>
      <dsp:spPr>
        <a:xfrm>
          <a:off x="6168710" y="2458382"/>
          <a:ext cx="2201312" cy="132078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carbon released as poop</a:t>
          </a:r>
        </a:p>
      </dsp:txBody>
      <dsp:txXfrm>
        <a:off x="6207395" y="2497067"/>
        <a:ext cx="2123942" cy="1243417"/>
      </dsp:txXfrm>
    </dsp:sp>
    <dsp:sp modelId="{353C66FD-D2B2-1149-8463-2F6958FEA2C3}">
      <dsp:nvSpPr>
        <dsp:cNvPr id="0" name=""/>
        <dsp:cNvSpPr/>
      </dsp:nvSpPr>
      <dsp:spPr>
        <a:xfrm>
          <a:off x="8590153" y="2845813"/>
          <a:ext cx="466678" cy="5459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8590153" y="2954998"/>
        <a:ext cx="326675" cy="327555"/>
      </dsp:txXfrm>
    </dsp:sp>
    <dsp:sp modelId="{A25B39E7-A5AE-0D45-84CC-AD3D0406B1F9}">
      <dsp:nvSpPr>
        <dsp:cNvPr id="0" name=""/>
        <dsp:cNvSpPr/>
      </dsp:nvSpPr>
      <dsp:spPr>
        <a:xfrm>
          <a:off x="9250547" y="2458382"/>
          <a:ext cx="2201312" cy="132078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carbon held in the deep sea</a:t>
          </a:r>
        </a:p>
      </dsp:txBody>
      <dsp:txXfrm>
        <a:off x="9289232" y="2497067"/>
        <a:ext cx="2123942" cy="124341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7BB049-A87A-9D41-96B6-B3B7837EA39A}" type="datetimeFigureOut">
              <a:rPr lang="en-US" smtClean="0"/>
              <a:t>4/4/22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A9855F-E685-254A-81AA-035D283C2F91}" type="slidenum">
              <a:rPr lang="en-US" smtClean="0"/>
              <a:t>‹#›</a:t>
            </a:fld>
            <a:endParaRPr lang="en-US"/>
          </a:p>
        </p:txBody>
      </p:sp>
    </p:spTree>
    <p:extLst>
      <p:ext uri="{BB962C8B-B14F-4D97-AF65-F5344CB8AC3E}">
        <p14:creationId xmlns:p14="http://schemas.microsoft.com/office/powerpoint/2010/main" val="1334918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”Zooplankton” is a very broad classification so they can come in many shapes and sizes</a:t>
            </a:r>
            <a:endParaRPr lang="en-US" dirty="0"/>
          </a:p>
          <a:p>
            <a:r>
              <a:rPr lang="en-US" dirty="0"/>
              <a:t>Zooplankton can be found everywhere in every body of water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Zooplankton do not have to be a specific size, but most are small</a:t>
            </a:r>
          </a:p>
          <a:p>
            <a:r>
              <a:rPr lang="en-US" b="1" dirty="0"/>
              <a:t>Ask for examples of zooplankton, and remind students that they can also be larval life stages of certain animals </a:t>
            </a:r>
            <a:r>
              <a:rPr lang="en-US" b="0" dirty="0"/>
              <a:t>(answer: </a:t>
            </a:r>
            <a:r>
              <a:rPr lang="en-US" dirty="0"/>
              <a:t>most larvae, tadpoles, jellyfish etc.)</a:t>
            </a:r>
          </a:p>
        </p:txBody>
      </p:sp>
      <p:sp>
        <p:nvSpPr>
          <p:cNvPr id="4" name="Slide Number Placeholder 3"/>
          <p:cNvSpPr>
            <a:spLocks noGrp="1"/>
          </p:cNvSpPr>
          <p:nvPr>
            <p:ph type="sldNum" sz="quarter" idx="5"/>
          </p:nvPr>
        </p:nvSpPr>
        <p:spPr/>
        <p:txBody>
          <a:bodyPr/>
          <a:lstStyle/>
          <a:p>
            <a:fld id="{E4A9855F-E685-254A-81AA-035D283C2F91}" type="slidenum">
              <a:rPr lang="en-US" smtClean="0"/>
              <a:t>3</a:t>
            </a:fld>
            <a:endParaRPr lang="en-US"/>
          </a:p>
        </p:txBody>
      </p:sp>
    </p:spTree>
    <p:extLst>
      <p:ext uri="{BB962C8B-B14F-4D97-AF65-F5344CB8AC3E}">
        <p14:creationId xmlns:p14="http://schemas.microsoft.com/office/powerpoint/2010/main" val="3933551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This is also a broad category that covers many different taxonomic groupings </a:t>
            </a:r>
            <a:endParaRPr lang="en-US" dirty="0"/>
          </a:p>
          <a:p>
            <a:r>
              <a:rPr lang="en-US" b="1" dirty="0"/>
              <a:t>Any more examples of </a:t>
            </a:r>
            <a:r>
              <a:rPr lang="en-US" b="1" u="sng" dirty="0"/>
              <a:t>gelatinous</a:t>
            </a:r>
            <a:r>
              <a:rPr lang="en-US" b="1" dirty="0"/>
              <a:t> zooplankton? Or of the examples called out last time which could be considered gelatinous zooplankton?</a:t>
            </a:r>
          </a:p>
        </p:txBody>
      </p:sp>
      <p:sp>
        <p:nvSpPr>
          <p:cNvPr id="4" name="Slide Number Placeholder 3"/>
          <p:cNvSpPr>
            <a:spLocks noGrp="1"/>
          </p:cNvSpPr>
          <p:nvPr>
            <p:ph type="sldNum" sz="quarter" idx="5"/>
          </p:nvPr>
        </p:nvSpPr>
        <p:spPr/>
        <p:txBody>
          <a:bodyPr/>
          <a:lstStyle/>
          <a:p>
            <a:fld id="{E4A9855F-E685-254A-81AA-035D283C2F91}" type="slidenum">
              <a:rPr lang="en-US" smtClean="0"/>
              <a:t>4</a:t>
            </a:fld>
            <a:endParaRPr lang="en-US"/>
          </a:p>
        </p:txBody>
      </p:sp>
    </p:spTree>
    <p:extLst>
      <p:ext uri="{BB962C8B-B14F-4D97-AF65-F5344CB8AC3E}">
        <p14:creationId xmlns:p14="http://schemas.microsoft.com/office/powerpoint/2010/main" val="1029618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Scientists have often underrepresented their importance by grouping them together as a whole instead of their proper taxonomic classifications (unlike other animals)</a:t>
            </a:r>
          </a:p>
          <a:p>
            <a:r>
              <a:rPr lang="en-US" dirty="0"/>
              <a:t>The general opinion was that animals that have such little body mass cannot be very ecologically important</a:t>
            </a:r>
          </a:p>
        </p:txBody>
      </p:sp>
      <p:sp>
        <p:nvSpPr>
          <p:cNvPr id="4" name="Slide Number Placeholder 3"/>
          <p:cNvSpPr>
            <a:spLocks noGrp="1"/>
          </p:cNvSpPr>
          <p:nvPr>
            <p:ph type="sldNum" sz="quarter" idx="5"/>
          </p:nvPr>
        </p:nvSpPr>
        <p:spPr/>
        <p:txBody>
          <a:bodyPr/>
          <a:lstStyle/>
          <a:p>
            <a:fld id="{E4A9855F-E685-254A-81AA-035D283C2F91}" type="slidenum">
              <a:rPr lang="en-US" smtClean="0"/>
              <a:t>5</a:t>
            </a:fld>
            <a:endParaRPr lang="en-US"/>
          </a:p>
        </p:txBody>
      </p:sp>
    </p:spTree>
    <p:extLst>
      <p:ext uri="{BB962C8B-B14F-4D97-AF65-F5344CB8AC3E}">
        <p14:creationId xmlns:p14="http://schemas.microsoft.com/office/powerpoint/2010/main" val="1377723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Typically, food webs do not mention gelatinous zooplankton or group them together as one group without identifying specific species</a:t>
            </a:r>
            <a:endParaRPr lang="en-US" dirty="0"/>
          </a:p>
          <a:p>
            <a:r>
              <a:rPr lang="en-US" dirty="0"/>
              <a:t>If the students already know about food chains - a food web is all the food chain linkages in a certain environment </a:t>
            </a:r>
          </a:p>
        </p:txBody>
      </p:sp>
      <p:sp>
        <p:nvSpPr>
          <p:cNvPr id="4" name="Slide Number Placeholder 3"/>
          <p:cNvSpPr>
            <a:spLocks noGrp="1"/>
          </p:cNvSpPr>
          <p:nvPr>
            <p:ph type="sldNum" sz="quarter" idx="5"/>
          </p:nvPr>
        </p:nvSpPr>
        <p:spPr/>
        <p:txBody>
          <a:bodyPr/>
          <a:lstStyle/>
          <a:p>
            <a:fld id="{E4A9855F-E685-254A-81AA-035D283C2F91}" type="slidenum">
              <a:rPr lang="en-US" smtClean="0"/>
              <a:t>6</a:t>
            </a:fld>
            <a:endParaRPr lang="en-US"/>
          </a:p>
        </p:txBody>
      </p:sp>
    </p:spTree>
    <p:extLst>
      <p:ext uri="{BB962C8B-B14F-4D97-AF65-F5344CB8AC3E}">
        <p14:creationId xmlns:p14="http://schemas.microsoft.com/office/powerpoint/2010/main" val="2261854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 gelatinous zooplankton bloom occurs it </a:t>
            </a:r>
            <a:r>
              <a:rPr lang="en-US" sz="1200" dirty="0"/>
              <a:t>prevents the dominance of other species since they either feed on their competitors or their food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Gelatinous zooplankton blooms are often associated with a bloom of their food source, usually phytoplankton or other marine plants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p:txBody>
      </p:sp>
      <p:sp>
        <p:nvSpPr>
          <p:cNvPr id="4" name="Slide Number Placeholder 3"/>
          <p:cNvSpPr>
            <a:spLocks noGrp="1"/>
          </p:cNvSpPr>
          <p:nvPr>
            <p:ph type="sldNum" sz="quarter" idx="5"/>
          </p:nvPr>
        </p:nvSpPr>
        <p:spPr/>
        <p:txBody>
          <a:bodyPr/>
          <a:lstStyle/>
          <a:p>
            <a:fld id="{E4A9855F-E685-254A-81AA-035D283C2F91}" type="slidenum">
              <a:rPr lang="en-US" smtClean="0"/>
              <a:t>7</a:t>
            </a:fld>
            <a:endParaRPr lang="en-US"/>
          </a:p>
        </p:txBody>
      </p:sp>
    </p:spTree>
    <p:extLst>
      <p:ext uri="{BB962C8B-B14F-4D97-AF65-F5344CB8AC3E}">
        <p14:creationId xmlns:p14="http://schemas.microsoft.com/office/powerpoint/2010/main" val="3732285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For gelatinous animals this happens by transferring carbon through their bodies</a:t>
            </a:r>
          </a:p>
          <a:p>
            <a:r>
              <a:rPr lang="en-US" sz="2000" dirty="0"/>
              <a:t>Carbon is transferred INTO gelatinous zooplankton when they feed, either on plants or other animals</a:t>
            </a:r>
          </a:p>
          <a:p>
            <a:r>
              <a:rPr lang="en-US" sz="2000" dirty="0"/>
              <a:t>Carbon is transferred OUT of gelatinous zooplankton when they poop</a:t>
            </a:r>
          </a:p>
          <a:p>
            <a:endParaRPr lang="en-US" dirty="0"/>
          </a:p>
        </p:txBody>
      </p:sp>
      <p:sp>
        <p:nvSpPr>
          <p:cNvPr id="4" name="Slide Number Placeholder 3"/>
          <p:cNvSpPr>
            <a:spLocks noGrp="1"/>
          </p:cNvSpPr>
          <p:nvPr>
            <p:ph type="sldNum" sz="quarter" idx="5"/>
          </p:nvPr>
        </p:nvSpPr>
        <p:spPr/>
        <p:txBody>
          <a:bodyPr/>
          <a:lstStyle/>
          <a:p>
            <a:fld id="{E4A9855F-E685-254A-81AA-035D283C2F91}" type="slidenum">
              <a:rPr lang="en-US" smtClean="0"/>
              <a:t>8</a:t>
            </a:fld>
            <a:endParaRPr lang="en-US"/>
          </a:p>
        </p:txBody>
      </p:sp>
    </p:spTree>
    <p:extLst>
      <p:ext uri="{BB962C8B-B14F-4D97-AF65-F5344CB8AC3E}">
        <p14:creationId xmlns:p14="http://schemas.microsoft.com/office/powerpoint/2010/main" val="3835476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Carbon first goes through the biological pump (food </a:t>
            </a:r>
            <a:r>
              <a:rPr lang="en-US" sz="1200" dirty="0">
                <a:sym typeface="Wingdings" pitchFamily="2" charset="2"/>
              </a:rPr>
              <a:t> through gelatinous zooplankton  released as poop)</a:t>
            </a:r>
            <a:endParaRPr lang="en-US" sz="1200" dirty="0"/>
          </a:p>
          <a:p>
            <a:r>
              <a:rPr lang="en-US" sz="1200" dirty="0"/>
              <a:t>BUT THEN, the poop (and the carbon in the poop) sinks throughout the water column</a:t>
            </a:r>
          </a:p>
          <a:p>
            <a:endParaRPr lang="en-US" dirty="0"/>
          </a:p>
        </p:txBody>
      </p:sp>
      <p:sp>
        <p:nvSpPr>
          <p:cNvPr id="4" name="Slide Number Placeholder 3"/>
          <p:cNvSpPr>
            <a:spLocks noGrp="1"/>
          </p:cNvSpPr>
          <p:nvPr>
            <p:ph type="sldNum" sz="quarter" idx="5"/>
          </p:nvPr>
        </p:nvSpPr>
        <p:spPr/>
        <p:txBody>
          <a:bodyPr/>
          <a:lstStyle/>
          <a:p>
            <a:fld id="{E4A9855F-E685-254A-81AA-035D283C2F91}" type="slidenum">
              <a:rPr lang="en-US" smtClean="0"/>
              <a:t>9</a:t>
            </a:fld>
            <a:endParaRPr lang="en-US"/>
          </a:p>
        </p:txBody>
      </p:sp>
    </p:spTree>
    <p:extLst>
      <p:ext uri="{BB962C8B-B14F-4D97-AF65-F5344CB8AC3E}">
        <p14:creationId xmlns:p14="http://schemas.microsoft.com/office/powerpoint/2010/main" val="2630003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As with the food web, gelatinous zooplankton are vital to the functioning of the biological pump and the carbon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As discussed, gelatinous zooplankton can contribute to both processes through their poop, but what is important to remember is how much they poop and how much carbon is contained in their poop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dirty="0"/>
          </a:p>
        </p:txBody>
      </p:sp>
      <p:sp>
        <p:nvSpPr>
          <p:cNvPr id="4" name="Slide Number Placeholder 3"/>
          <p:cNvSpPr>
            <a:spLocks noGrp="1"/>
          </p:cNvSpPr>
          <p:nvPr>
            <p:ph type="sldNum" sz="quarter" idx="5"/>
          </p:nvPr>
        </p:nvSpPr>
        <p:spPr/>
        <p:txBody>
          <a:bodyPr/>
          <a:lstStyle/>
          <a:p>
            <a:fld id="{E4A9855F-E685-254A-81AA-035D283C2F91}" type="slidenum">
              <a:rPr lang="en-US" smtClean="0"/>
              <a:t>10</a:t>
            </a:fld>
            <a:endParaRPr lang="en-US"/>
          </a:p>
        </p:txBody>
      </p:sp>
    </p:spTree>
    <p:extLst>
      <p:ext uri="{BB962C8B-B14F-4D97-AF65-F5344CB8AC3E}">
        <p14:creationId xmlns:p14="http://schemas.microsoft.com/office/powerpoint/2010/main" val="1436844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Closest continent – South America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Surrounding Antarctica is the Southern Ocean full of exciting animals that we all know and love: penguins, seals, and whales </a:t>
            </a:r>
          </a:p>
          <a:p>
            <a:endParaRPr lang="en-US" dirty="0"/>
          </a:p>
        </p:txBody>
      </p:sp>
      <p:sp>
        <p:nvSpPr>
          <p:cNvPr id="4" name="Slide Number Placeholder 3"/>
          <p:cNvSpPr>
            <a:spLocks noGrp="1"/>
          </p:cNvSpPr>
          <p:nvPr>
            <p:ph type="sldNum" sz="quarter" idx="5"/>
          </p:nvPr>
        </p:nvSpPr>
        <p:spPr/>
        <p:txBody>
          <a:bodyPr/>
          <a:lstStyle/>
          <a:p>
            <a:fld id="{E4A9855F-E685-254A-81AA-035D283C2F91}" type="slidenum">
              <a:rPr lang="en-US" smtClean="0"/>
              <a:t>12</a:t>
            </a:fld>
            <a:endParaRPr lang="en-US"/>
          </a:p>
        </p:txBody>
      </p:sp>
    </p:spTree>
    <p:extLst>
      <p:ext uri="{BB962C8B-B14F-4D97-AF65-F5344CB8AC3E}">
        <p14:creationId xmlns:p14="http://schemas.microsoft.com/office/powerpoint/2010/main" val="2612949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this means is that the peninsulas northern environment </a:t>
            </a:r>
            <a:r>
              <a:rPr lang="en-US" sz="1200" dirty="0"/>
              <a:t>environment is changing from the traditional polar environment to a sub-polar environment due to climate change</a:t>
            </a:r>
          </a:p>
          <a:p>
            <a:r>
              <a:rPr lang="en-US" sz="1200" dirty="0"/>
              <a:t>With this change there has already been evidence of it affecting certain animal populations. </a:t>
            </a:r>
          </a:p>
          <a:p>
            <a:r>
              <a:rPr lang="en-US" sz="1200" b="1" dirty="0"/>
              <a:t>For example, there has been a decrease in Adelie penguins in the northern peninsula. Does anyone think that warming could also have an affect on the </a:t>
            </a:r>
            <a:r>
              <a:rPr lang="en-US" sz="1200" b="1" dirty="0" err="1"/>
              <a:t>salp</a:t>
            </a:r>
            <a:r>
              <a:rPr lang="en-US" sz="1200" b="1" dirty="0"/>
              <a:t> population? How so?</a:t>
            </a:r>
            <a:endParaRPr lang="en-US" b="1" dirty="0"/>
          </a:p>
        </p:txBody>
      </p:sp>
      <p:sp>
        <p:nvSpPr>
          <p:cNvPr id="4" name="Slide Number Placeholder 3"/>
          <p:cNvSpPr>
            <a:spLocks noGrp="1"/>
          </p:cNvSpPr>
          <p:nvPr>
            <p:ph type="sldNum" sz="quarter" idx="5"/>
          </p:nvPr>
        </p:nvSpPr>
        <p:spPr/>
        <p:txBody>
          <a:bodyPr/>
          <a:lstStyle/>
          <a:p>
            <a:fld id="{E4A9855F-E685-254A-81AA-035D283C2F91}" type="slidenum">
              <a:rPr lang="en-US" smtClean="0"/>
              <a:t>14</a:t>
            </a:fld>
            <a:endParaRPr lang="en-US"/>
          </a:p>
        </p:txBody>
      </p:sp>
    </p:spTree>
    <p:extLst>
      <p:ext uri="{BB962C8B-B14F-4D97-AF65-F5344CB8AC3E}">
        <p14:creationId xmlns:p14="http://schemas.microsoft.com/office/powerpoint/2010/main" val="36833036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Antarctic Krill are the dominant zooplankton species in the western Antarctic Peninsula </a:t>
            </a:r>
          </a:p>
          <a:p>
            <a:r>
              <a:rPr lang="en-US" dirty="0"/>
              <a:t>They are known as a keystone species meaning that their presence (or absence) affects all levels of the food web in the western Antarctic Peninsula</a:t>
            </a:r>
          </a:p>
        </p:txBody>
      </p:sp>
      <p:sp>
        <p:nvSpPr>
          <p:cNvPr id="4" name="Slide Number Placeholder 3"/>
          <p:cNvSpPr>
            <a:spLocks noGrp="1"/>
          </p:cNvSpPr>
          <p:nvPr>
            <p:ph type="sldNum" sz="quarter" idx="5"/>
          </p:nvPr>
        </p:nvSpPr>
        <p:spPr/>
        <p:txBody>
          <a:bodyPr/>
          <a:lstStyle/>
          <a:p>
            <a:fld id="{E4A9855F-E685-254A-81AA-035D283C2F91}" type="slidenum">
              <a:rPr lang="en-US" smtClean="0"/>
              <a:t>15</a:t>
            </a:fld>
            <a:endParaRPr lang="en-US"/>
          </a:p>
        </p:txBody>
      </p:sp>
    </p:spTree>
    <p:extLst>
      <p:ext uri="{BB962C8B-B14F-4D97-AF65-F5344CB8AC3E}">
        <p14:creationId xmlns:p14="http://schemas.microsoft.com/office/powerpoint/2010/main" val="592430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A9855F-E685-254A-81AA-035D283C2F91}" type="slidenum">
              <a:rPr lang="en-US" smtClean="0"/>
              <a:t>16</a:t>
            </a:fld>
            <a:endParaRPr lang="en-US"/>
          </a:p>
        </p:txBody>
      </p:sp>
    </p:spTree>
    <p:extLst>
      <p:ext uri="{BB962C8B-B14F-4D97-AF65-F5344CB8AC3E}">
        <p14:creationId xmlns:p14="http://schemas.microsoft.com/office/powerpoint/2010/main" val="4009016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err="1"/>
              <a:t>Salps</a:t>
            </a:r>
            <a:r>
              <a:rPr lang="en-US" b="0" dirty="0"/>
              <a:t> have a pattern of seemingly replacing krill in the northern parts of the peninsula </a:t>
            </a:r>
          </a:p>
          <a:p>
            <a:r>
              <a:rPr lang="en-US" b="1" dirty="0"/>
              <a:t>What do you think will happen to </a:t>
            </a:r>
            <a:r>
              <a:rPr lang="en-US" b="1" dirty="0" err="1"/>
              <a:t>salp</a:t>
            </a:r>
            <a:r>
              <a:rPr lang="en-US" b="1" dirty="0"/>
              <a:t>/krill populations in the future? </a:t>
            </a:r>
          </a:p>
          <a:p>
            <a:r>
              <a:rPr lang="en-US" dirty="0"/>
              <a:t>Krill populations will likely continue decreasing in the northern peninsula and potentially increase in the southern peninsula </a:t>
            </a:r>
          </a:p>
          <a:p>
            <a:r>
              <a:rPr lang="en-US" dirty="0" err="1"/>
              <a:t>Salp</a:t>
            </a:r>
            <a:r>
              <a:rPr lang="en-US" dirty="0"/>
              <a:t> populations will likely increase in the northern peninsula </a:t>
            </a:r>
          </a:p>
        </p:txBody>
      </p:sp>
      <p:sp>
        <p:nvSpPr>
          <p:cNvPr id="4" name="Slide Number Placeholder 3"/>
          <p:cNvSpPr>
            <a:spLocks noGrp="1"/>
          </p:cNvSpPr>
          <p:nvPr>
            <p:ph type="sldNum" sz="quarter" idx="5"/>
          </p:nvPr>
        </p:nvSpPr>
        <p:spPr/>
        <p:txBody>
          <a:bodyPr/>
          <a:lstStyle/>
          <a:p>
            <a:fld id="{E4A9855F-E685-254A-81AA-035D283C2F91}" type="slidenum">
              <a:rPr lang="en-US" smtClean="0"/>
              <a:t>17</a:t>
            </a:fld>
            <a:endParaRPr lang="en-US"/>
          </a:p>
        </p:txBody>
      </p:sp>
    </p:spTree>
    <p:extLst>
      <p:ext uri="{BB962C8B-B14F-4D97-AF65-F5344CB8AC3E}">
        <p14:creationId xmlns:p14="http://schemas.microsoft.com/office/powerpoint/2010/main" val="2338876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 climate change progresses how do you think the larger predators will be affected?</a:t>
            </a:r>
          </a:p>
          <a:p>
            <a:r>
              <a:rPr lang="en-US" dirty="0"/>
              <a:t>Their populations might decrease if </a:t>
            </a:r>
            <a:r>
              <a:rPr lang="en-US" dirty="0" err="1"/>
              <a:t>salp</a:t>
            </a:r>
            <a:r>
              <a:rPr lang="en-US" dirty="0"/>
              <a:t> populations increase due to lack of a nutritious food source. </a:t>
            </a:r>
          </a:p>
        </p:txBody>
      </p:sp>
      <p:sp>
        <p:nvSpPr>
          <p:cNvPr id="4" name="Slide Number Placeholder 3"/>
          <p:cNvSpPr>
            <a:spLocks noGrp="1"/>
          </p:cNvSpPr>
          <p:nvPr>
            <p:ph type="sldNum" sz="quarter" idx="5"/>
          </p:nvPr>
        </p:nvSpPr>
        <p:spPr/>
        <p:txBody>
          <a:bodyPr/>
          <a:lstStyle/>
          <a:p>
            <a:fld id="{E4A9855F-E685-254A-81AA-035D283C2F91}" type="slidenum">
              <a:rPr lang="en-US" smtClean="0"/>
              <a:t>19</a:t>
            </a:fld>
            <a:endParaRPr lang="en-US"/>
          </a:p>
        </p:txBody>
      </p:sp>
    </p:spTree>
    <p:extLst>
      <p:ext uri="{BB962C8B-B14F-4D97-AF65-F5344CB8AC3E}">
        <p14:creationId xmlns:p14="http://schemas.microsoft.com/office/powerpoint/2010/main" val="3298056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Answer</a:t>
            </a:r>
            <a:r>
              <a:rPr lang="en-US" dirty="0"/>
              <a:t>: This happens because of their poop! (on next slide)</a:t>
            </a:r>
          </a:p>
        </p:txBody>
      </p:sp>
      <p:sp>
        <p:nvSpPr>
          <p:cNvPr id="4" name="Slide Number Placeholder 3"/>
          <p:cNvSpPr>
            <a:spLocks noGrp="1"/>
          </p:cNvSpPr>
          <p:nvPr>
            <p:ph type="sldNum" sz="quarter" idx="5"/>
          </p:nvPr>
        </p:nvSpPr>
        <p:spPr/>
        <p:txBody>
          <a:bodyPr/>
          <a:lstStyle/>
          <a:p>
            <a:fld id="{E4A9855F-E685-254A-81AA-035D283C2F91}" type="slidenum">
              <a:rPr lang="en-US" smtClean="0"/>
              <a:t>20</a:t>
            </a:fld>
            <a:endParaRPr lang="en-US"/>
          </a:p>
        </p:txBody>
      </p:sp>
    </p:spTree>
    <p:extLst>
      <p:ext uri="{BB962C8B-B14F-4D97-AF65-F5344CB8AC3E}">
        <p14:creationId xmlns:p14="http://schemas.microsoft.com/office/powerpoint/2010/main" val="127752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a:t>Salps</a:t>
            </a:r>
            <a:r>
              <a:rPr lang="en-US" sz="1200" dirty="0"/>
              <a:t> can form huge blooms where all individuals quickly eat and process the food through their bodies to create fecal pellets</a:t>
            </a:r>
          </a:p>
          <a:p>
            <a:r>
              <a:rPr lang="en-US" sz="1200" dirty="0"/>
              <a:t>When this happens tons of fecal pellets (containing carbon) are exported and potentially sequestered in the deep ocean</a:t>
            </a:r>
          </a:p>
          <a:p>
            <a:r>
              <a:rPr lang="en-US" sz="1200" dirty="0"/>
              <a:t>This will dominate over any other zooplankton’s fecal pellets </a:t>
            </a:r>
          </a:p>
        </p:txBody>
      </p:sp>
      <p:sp>
        <p:nvSpPr>
          <p:cNvPr id="4" name="Slide Number Placeholder 3"/>
          <p:cNvSpPr>
            <a:spLocks noGrp="1"/>
          </p:cNvSpPr>
          <p:nvPr>
            <p:ph type="sldNum" sz="quarter" idx="5"/>
          </p:nvPr>
        </p:nvSpPr>
        <p:spPr/>
        <p:txBody>
          <a:bodyPr/>
          <a:lstStyle/>
          <a:p>
            <a:fld id="{E4A9855F-E685-254A-81AA-035D283C2F91}" type="slidenum">
              <a:rPr lang="en-US" smtClean="0"/>
              <a:t>21</a:t>
            </a:fld>
            <a:endParaRPr lang="en-US"/>
          </a:p>
        </p:txBody>
      </p:sp>
    </p:spTree>
    <p:extLst>
      <p:ext uri="{BB962C8B-B14F-4D97-AF65-F5344CB8AC3E}">
        <p14:creationId xmlns:p14="http://schemas.microsoft.com/office/powerpoint/2010/main" val="2269562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Everyone should </a:t>
            </a:r>
          </a:p>
        </p:txBody>
      </p:sp>
      <p:sp>
        <p:nvSpPr>
          <p:cNvPr id="4" name="Slide Number Placeholder 3"/>
          <p:cNvSpPr>
            <a:spLocks noGrp="1"/>
          </p:cNvSpPr>
          <p:nvPr>
            <p:ph type="sldNum" sz="quarter" idx="5"/>
          </p:nvPr>
        </p:nvSpPr>
        <p:spPr/>
        <p:txBody>
          <a:bodyPr/>
          <a:lstStyle/>
          <a:p>
            <a:fld id="{E4A9855F-E685-254A-81AA-035D283C2F91}" type="slidenum">
              <a:rPr lang="en-US" smtClean="0"/>
              <a:t>25</a:t>
            </a:fld>
            <a:endParaRPr lang="en-US"/>
          </a:p>
        </p:txBody>
      </p:sp>
    </p:spTree>
    <p:extLst>
      <p:ext uri="{BB962C8B-B14F-4D97-AF65-F5344CB8AC3E}">
        <p14:creationId xmlns:p14="http://schemas.microsoft.com/office/powerpoint/2010/main" val="521750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4/4/22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4084717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smtClean="0"/>
              <a:t>4/4/22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946123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smtClean="0"/>
              <a:t>4/4/22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21445400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smtClean="0"/>
              <a:t>4/4/22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407533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smtClean="0"/>
              <a:t>4/4/22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967235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4/4/22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732634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4/4/22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581946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smtClean="0"/>
              <a:t>4/4/22</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408459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smtClean="0"/>
              <a:t>4/4/22</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59003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4/4/22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4195922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4/4/22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458752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smtClean="0"/>
              <a:t>4/4/22</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8886664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5.svg"/><Relationship Id="rId4" Type="http://schemas.openxmlformats.org/officeDocument/2006/relationships/diagramLayout" Target="../diagrams/layout1.xml"/><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16.jpg"/><Relationship Id="rId5" Type="http://schemas.openxmlformats.org/officeDocument/2006/relationships/diagramQuickStyle" Target="../diagrams/quickStyle2.xml"/><Relationship Id="rId10" Type="http://schemas.openxmlformats.org/officeDocument/2006/relationships/image" Target="../media/image15.svg"/><Relationship Id="rId4" Type="http://schemas.openxmlformats.org/officeDocument/2006/relationships/diagramLayout" Target="../diagrams/layout2.xml"/><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19.JPG"/><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4.xml"/><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jpg"/><Relationship Id="rId7" Type="http://schemas.openxmlformats.org/officeDocument/2006/relationships/image" Target="../media/image27.jpeg"/><Relationship Id="rId2"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19.JPG"/><Relationship Id="rId11" Type="http://schemas.openxmlformats.org/officeDocument/2006/relationships/image" Target="../media/image31.svg"/><Relationship Id="rId5" Type="http://schemas.openxmlformats.org/officeDocument/2006/relationships/image" Target="../media/image26.svg"/><Relationship Id="rId10" Type="http://schemas.openxmlformats.org/officeDocument/2006/relationships/image" Target="../media/image30.jpg"/><Relationship Id="rId4" Type="http://schemas.openxmlformats.org/officeDocument/2006/relationships/image" Target="../media/image25.png"/><Relationship Id="rId9" Type="http://schemas.openxmlformats.org/officeDocument/2006/relationships/image" Target="../media/image29.svg"/></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35.svg"/><Relationship Id="rId3" Type="http://schemas.openxmlformats.org/officeDocument/2006/relationships/image" Target="../media/image20.jpg"/><Relationship Id="rId7" Type="http://schemas.openxmlformats.org/officeDocument/2006/relationships/image" Target="../media/image33.svg"/><Relationship Id="rId12"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29.svg"/><Relationship Id="rId5" Type="http://schemas.openxmlformats.org/officeDocument/2006/relationships/image" Target="../media/image19.JPG"/><Relationship Id="rId10" Type="http://schemas.openxmlformats.org/officeDocument/2006/relationships/image" Target="../media/image28.png"/><Relationship Id="rId4" Type="http://schemas.openxmlformats.org/officeDocument/2006/relationships/image" Target="../media/image24.jpg"/><Relationship Id="rId9" Type="http://schemas.openxmlformats.org/officeDocument/2006/relationships/image" Target="../media/image30.jp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9B180-BA56-FE44-BFE4-274453EB3D18}"/>
              </a:ext>
            </a:extLst>
          </p:cNvPr>
          <p:cNvSpPr>
            <a:spLocks noGrp="1"/>
          </p:cNvSpPr>
          <p:nvPr>
            <p:ph type="ctrTitle"/>
          </p:nvPr>
        </p:nvSpPr>
        <p:spPr>
          <a:xfrm>
            <a:off x="1600200" y="2105191"/>
            <a:ext cx="8991600" cy="2647617"/>
          </a:xfrm>
        </p:spPr>
        <p:txBody>
          <a:bodyPr>
            <a:noAutofit/>
          </a:bodyPr>
          <a:lstStyle/>
          <a:p>
            <a:r>
              <a:rPr lang="en-US" sz="6000" cap="none" dirty="0"/>
              <a:t>Gelatinous Zooplankton In Biological Systems </a:t>
            </a:r>
          </a:p>
        </p:txBody>
      </p:sp>
    </p:spTree>
    <p:extLst>
      <p:ext uri="{BB962C8B-B14F-4D97-AF65-F5344CB8AC3E}">
        <p14:creationId xmlns:p14="http://schemas.microsoft.com/office/powerpoint/2010/main" val="756260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77E5A-1CC6-7B42-B691-7512233F0AFF}"/>
              </a:ext>
            </a:extLst>
          </p:cNvPr>
          <p:cNvSpPr>
            <a:spLocks noGrp="1"/>
          </p:cNvSpPr>
          <p:nvPr>
            <p:ph type="title"/>
          </p:nvPr>
        </p:nvSpPr>
        <p:spPr/>
        <p:txBody>
          <a:bodyPr>
            <a:normAutofit/>
          </a:bodyPr>
          <a:lstStyle/>
          <a:p>
            <a:r>
              <a:rPr lang="en-US" sz="4400" dirty="0"/>
              <a:t>About the “author”</a:t>
            </a:r>
          </a:p>
        </p:txBody>
      </p:sp>
      <p:pic>
        <p:nvPicPr>
          <p:cNvPr id="17" name="Content Placeholder 16">
            <a:extLst>
              <a:ext uri="{FF2B5EF4-FFF2-40B4-BE49-F238E27FC236}">
                <a16:creationId xmlns:a16="http://schemas.microsoft.com/office/drawing/2014/main" id="{F1C9B0C9-E6B7-6F4F-A2B0-3BC318CF529E}"/>
              </a:ext>
            </a:extLst>
          </p:cNvPr>
          <p:cNvPicPr>
            <a:picLocks noGrp="1" noChangeAspect="1"/>
          </p:cNvPicPr>
          <p:nvPr>
            <p:ph sz="half" idx="1"/>
          </p:nvPr>
        </p:nvPicPr>
        <p:blipFill rotWithShape="1">
          <a:blip r:embed="rId2"/>
          <a:srcRect t="5619" b="5093"/>
          <a:stretch/>
        </p:blipFill>
        <p:spPr>
          <a:xfrm>
            <a:off x="209551" y="2449285"/>
            <a:ext cx="6846841" cy="3820886"/>
          </a:xfrm>
        </p:spPr>
      </p:pic>
      <p:sp>
        <p:nvSpPr>
          <p:cNvPr id="13" name="Content Placeholder 12">
            <a:extLst>
              <a:ext uri="{FF2B5EF4-FFF2-40B4-BE49-F238E27FC236}">
                <a16:creationId xmlns:a16="http://schemas.microsoft.com/office/drawing/2014/main" id="{90769A6A-F1A5-2440-99E3-6BFFE841471C}"/>
              </a:ext>
            </a:extLst>
          </p:cNvPr>
          <p:cNvSpPr>
            <a:spLocks noGrp="1"/>
          </p:cNvSpPr>
          <p:nvPr>
            <p:ph sz="half" idx="2"/>
          </p:nvPr>
        </p:nvSpPr>
        <p:spPr>
          <a:xfrm>
            <a:off x="7546629" y="2326341"/>
            <a:ext cx="4270247" cy="4430650"/>
          </a:xfrm>
        </p:spPr>
        <p:txBody>
          <a:bodyPr>
            <a:normAutofit fontScale="92500" lnSpcReduction="10000"/>
          </a:bodyPr>
          <a:lstStyle/>
          <a:p>
            <a:r>
              <a:rPr lang="en-US" sz="2800" dirty="0"/>
              <a:t>I am </a:t>
            </a:r>
            <a:r>
              <a:rPr lang="en-US" sz="2800" b="1" dirty="0">
                <a:solidFill>
                  <a:schemeClr val="accent1"/>
                </a:solidFill>
              </a:rPr>
              <a:t>Maya Thomas</a:t>
            </a:r>
            <a:r>
              <a:rPr lang="en-US" sz="2800" dirty="0"/>
              <a:t>, a graduate student at the Virginia Institute of Marine Science, William &amp; Mary</a:t>
            </a:r>
          </a:p>
          <a:p>
            <a:r>
              <a:rPr lang="en-US" sz="2800" dirty="0"/>
              <a:t>I study </a:t>
            </a:r>
            <a:r>
              <a:rPr lang="en-US" sz="2800" dirty="0">
                <a:solidFill>
                  <a:schemeClr val="accent1"/>
                </a:solidFill>
              </a:rPr>
              <a:t>zooplankton in Antarctica </a:t>
            </a:r>
            <a:r>
              <a:rPr lang="en-US" sz="2800" dirty="0"/>
              <a:t>and will teach you all about what I study throughout this lesson </a:t>
            </a:r>
          </a:p>
          <a:p>
            <a:r>
              <a:rPr lang="en-US" sz="2800" b="1" dirty="0"/>
              <a:t>Thanks for allowing me to teach you about gelatinous zooplankton!!</a:t>
            </a:r>
          </a:p>
        </p:txBody>
      </p:sp>
      <p:pic>
        <p:nvPicPr>
          <p:cNvPr id="19" name="Picture 18">
            <a:extLst>
              <a:ext uri="{FF2B5EF4-FFF2-40B4-BE49-F238E27FC236}">
                <a16:creationId xmlns:a16="http://schemas.microsoft.com/office/drawing/2014/main" id="{3C180D12-12D8-804E-9D38-F0D6CDEA9AC3}"/>
              </a:ext>
            </a:extLst>
          </p:cNvPr>
          <p:cNvPicPr>
            <a:picLocks noChangeAspect="1"/>
          </p:cNvPicPr>
          <p:nvPr/>
        </p:nvPicPr>
        <p:blipFill rotWithShape="1">
          <a:blip r:embed="rId3"/>
          <a:srcRect t="27255" r="16978"/>
          <a:stretch/>
        </p:blipFill>
        <p:spPr>
          <a:xfrm>
            <a:off x="10074087" y="101009"/>
            <a:ext cx="2010022" cy="2348276"/>
          </a:xfrm>
          <a:prstGeom prst="rect">
            <a:avLst/>
          </a:prstGeom>
        </p:spPr>
      </p:pic>
    </p:spTree>
    <p:extLst>
      <p:ext uri="{BB962C8B-B14F-4D97-AF65-F5344CB8AC3E}">
        <p14:creationId xmlns:p14="http://schemas.microsoft.com/office/powerpoint/2010/main" val="3946919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BD07A-65C5-CD44-8B2D-5B86AED31DA4}"/>
              </a:ext>
            </a:extLst>
          </p:cNvPr>
          <p:cNvSpPr>
            <a:spLocks noGrp="1"/>
          </p:cNvSpPr>
          <p:nvPr>
            <p:ph type="title"/>
          </p:nvPr>
        </p:nvSpPr>
        <p:spPr/>
        <p:txBody>
          <a:bodyPr>
            <a:normAutofit/>
          </a:bodyPr>
          <a:lstStyle/>
          <a:p>
            <a:r>
              <a:rPr lang="en-US" sz="4400" dirty="0"/>
              <a:t>Zooplankton</a:t>
            </a:r>
          </a:p>
        </p:txBody>
      </p:sp>
      <p:sp>
        <p:nvSpPr>
          <p:cNvPr id="3" name="Content Placeholder 2">
            <a:extLst>
              <a:ext uri="{FF2B5EF4-FFF2-40B4-BE49-F238E27FC236}">
                <a16:creationId xmlns:a16="http://schemas.microsoft.com/office/drawing/2014/main" id="{B05B47DD-0EC5-EA46-BC9B-BE5789A54DD3}"/>
              </a:ext>
            </a:extLst>
          </p:cNvPr>
          <p:cNvSpPr>
            <a:spLocks noGrp="1"/>
          </p:cNvSpPr>
          <p:nvPr>
            <p:ph idx="1"/>
          </p:nvPr>
        </p:nvSpPr>
        <p:spPr/>
        <p:txBody>
          <a:bodyPr>
            <a:normAutofit/>
          </a:bodyPr>
          <a:lstStyle/>
          <a:p>
            <a:r>
              <a:rPr lang="en-US" sz="3200" b="1" dirty="0"/>
              <a:t>Zooplankton</a:t>
            </a:r>
            <a:r>
              <a:rPr lang="en-US" sz="3200" dirty="0"/>
              <a:t> are any aquatic animal that </a:t>
            </a:r>
            <a:r>
              <a:rPr lang="en-US" sz="3200" dirty="0">
                <a:solidFill>
                  <a:schemeClr val="accent1"/>
                </a:solidFill>
              </a:rPr>
              <a:t>cannot swim against an ocean current</a:t>
            </a:r>
          </a:p>
        </p:txBody>
      </p:sp>
      <p:pic>
        <p:nvPicPr>
          <p:cNvPr id="5" name="Picture 4">
            <a:extLst>
              <a:ext uri="{FF2B5EF4-FFF2-40B4-BE49-F238E27FC236}">
                <a16:creationId xmlns:a16="http://schemas.microsoft.com/office/drawing/2014/main" id="{7442CDC5-571B-B04D-B87A-89403B609F2D}"/>
              </a:ext>
            </a:extLst>
          </p:cNvPr>
          <p:cNvPicPr>
            <a:picLocks noChangeAspect="1"/>
          </p:cNvPicPr>
          <p:nvPr/>
        </p:nvPicPr>
        <p:blipFill>
          <a:blip r:embed="rId3"/>
          <a:stretch>
            <a:fillRect/>
          </a:stretch>
        </p:blipFill>
        <p:spPr>
          <a:xfrm>
            <a:off x="5809404" y="3695116"/>
            <a:ext cx="3294572" cy="2238989"/>
          </a:xfrm>
          <a:prstGeom prst="rect">
            <a:avLst/>
          </a:prstGeom>
        </p:spPr>
      </p:pic>
      <p:sp>
        <p:nvSpPr>
          <p:cNvPr id="6" name="Content Placeholder 2">
            <a:extLst>
              <a:ext uri="{FF2B5EF4-FFF2-40B4-BE49-F238E27FC236}">
                <a16:creationId xmlns:a16="http://schemas.microsoft.com/office/drawing/2014/main" id="{AC1A4C50-BAE6-C941-A555-D30DFE978FED}"/>
              </a:ext>
            </a:extLst>
          </p:cNvPr>
          <p:cNvSpPr txBox="1">
            <a:spLocks/>
          </p:cNvSpPr>
          <p:nvPr/>
        </p:nvSpPr>
        <p:spPr>
          <a:xfrm>
            <a:off x="5858487" y="5888184"/>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sp>
        <p:nvSpPr>
          <p:cNvPr id="7" name="Content Placeholder 2">
            <a:extLst>
              <a:ext uri="{FF2B5EF4-FFF2-40B4-BE49-F238E27FC236}">
                <a16:creationId xmlns:a16="http://schemas.microsoft.com/office/drawing/2014/main" id="{3BF6F97F-442F-C740-A645-BBA5698B8E85}"/>
              </a:ext>
            </a:extLst>
          </p:cNvPr>
          <p:cNvSpPr txBox="1">
            <a:spLocks/>
          </p:cNvSpPr>
          <p:nvPr/>
        </p:nvSpPr>
        <p:spPr>
          <a:xfrm>
            <a:off x="2331118" y="6645842"/>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err="1"/>
              <a:t>MarekMiś</a:t>
            </a:r>
            <a:endParaRPr lang="en-US" sz="1100" dirty="0"/>
          </a:p>
        </p:txBody>
      </p:sp>
      <p:sp>
        <p:nvSpPr>
          <p:cNvPr id="8" name="Content Placeholder 2">
            <a:extLst>
              <a:ext uri="{FF2B5EF4-FFF2-40B4-BE49-F238E27FC236}">
                <a16:creationId xmlns:a16="http://schemas.microsoft.com/office/drawing/2014/main" id="{6ECA47FD-78C2-E544-A86E-5641B242726A}"/>
              </a:ext>
            </a:extLst>
          </p:cNvPr>
          <p:cNvSpPr txBox="1">
            <a:spLocks/>
          </p:cNvSpPr>
          <p:nvPr/>
        </p:nvSpPr>
        <p:spPr>
          <a:xfrm>
            <a:off x="31382" y="5050248"/>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G. David Johnson</a:t>
            </a:r>
          </a:p>
        </p:txBody>
      </p:sp>
      <p:pic>
        <p:nvPicPr>
          <p:cNvPr id="10" name="Picture 9">
            <a:extLst>
              <a:ext uri="{FF2B5EF4-FFF2-40B4-BE49-F238E27FC236}">
                <a16:creationId xmlns:a16="http://schemas.microsoft.com/office/drawing/2014/main" id="{BEF48C0D-1AA6-6140-916A-208BC3EABE91}"/>
              </a:ext>
            </a:extLst>
          </p:cNvPr>
          <p:cNvPicPr>
            <a:picLocks noChangeAspect="1"/>
          </p:cNvPicPr>
          <p:nvPr/>
        </p:nvPicPr>
        <p:blipFill>
          <a:blip r:embed="rId4"/>
          <a:stretch>
            <a:fillRect/>
          </a:stretch>
        </p:blipFill>
        <p:spPr>
          <a:xfrm>
            <a:off x="31382" y="2861952"/>
            <a:ext cx="2199754" cy="2188296"/>
          </a:xfrm>
          <a:prstGeom prst="rect">
            <a:avLst/>
          </a:prstGeom>
        </p:spPr>
      </p:pic>
      <p:pic>
        <p:nvPicPr>
          <p:cNvPr id="12" name="Picture 11">
            <a:extLst>
              <a:ext uri="{FF2B5EF4-FFF2-40B4-BE49-F238E27FC236}">
                <a16:creationId xmlns:a16="http://schemas.microsoft.com/office/drawing/2014/main" id="{6C3AEC4E-E783-4F47-9B12-A45247DA5DE7}"/>
              </a:ext>
            </a:extLst>
          </p:cNvPr>
          <p:cNvPicPr>
            <a:picLocks noChangeAspect="1"/>
          </p:cNvPicPr>
          <p:nvPr/>
        </p:nvPicPr>
        <p:blipFill>
          <a:blip r:embed="rId5"/>
          <a:stretch>
            <a:fillRect/>
          </a:stretch>
        </p:blipFill>
        <p:spPr>
          <a:xfrm>
            <a:off x="2331118" y="4418551"/>
            <a:ext cx="3294572" cy="2269136"/>
          </a:xfrm>
          <a:prstGeom prst="rect">
            <a:avLst/>
          </a:prstGeom>
        </p:spPr>
      </p:pic>
      <p:sp>
        <p:nvSpPr>
          <p:cNvPr id="15" name="Content Placeholder 2">
            <a:extLst>
              <a:ext uri="{FF2B5EF4-FFF2-40B4-BE49-F238E27FC236}">
                <a16:creationId xmlns:a16="http://schemas.microsoft.com/office/drawing/2014/main" id="{E9F55FF4-DCCC-1547-B6E0-4B9D85F09CC1}"/>
              </a:ext>
            </a:extLst>
          </p:cNvPr>
          <p:cNvSpPr txBox="1">
            <a:spLocks/>
          </p:cNvSpPr>
          <p:nvPr/>
        </p:nvSpPr>
        <p:spPr>
          <a:xfrm>
            <a:off x="9267867" y="6387268"/>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Josef </a:t>
            </a:r>
            <a:r>
              <a:rPr lang="en-US" sz="1100" dirty="0" err="1"/>
              <a:t>Reischig</a:t>
            </a:r>
            <a:endParaRPr lang="en-US" sz="1100" dirty="0"/>
          </a:p>
        </p:txBody>
      </p:sp>
      <p:pic>
        <p:nvPicPr>
          <p:cNvPr id="17" name="Picture 16">
            <a:extLst>
              <a:ext uri="{FF2B5EF4-FFF2-40B4-BE49-F238E27FC236}">
                <a16:creationId xmlns:a16="http://schemas.microsoft.com/office/drawing/2014/main" id="{0C27CFCA-2BB5-9D4D-A9E6-40BE5814E75B}"/>
              </a:ext>
            </a:extLst>
          </p:cNvPr>
          <p:cNvPicPr>
            <a:picLocks noChangeAspect="1"/>
          </p:cNvPicPr>
          <p:nvPr/>
        </p:nvPicPr>
        <p:blipFill>
          <a:blip r:embed="rId6"/>
          <a:stretch>
            <a:fillRect/>
          </a:stretch>
        </p:blipFill>
        <p:spPr>
          <a:xfrm>
            <a:off x="9267867" y="4596600"/>
            <a:ext cx="2806598" cy="1790668"/>
          </a:xfrm>
          <a:prstGeom prst="rect">
            <a:avLst/>
          </a:prstGeom>
        </p:spPr>
      </p:pic>
      <p:sp>
        <p:nvSpPr>
          <p:cNvPr id="20" name="Content Placeholder 2">
            <a:extLst>
              <a:ext uri="{FF2B5EF4-FFF2-40B4-BE49-F238E27FC236}">
                <a16:creationId xmlns:a16="http://schemas.microsoft.com/office/drawing/2014/main" id="{D5CB03A9-77D2-7944-B773-A065CDBC6797}"/>
              </a:ext>
            </a:extLst>
          </p:cNvPr>
          <p:cNvSpPr txBox="1">
            <a:spLocks/>
          </p:cNvSpPr>
          <p:nvPr/>
        </p:nvSpPr>
        <p:spPr>
          <a:xfrm>
            <a:off x="8099022" y="4720223"/>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Krill</a:t>
            </a:r>
          </a:p>
        </p:txBody>
      </p:sp>
      <p:sp>
        <p:nvSpPr>
          <p:cNvPr id="21" name="Content Placeholder 2">
            <a:extLst>
              <a:ext uri="{FF2B5EF4-FFF2-40B4-BE49-F238E27FC236}">
                <a16:creationId xmlns:a16="http://schemas.microsoft.com/office/drawing/2014/main" id="{A80F8D4A-0963-A842-BF4B-E8BE0D8BB7EA}"/>
              </a:ext>
            </a:extLst>
          </p:cNvPr>
          <p:cNvSpPr txBox="1">
            <a:spLocks/>
          </p:cNvSpPr>
          <p:nvPr/>
        </p:nvSpPr>
        <p:spPr>
          <a:xfrm>
            <a:off x="11229690" y="5047042"/>
            <a:ext cx="1060367"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t>Larval Crab</a:t>
            </a:r>
          </a:p>
        </p:txBody>
      </p:sp>
      <p:sp>
        <p:nvSpPr>
          <p:cNvPr id="22" name="Content Placeholder 2">
            <a:extLst>
              <a:ext uri="{FF2B5EF4-FFF2-40B4-BE49-F238E27FC236}">
                <a16:creationId xmlns:a16="http://schemas.microsoft.com/office/drawing/2014/main" id="{FF6C4DBB-DD7E-C14F-BB2C-E603A2DE65EC}"/>
              </a:ext>
            </a:extLst>
          </p:cNvPr>
          <p:cNvSpPr txBox="1">
            <a:spLocks/>
          </p:cNvSpPr>
          <p:nvPr/>
        </p:nvSpPr>
        <p:spPr>
          <a:xfrm>
            <a:off x="281426" y="2868677"/>
            <a:ext cx="2050174"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Larval Sunfish</a:t>
            </a:r>
          </a:p>
        </p:txBody>
      </p:sp>
      <p:sp>
        <p:nvSpPr>
          <p:cNvPr id="23" name="Content Placeholder 2">
            <a:extLst>
              <a:ext uri="{FF2B5EF4-FFF2-40B4-BE49-F238E27FC236}">
                <a16:creationId xmlns:a16="http://schemas.microsoft.com/office/drawing/2014/main" id="{419F14B3-6EAA-F242-ACA5-19440B771676}"/>
              </a:ext>
            </a:extLst>
          </p:cNvPr>
          <p:cNvSpPr txBox="1">
            <a:spLocks/>
          </p:cNvSpPr>
          <p:nvPr/>
        </p:nvSpPr>
        <p:spPr>
          <a:xfrm>
            <a:off x="2598440" y="4596600"/>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Copepod</a:t>
            </a:r>
          </a:p>
        </p:txBody>
      </p:sp>
    </p:spTree>
    <p:extLst>
      <p:ext uri="{BB962C8B-B14F-4D97-AF65-F5344CB8AC3E}">
        <p14:creationId xmlns:p14="http://schemas.microsoft.com/office/powerpoint/2010/main" val="3137750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D61ED-814E-1C44-8962-1FDB7C819AAB}"/>
              </a:ext>
            </a:extLst>
          </p:cNvPr>
          <p:cNvSpPr>
            <a:spLocks noGrp="1"/>
          </p:cNvSpPr>
          <p:nvPr>
            <p:ph type="title"/>
          </p:nvPr>
        </p:nvSpPr>
        <p:spPr/>
        <p:txBody>
          <a:bodyPr>
            <a:normAutofit fontScale="90000"/>
          </a:bodyPr>
          <a:lstStyle/>
          <a:p>
            <a:r>
              <a:rPr lang="en-US" sz="4000" dirty="0"/>
              <a:t>Gelatinous zooplankton</a:t>
            </a:r>
          </a:p>
        </p:txBody>
      </p:sp>
      <p:sp>
        <p:nvSpPr>
          <p:cNvPr id="3" name="Content Placeholder 2">
            <a:extLst>
              <a:ext uri="{FF2B5EF4-FFF2-40B4-BE49-F238E27FC236}">
                <a16:creationId xmlns:a16="http://schemas.microsoft.com/office/drawing/2014/main" id="{85854593-F405-8E41-822C-3046AA5AB540}"/>
              </a:ext>
            </a:extLst>
          </p:cNvPr>
          <p:cNvSpPr>
            <a:spLocks noGrp="1"/>
          </p:cNvSpPr>
          <p:nvPr>
            <p:ph idx="1"/>
          </p:nvPr>
        </p:nvSpPr>
        <p:spPr>
          <a:xfrm>
            <a:off x="1681197" y="2295284"/>
            <a:ext cx="8829605" cy="3101983"/>
          </a:xfrm>
        </p:spPr>
        <p:txBody>
          <a:bodyPr>
            <a:normAutofit/>
          </a:bodyPr>
          <a:lstStyle/>
          <a:p>
            <a:r>
              <a:rPr lang="en-US" sz="3200" dirty="0"/>
              <a:t>Specifically, </a:t>
            </a:r>
            <a:r>
              <a:rPr lang="en-US" sz="3200" b="1" dirty="0">
                <a:solidFill>
                  <a:schemeClr val="accent1"/>
                </a:solidFill>
              </a:rPr>
              <a:t>gelatinous zooplankton </a:t>
            </a:r>
            <a:r>
              <a:rPr lang="en-US" sz="3200" dirty="0">
                <a:solidFill>
                  <a:schemeClr val="accent1"/>
                </a:solidFill>
              </a:rPr>
              <a:t>are zooplankton that have little to no hard parts of their body</a:t>
            </a:r>
            <a:r>
              <a:rPr lang="en-US" sz="3200" dirty="0"/>
              <a:t>, giving them a </a:t>
            </a:r>
            <a:r>
              <a:rPr lang="en-US" sz="3200" dirty="0">
                <a:solidFill>
                  <a:schemeClr val="tx1"/>
                </a:solidFill>
              </a:rPr>
              <a:t>jelly-like nature</a:t>
            </a:r>
          </a:p>
        </p:txBody>
      </p:sp>
      <p:sp>
        <p:nvSpPr>
          <p:cNvPr id="4" name="Content Placeholder 2">
            <a:extLst>
              <a:ext uri="{FF2B5EF4-FFF2-40B4-BE49-F238E27FC236}">
                <a16:creationId xmlns:a16="http://schemas.microsoft.com/office/drawing/2014/main" id="{0BC42823-27BA-DD41-A948-9FD7BA6DAB74}"/>
              </a:ext>
            </a:extLst>
          </p:cNvPr>
          <p:cNvSpPr txBox="1">
            <a:spLocks/>
          </p:cNvSpPr>
          <p:nvPr/>
        </p:nvSpPr>
        <p:spPr>
          <a:xfrm>
            <a:off x="70942" y="6339891"/>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W. Carter</a:t>
            </a:r>
          </a:p>
        </p:txBody>
      </p:sp>
      <p:pic>
        <p:nvPicPr>
          <p:cNvPr id="6" name="Picture 5">
            <a:extLst>
              <a:ext uri="{FF2B5EF4-FFF2-40B4-BE49-F238E27FC236}">
                <a16:creationId xmlns:a16="http://schemas.microsoft.com/office/drawing/2014/main" id="{2E43AAE4-AA8B-5C4C-8996-DFF3A8D9CC65}"/>
              </a:ext>
            </a:extLst>
          </p:cNvPr>
          <p:cNvPicPr>
            <a:picLocks noChangeAspect="1"/>
          </p:cNvPicPr>
          <p:nvPr/>
        </p:nvPicPr>
        <p:blipFill>
          <a:blip r:embed="rId3"/>
          <a:stretch>
            <a:fillRect/>
          </a:stretch>
        </p:blipFill>
        <p:spPr>
          <a:xfrm>
            <a:off x="9820129" y="2562625"/>
            <a:ext cx="2341391" cy="3515021"/>
          </a:xfrm>
          <a:prstGeom prst="rect">
            <a:avLst/>
          </a:prstGeom>
        </p:spPr>
      </p:pic>
      <p:sp>
        <p:nvSpPr>
          <p:cNvPr id="7" name="Content Placeholder 2">
            <a:extLst>
              <a:ext uri="{FF2B5EF4-FFF2-40B4-BE49-F238E27FC236}">
                <a16:creationId xmlns:a16="http://schemas.microsoft.com/office/drawing/2014/main" id="{9E934759-4F02-7A4E-B781-5F0F27FB9AC9}"/>
              </a:ext>
            </a:extLst>
          </p:cNvPr>
          <p:cNvSpPr txBox="1">
            <a:spLocks/>
          </p:cNvSpPr>
          <p:nvPr/>
        </p:nvSpPr>
        <p:spPr>
          <a:xfrm>
            <a:off x="11328965" y="2324925"/>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Michelle CW</a:t>
            </a:r>
          </a:p>
        </p:txBody>
      </p:sp>
      <p:pic>
        <p:nvPicPr>
          <p:cNvPr id="9" name="Picture 8">
            <a:extLst>
              <a:ext uri="{FF2B5EF4-FFF2-40B4-BE49-F238E27FC236}">
                <a16:creationId xmlns:a16="http://schemas.microsoft.com/office/drawing/2014/main" id="{84127407-CB02-7C43-94B9-70A4A9B749A0}"/>
              </a:ext>
            </a:extLst>
          </p:cNvPr>
          <p:cNvPicPr>
            <a:picLocks noChangeAspect="1"/>
          </p:cNvPicPr>
          <p:nvPr/>
        </p:nvPicPr>
        <p:blipFill>
          <a:blip r:embed="rId4"/>
          <a:stretch>
            <a:fillRect/>
          </a:stretch>
        </p:blipFill>
        <p:spPr>
          <a:xfrm>
            <a:off x="45631" y="3851161"/>
            <a:ext cx="3867084" cy="2561943"/>
          </a:xfrm>
          <a:prstGeom prst="rect">
            <a:avLst/>
          </a:prstGeom>
        </p:spPr>
      </p:pic>
      <p:sp>
        <p:nvSpPr>
          <p:cNvPr id="10" name="Content Placeholder 2">
            <a:extLst>
              <a:ext uri="{FF2B5EF4-FFF2-40B4-BE49-F238E27FC236}">
                <a16:creationId xmlns:a16="http://schemas.microsoft.com/office/drawing/2014/main" id="{663FBC72-B258-8749-888D-2D5C8ED31B51}"/>
              </a:ext>
            </a:extLst>
          </p:cNvPr>
          <p:cNvSpPr txBox="1">
            <a:spLocks/>
          </p:cNvSpPr>
          <p:nvPr/>
        </p:nvSpPr>
        <p:spPr>
          <a:xfrm>
            <a:off x="2735846" y="3924167"/>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Jellyfish</a:t>
            </a:r>
          </a:p>
        </p:txBody>
      </p:sp>
      <p:sp>
        <p:nvSpPr>
          <p:cNvPr id="11" name="Content Placeholder 2">
            <a:extLst>
              <a:ext uri="{FF2B5EF4-FFF2-40B4-BE49-F238E27FC236}">
                <a16:creationId xmlns:a16="http://schemas.microsoft.com/office/drawing/2014/main" id="{C9919E8F-EE9F-9B46-840A-11B6505906FE}"/>
              </a:ext>
            </a:extLst>
          </p:cNvPr>
          <p:cNvSpPr txBox="1">
            <a:spLocks/>
          </p:cNvSpPr>
          <p:nvPr/>
        </p:nvSpPr>
        <p:spPr>
          <a:xfrm>
            <a:off x="11328965" y="4852840"/>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err="1">
                <a:solidFill>
                  <a:schemeClr val="tx1"/>
                </a:solidFill>
              </a:rPr>
              <a:t>Salp</a:t>
            </a:r>
            <a:endParaRPr lang="en-US" b="1" dirty="0">
              <a:solidFill>
                <a:schemeClr val="tx1"/>
              </a:solidFill>
            </a:endParaRPr>
          </a:p>
        </p:txBody>
      </p:sp>
      <p:pic>
        <p:nvPicPr>
          <p:cNvPr id="13" name="Picture 12" descr="A close-up of a whale&#10;&#10;Description automatically generated with low confidence">
            <a:extLst>
              <a:ext uri="{FF2B5EF4-FFF2-40B4-BE49-F238E27FC236}">
                <a16:creationId xmlns:a16="http://schemas.microsoft.com/office/drawing/2014/main" id="{945D69F3-1276-1448-B441-E39EBE8D4EC5}"/>
              </a:ext>
            </a:extLst>
          </p:cNvPr>
          <p:cNvPicPr>
            <a:picLocks noChangeAspect="1"/>
          </p:cNvPicPr>
          <p:nvPr/>
        </p:nvPicPr>
        <p:blipFill>
          <a:blip r:embed="rId5"/>
          <a:stretch>
            <a:fillRect/>
          </a:stretch>
        </p:blipFill>
        <p:spPr>
          <a:xfrm>
            <a:off x="4059438" y="4712525"/>
            <a:ext cx="2577440" cy="1916971"/>
          </a:xfrm>
          <a:prstGeom prst="rect">
            <a:avLst/>
          </a:prstGeom>
        </p:spPr>
      </p:pic>
      <p:sp>
        <p:nvSpPr>
          <p:cNvPr id="14" name="Content Placeholder 2">
            <a:extLst>
              <a:ext uri="{FF2B5EF4-FFF2-40B4-BE49-F238E27FC236}">
                <a16:creationId xmlns:a16="http://schemas.microsoft.com/office/drawing/2014/main" id="{7B030EC6-F4D8-C242-8986-9DBE0309692D}"/>
              </a:ext>
            </a:extLst>
          </p:cNvPr>
          <p:cNvSpPr txBox="1">
            <a:spLocks/>
          </p:cNvSpPr>
          <p:nvPr/>
        </p:nvSpPr>
        <p:spPr>
          <a:xfrm>
            <a:off x="4059438" y="6603654"/>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Show Ryu</a:t>
            </a:r>
          </a:p>
        </p:txBody>
      </p:sp>
      <p:sp>
        <p:nvSpPr>
          <p:cNvPr id="15" name="Content Placeholder 2">
            <a:extLst>
              <a:ext uri="{FF2B5EF4-FFF2-40B4-BE49-F238E27FC236}">
                <a16:creationId xmlns:a16="http://schemas.microsoft.com/office/drawing/2014/main" id="{84C492CF-78AE-604C-BA0C-F85482522743}"/>
              </a:ext>
            </a:extLst>
          </p:cNvPr>
          <p:cNvSpPr txBox="1">
            <a:spLocks/>
          </p:cNvSpPr>
          <p:nvPr/>
        </p:nvSpPr>
        <p:spPr>
          <a:xfrm>
            <a:off x="5440048" y="4633864"/>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err="1">
                <a:solidFill>
                  <a:schemeClr val="bg1"/>
                </a:solidFill>
              </a:rPr>
              <a:t>Pyrosome</a:t>
            </a:r>
            <a:endParaRPr lang="en-US" b="1" dirty="0">
              <a:solidFill>
                <a:schemeClr val="bg1"/>
              </a:solidFill>
            </a:endParaRPr>
          </a:p>
        </p:txBody>
      </p:sp>
      <p:pic>
        <p:nvPicPr>
          <p:cNvPr id="17" name="Picture 16" descr="A diamond ring on a black background&#10;&#10;Description automatically generated with medium confidence">
            <a:extLst>
              <a:ext uri="{FF2B5EF4-FFF2-40B4-BE49-F238E27FC236}">
                <a16:creationId xmlns:a16="http://schemas.microsoft.com/office/drawing/2014/main" id="{0AAAD934-0857-2444-A7A5-569469DB2404}"/>
              </a:ext>
            </a:extLst>
          </p:cNvPr>
          <p:cNvPicPr>
            <a:picLocks noChangeAspect="1"/>
          </p:cNvPicPr>
          <p:nvPr/>
        </p:nvPicPr>
        <p:blipFill>
          <a:blip r:embed="rId6"/>
          <a:stretch>
            <a:fillRect/>
          </a:stretch>
        </p:blipFill>
        <p:spPr>
          <a:xfrm>
            <a:off x="6843843" y="3919446"/>
            <a:ext cx="2932023" cy="2932023"/>
          </a:xfrm>
          <a:prstGeom prst="rect">
            <a:avLst/>
          </a:prstGeom>
        </p:spPr>
      </p:pic>
      <p:sp>
        <p:nvSpPr>
          <p:cNvPr id="18" name="Content Placeholder 2">
            <a:extLst>
              <a:ext uri="{FF2B5EF4-FFF2-40B4-BE49-F238E27FC236}">
                <a16:creationId xmlns:a16="http://schemas.microsoft.com/office/drawing/2014/main" id="{ED3D21A7-B940-B94D-A41C-D4BBAFCE861B}"/>
              </a:ext>
            </a:extLst>
          </p:cNvPr>
          <p:cNvSpPr txBox="1">
            <a:spLocks/>
          </p:cNvSpPr>
          <p:nvPr/>
        </p:nvSpPr>
        <p:spPr>
          <a:xfrm>
            <a:off x="8860987" y="3681746"/>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Richard Kirby</a:t>
            </a:r>
          </a:p>
        </p:txBody>
      </p:sp>
      <p:sp>
        <p:nvSpPr>
          <p:cNvPr id="19" name="Content Placeholder 2">
            <a:extLst>
              <a:ext uri="{FF2B5EF4-FFF2-40B4-BE49-F238E27FC236}">
                <a16:creationId xmlns:a16="http://schemas.microsoft.com/office/drawing/2014/main" id="{EC6A7A33-DE40-5141-99AB-35B5615A4394}"/>
              </a:ext>
            </a:extLst>
          </p:cNvPr>
          <p:cNvSpPr txBox="1">
            <a:spLocks/>
          </p:cNvSpPr>
          <p:nvPr/>
        </p:nvSpPr>
        <p:spPr>
          <a:xfrm>
            <a:off x="8602050" y="6300285"/>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Doliolid</a:t>
            </a:r>
          </a:p>
        </p:txBody>
      </p:sp>
    </p:spTree>
    <p:extLst>
      <p:ext uri="{BB962C8B-B14F-4D97-AF65-F5344CB8AC3E}">
        <p14:creationId xmlns:p14="http://schemas.microsoft.com/office/powerpoint/2010/main" val="959915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D6608-C5FC-7C45-B7FC-C12DAD046481}"/>
              </a:ext>
            </a:extLst>
          </p:cNvPr>
          <p:cNvSpPr>
            <a:spLocks noGrp="1"/>
          </p:cNvSpPr>
          <p:nvPr>
            <p:ph type="title"/>
          </p:nvPr>
        </p:nvSpPr>
        <p:spPr/>
        <p:txBody>
          <a:bodyPr>
            <a:normAutofit fontScale="90000"/>
          </a:bodyPr>
          <a:lstStyle/>
          <a:p>
            <a:r>
              <a:rPr lang="en-US" sz="4400" dirty="0"/>
              <a:t>Underrepresented role</a:t>
            </a:r>
          </a:p>
        </p:txBody>
      </p:sp>
      <p:sp>
        <p:nvSpPr>
          <p:cNvPr id="3" name="Content Placeholder 2">
            <a:extLst>
              <a:ext uri="{FF2B5EF4-FFF2-40B4-BE49-F238E27FC236}">
                <a16:creationId xmlns:a16="http://schemas.microsoft.com/office/drawing/2014/main" id="{04E35CE6-AFDE-F84E-90C6-10B0A12FB2FA}"/>
              </a:ext>
            </a:extLst>
          </p:cNvPr>
          <p:cNvSpPr>
            <a:spLocks noGrp="1"/>
          </p:cNvSpPr>
          <p:nvPr>
            <p:ph idx="1"/>
          </p:nvPr>
        </p:nvSpPr>
        <p:spPr>
          <a:xfrm>
            <a:off x="1400703" y="2520057"/>
            <a:ext cx="9390593" cy="3585775"/>
          </a:xfrm>
        </p:spPr>
        <p:txBody>
          <a:bodyPr>
            <a:normAutofit lnSpcReduction="10000"/>
          </a:bodyPr>
          <a:lstStyle/>
          <a:p>
            <a:r>
              <a:rPr lang="en-US" sz="4000" dirty="0"/>
              <a:t>Unfortunately, gelatinous zooplankton are often considered to have little ecological importance because they are so jelly-like</a:t>
            </a:r>
          </a:p>
          <a:p>
            <a:r>
              <a:rPr lang="en-US" sz="4000" b="1" dirty="0"/>
              <a:t>But</a:t>
            </a:r>
            <a:r>
              <a:rPr lang="en-US" sz="4000" dirty="0"/>
              <a:t>, the reality is, gelatinous zooplankton play an essential role in </a:t>
            </a:r>
            <a:r>
              <a:rPr lang="en-US" sz="4000" u="sng" dirty="0">
                <a:solidFill>
                  <a:schemeClr val="accent1"/>
                </a:solidFill>
              </a:rPr>
              <a:t>food webs</a:t>
            </a:r>
            <a:r>
              <a:rPr lang="en-US" sz="4000" dirty="0"/>
              <a:t>, the </a:t>
            </a:r>
            <a:r>
              <a:rPr lang="en-US" sz="4000" u="sng" dirty="0">
                <a:solidFill>
                  <a:schemeClr val="accent1"/>
                </a:solidFill>
              </a:rPr>
              <a:t>biological pump</a:t>
            </a:r>
            <a:r>
              <a:rPr lang="en-US" sz="4000" dirty="0"/>
              <a:t>, and ocean </a:t>
            </a:r>
            <a:r>
              <a:rPr lang="en-US" sz="4000" u="sng" dirty="0">
                <a:solidFill>
                  <a:schemeClr val="accent1"/>
                </a:solidFill>
              </a:rPr>
              <a:t>carbon cycling</a:t>
            </a:r>
          </a:p>
        </p:txBody>
      </p:sp>
    </p:spTree>
    <p:extLst>
      <p:ext uri="{BB962C8B-B14F-4D97-AF65-F5344CB8AC3E}">
        <p14:creationId xmlns:p14="http://schemas.microsoft.com/office/powerpoint/2010/main" val="4250381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AA304-32EF-0742-B1E3-D245B8620161}"/>
              </a:ext>
            </a:extLst>
          </p:cNvPr>
          <p:cNvSpPr>
            <a:spLocks noGrp="1"/>
          </p:cNvSpPr>
          <p:nvPr>
            <p:ph type="title"/>
          </p:nvPr>
        </p:nvSpPr>
        <p:spPr/>
        <p:txBody>
          <a:bodyPr>
            <a:normAutofit/>
          </a:bodyPr>
          <a:lstStyle/>
          <a:p>
            <a:r>
              <a:rPr lang="en-US" sz="4400" dirty="0"/>
              <a:t>FOOD webs</a:t>
            </a:r>
          </a:p>
        </p:txBody>
      </p:sp>
      <p:sp>
        <p:nvSpPr>
          <p:cNvPr id="3" name="Content Placeholder 2">
            <a:extLst>
              <a:ext uri="{FF2B5EF4-FFF2-40B4-BE49-F238E27FC236}">
                <a16:creationId xmlns:a16="http://schemas.microsoft.com/office/drawing/2014/main" id="{4C0E3AFA-4579-C840-A453-C6B606EFC56C}"/>
              </a:ext>
            </a:extLst>
          </p:cNvPr>
          <p:cNvSpPr>
            <a:spLocks noGrp="1"/>
          </p:cNvSpPr>
          <p:nvPr>
            <p:ph sz="half" idx="1"/>
          </p:nvPr>
        </p:nvSpPr>
        <p:spPr>
          <a:xfrm>
            <a:off x="817637" y="2351822"/>
            <a:ext cx="5009957" cy="4035330"/>
          </a:xfrm>
        </p:spPr>
        <p:txBody>
          <a:bodyPr>
            <a:normAutofit fontScale="92500" lnSpcReduction="20000"/>
          </a:bodyPr>
          <a:lstStyle/>
          <a:p>
            <a:r>
              <a:rPr lang="en-US" sz="4000" dirty="0"/>
              <a:t>An </a:t>
            </a:r>
            <a:r>
              <a:rPr lang="en-US" sz="4000" b="1" dirty="0">
                <a:solidFill>
                  <a:schemeClr val="accent1"/>
                </a:solidFill>
              </a:rPr>
              <a:t>ocean food web </a:t>
            </a:r>
            <a:r>
              <a:rPr lang="en-US" sz="4000" dirty="0">
                <a:solidFill>
                  <a:schemeClr val="accent1"/>
                </a:solidFill>
              </a:rPr>
              <a:t>describes all possible pathways of nutrient transfer in an environment </a:t>
            </a:r>
          </a:p>
          <a:p>
            <a:r>
              <a:rPr lang="en-US" sz="4000" dirty="0">
                <a:solidFill>
                  <a:schemeClr val="tx1"/>
                </a:solidFill>
              </a:rPr>
              <a:t>This occurs when animals feed on one another </a:t>
            </a:r>
          </a:p>
        </p:txBody>
      </p:sp>
      <p:pic>
        <p:nvPicPr>
          <p:cNvPr id="5" name="Content Placeholder 4">
            <a:extLst>
              <a:ext uri="{FF2B5EF4-FFF2-40B4-BE49-F238E27FC236}">
                <a16:creationId xmlns:a16="http://schemas.microsoft.com/office/drawing/2014/main" id="{51A70B01-054C-6E4A-945F-62FC3486A035}"/>
              </a:ext>
            </a:extLst>
          </p:cNvPr>
          <p:cNvPicPr>
            <a:picLocks noGrp="1" noChangeAspect="1"/>
          </p:cNvPicPr>
          <p:nvPr>
            <p:ph sz="half" idx="2"/>
          </p:nvPr>
        </p:nvPicPr>
        <p:blipFill>
          <a:blip r:embed="rId3"/>
          <a:stretch>
            <a:fillRect/>
          </a:stretch>
        </p:blipFill>
        <p:spPr>
          <a:xfrm>
            <a:off x="6101981" y="2351822"/>
            <a:ext cx="5471278" cy="4035330"/>
          </a:xfrm>
          <a:prstGeom prst="rect">
            <a:avLst/>
          </a:prstGeom>
        </p:spPr>
      </p:pic>
      <p:sp>
        <p:nvSpPr>
          <p:cNvPr id="6" name="Content Placeholder 2">
            <a:extLst>
              <a:ext uri="{FF2B5EF4-FFF2-40B4-BE49-F238E27FC236}">
                <a16:creationId xmlns:a16="http://schemas.microsoft.com/office/drawing/2014/main" id="{FD101323-5777-2B43-A4A6-31A2524D8559}"/>
              </a:ext>
            </a:extLst>
          </p:cNvPr>
          <p:cNvSpPr txBox="1">
            <a:spLocks/>
          </p:cNvSpPr>
          <p:nvPr/>
        </p:nvSpPr>
        <p:spPr>
          <a:xfrm>
            <a:off x="6090020" y="6387152"/>
            <a:ext cx="5943600" cy="54122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a:t>Food web depiction with few representors of gelatinous zooplankton</a:t>
            </a:r>
          </a:p>
          <a:p>
            <a:pPr marL="0" indent="0">
              <a:buFont typeface="Arial" panose="020B0604020202020204" pitchFamily="34" charset="0"/>
              <a:buNone/>
            </a:pPr>
            <a:r>
              <a:rPr lang="en-US" sz="1200" dirty="0"/>
              <a:t>Mitra et al. 2014</a:t>
            </a:r>
          </a:p>
        </p:txBody>
      </p:sp>
      <p:sp>
        <p:nvSpPr>
          <p:cNvPr id="7" name="Oval 6">
            <a:extLst>
              <a:ext uri="{FF2B5EF4-FFF2-40B4-BE49-F238E27FC236}">
                <a16:creationId xmlns:a16="http://schemas.microsoft.com/office/drawing/2014/main" id="{BA048590-E088-F942-8BDC-FA8497A4ECAA}"/>
              </a:ext>
            </a:extLst>
          </p:cNvPr>
          <p:cNvSpPr/>
          <p:nvPr/>
        </p:nvSpPr>
        <p:spPr>
          <a:xfrm>
            <a:off x="8534400" y="3429000"/>
            <a:ext cx="1661160" cy="1295400"/>
          </a:xfrm>
          <a:prstGeom prst="ellipse">
            <a:avLst/>
          </a:prstGeom>
          <a:no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634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0462F-18A2-1F41-A076-16D3097A6EE4}"/>
              </a:ext>
            </a:extLst>
          </p:cNvPr>
          <p:cNvSpPr>
            <a:spLocks noGrp="1"/>
          </p:cNvSpPr>
          <p:nvPr>
            <p:ph type="title"/>
          </p:nvPr>
        </p:nvSpPr>
        <p:spPr/>
        <p:txBody>
          <a:bodyPr>
            <a:normAutofit/>
          </a:bodyPr>
          <a:lstStyle/>
          <a:p>
            <a:r>
              <a:rPr lang="en-US" sz="4400" dirty="0"/>
              <a:t>Reality: Food web</a:t>
            </a:r>
          </a:p>
        </p:txBody>
      </p:sp>
      <p:sp>
        <p:nvSpPr>
          <p:cNvPr id="3" name="Content Placeholder 2">
            <a:extLst>
              <a:ext uri="{FF2B5EF4-FFF2-40B4-BE49-F238E27FC236}">
                <a16:creationId xmlns:a16="http://schemas.microsoft.com/office/drawing/2014/main" id="{25806EB6-2EDB-D44B-9E10-259550B5F013}"/>
              </a:ext>
            </a:extLst>
          </p:cNvPr>
          <p:cNvSpPr>
            <a:spLocks noGrp="1"/>
          </p:cNvSpPr>
          <p:nvPr>
            <p:ph idx="1"/>
          </p:nvPr>
        </p:nvSpPr>
        <p:spPr>
          <a:xfrm>
            <a:off x="1677723" y="2153413"/>
            <a:ext cx="8836554" cy="3997222"/>
          </a:xfrm>
        </p:spPr>
        <p:txBody>
          <a:bodyPr>
            <a:noAutofit/>
          </a:bodyPr>
          <a:lstStyle/>
          <a:p>
            <a:r>
              <a:rPr lang="en-US" sz="2800" dirty="0"/>
              <a:t>When gelatinous zooplankton bloom the gelatinous zooplankton population can overtake that of any other zooplankton and even other animals in the water column!</a:t>
            </a:r>
          </a:p>
          <a:p>
            <a:r>
              <a:rPr lang="en-US" sz="2800" dirty="0"/>
              <a:t>A </a:t>
            </a:r>
            <a:r>
              <a:rPr lang="en-US" sz="2800" b="1" dirty="0">
                <a:solidFill>
                  <a:schemeClr val="accent1"/>
                </a:solidFill>
              </a:rPr>
              <a:t>bloom</a:t>
            </a:r>
            <a:r>
              <a:rPr lang="en-US" sz="2800" dirty="0">
                <a:solidFill>
                  <a:schemeClr val="accent1"/>
                </a:solidFill>
              </a:rPr>
              <a:t> is described as a rapid increase in population size over a short period of time </a:t>
            </a:r>
          </a:p>
        </p:txBody>
      </p:sp>
      <p:sp>
        <p:nvSpPr>
          <p:cNvPr id="4" name="Content Placeholder 2">
            <a:extLst>
              <a:ext uri="{FF2B5EF4-FFF2-40B4-BE49-F238E27FC236}">
                <a16:creationId xmlns:a16="http://schemas.microsoft.com/office/drawing/2014/main" id="{39774CB2-9BDE-0D48-876A-5035A5CD01FE}"/>
              </a:ext>
            </a:extLst>
          </p:cNvPr>
          <p:cNvSpPr txBox="1">
            <a:spLocks/>
          </p:cNvSpPr>
          <p:nvPr/>
        </p:nvSpPr>
        <p:spPr>
          <a:xfrm>
            <a:off x="10514277" y="3881411"/>
            <a:ext cx="5943600" cy="541226"/>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a:t>Finding Nemo, 2003 </a:t>
            </a:r>
          </a:p>
        </p:txBody>
      </p:sp>
      <p:pic>
        <p:nvPicPr>
          <p:cNvPr id="6" name="Picture 5">
            <a:extLst>
              <a:ext uri="{FF2B5EF4-FFF2-40B4-BE49-F238E27FC236}">
                <a16:creationId xmlns:a16="http://schemas.microsoft.com/office/drawing/2014/main" id="{5523FCA3-CD84-F743-98C1-D9644EA926FE}"/>
              </a:ext>
            </a:extLst>
          </p:cNvPr>
          <p:cNvPicPr>
            <a:picLocks noChangeAspect="1"/>
          </p:cNvPicPr>
          <p:nvPr/>
        </p:nvPicPr>
        <p:blipFill>
          <a:blip r:embed="rId3"/>
          <a:stretch>
            <a:fillRect/>
          </a:stretch>
        </p:blipFill>
        <p:spPr>
          <a:xfrm>
            <a:off x="6960567" y="4152024"/>
            <a:ext cx="4978923" cy="2697070"/>
          </a:xfrm>
          <a:prstGeom prst="rect">
            <a:avLst/>
          </a:prstGeom>
        </p:spPr>
      </p:pic>
      <p:sp>
        <p:nvSpPr>
          <p:cNvPr id="8" name="TextBox 7">
            <a:extLst>
              <a:ext uri="{FF2B5EF4-FFF2-40B4-BE49-F238E27FC236}">
                <a16:creationId xmlns:a16="http://schemas.microsoft.com/office/drawing/2014/main" id="{5D838FD9-FB82-7349-8CEC-1B0FDC08B8FE}"/>
              </a:ext>
            </a:extLst>
          </p:cNvPr>
          <p:cNvSpPr txBox="1"/>
          <p:nvPr/>
        </p:nvSpPr>
        <p:spPr>
          <a:xfrm>
            <a:off x="1489262" y="5196528"/>
            <a:ext cx="6098240" cy="954107"/>
          </a:xfrm>
          <a:prstGeom prst="rect">
            <a:avLst/>
          </a:prstGeom>
          <a:noFill/>
        </p:spPr>
        <p:txBody>
          <a:bodyPr wrap="square">
            <a:spAutoFit/>
          </a:bodyPr>
          <a:lstStyle/>
          <a:p>
            <a:r>
              <a:rPr lang="en-US" sz="2800" dirty="0">
                <a:solidFill>
                  <a:schemeClr val="tx1"/>
                </a:solidFill>
              </a:rPr>
              <a:t>For example, in </a:t>
            </a:r>
            <a:r>
              <a:rPr lang="en-US" sz="2800" i="1" dirty="0">
                <a:solidFill>
                  <a:schemeClr val="tx1"/>
                </a:solidFill>
              </a:rPr>
              <a:t>Finding Nemo </a:t>
            </a:r>
            <a:r>
              <a:rPr lang="en-US" sz="2800" dirty="0">
                <a:solidFill>
                  <a:schemeClr val="tx1"/>
                </a:solidFill>
              </a:rPr>
              <a:t>Dory bounces around in a jellyfish bloom!</a:t>
            </a:r>
          </a:p>
        </p:txBody>
      </p:sp>
    </p:spTree>
    <p:extLst>
      <p:ext uri="{BB962C8B-B14F-4D97-AF65-F5344CB8AC3E}">
        <p14:creationId xmlns:p14="http://schemas.microsoft.com/office/powerpoint/2010/main" val="1570927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AB1C8D29-EBBE-2C4B-9D43-1A4AF4AB2582}"/>
              </a:ext>
            </a:extLst>
          </p:cNvPr>
          <p:cNvGraphicFramePr/>
          <p:nvPr>
            <p:extLst>
              <p:ext uri="{D42A27DB-BD31-4B8C-83A1-F6EECF244321}">
                <p14:modId xmlns:p14="http://schemas.microsoft.com/office/powerpoint/2010/main" val="794417242"/>
              </p:ext>
            </p:extLst>
          </p:nvPr>
        </p:nvGraphicFramePr>
        <p:xfrm>
          <a:off x="1189519" y="2705778"/>
          <a:ext cx="9518276" cy="55914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B011970B-4200-8646-9BDA-0B6E018688B6}"/>
              </a:ext>
            </a:extLst>
          </p:cNvPr>
          <p:cNvSpPr>
            <a:spLocks noGrp="1"/>
          </p:cNvSpPr>
          <p:nvPr>
            <p:ph type="title"/>
          </p:nvPr>
        </p:nvSpPr>
        <p:spPr/>
        <p:txBody>
          <a:bodyPr>
            <a:normAutofit/>
          </a:bodyPr>
          <a:lstStyle/>
          <a:p>
            <a:r>
              <a:rPr lang="en-US" sz="4400" dirty="0"/>
              <a:t>biological pump</a:t>
            </a:r>
          </a:p>
        </p:txBody>
      </p:sp>
      <p:sp>
        <p:nvSpPr>
          <p:cNvPr id="3" name="Content Placeholder 2">
            <a:extLst>
              <a:ext uri="{FF2B5EF4-FFF2-40B4-BE49-F238E27FC236}">
                <a16:creationId xmlns:a16="http://schemas.microsoft.com/office/drawing/2014/main" id="{1D70832B-779A-C64A-BAC5-D964F8847709}"/>
              </a:ext>
            </a:extLst>
          </p:cNvPr>
          <p:cNvSpPr>
            <a:spLocks noGrp="1"/>
          </p:cNvSpPr>
          <p:nvPr>
            <p:ph idx="1"/>
          </p:nvPr>
        </p:nvSpPr>
        <p:spPr>
          <a:xfrm>
            <a:off x="1751476" y="2167943"/>
            <a:ext cx="8689047" cy="4227837"/>
          </a:xfrm>
        </p:spPr>
        <p:txBody>
          <a:bodyPr>
            <a:normAutofit/>
          </a:bodyPr>
          <a:lstStyle/>
          <a:p>
            <a:r>
              <a:rPr lang="en-US" sz="2400" dirty="0"/>
              <a:t>The </a:t>
            </a:r>
            <a:r>
              <a:rPr lang="en-US" sz="2400" b="1" dirty="0">
                <a:solidFill>
                  <a:schemeClr val="accent1"/>
                </a:solidFill>
              </a:rPr>
              <a:t>biological pump </a:t>
            </a:r>
            <a:r>
              <a:rPr lang="en-US" sz="2400" dirty="0">
                <a:solidFill>
                  <a:schemeClr val="accent1"/>
                </a:solidFill>
              </a:rPr>
              <a:t>is the process through which carbon is transported from the surface to the deep ocean by biological organisms </a:t>
            </a:r>
          </a:p>
          <a:p>
            <a:r>
              <a:rPr lang="en-US" sz="2400" dirty="0"/>
              <a:t>The goal of the biological pump is to take carbon from the atmosphere and incorporate it into animals</a:t>
            </a:r>
          </a:p>
          <a:p>
            <a:endParaRPr lang="en-US" sz="2400" dirty="0">
              <a:solidFill>
                <a:schemeClr val="accent1"/>
              </a:solidFill>
            </a:endParaRPr>
          </a:p>
        </p:txBody>
      </p:sp>
      <p:sp>
        <p:nvSpPr>
          <p:cNvPr id="7" name="TextBox 6">
            <a:extLst>
              <a:ext uri="{FF2B5EF4-FFF2-40B4-BE49-F238E27FC236}">
                <a16:creationId xmlns:a16="http://schemas.microsoft.com/office/drawing/2014/main" id="{B89DB2D2-6BF8-6147-AB24-AFDE32333DF8}"/>
              </a:ext>
            </a:extLst>
          </p:cNvPr>
          <p:cNvSpPr txBox="1"/>
          <p:nvPr/>
        </p:nvSpPr>
        <p:spPr>
          <a:xfrm rot="779630">
            <a:off x="9705386" y="5611502"/>
            <a:ext cx="1200150" cy="830997"/>
          </a:xfrm>
          <a:prstGeom prst="rect">
            <a:avLst/>
          </a:prstGeom>
          <a:noFill/>
        </p:spPr>
        <p:txBody>
          <a:bodyPr wrap="square">
            <a:spAutoFit/>
          </a:bodyPr>
          <a:lstStyle/>
          <a:p>
            <a:r>
              <a:rPr lang="en-US" sz="4800" dirty="0"/>
              <a:t>💩</a:t>
            </a:r>
          </a:p>
        </p:txBody>
      </p:sp>
      <p:pic>
        <p:nvPicPr>
          <p:cNvPr id="8" name="Picture 7">
            <a:extLst>
              <a:ext uri="{FF2B5EF4-FFF2-40B4-BE49-F238E27FC236}">
                <a16:creationId xmlns:a16="http://schemas.microsoft.com/office/drawing/2014/main" id="{4794E72D-17E0-3744-BAD6-FC5A9EF2B289}"/>
              </a:ext>
            </a:extLst>
          </p:cNvPr>
          <p:cNvPicPr>
            <a:picLocks noChangeAspect="1"/>
          </p:cNvPicPr>
          <p:nvPr/>
        </p:nvPicPr>
        <p:blipFill>
          <a:blip r:embed="rId8"/>
          <a:stretch>
            <a:fillRect/>
          </a:stretch>
        </p:blipFill>
        <p:spPr>
          <a:xfrm rot="20823581">
            <a:off x="6671617" y="5739229"/>
            <a:ext cx="1001445" cy="1096176"/>
          </a:xfrm>
          <a:prstGeom prst="rect">
            <a:avLst/>
          </a:prstGeom>
        </p:spPr>
      </p:pic>
      <p:pic>
        <p:nvPicPr>
          <p:cNvPr id="10" name="Graphic 9">
            <a:extLst>
              <a:ext uri="{FF2B5EF4-FFF2-40B4-BE49-F238E27FC236}">
                <a16:creationId xmlns:a16="http://schemas.microsoft.com/office/drawing/2014/main" id="{02198881-CD9C-E147-9517-E78A905D02A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20462835">
            <a:off x="904698" y="4039847"/>
            <a:ext cx="1173145" cy="1173145"/>
          </a:xfrm>
          <a:prstGeom prst="rect">
            <a:avLst/>
          </a:prstGeom>
        </p:spPr>
      </p:pic>
    </p:spTree>
    <p:extLst>
      <p:ext uri="{BB962C8B-B14F-4D97-AF65-F5344CB8AC3E}">
        <p14:creationId xmlns:p14="http://schemas.microsoft.com/office/powerpoint/2010/main" val="3421656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5D017A58-F0FF-C941-937D-B7B0687D39BE}"/>
              </a:ext>
            </a:extLst>
          </p:cNvPr>
          <p:cNvGraphicFramePr/>
          <p:nvPr>
            <p:extLst>
              <p:ext uri="{D42A27DB-BD31-4B8C-83A1-F6EECF244321}">
                <p14:modId xmlns:p14="http://schemas.microsoft.com/office/powerpoint/2010/main" val="136691363"/>
              </p:ext>
            </p:extLst>
          </p:nvPr>
        </p:nvGraphicFramePr>
        <p:xfrm>
          <a:off x="367552" y="2470253"/>
          <a:ext cx="11456895" cy="62375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E442797A-72B5-CB40-A7B2-2F1D72DDC1F9}"/>
              </a:ext>
            </a:extLst>
          </p:cNvPr>
          <p:cNvSpPr>
            <a:spLocks noGrp="1"/>
          </p:cNvSpPr>
          <p:nvPr>
            <p:ph type="title"/>
          </p:nvPr>
        </p:nvSpPr>
        <p:spPr/>
        <p:txBody>
          <a:bodyPr/>
          <a:lstStyle/>
          <a:p>
            <a:r>
              <a:rPr lang="en-US" dirty="0"/>
              <a:t>Carbon Cycle</a:t>
            </a:r>
          </a:p>
        </p:txBody>
      </p:sp>
      <p:sp>
        <p:nvSpPr>
          <p:cNvPr id="3" name="Content Placeholder 2">
            <a:extLst>
              <a:ext uri="{FF2B5EF4-FFF2-40B4-BE49-F238E27FC236}">
                <a16:creationId xmlns:a16="http://schemas.microsoft.com/office/drawing/2014/main" id="{9CF1EC0D-D45A-C34E-89C0-079614BFC042}"/>
              </a:ext>
            </a:extLst>
          </p:cNvPr>
          <p:cNvSpPr>
            <a:spLocks noGrp="1"/>
          </p:cNvSpPr>
          <p:nvPr>
            <p:ph idx="1"/>
          </p:nvPr>
        </p:nvSpPr>
        <p:spPr>
          <a:xfrm>
            <a:off x="2009796" y="2264911"/>
            <a:ext cx="8172405" cy="3907411"/>
          </a:xfrm>
        </p:spPr>
        <p:txBody>
          <a:bodyPr>
            <a:normAutofit/>
          </a:bodyPr>
          <a:lstStyle/>
          <a:p>
            <a:r>
              <a:rPr lang="en-US" sz="2500" dirty="0"/>
              <a:t>The </a:t>
            </a:r>
            <a:r>
              <a:rPr lang="en-US" sz="2500" b="1" dirty="0">
                <a:solidFill>
                  <a:schemeClr val="accent1"/>
                </a:solidFill>
              </a:rPr>
              <a:t>carbon cycle </a:t>
            </a:r>
            <a:r>
              <a:rPr lang="en-US" sz="2500" dirty="0">
                <a:solidFill>
                  <a:schemeClr val="accent1"/>
                </a:solidFill>
              </a:rPr>
              <a:t>is the transformative process of a carbon molecule </a:t>
            </a:r>
          </a:p>
          <a:p>
            <a:pPr lvl="1"/>
            <a:r>
              <a:rPr lang="en-US" sz="2500" dirty="0"/>
              <a:t>The </a:t>
            </a:r>
            <a:r>
              <a:rPr lang="en-US" sz="2500" b="1" dirty="0"/>
              <a:t>biological pump </a:t>
            </a:r>
            <a:r>
              <a:rPr lang="en-US" sz="2500" dirty="0"/>
              <a:t>is a part of the broader carbon cycle</a:t>
            </a:r>
          </a:p>
          <a:p>
            <a:r>
              <a:rPr lang="en-US" sz="2500" dirty="0"/>
              <a:t>The </a:t>
            </a:r>
            <a:r>
              <a:rPr lang="en-US" sz="2500" dirty="0">
                <a:solidFill>
                  <a:schemeClr val="tx1"/>
                </a:solidFill>
              </a:rPr>
              <a:t>goal of the carbon cycle is to take carbon from the atmosphere and to </a:t>
            </a:r>
            <a:r>
              <a:rPr lang="en-US" sz="2500" b="1" dirty="0">
                <a:solidFill>
                  <a:schemeClr val="accent1"/>
                </a:solidFill>
              </a:rPr>
              <a:t>sequester</a:t>
            </a:r>
            <a:r>
              <a:rPr lang="en-US" sz="2500" dirty="0">
                <a:solidFill>
                  <a:schemeClr val="accent1"/>
                </a:solidFill>
              </a:rPr>
              <a:t> it, or keep it in the deep sea</a:t>
            </a:r>
            <a:endParaRPr lang="en-US" sz="2500" dirty="0">
              <a:solidFill>
                <a:schemeClr val="tx1"/>
              </a:solidFill>
            </a:endParaRPr>
          </a:p>
        </p:txBody>
      </p:sp>
      <p:sp>
        <p:nvSpPr>
          <p:cNvPr id="6" name="TextBox 5">
            <a:extLst>
              <a:ext uri="{FF2B5EF4-FFF2-40B4-BE49-F238E27FC236}">
                <a16:creationId xmlns:a16="http://schemas.microsoft.com/office/drawing/2014/main" id="{C5AB3D94-F75F-0F49-A686-252A4BEA514F}"/>
              </a:ext>
            </a:extLst>
          </p:cNvPr>
          <p:cNvSpPr txBox="1"/>
          <p:nvPr/>
        </p:nvSpPr>
        <p:spPr>
          <a:xfrm rot="779630">
            <a:off x="7930179" y="5590558"/>
            <a:ext cx="1200150" cy="830997"/>
          </a:xfrm>
          <a:prstGeom prst="rect">
            <a:avLst/>
          </a:prstGeom>
          <a:noFill/>
        </p:spPr>
        <p:txBody>
          <a:bodyPr wrap="square">
            <a:spAutoFit/>
          </a:bodyPr>
          <a:lstStyle/>
          <a:p>
            <a:r>
              <a:rPr lang="en-US" sz="4800" dirty="0"/>
              <a:t>💩</a:t>
            </a:r>
          </a:p>
        </p:txBody>
      </p:sp>
      <p:pic>
        <p:nvPicPr>
          <p:cNvPr id="7" name="Picture 6">
            <a:extLst>
              <a:ext uri="{FF2B5EF4-FFF2-40B4-BE49-F238E27FC236}">
                <a16:creationId xmlns:a16="http://schemas.microsoft.com/office/drawing/2014/main" id="{FAD8455E-52D5-CA4C-B1BE-333BA8C2AD56}"/>
              </a:ext>
            </a:extLst>
          </p:cNvPr>
          <p:cNvPicPr>
            <a:picLocks noChangeAspect="1"/>
          </p:cNvPicPr>
          <p:nvPr/>
        </p:nvPicPr>
        <p:blipFill>
          <a:blip r:embed="rId8"/>
          <a:stretch>
            <a:fillRect/>
          </a:stretch>
        </p:blipFill>
        <p:spPr>
          <a:xfrm rot="20823581">
            <a:off x="5104997" y="5759839"/>
            <a:ext cx="1001445" cy="1096176"/>
          </a:xfrm>
          <a:prstGeom prst="rect">
            <a:avLst/>
          </a:prstGeom>
        </p:spPr>
      </p:pic>
      <p:pic>
        <p:nvPicPr>
          <p:cNvPr id="8" name="Graphic 7">
            <a:extLst>
              <a:ext uri="{FF2B5EF4-FFF2-40B4-BE49-F238E27FC236}">
                <a16:creationId xmlns:a16="http://schemas.microsoft.com/office/drawing/2014/main" id="{F52DCC3D-C1D8-B740-BF6A-74C10427D24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20462835">
            <a:off x="187660" y="4134416"/>
            <a:ext cx="1173145" cy="1173145"/>
          </a:xfrm>
          <a:prstGeom prst="rect">
            <a:avLst/>
          </a:prstGeom>
        </p:spPr>
      </p:pic>
      <p:pic>
        <p:nvPicPr>
          <p:cNvPr id="9" name="Picture 8">
            <a:extLst>
              <a:ext uri="{FF2B5EF4-FFF2-40B4-BE49-F238E27FC236}">
                <a16:creationId xmlns:a16="http://schemas.microsoft.com/office/drawing/2014/main" id="{8C4CBED4-963B-0540-9915-B4093AB39E51}"/>
              </a:ext>
            </a:extLst>
          </p:cNvPr>
          <p:cNvPicPr>
            <a:picLocks noChangeAspect="1"/>
          </p:cNvPicPr>
          <p:nvPr/>
        </p:nvPicPr>
        <p:blipFill>
          <a:blip r:embed="rId11">
            <a:alphaModFix/>
          </a:blip>
          <a:stretch>
            <a:fillRect/>
          </a:stretch>
        </p:blipFill>
        <p:spPr>
          <a:xfrm>
            <a:off x="9533163" y="4931802"/>
            <a:ext cx="2404257" cy="1376125"/>
          </a:xfrm>
          <a:prstGeom prst="rect">
            <a:avLst/>
          </a:prstGeom>
          <a:ln w="76200">
            <a:noFill/>
          </a:ln>
          <a:effectLst>
            <a:softEdge rad="0"/>
          </a:effectLst>
        </p:spPr>
      </p:pic>
      <p:sp>
        <p:nvSpPr>
          <p:cNvPr id="12" name="TextBox 11">
            <a:extLst>
              <a:ext uri="{FF2B5EF4-FFF2-40B4-BE49-F238E27FC236}">
                <a16:creationId xmlns:a16="http://schemas.microsoft.com/office/drawing/2014/main" id="{CB799454-4D17-F443-9268-05DADAF57EF7}"/>
              </a:ext>
            </a:extLst>
          </p:cNvPr>
          <p:cNvSpPr txBox="1"/>
          <p:nvPr/>
        </p:nvSpPr>
        <p:spPr>
          <a:xfrm>
            <a:off x="9761803" y="5235086"/>
            <a:ext cx="1946976" cy="707886"/>
          </a:xfrm>
          <a:prstGeom prst="rect">
            <a:avLst/>
          </a:prstGeom>
          <a:noFill/>
        </p:spPr>
        <p:txBody>
          <a:bodyPr wrap="square">
            <a:spAutoFit/>
          </a:bodyPr>
          <a:lstStyle/>
          <a:p>
            <a:pPr lvl="0" algn="ctr"/>
            <a:r>
              <a:rPr lang="en-US" sz="2000" dirty="0">
                <a:solidFill>
                  <a:schemeClr val="bg1"/>
                </a:solidFill>
              </a:rPr>
              <a:t>carbon held in the deep sea</a:t>
            </a:r>
          </a:p>
        </p:txBody>
      </p:sp>
    </p:spTree>
    <p:extLst>
      <p:ext uri="{BB962C8B-B14F-4D97-AF65-F5344CB8AC3E}">
        <p14:creationId xmlns:p14="http://schemas.microsoft.com/office/powerpoint/2010/main" val="3124039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2654C-AF5C-C440-A25E-5BA39803FE70}"/>
              </a:ext>
            </a:extLst>
          </p:cNvPr>
          <p:cNvSpPr>
            <a:spLocks noGrp="1"/>
          </p:cNvSpPr>
          <p:nvPr>
            <p:ph type="title"/>
          </p:nvPr>
        </p:nvSpPr>
        <p:spPr/>
        <p:txBody>
          <a:bodyPr/>
          <a:lstStyle/>
          <a:p>
            <a:r>
              <a:rPr lang="en-US" dirty="0"/>
              <a:t>Reality: biological pump and the carbon cycle </a:t>
            </a:r>
          </a:p>
        </p:txBody>
      </p:sp>
      <p:sp>
        <p:nvSpPr>
          <p:cNvPr id="3" name="Content Placeholder 2">
            <a:extLst>
              <a:ext uri="{FF2B5EF4-FFF2-40B4-BE49-F238E27FC236}">
                <a16:creationId xmlns:a16="http://schemas.microsoft.com/office/drawing/2014/main" id="{7AAD47AE-6C03-684B-B8B8-51BAABD5AAAD}"/>
              </a:ext>
            </a:extLst>
          </p:cNvPr>
          <p:cNvSpPr>
            <a:spLocks noGrp="1"/>
          </p:cNvSpPr>
          <p:nvPr>
            <p:ph idx="1"/>
          </p:nvPr>
        </p:nvSpPr>
        <p:spPr>
          <a:xfrm>
            <a:off x="1451744" y="2651491"/>
            <a:ext cx="9288511" cy="3803097"/>
          </a:xfrm>
        </p:spPr>
        <p:txBody>
          <a:bodyPr>
            <a:normAutofit/>
          </a:bodyPr>
          <a:lstStyle/>
          <a:p>
            <a:r>
              <a:rPr lang="en-US" sz="3200" dirty="0">
                <a:solidFill>
                  <a:schemeClr val="tx1"/>
                </a:solidFill>
              </a:rPr>
              <a:t>Gelatinous zooplankton can create tons of poop that are </a:t>
            </a:r>
            <a:r>
              <a:rPr lang="en-US" sz="3200" i="1" dirty="0">
                <a:solidFill>
                  <a:schemeClr val="tx1"/>
                </a:solidFill>
              </a:rPr>
              <a:t>large</a:t>
            </a:r>
            <a:r>
              <a:rPr lang="en-US" sz="3200" dirty="0">
                <a:solidFill>
                  <a:schemeClr val="tx1"/>
                </a:solidFill>
              </a:rPr>
              <a:t>, </a:t>
            </a:r>
            <a:r>
              <a:rPr lang="en-US" sz="3200" i="1" dirty="0">
                <a:solidFill>
                  <a:schemeClr val="tx1"/>
                </a:solidFill>
              </a:rPr>
              <a:t>dense</a:t>
            </a:r>
            <a:r>
              <a:rPr lang="en-US" sz="3200" dirty="0">
                <a:solidFill>
                  <a:schemeClr val="tx1"/>
                </a:solidFill>
              </a:rPr>
              <a:t>, </a:t>
            </a:r>
            <a:r>
              <a:rPr lang="en-US" sz="3200" i="1" dirty="0">
                <a:solidFill>
                  <a:schemeClr val="tx1"/>
                </a:solidFill>
              </a:rPr>
              <a:t>fast sinking</a:t>
            </a:r>
            <a:r>
              <a:rPr lang="en-US" sz="3200" dirty="0">
                <a:solidFill>
                  <a:schemeClr val="tx1"/>
                </a:solidFill>
              </a:rPr>
              <a:t>, and </a:t>
            </a:r>
            <a:r>
              <a:rPr lang="en-US" sz="3200" i="1" dirty="0">
                <a:solidFill>
                  <a:schemeClr val="tx1"/>
                </a:solidFill>
              </a:rPr>
              <a:t>full of carbon </a:t>
            </a:r>
            <a:r>
              <a:rPr lang="en-US" sz="3200" dirty="0">
                <a:solidFill>
                  <a:schemeClr val="tx1"/>
                </a:solidFill>
              </a:rPr>
              <a:t>so when these species </a:t>
            </a:r>
            <a:r>
              <a:rPr lang="en-US" sz="3200" dirty="0">
                <a:solidFill>
                  <a:schemeClr val="accent1"/>
                </a:solidFill>
              </a:rPr>
              <a:t>bloom</a:t>
            </a:r>
            <a:r>
              <a:rPr lang="en-US" sz="3200" dirty="0">
                <a:solidFill>
                  <a:schemeClr val="tx1"/>
                </a:solidFill>
              </a:rPr>
              <a:t> there is a massive increase in the </a:t>
            </a:r>
            <a:r>
              <a:rPr lang="en-US" sz="3200" b="1" dirty="0">
                <a:solidFill>
                  <a:schemeClr val="accent1"/>
                </a:solidFill>
              </a:rPr>
              <a:t>export</a:t>
            </a:r>
            <a:r>
              <a:rPr lang="en-US" sz="3200" dirty="0">
                <a:solidFill>
                  <a:schemeClr val="accent1"/>
                </a:solidFill>
              </a:rPr>
              <a:t>, or sinking, </a:t>
            </a:r>
            <a:r>
              <a:rPr lang="en-US" sz="3200" dirty="0">
                <a:solidFill>
                  <a:schemeClr val="tx1"/>
                </a:solidFill>
              </a:rPr>
              <a:t>of carbon </a:t>
            </a:r>
          </a:p>
          <a:p>
            <a:r>
              <a:rPr lang="en-US" sz="3200" dirty="0"/>
              <a:t>This makes the blooms of gelatinous zooplankton essential for the workings of the biological pump and the carbon cycle!</a:t>
            </a:r>
          </a:p>
          <a:p>
            <a:endParaRPr lang="en-US" sz="3200" dirty="0"/>
          </a:p>
          <a:p>
            <a:endParaRPr lang="en-US" sz="3200" dirty="0"/>
          </a:p>
        </p:txBody>
      </p:sp>
      <p:sp>
        <p:nvSpPr>
          <p:cNvPr id="4" name="TextBox 3">
            <a:extLst>
              <a:ext uri="{FF2B5EF4-FFF2-40B4-BE49-F238E27FC236}">
                <a16:creationId xmlns:a16="http://schemas.microsoft.com/office/drawing/2014/main" id="{F6F06E2F-0ADC-DD48-B079-6284BB7A88D5}"/>
              </a:ext>
            </a:extLst>
          </p:cNvPr>
          <p:cNvSpPr txBox="1"/>
          <p:nvPr/>
        </p:nvSpPr>
        <p:spPr>
          <a:xfrm rot="20417453">
            <a:off x="10947259" y="153837"/>
            <a:ext cx="1529046" cy="923330"/>
          </a:xfrm>
          <a:prstGeom prst="rect">
            <a:avLst/>
          </a:prstGeom>
          <a:noFill/>
        </p:spPr>
        <p:txBody>
          <a:bodyPr wrap="square">
            <a:spAutoFit/>
          </a:bodyPr>
          <a:lstStyle/>
          <a:p>
            <a:r>
              <a:rPr lang="en-US" sz="5400" dirty="0"/>
              <a:t>💩</a:t>
            </a:r>
            <a:endParaRPr lang="en-US" sz="4800" dirty="0"/>
          </a:p>
        </p:txBody>
      </p:sp>
      <p:sp>
        <p:nvSpPr>
          <p:cNvPr id="5" name="TextBox 4">
            <a:extLst>
              <a:ext uri="{FF2B5EF4-FFF2-40B4-BE49-F238E27FC236}">
                <a16:creationId xmlns:a16="http://schemas.microsoft.com/office/drawing/2014/main" id="{1E0DBE28-301C-114A-9EA1-B6743E911D5A}"/>
              </a:ext>
            </a:extLst>
          </p:cNvPr>
          <p:cNvSpPr txBox="1"/>
          <p:nvPr/>
        </p:nvSpPr>
        <p:spPr>
          <a:xfrm rot="779630">
            <a:off x="11122881" y="1108343"/>
            <a:ext cx="1529046" cy="584775"/>
          </a:xfrm>
          <a:prstGeom prst="rect">
            <a:avLst/>
          </a:prstGeom>
          <a:noFill/>
        </p:spPr>
        <p:txBody>
          <a:bodyPr wrap="square">
            <a:spAutoFit/>
          </a:bodyPr>
          <a:lstStyle/>
          <a:p>
            <a:r>
              <a:rPr lang="en-US" sz="3200" dirty="0"/>
              <a:t>💩</a:t>
            </a:r>
            <a:endParaRPr lang="en-US" sz="4800" dirty="0"/>
          </a:p>
        </p:txBody>
      </p:sp>
      <p:sp>
        <p:nvSpPr>
          <p:cNvPr id="6" name="TextBox 5">
            <a:extLst>
              <a:ext uri="{FF2B5EF4-FFF2-40B4-BE49-F238E27FC236}">
                <a16:creationId xmlns:a16="http://schemas.microsoft.com/office/drawing/2014/main" id="{61DA5647-5E09-C140-ABA6-ABC14ABB7858}"/>
              </a:ext>
            </a:extLst>
          </p:cNvPr>
          <p:cNvSpPr txBox="1"/>
          <p:nvPr/>
        </p:nvSpPr>
        <p:spPr>
          <a:xfrm rot="779630">
            <a:off x="10589107" y="1163777"/>
            <a:ext cx="1529046" cy="830997"/>
          </a:xfrm>
          <a:prstGeom prst="rect">
            <a:avLst/>
          </a:prstGeom>
          <a:noFill/>
        </p:spPr>
        <p:txBody>
          <a:bodyPr wrap="square">
            <a:spAutoFit/>
          </a:bodyPr>
          <a:lstStyle/>
          <a:p>
            <a:r>
              <a:rPr lang="en-US" sz="4800" dirty="0"/>
              <a:t>💩</a:t>
            </a:r>
          </a:p>
        </p:txBody>
      </p:sp>
      <p:sp>
        <p:nvSpPr>
          <p:cNvPr id="7" name="TextBox 6">
            <a:extLst>
              <a:ext uri="{FF2B5EF4-FFF2-40B4-BE49-F238E27FC236}">
                <a16:creationId xmlns:a16="http://schemas.microsoft.com/office/drawing/2014/main" id="{ABC29145-90C2-4F4A-98CA-41EA1562027E}"/>
              </a:ext>
            </a:extLst>
          </p:cNvPr>
          <p:cNvSpPr txBox="1"/>
          <p:nvPr/>
        </p:nvSpPr>
        <p:spPr>
          <a:xfrm rot="779630">
            <a:off x="10947259" y="1926698"/>
            <a:ext cx="1529046" cy="830997"/>
          </a:xfrm>
          <a:prstGeom prst="rect">
            <a:avLst/>
          </a:prstGeom>
          <a:noFill/>
        </p:spPr>
        <p:txBody>
          <a:bodyPr wrap="square">
            <a:spAutoFit/>
          </a:bodyPr>
          <a:lstStyle/>
          <a:p>
            <a:r>
              <a:rPr lang="en-US" sz="4800" dirty="0"/>
              <a:t>💩</a:t>
            </a:r>
          </a:p>
        </p:txBody>
      </p:sp>
      <p:sp>
        <p:nvSpPr>
          <p:cNvPr id="8" name="TextBox 7">
            <a:extLst>
              <a:ext uri="{FF2B5EF4-FFF2-40B4-BE49-F238E27FC236}">
                <a16:creationId xmlns:a16="http://schemas.microsoft.com/office/drawing/2014/main" id="{7FDE3A5A-F265-364D-88A4-F6E05B91A53A}"/>
              </a:ext>
            </a:extLst>
          </p:cNvPr>
          <p:cNvSpPr txBox="1"/>
          <p:nvPr/>
        </p:nvSpPr>
        <p:spPr>
          <a:xfrm rot="779630">
            <a:off x="11404628" y="1469499"/>
            <a:ext cx="1529046" cy="830997"/>
          </a:xfrm>
          <a:prstGeom prst="rect">
            <a:avLst/>
          </a:prstGeom>
          <a:noFill/>
        </p:spPr>
        <p:txBody>
          <a:bodyPr wrap="square">
            <a:spAutoFit/>
          </a:bodyPr>
          <a:lstStyle/>
          <a:p>
            <a:r>
              <a:rPr lang="en-US" sz="4800" dirty="0"/>
              <a:t>💩</a:t>
            </a:r>
          </a:p>
        </p:txBody>
      </p:sp>
      <p:sp>
        <p:nvSpPr>
          <p:cNvPr id="9" name="TextBox 8">
            <a:extLst>
              <a:ext uri="{FF2B5EF4-FFF2-40B4-BE49-F238E27FC236}">
                <a16:creationId xmlns:a16="http://schemas.microsoft.com/office/drawing/2014/main" id="{D08B8FEF-82EC-F647-9545-DD2B57576690}"/>
              </a:ext>
            </a:extLst>
          </p:cNvPr>
          <p:cNvSpPr txBox="1"/>
          <p:nvPr/>
        </p:nvSpPr>
        <p:spPr>
          <a:xfrm rot="779630">
            <a:off x="10739254" y="2418583"/>
            <a:ext cx="1529046" cy="830997"/>
          </a:xfrm>
          <a:prstGeom prst="rect">
            <a:avLst/>
          </a:prstGeom>
          <a:noFill/>
        </p:spPr>
        <p:txBody>
          <a:bodyPr wrap="square">
            <a:spAutoFit/>
          </a:bodyPr>
          <a:lstStyle/>
          <a:p>
            <a:r>
              <a:rPr lang="en-US" sz="4800" dirty="0"/>
              <a:t>💩</a:t>
            </a:r>
          </a:p>
        </p:txBody>
      </p:sp>
      <p:sp>
        <p:nvSpPr>
          <p:cNvPr id="10" name="TextBox 9">
            <a:extLst>
              <a:ext uri="{FF2B5EF4-FFF2-40B4-BE49-F238E27FC236}">
                <a16:creationId xmlns:a16="http://schemas.microsoft.com/office/drawing/2014/main" id="{D300623B-ADFB-824D-A73F-2CE39C8BF715}"/>
              </a:ext>
            </a:extLst>
          </p:cNvPr>
          <p:cNvSpPr txBox="1"/>
          <p:nvPr/>
        </p:nvSpPr>
        <p:spPr>
          <a:xfrm rot="779630">
            <a:off x="11181157" y="5307131"/>
            <a:ext cx="1529046" cy="1107996"/>
          </a:xfrm>
          <a:prstGeom prst="rect">
            <a:avLst/>
          </a:prstGeom>
          <a:noFill/>
        </p:spPr>
        <p:txBody>
          <a:bodyPr wrap="square">
            <a:spAutoFit/>
          </a:bodyPr>
          <a:lstStyle/>
          <a:p>
            <a:r>
              <a:rPr lang="en-US" sz="6600" dirty="0"/>
              <a:t>💩</a:t>
            </a:r>
          </a:p>
        </p:txBody>
      </p:sp>
      <p:sp>
        <p:nvSpPr>
          <p:cNvPr id="11" name="TextBox 10">
            <a:extLst>
              <a:ext uri="{FF2B5EF4-FFF2-40B4-BE49-F238E27FC236}">
                <a16:creationId xmlns:a16="http://schemas.microsoft.com/office/drawing/2014/main" id="{4AD87901-2D46-914E-AB73-F3C707013871}"/>
              </a:ext>
            </a:extLst>
          </p:cNvPr>
          <p:cNvSpPr txBox="1"/>
          <p:nvPr/>
        </p:nvSpPr>
        <p:spPr>
          <a:xfrm rot="779630">
            <a:off x="10877744" y="4965303"/>
            <a:ext cx="1529046" cy="830997"/>
          </a:xfrm>
          <a:prstGeom prst="rect">
            <a:avLst/>
          </a:prstGeom>
          <a:noFill/>
        </p:spPr>
        <p:txBody>
          <a:bodyPr wrap="square">
            <a:spAutoFit/>
          </a:bodyPr>
          <a:lstStyle/>
          <a:p>
            <a:r>
              <a:rPr lang="en-US" sz="4800" dirty="0"/>
              <a:t>💩</a:t>
            </a:r>
          </a:p>
        </p:txBody>
      </p:sp>
      <p:sp>
        <p:nvSpPr>
          <p:cNvPr id="12" name="TextBox 11">
            <a:extLst>
              <a:ext uri="{FF2B5EF4-FFF2-40B4-BE49-F238E27FC236}">
                <a16:creationId xmlns:a16="http://schemas.microsoft.com/office/drawing/2014/main" id="{438FBD83-C6B7-804F-94D9-EBF9EAC96799}"/>
              </a:ext>
            </a:extLst>
          </p:cNvPr>
          <p:cNvSpPr txBox="1"/>
          <p:nvPr/>
        </p:nvSpPr>
        <p:spPr>
          <a:xfrm rot="779630">
            <a:off x="11023457" y="3075488"/>
            <a:ext cx="1529046" cy="1200329"/>
          </a:xfrm>
          <a:prstGeom prst="rect">
            <a:avLst/>
          </a:prstGeom>
          <a:noFill/>
        </p:spPr>
        <p:txBody>
          <a:bodyPr wrap="square">
            <a:spAutoFit/>
          </a:bodyPr>
          <a:lstStyle/>
          <a:p>
            <a:r>
              <a:rPr lang="en-US" sz="7200" dirty="0"/>
              <a:t>💩</a:t>
            </a:r>
          </a:p>
        </p:txBody>
      </p:sp>
      <p:sp>
        <p:nvSpPr>
          <p:cNvPr id="13" name="TextBox 12">
            <a:extLst>
              <a:ext uri="{FF2B5EF4-FFF2-40B4-BE49-F238E27FC236}">
                <a16:creationId xmlns:a16="http://schemas.microsoft.com/office/drawing/2014/main" id="{E6F613B9-F32D-D441-8E55-ECDE6FFD29EF}"/>
              </a:ext>
            </a:extLst>
          </p:cNvPr>
          <p:cNvSpPr txBox="1"/>
          <p:nvPr/>
        </p:nvSpPr>
        <p:spPr>
          <a:xfrm rot="1346906">
            <a:off x="11458507" y="2509495"/>
            <a:ext cx="1090658" cy="400110"/>
          </a:xfrm>
          <a:prstGeom prst="rect">
            <a:avLst/>
          </a:prstGeom>
          <a:noFill/>
        </p:spPr>
        <p:txBody>
          <a:bodyPr wrap="square">
            <a:spAutoFit/>
          </a:bodyPr>
          <a:lstStyle/>
          <a:p>
            <a:r>
              <a:rPr lang="en-US" sz="2000" dirty="0"/>
              <a:t>💩</a:t>
            </a:r>
          </a:p>
        </p:txBody>
      </p:sp>
      <p:sp>
        <p:nvSpPr>
          <p:cNvPr id="14" name="TextBox 13">
            <a:extLst>
              <a:ext uri="{FF2B5EF4-FFF2-40B4-BE49-F238E27FC236}">
                <a16:creationId xmlns:a16="http://schemas.microsoft.com/office/drawing/2014/main" id="{D5578204-4F14-C140-9480-126615A8DA22}"/>
              </a:ext>
            </a:extLst>
          </p:cNvPr>
          <p:cNvSpPr txBox="1"/>
          <p:nvPr/>
        </p:nvSpPr>
        <p:spPr>
          <a:xfrm rot="19453127">
            <a:off x="11424980" y="2432349"/>
            <a:ext cx="1090658" cy="646331"/>
          </a:xfrm>
          <a:prstGeom prst="rect">
            <a:avLst/>
          </a:prstGeom>
          <a:noFill/>
        </p:spPr>
        <p:txBody>
          <a:bodyPr wrap="square">
            <a:spAutoFit/>
          </a:bodyPr>
          <a:lstStyle/>
          <a:p>
            <a:r>
              <a:rPr lang="en-US" sz="3600" dirty="0"/>
              <a:t>💩</a:t>
            </a:r>
          </a:p>
        </p:txBody>
      </p:sp>
      <p:sp>
        <p:nvSpPr>
          <p:cNvPr id="15" name="TextBox 14">
            <a:extLst>
              <a:ext uri="{FF2B5EF4-FFF2-40B4-BE49-F238E27FC236}">
                <a16:creationId xmlns:a16="http://schemas.microsoft.com/office/drawing/2014/main" id="{401DC7E7-5175-5549-B602-5266C7C5CAAF}"/>
              </a:ext>
            </a:extLst>
          </p:cNvPr>
          <p:cNvSpPr txBox="1"/>
          <p:nvPr/>
        </p:nvSpPr>
        <p:spPr>
          <a:xfrm rot="20208567">
            <a:off x="10823244" y="2861846"/>
            <a:ext cx="1090658" cy="646331"/>
          </a:xfrm>
          <a:prstGeom prst="rect">
            <a:avLst/>
          </a:prstGeom>
          <a:noFill/>
        </p:spPr>
        <p:txBody>
          <a:bodyPr wrap="square">
            <a:spAutoFit/>
          </a:bodyPr>
          <a:lstStyle/>
          <a:p>
            <a:r>
              <a:rPr lang="en-US" sz="3600" dirty="0"/>
              <a:t>💩</a:t>
            </a:r>
          </a:p>
        </p:txBody>
      </p:sp>
      <p:sp>
        <p:nvSpPr>
          <p:cNvPr id="16" name="TextBox 15">
            <a:extLst>
              <a:ext uri="{FF2B5EF4-FFF2-40B4-BE49-F238E27FC236}">
                <a16:creationId xmlns:a16="http://schemas.microsoft.com/office/drawing/2014/main" id="{E9339E9C-90DD-B945-B788-771916F39EBC}"/>
              </a:ext>
            </a:extLst>
          </p:cNvPr>
          <p:cNvSpPr txBox="1"/>
          <p:nvPr/>
        </p:nvSpPr>
        <p:spPr>
          <a:xfrm rot="19453127" flipV="1">
            <a:off x="10464865" y="3971984"/>
            <a:ext cx="1284073" cy="646331"/>
          </a:xfrm>
          <a:prstGeom prst="rect">
            <a:avLst/>
          </a:prstGeom>
          <a:noFill/>
        </p:spPr>
        <p:txBody>
          <a:bodyPr wrap="square">
            <a:spAutoFit/>
          </a:bodyPr>
          <a:lstStyle/>
          <a:p>
            <a:r>
              <a:rPr lang="en-US" sz="3600" dirty="0"/>
              <a:t>💩</a:t>
            </a:r>
          </a:p>
        </p:txBody>
      </p:sp>
      <p:sp>
        <p:nvSpPr>
          <p:cNvPr id="17" name="TextBox 16">
            <a:extLst>
              <a:ext uri="{FF2B5EF4-FFF2-40B4-BE49-F238E27FC236}">
                <a16:creationId xmlns:a16="http://schemas.microsoft.com/office/drawing/2014/main" id="{EC6EA067-3E8B-F749-8B2F-F35E93820483}"/>
              </a:ext>
            </a:extLst>
          </p:cNvPr>
          <p:cNvSpPr txBox="1"/>
          <p:nvPr/>
        </p:nvSpPr>
        <p:spPr>
          <a:xfrm rot="19453127">
            <a:off x="11376346" y="4362609"/>
            <a:ext cx="1090658" cy="646331"/>
          </a:xfrm>
          <a:prstGeom prst="rect">
            <a:avLst/>
          </a:prstGeom>
          <a:noFill/>
        </p:spPr>
        <p:txBody>
          <a:bodyPr wrap="square">
            <a:spAutoFit/>
          </a:bodyPr>
          <a:lstStyle/>
          <a:p>
            <a:r>
              <a:rPr lang="en-US" sz="3600" dirty="0"/>
              <a:t>💩</a:t>
            </a:r>
          </a:p>
        </p:txBody>
      </p:sp>
      <p:sp>
        <p:nvSpPr>
          <p:cNvPr id="18" name="TextBox 17">
            <a:extLst>
              <a:ext uri="{FF2B5EF4-FFF2-40B4-BE49-F238E27FC236}">
                <a16:creationId xmlns:a16="http://schemas.microsoft.com/office/drawing/2014/main" id="{7652F199-B395-C34B-81DA-1EF08A897A29}"/>
              </a:ext>
            </a:extLst>
          </p:cNvPr>
          <p:cNvSpPr txBox="1"/>
          <p:nvPr/>
        </p:nvSpPr>
        <p:spPr>
          <a:xfrm rot="19453127">
            <a:off x="10878109" y="4035013"/>
            <a:ext cx="1090658" cy="646331"/>
          </a:xfrm>
          <a:prstGeom prst="rect">
            <a:avLst/>
          </a:prstGeom>
          <a:noFill/>
        </p:spPr>
        <p:txBody>
          <a:bodyPr wrap="square">
            <a:spAutoFit/>
          </a:bodyPr>
          <a:lstStyle/>
          <a:p>
            <a:r>
              <a:rPr lang="en-US" sz="3600" dirty="0"/>
              <a:t>💩</a:t>
            </a:r>
          </a:p>
        </p:txBody>
      </p:sp>
      <p:sp>
        <p:nvSpPr>
          <p:cNvPr id="19" name="TextBox 18">
            <a:extLst>
              <a:ext uri="{FF2B5EF4-FFF2-40B4-BE49-F238E27FC236}">
                <a16:creationId xmlns:a16="http://schemas.microsoft.com/office/drawing/2014/main" id="{F71134B9-D0A6-9D40-95A0-08A95E409091}"/>
              </a:ext>
            </a:extLst>
          </p:cNvPr>
          <p:cNvSpPr txBox="1"/>
          <p:nvPr/>
        </p:nvSpPr>
        <p:spPr>
          <a:xfrm rot="20271473">
            <a:off x="11475820" y="4049351"/>
            <a:ext cx="1090658" cy="400110"/>
          </a:xfrm>
          <a:prstGeom prst="rect">
            <a:avLst/>
          </a:prstGeom>
          <a:noFill/>
        </p:spPr>
        <p:txBody>
          <a:bodyPr wrap="square">
            <a:spAutoFit/>
          </a:bodyPr>
          <a:lstStyle/>
          <a:p>
            <a:r>
              <a:rPr lang="en-US" sz="2000" dirty="0"/>
              <a:t>💩</a:t>
            </a:r>
          </a:p>
        </p:txBody>
      </p:sp>
      <p:sp>
        <p:nvSpPr>
          <p:cNvPr id="20" name="TextBox 19">
            <a:extLst>
              <a:ext uri="{FF2B5EF4-FFF2-40B4-BE49-F238E27FC236}">
                <a16:creationId xmlns:a16="http://schemas.microsoft.com/office/drawing/2014/main" id="{F2D05F5A-A3E3-7E41-9D83-FC42816B70AE}"/>
              </a:ext>
            </a:extLst>
          </p:cNvPr>
          <p:cNvSpPr txBox="1"/>
          <p:nvPr/>
        </p:nvSpPr>
        <p:spPr>
          <a:xfrm rot="1346906">
            <a:off x="10823244" y="1860708"/>
            <a:ext cx="1090658" cy="400110"/>
          </a:xfrm>
          <a:prstGeom prst="rect">
            <a:avLst/>
          </a:prstGeom>
          <a:noFill/>
        </p:spPr>
        <p:txBody>
          <a:bodyPr wrap="square">
            <a:spAutoFit/>
          </a:bodyPr>
          <a:lstStyle/>
          <a:p>
            <a:r>
              <a:rPr lang="en-US" sz="2000" dirty="0"/>
              <a:t>💩</a:t>
            </a:r>
          </a:p>
        </p:txBody>
      </p:sp>
      <p:sp>
        <p:nvSpPr>
          <p:cNvPr id="21" name="TextBox 20">
            <a:extLst>
              <a:ext uri="{FF2B5EF4-FFF2-40B4-BE49-F238E27FC236}">
                <a16:creationId xmlns:a16="http://schemas.microsoft.com/office/drawing/2014/main" id="{C590B753-99E7-4943-A276-12862794CE15}"/>
              </a:ext>
            </a:extLst>
          </p:cNvPr>
          <p:cNvSpPr txBox="1"/>
          <p:nvPr/>
        </p:nvSpPr>
        <p:spPr>
          <a:xfrm rot="2109954" flipV="1">
            <a:off x="10141416" y="5256582"/>
            <a:ext cx="1284073" cy="369332"/>
          </a:xfrm>
          <a:prstGeom prst="rect">
            <a:avLst/>
          </a:prstGeom>
          <a:noFill/>
        </p:spPr>
        <p:txBody>
          <a:bodyPr wrap="square">
            <a:spAutoFit/>
          </a:bodyPr>
          <a:lstStyle/>
          <a:p>
            <a:r>
              <a:rPr lang="en-US" dirty="0"/>
              <a:t>💩</a:t>
            </a:r>
            <a:endParaRPr lang="en-US" sz="3600" dirty="0"/>
          </a:p>
        </p:txBody>
      </p:sp>
      <p:sp>
        <p:nvSpPr>
          <p:cNvPr id="22" name="TextBox 21">
            <a:extLst>
              <a:ext uri="{FF2B5EF4-FFF2-40B4-BE49-F238E27FC236}">
                <a16:creationId xmlns:a16="http://schemas.microsoft.com/office/drawing/2014/main" id="{A4634373-7970-7542-8F10-ECF612F63C75}"/>
              </a:ext>
            </a:extLst>
          </p:cNvPr>
          <p:cNvSpPr txBox="1"/>
          <p:nvPr/>
        </p:nvSpPr>
        <p:spPr>
          <a:xfrm rot="19453127" flipV="1">
            <a:off x="10957644" y="989902"/>
            <a:ext cx="1284073" cy="646331"/>
          </a:xfrm>
          <a:prstGeom prst="rect">
            <a:avLst/>
          </a:prstGeom>
          <a:noFill/>
        </p:spPr>
        <p:txBody>
          <a:bodyPr wrap="square">
            <a:spAutoFit/>
          </a:bodyPr>
          <a:lstStyle/>
          <a:p>
            <a:r>
              <a:rPr lang="en-US" sz="3600" dirty="0"/>
              <a:t>💩</a:t>
            </a:r>
          </a:p>
        </p:txBody>
      </p:sp>
    </p:spTree>
    <p:extLst>
      <p:ext uri="{BB962C8B-B14F-4D97-AF65-F5344CB8AC3E}">
        <p14:creationId xmlns:p14="http://schemas.microsoft.com/office/powerpoint/2010/main" val="1474519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9B180-BA56-FE44-BFE4-274453EB3D18}"/>
              </a:ext>
            </a:extLst>
          </p:cNvPr>
          <p:cNvSpPr>
            <a:spLocks noGrp="1"/>
          </p:cNvSpPr>
          <p:nvPr>
            <p:ph type="title"/>
          </p:nvPr>
        </p:nvSpPr>
        <p:spPr/>
        <p:txBody>
          <a:bodyPr>
            <a:noAutofit/>
          </a:bodyPr>
          <a:lstStyle/>
          <a:p>
            <a:r>
              <a:rPr lang="en-US" sz="4400" cap="none" dirty="0"/>
              <a:t>Case Study: </a:t>
            </a:r>
            <a:r>
              <a:rPr lang="en-US" sz="4400" i="1" cap="none" dirty="0"/>
              <a:t>Salpa </a:t>
            </a:r>
            <a:r>
              <a:rPr lang="en-US" sz="4400" i="1" cap="none" dirty="0" err="1"/>
              <a:t>thompsoni</a:t>
            </a:r>
            <a:r>
              <a:rPr lang="en-US" sz="4400" cap="none" dirty="0"/>
              <a:t> In The Western Antarctic Peninsula</a:t>
            </a:r>
          </a:p>
        </p:txBody>
      </p:sp>
      <p:sp>
        <p:nvSpPr>
          <p:cNvPr id="4" name="Text Placeholder 3">
            <a:extLst>
              <a:ext uri="{FF2B5EF4-FFF2-40B4-BE49-F238E27FC236}">
                <a16:creationId xmlns:a16="http://schemas.microsoft.com/office/drawing/2014/main" id="{CB47FC7E-B1C0-D44D-99F4-9A5B3EF4797B}"/>
              </a:ext>
            </a:extLst>
          </p:cNvPr>
          <p:cNvSpPr>
            <a:spLocks noGrp="1"/>
          </p:cNvSpPr>
          <p:nvPr>
            <p:ph type="body" idx="1"/>
          </p:nvPr>
        </p:nvSpPr>
        <p:spPr>
          <a:xfrm>
            <a:off x="2695194" y="4962065"/>
            <a:ext cx="6801612" cy="1265082"/>
          </a:xfrm>
        </p:spPr>
        <p:txBody>
          <a:bodyPr>
            <a:normAutofit lnSpcReduction="10000"/>
          </a:bodyPr>
          <a:lstStyle/>
          <a:p>
            <a:pPr algn="ctr"/>
            <a:r>
              <a:rPr lang="en-US" sz="2800" dirty="0"/>
              <a:t>Now we can look at a specific example of a gelatinous zooplankton and their importance to their ecosystem!</a:t>
            </a:r>
          </a:p>
        </p:txBody>
      </p:sp>
    </p:spTree>
    <p:extLst>
      <p:ext uri="{BB962C8B-B14F-4D97-AF65-F5344CB8AC3E}">
        <p14:creationId xmlns:p14="http://schemas.microsoft.com/office/powerpoint/2010/main" val="3494128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34F05-BAC0-6D49-8EF8-DF194B2387EF}"/>
              </a:ext>
            </a:extLst>
          </p:cNvPr>
          <p:cNvSpPr>
            <a:spLocks noGrp="1"/>
          </p:cNvSpPr>
          <p:nvPr>
            <p:ph type="title"/>
          </p:nvPr>
        </p:nvSpPr>
        <p:spPr/>
        <p:txBody>
          <a:bodyPr/>
          <a:lstStyle/>
          <a:p>
            <a:r>
              <a:rPr lang="en-US" dirty="0"/>
              <a:t>The western Antarctic peninsula</a:t>
            </a:r>
          </a:p>
        </p:txBody>
      </p:sp>
      <p:sp>
        <p:nvSpPr>
          <p:cNvPr id="3" name="Content Placeholder 2">
            <a:extLst>
              <a:ext uri="{FF2B5EF4-FFF2-40B4-BE49-F238E27FC236}">
                <a16:creationId xmlns:a16="http://schemas.microsoft.com/office/drawing/2014/main" id="{9E5F1C68-4EA2-ED4A-BA4C-876200625C40}"/>
              </a:ext>
            </a:extLst>
          </p:cNvPr>
          <p:cNvSpPr>
            <a:spLocks noGrp="1"/>
          </p:cNvSpPr>
          <p:nvPr>
            <p:ph sz="half" idx="1"/>
          </p:nvPr>
        </p:nvSpPr>
        <p:spPr>
          <a:xfrm>
            <a:off x="1581912" y="2638043"/>
            <a:ext cx="4514088" cy="4010951"/>
          </a:xfrm>
        </p:spPr>
        <p:txBody>
          <a:bodyPr>
            <a:normAutofit/>
          </a:bodyPr>
          <a:lstStyle/>
          <a:p>
            <a:r>
              <a:rPr lang="en-US" sz="2400" dirty="0"/>
              <a:t>The part of Antarctica closest to any other continent is called the </a:t>
            </a:r>
            <a:r>
              <a:rPr lang="en-US" sz="2400" dirty="0">
                <a:solidFill>
                  <a:schemeClr val="accent1"/>
                </a:solidFill>
              </a:rPr>
              <a:t>western Antarctic Peninsula</a:t>
            </a:r>
          </a:p>
          <a:p>
            <a:r>
              <a:rPr lang="en-US" sz="2400" dirty="0">
                <a:solidFill>
                  <a:schemeClr val="tx1"/>
                </a:solidFill>
              </a:rPr>
              <a:t>This is </a:t>
            </a:r>
            <a:r>
              <a:rPr lang="en-US" sz="2400" dirty="0">
                <a:solidFill>
                  <a:schemeClr val="accent1"/>
                </a:solidFill>
              </a:rPr>
              <a:t>one of the fastest warming places on earth due to climate change</a:t>
            </a:r>
          </a:p>
          <a:p>
            <a:r>
              <a:rPr lang="en-US" sz="2400" dirty="0"/>
              <a:t>Off the coast of the peninsula there are tons of zooplankton and the dominant gelatinous zooplankton is the </a:t>
            </a:r>
            <a:r>
              <a:rPr lang="en-US" sz="2400" b="1" dirty="0" err="1">
                <a:solidFill>
                  <a:schemeClr val="accent1"/>
                </a:solidFill>
              </a:rPr>
              <a:t>salp</a:t>
            </a:r>
            <a:endParaRPr lang="en-US" sz="2400" dirty="0"/>
          </a:p>
        </p:txBody>
      </p:sp>
      <p:pic>
        <p:nvPicPr>
          <p:cNvPr id="6" name="Content Placeholder 5">
            <a:extLst>
              <a:ext uri="{FF2B5EF4-FFF2-40B4-BE49-F238E27FC236}">
                <a16:creationId xmlns:a16="http://schemas.microsoft.com/office/drawing/2014/main" id="{3537A7EF-2088-444C-BA47-5B3FF331F217}"/>
              </a:ext>
            </a:extLst>
          </p:cNvPr>
          <p:cNvPicPr>
            <a:picLocks noGrp="1" noChangeAspect="1"/>
          </p:cNvPicPr>
          <p:nvPr>
            <p:ph sz="half" idx="2"/>
          </p:nvPr>
        </p:nvPicPr>
        <p:blipFill>
          <a:blip r:embed="rId3"/>
          <a:stretch>
            <a:fillRect/>
          </a:stretch>
        </p:blipFill>
        <p:spPr>
          <a:xfrm>
            <a:off x="6338319" y="2421201"/>
            <a:ext cx="5725138" cy="4227794"/>
          </a:xfrm>
        </p:spPr>
      </p:pic>
      <p:pic>
        <p:nvPicPr>
          <p:cNvPr id="10" name="Picture 9">
            <a:extLst>
              <a:ext uri="{FF2B5EF4-FFF2-40B4-BE49-F238E27FC236}">
                <a16:creationId xmlns:a16="http://schemas.microsoft.com/office/drawing/2014/main" id="{F9EF2C98-9CA9-0B48-86C8-6D34F0EBC2CC}"/>
              </a:ext>
            </a:extLst>
          </p:cNvPr>
          <p:cNvPicPr>
            <a:picLocks noChangeAspect="1"/>
          </p:cNvPicPr>
          <p:nvPr/>
        </p:nvPicPr>
        <p:blipFill rotWithShape="1">
          <a:blip r:embed="rId4"/>
          <a:srcRect l="51991" t="33971" b="11941"/>
          <a:stretch/>
        </p:blipFill>
        <p:spPr>
          <a:xfrm>
            <a:off x="10038370" y="209005"/>
            <a:ext cx="2025087" cy="1521007"/>
          </a:xfrm>
          <a:prstGeom prst="rect">
            <a:avLst/>
          </a:prstGeom>
        </p:spPr>
      </p:pic>
      <p:pic>
        <p:nvPicPr>
          <p:cNvPr id="12" name="Picture 11">
            <a:extLst>
              <a:ext uri="{FF2B5EF4-FFF2-40B4-BE49-F238E27FC236}">
                <a16:creationId xmlns:a16="http://schemas.microsoft.com/office/drawing/2014/main" id="{E4F14D13-FFEB-ED47-A043-1AEED9AFAB73}"/>
              </a:ext>
            </a:extLst>
          </p:cNvPr>
          <p:cNvPicPr>
            <a:picLocks noChangeAspect="1"/>
          </p:cNvPicPr>
          <p:nvPr/>
        </p:nvPicPr>
        <p:blipFill rotWithShape="1">
          <a:blip r:embed="rId5"/>
          <a:srcRect l="47645" t="37466" r="29767" b="14067"/>
          <a:stretch/>
        </p:blipFill>
        <p:spPr>
          <a:xfrm>
            <a:off x="128543" y="105156"/>
            <a:ext cx="1770717" cy="2532887"/>
          </a:xfrm>
          <a:prstGeom prst="rect">
            <a:avLst/>
          </a:prstGeom>
        </p:spPr>
      </p:pic>
      <p:sp>
        <p:nvSpPr>
          <p:cNvPr id="7" name="Content Placeholder 2">
            <a:extLst>
              <a:ext uri="{FF2B5EF4-FFF2-40B4-BE49-F238E27FC236}">
                <a16:creationId xmlns:a16="http://schemas.microsoft.com/office/drawing/2014/main" id="{ED1B2391-3BED-5343-960E-A9DB12E4E8A5}"/>
              </a:ext>
            </a:extLst>
          </p:cNvPr>
          <p:cNvSpPr txBox="1">
            <a:spLocks/>
          </p:cNvSpPr>
          <p:nvPr/>
        </p:nvSpPr>
        <p:spPr>
          <a:xfrm>
            <a:off x="128543" y="2638043"/>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a:t>Maya Thomas</a:t>
            </a:r>
          </a:p>
        </p:txBody>
      </p:sp>
      <p:sp>
        <p:nvSpPr>
          <p:cNvPr id="8" name="Content Placeholder 2">
            <a:extLst>
              <a:ext uri="{FF2B5EF4-FFF2-40B4-BE49-F238E27FC236}">
                <a16:creationId xmlns:a16="http://schemas.microsoft.com/office/drawing/2014/main" id="{1F3C6F37-6E1C-2D4C-AA13-10A8942F00B4}"/>
              </a:ext>
            </a:extLst>
          </p:cNvPr>
          <p:cNvSpPr txBox="1">
            <a:spLocks/>
          </p:cNvSpPr>
          <p:nvPr/>
        </p:nvSpPr>
        <p:spPr>
          <a:xfrm>
            <a:off x="11127772" y="1647479"/>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a:t>Maya Thomas</a:t>
            </a:r>
          </a:p>
        </p:txBody>
      </p:sp>
    </p:spTree>
    <p:extLst>
      <p:ext uri="{BB962C8B-B14F-4D97-AF65-F5344CB8AC3E}">
        <p14:creationId xmlns:p14="http://schemas.microsoft.com/office/powerpoint/2010/main" val="2576914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B60FD-2DFE-AA4A-8EA5-25E61D9A7EBC}"/>
              </a:ext>
            </a:extLst>
          </p:cNvPr>
          <p:cNvSpPr>
            <a:spLocks noGrp="1"/>
          </p:cNvSpPr>
          <p:nvPr>
            <p:ph type="title"/>
          </p:nvPr>
        </p:nvSpPr>
        <p:spPr/>
        <p:txBody>
          <a:bodyPr/>
          <a:lstStyle/>
          <a:p>
            <a:r>
              <a:rPr lang="en-US" dirty="0" err="1"/>
              <a:t>Salps</a:t>
            </a:r>
            <a:r>
              <a:rPr lang="en-US" dirty="0"/>
              <a:t>, or </a:t>
            </a:r>
            <a:r>
              <a:rPr lang="en-US" i="1" dirty="0"/>
              <a:t>Salpa </a:t>
            </a:r>
            <a:r>
              <a:rPr lang="en-US" i="1" dirty="0" err="1"/>
              <a:t>thompsoni</a:t>
            </a:r>
            <a:endParaRPr lang="en-US" i="1" dirty="0"/>
          </a:p>
        </p:txBody>
      </p:sp>
      <p:sp>
        <p:nvSpPr>
          <p:cNvPr id="3" name="Content Placeholder 2">
            <a:extLst>
              <a:ext uri="{FF2B5EF4-FFF2-40B4-BE49-F238E27FC236}">
                <a16:creationId xmlns:a16="http://schemas.microsoft.com/office/drawing/2014/main" id="{16611EC5-B459-CD4E-A7DD-36D86246216F}"/>
              </a:ext>
            </a:extLst>
          </p:cNvPr>
          <p:cNvSpPr>
            <a:spLocks noGrp="1"/>
          </p:cNvSpPr>
          <p:nvPr>
            <p:ph sz="half" idx="1"/>
          </p:nvPr>
        </p:nvSpPr>
        <p:spPr>
          <a:xfrm>
            <a:off x="541094" y="2638044"/>
            <a:ext cx="5312590" cy="3984444"/>
          </a:xfrm>
        </p:spPr>
        <p:txBody>
          <a:bodyPr>
            <a:normAutofit fontScale="92500"/>
          </a:bodyPr>
          <a:lstStyle/>
          <a:p>
            <a:r>
              <a:rPr lang="en-US" sz="2400" dirty="0" err="1"/>
              <a:t>Salps</a:t>
            </a:r>
            <a:r>
              <a:rPr lang="en-US" sz="2400" dirty="0"/>
              <a:t> found near the peninsula will likely belong to the species </a:t>
            </a:r>
            <a:r>
              <a:rPr lang="en-US" sz="2400" i="1" dirty="0">
                <a:solidFill>
                  <a:schemeClr val="accent1"/>
                </a:solidFill>
              </a:rPr>
              <a:t>Salpa </a:t>
            </a:r>
            <a:r>
              <a:rPr lang="en-US" sz="2400" i="1" dirty="0" err="1">
                <a:solidFill>
                  <a:schemeClr val="accent1"/>
                </a:solidFill>
              </a:rPr>
              <a:t>thompsoni</a:t>
            </a:r>
            <a:r>
              <a:rPr lang="en-US" sz="2400" dirty="0">
                <a:solidFill>
                  <a:schemeClr val="accent1"/>
                </a:solidFill>
              </a:rPr>
              <a:t> </a:t>
            </a:r>
          </a:p>
          <a:p>
            <a:r>
              <a:rPr lang="en-US" sz="2400" dirty="0" err="1"/>
              <a:t>Salps</a:t>
            </a:r>
            <a:r>
              <a:rPr lang="en-US" sz="2400" dirty="0"/>
              <a:t> can come in different forms based on their life cycle stage</a:t>
            </a:r>
          </a:p>
          <a:p>
            <a:r>
              <a:rPr lang="en-US" sz="2400" dirty="0"/>
              <a:t>The two forms are: </a:t>
            </a:r>
          </a:p>
          <a:p>
            <a:pPr lvl="1"/>
            <a:r>
              <a:rPr lang="en-US" sz="2000" b="1" dirty="0"/>
              <a:t>Solitary </a:t>
            </a:r>
            <a:r>
              <a:rPr lang="en-US" sz="2000" dirty="0"/>
              <a:t>–</a:t>
            </a:r>
            <a:r>
              <a:rPr lang="en-US" sz="2000" b="1" dirty="0"/>
              <a:t> </a:t>
            </a:r>
            <a:r>
              <a:rPr lang="en-US" sz="2000" dirty="0"/>
              <a:t>a solo </a:t>
            </a:r>
            <a:r>
              <a:rPr lang="en-US" sz="2000" dirty="0" err="1"/>
              <a:t>salp</a:t>
            </a:r>
            <a:r>
              <a:rPr lang="en-US" sz="2000" dirty="0"/>
              <a:t> that may eventually become an aggregate </a:t>
            </a:r>
            <a:r>
              <a:rPr lang="en-US" sz="2000" dirty="0" err="1"/>
              <a:t>salp</a:t>
            </a:r>
            <a:r>
              <a:rPr lang="en-US" sz="2000" dirty="0"/>
              <a:t> by cloning itself (asexual reproduction) </a:t>
            </a:r>
            <a:endParaRPr lang="en-US" sz="2000" b="1" dirty="0"/>
          </a:p>
          <a:p>
            <a:pPr lvl="1"/>
            <a:r>
              <a:rPr lang="en-US" sz="2000" b="1" dirty="0"/>
              <a:t>Aggregate</a:t>
            </a:r>
            <a:r>
              <a:rPr lang="en-US" sz="2000" dirty="0"/>
              <a:t> – a chain of </a:t>
            </a:r>
            <a:r>
              <a:rPr lang="en-US" sz="2000" dirty="0" err="1"/>
              <a:t>salps</a:t>
            </a:r>
            <a:r>
              <a:rPr lang="en-US" sz="2000" dirty="0"/>
              <a:t> that can continue to add </a:t>
            </a:r>
            <a:r>
              <a:rPr lang="en-US" sz="2000" dirty="0" err="1"/>
              <a:t>salp</a:t>
            </a:r>
            <a:r>
              <a:rPr lang="en-US" sz="2000" dirty="0"/>
              <a:t> buds through sexual reproduction </a:t>
            </a:r>
          </a:p>
          <a:p>
            <a:endParaRPr lang="en-US" sz="2400" dirty="0"/>
          </a:p>
        </p:txBody>
      </p:sp>
      <p:pic>
        <p:nvPicPr>
          <p:cNvPr id="5" name="Content Placeholder 4">
            <a:extLst>
              <a:ext uri="{FF2B5EF4-FFF2-40B4-BE49-F238E27FC236}">
                <a16:creationId xmlns:a16="http://schemas.microsoft.com/office/drawing/2014/main" id="{10C9CB5B-472B-7143-AE41-4FCA65D8A56F}"/>
              </a:ext>
            </a:extLst>
          </p:cNvPr>
          <p:cNvPicPr>
            <a:picLocks noGrp="1" noChangeAspect="1"/>
          </p:cNvPicPr>
          <p:nvPr>
            <p:ph sz="half" idx="2"/>
          </p:nvPr>
        </p:nvPicPr>
        <p:blipFill>
          <a:blip r:embed="rId2"/>
          <a:stretch>
            <a:fillRect/>
          </a:stretch>
        </p:blipFill>
        <p:spPr>
          <a:xfrm>
            <a:off x="6406091" y="2638425"/>
            <a:ext cx="5312591" cy="3984444"/>
          </a:xfrm>
          <a:prstGeom prst="rect">
            <a:avLst/>
          </a:prstGeom>
        </p:spPr>
      </p:pic>
      <p:sp>
        <p:nvSpPr>
          <p:cNvPr id="6" name="Content Placeholder 2">
            <a:extLst>
              <a:ext uri="{FF2B5EF4-FFF2-40B4-BE49-F238E27FC236}">
                <a16:creationId xmlns:a16="http://schemas.microsoft.com/office/drawing/2014/main" id="{D9C87D5C-44FC-A44C-AB15-B52F517D1165}"/>
              </a:ext>
            </a:extLst>
          </p:cNvPr>
          <p:cNvSpPr txBox="1">
            <a:spLocks/>
          </p:cNvSpPr>
          <p:nvPr/>
        </p:nvSpPr>
        <p:spPr>
          <a:xfrm>
            <a:off x="10954875" y="6622869"/>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Kevin Lino</a:t>
            </a:r>
          </a:p>
        </p:txBody>
      </p:sp>
      <p:pic>
        <p:nvPicPr>
          <p:cNvPr id="8" name="Picture 7">
            <a:extLst>
              <a:ext uri="{FF2B5EF4-FFF2-40B4-BE49-F238E27FC236}">
                <a16:creationId xmlns:a16="http://schemas.microsoft.com/office/drawing/2014/main" id="{8F0B7E24-23B1-C64E-9FEB-78348AEA6F50}"/>
              </a:ext>
            </a:extLst>
          </p:cNvPr>
          <p:cNvPicPr>
            <a:picLocks noChangeAspect="1"/>
          </p:cNvPicPr>
          <p:nvPr/>
        </p:nvPicPr>
        <p:blipFill>
          <a:blip r:embed="rId3"/>
          <a:stretch>
            <a:fillRect/>
          </a:stretch>
        </p:blipFill>
        <p:spPr>
          <a:xfrm rot="20823581">
            <a:off x="388257" y="684184"/>
            <a:ext cx="1435060" cy="1570809"/>
          </a:xfrm>
          <a:prstGeom prst="rect">
            <a:avLst/>
          </a:prstGeom>
        </p:spPr>
      </p:pic>
      <p:sp>
        <p:nvSpPr>
          <p:cNvPr id="9" name="Content Placeholder 2">
            <a:extLst>
              <a:ext uri="{FF2B5EF4-FFF2-40B4-BE49-F238E27FC236}">
                <a16:creationId xmlns:a16="http://schemas.microsoft.com/office/drawing/2014/main" id="{455E616E-1DCF-D344-83FF-00409C231E93}"/>
              </a:ext>
            </a:extLst>
          </p:cNvPr>
          <p:cNvSpPr txBox="1">
            <a:spLocks/>
          </p:cNvSpPr>
          <p:nvPr/>
        </p:nvSpPr>
        <p:spPr>
          <a:xfrm>
            <a:off x="6647926" y="5662718"/>
            <a:ext cx="1665110" cy="64405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b="1" dirty="0">
                <a:solidFill>
                  <a:schemeClr val="bg1"/>
                </a:solidFill>
              </a:rPr>
              <a:t>Aggregate </a:t>
            </a:r>
            <a:r>
              <a:rPr lang="en-US" b="1" dirty="0" err="1">
                <a:solidFill>
                  <a:schemeClr val="bg1"/>
                </a:solidFill>
              </a:rPr>
              <a:t>Salp</a:t>
            </a:r>
            <a:r>
              <a:rPr lang="en-US" b="1" dirty="0">
                <a:solidFill>
                  <a:schemeClr val="bg1"/>
                </a:solidFill>
              </a:rPr>
              <a:t> Chain</a:t>
            </a:r>
          </a:p>
        </p:txBody>
      </p:sp>
      <p:pic>
        <p:nvPicPr>
          <p:cNvPr id="11" name="Picture 10">
            <a:extLst>
              <a:ext uri="{FF2B5EF4-FFF2-40B4-BE49-F238E27FC236}">
                <a16:creationId xmlns:a16="http://schemas.microsoft.com/office/drawing/2014/main" id="{F5D47391-6F91-3049-B7D3-6378D6DD5641}"/>
              </a:ext>
            </a:extLst>
          </p:cNvPr>
          <p:cNvPicPr>
            <a:picLocks noChangeAspect="1"/>
          </p:cNvPicPr>
          <p:nvPr/>
        </p:nvPicPr>
        <p:blipFill rotWithShape="1">
          <a:blip r:embed="rId4"/>
          <a:srcRect l="26400" t="34933" r="35265" b="34857"/>
          <a:stretch/>
        </p:blipFill>
        <p:spPr>
          <a:xfrm>
            <a:off x="10106522" y="169152"/>
            <a:ext cx="1980975" cy="2858130"/>
          </a:xfrm>
          <a:prstGeom prst="rect">
            <a:avLst/>
          </a:prstGeom>
        </p:spPr>
      </p:pic>
      <p:sp>
        <p:nvSpPr>
          <p:cNvPr id="14" name="Content Placeholder 2">
            <a:extLst>
              <a:ext uri="{FF2B5EF4-FFF2-40B4-BE49-F238E27FC236}">
                <a16:creationId xmlns:a16="http://schemas.microsoft.com/office/drawing/2014/main" id="{D7626550-7804-0F49-8175-CE4D76AC50C5}"/>
              </a:ext>
            </a:extLst>
          </p:cNvPr>
          <p:cNvSpPr txBox="1">
            <a:spLocks/>
          </p:cNvSpPr>
          <p:nvPr/>
        </p:nvSpPr>
        <p:spPr>
          <a:xfrm>
            <a:off x="9878101" y="235131"/>
            <a:ext cx="2313899" cy="1527624"/>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None/>
            </a:pPr>
            <a:r>
              <a:rPr lang="en-US" b="1" dirty="0">
                <a:solidFill>
                  <a:schemeClr val="tx1"/>
                </a:solidFill>
              </a:rPr>
              <a:t>Single Aggregate </a:t>
            </a:r>
            <a:r>
              <a:rPr lang="en-US" b="1" dirty="0" err="1">
                <a:solidFill>
                  <a:schemeClr val="tx1"/>
                </a:solidFill>
              </a:rPr>
              <a:t>Salp</a:t>
            </a:r>
            <a:endParaRPr lang="en-US" b="1" dirty="0">
              <a:solidFill>
                <a:schemeClr val="tx1"/>
              </a:solidFill>
            </a:endParaRPr>
          </a:p>
        </p:txBody>
      </p:sp>
      <p:sp>
        <p:nvSpPr>
          <p:cNvPr id="10" name="Content Placeholder 2">
            <a:extLst>
              <a:ext uri="{FF2B5EF4-FFF2-40B4-BE49-F238E27FC236}">
                <a16:creationId xmlns:a16="http://schemas.microsoft.com/office/drawing/2014/main" id="{2095091F-E9BD-5D40-8532-4EEA454468B4}"/>
              </a:ext>
            </a:extLst>
          </p:cNvPr>
          <p:cNvSpPr txBox="1">
            <a:spLocks/>
          </p:cNvSpPr>
          <p:nvPr/>
        </p:nvSpPr>
        <p:spPr>
          <a:xfrm>
            <a:off x="11646408" y="3000164"/>
            <a:ext cx="816688" cy="512131"/>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100" dirty="0"/>
              <a:t>Maya Thomas</a:t>
            </a:r>
          </a:p>
        </p:txBody>
      </p:sp>
    </p:spTree>
    <p:extLst>
      <p:ext uri="{BB962C8B-B14F-4D97-AF65-F5344CB8AC3E}">
        <p14:creationId xmlns:p14="http://schemas.microsoft.com/office/powerpoint/2010/main" val="2159272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2596E-988D-4E4B-92A2-E62B47E662A5}"/>
              </a:ext>
            </a:extLst>
          </p:cNvPr>
          <p:cNvSpPr>
            <a:spLocks noGrp="1"/>
          </p:cNvSpPr>
          <p:nvPr>
            <p:ph type="title"/>
          </p:nvPr>
        </p:nvSpPr>
        <p:spPr/>
        <p:txBody>
          <a:bodyPr/>
          <a:lstStyle/>
          <a:p>
            <a:r>
              <a:rPr lang="en-US" dirty="0"/>
              <a:t>Climate Gradient</a:t>
            </a:r>
          </a:p>
        </p:txBody>
      </p:sp>
      <p:pic>
        <p:nvPicPr>
          <p:cNvPr id="11" name="Picture 10">
            <a:extLst>
              <a:ext uri="{FF2B5EF4-FFF2-40B4-BE49-F238E27FC236}">
                <a16:creationId xmlns:a16="http://schemas.microsoft.com/office/drawing/2014/main" id="{EB189F33-1B58-2C46-97DF-813692A1834B}"/>
              </a:ext>
            </a:extLst>
          </p:cNvPr>
          <p:cNvPicPr>
            <a:picLocks noChangeAspect="1"/>
          </p:cNvPicPr>
          <p:nvPr/>
        </p:nvPicPr>
        <p:blipFill>
          <a:blip r:embed="rId3"/>
          <a:stretch>
            <a:fillRect/>
          </a:stretch>
        </p:blipFill>
        <p:spPr>
          <a:xfrm>
            <a:off x="6488327" y="2612639"/>
            <a:ext cx="5323780" cy="3898961"/>
          </a:xfrm>
          <a:prstGeom prst="rect">
            <a:avLst/>
          </a:prstGeom>
        </p:spPr>
      </p:pic>
      <p:grpSp>
        <p:nvGrpSpPr>
          <p:cNvPr id="6" name="Group 5">
            <a:extLst>
              <a:ext uri="{FF2B5EF4-FFF2-40B4-BE49-F238E27FC236}">
                <a16:creationId xmlns:a16="http://schemas.microsoft.com/office/drawing/2014/main" id="{E3B46495-17FE-FD44-8F87-C077536BDBE0}"/>
              </a:ext>
            </a:extLst>
          </p:cNvPr>
          <p:cNvGrpSpPr/>
          <p:nvPr/>
        </p:nvGrpSpPr>
        <p:grpSpPr>
          <a:xfrm rot="21411928">
            <a:off x="7854309" y="2668556"/>
            <a:ext cx="1461518" cy="3884140"/>
            <a:chOff x="2127914" y="144882"/>
            <a:chExt cx="1461518" cy="3884140"/>
          </a:xfrm>
        </p:grpSpPr>
        <p:sp>
          <p:nvSpPr>
            <p:cNvPr id="7" name="Up-Down Arrow 6">
              <a:extLst>
                <a:ext uri="{FF2B5EF4-FFF2-40B4-BE49-F238E27FC236}">
                  <a16:creationId xmlns:a16="http://schemas.microsoft.com/office/drawing/2014/main" id="{AF21A8DE-3BC1-EA4C-8E83-1763E67B6A5C}"/>
                </a:ext>
              </a:extLst>
            </p:cNvPr>
            <p:cNvSpPr/>
            <p:nvPr/>
          </p:nvSpPr>
          <p:spPr bwMode="auto">
            <a:xfrm rot="13405013">
              <a:off x="2644730" y="144882"/>
              <a:ext cx="484632" cy="3884140"/>
            </a:xfrm>
            <a:prstGeom prst="upDownArrow">
              <a:avLst/>
            </a:prstGeom>
            <a:gradFill flip="none" rotWithShape="1">
              <a:gsLst>
                <a:gs pos="43000">
                  <a:srgbClr val="84DCE4"/>
                </a:gs>
                <a:gs pos="73000">
                  <a:srgbClr val="FF7F2E"/>
                </a:gs>
              </a:gsLst>
              <a:lin ang="6300000" scaled="0"/>
              <a:tileRect/>
            </a:gradFill>
            <a:ln w="12700" cap="flat" cmpd="sng" algn="ctr">
              <a:solidFill>
                <a:schemeClr val="bg1">
                  <a:lumMod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Helvetica" pitchFamily="-110" charset="0"/>
              </a:endParaRPr>
            </a:p>
          </p:txBody>
        </p:sp>
        <p:sp>
          <p:nvSpPr>
            <p:cNvPr id="9" name="TextBox 8">
              <a:extLst>
                <a:ext uri="{FF2B5EF4-FFF2-40B4-BE49-F238E27FC236}">
                  <a16:creationId xmlns:a16="http://schemas.microsoft.com/office/drawing/2014/main" id="{9E9E423F-4AD9-554C-BE26-C4E8B78E8086}"/>
                </a:ext>
              </a:extLst>
            </p:cNvPr>
            <p:cNvSpPr txBox="1"/>
            <p:nvPr/>
          </p:nvSpPr>
          <p:spPr>
            <a:xfrm rot="18789736">
              <a:off x="2780396" y="1336046"/>
              <a:ext cx="1356462" cy="261610"/>
            </a:xfrm>
            <a:prstGeom prst="rect">
              <a:avLst/>
            </a:prstGeom>
            <a:noFill/>
          </p:spPr>
          <p:txBody>
            <a:bodyPr wrap="none" rtlCol="0">
              <a:spAutoFit/>
            </a:bodyPr>
            <a:lstStyle/>
            <a:p>
              <a:r>
                <a:rPr lang="en-US" sz="1100" b="1" dirty="0"/>
                <a:t>Warmer, moister</a:t>
              </a:r>
            </a:p>
          </p:txBody>
        </p:sp>
        <p:sp>
          <p:nvSpPr>
            <p:cNvPr id="8" name="TextBox 7">
              <a:extLst>
                <a:ext uri="{FF2B5EF4-FFF2-40B4-BE49-F238E27FC236}">
                  <a16:creationId xmlns:a16="http://schemas.microsoft.com/office/drawing/2014/main" id="{4E9BF883-048D-2E40-9AF4-57E79CB3D793}"/>
                </a:ext>
              </a:extLst>
            </p:cNvPr>
            <p:cNvSpPr txBox="1"/>
            <p:nvPr/>
          </p:nvSpPr>
          <p:spPr>
            <a:xfrm rot="18730920">
              <a:off x="1735134" y="2597158"/>
              <a:ext cx="1047169" cy="261610"/>
            </a:xfrm>
            <a:prstGeom prst="rect">
              <a:avLst/>
            </a:prstGeom>
            <a:noFill/>
          </p:spPr>
          <p:txBody>
            <a:bodyPr wrap="square" rtlCol="0">
              <a:spAutoFit/>
            </a:bodyPr>
            <a:lstStyle/>
            <a:p>
              <a:r>
                <a:rPr lang="en-US" sz="1100" b="1" dirty="0"/>
                <a:t>Colder, drier</a:t>
              </a:r>
            </a:p>
          </p:txBody>
        </p:sp>
      </p:grpSp>
      <p:sp>
        <p:nvSpPr>
          <p:cNvPr id="12" name="Content Placeholder 2">
            <a:extLst>
              <a:ext uri="{FF2B5EF4-FFF2-40B4-BE49-F238E27FC236}">
                <a16:creationId xmlns:a16="http://schemas.microsoft.com/office/drawing/2014/main" id="{3C8F5355-B96F-FB4A-8D22-1AF1416C98A5}"/>
              </a:ext>
            </a:extLst>
          </p:cNvPr>
          <p:cNvSpPr txBox="1">
            <a:spLocks/>
          </p:cNvSpPr>
          <p:nvPr/>
        </p:nvSpPr>
        <p:spPr>
          <a:xfrm>
            <a:off x="1283624" y="2468880"/>
            <a:ext cx="5079367" cy="438912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sz="2800" dirty="0"/>
              <a:t>All animals, including </a:t>
            </a:r>
            <a:r>
              <a:rPr lang="en-US" sz="2800" dirty="0" err="1"/>
              <a:t>salps</a:t>
            </a:r>
            <a:r>
              <a:rPr lang="en-US" sz="2800" dirty="0"/>
              <a:t>, have been affected by the climate gradient that has been forming on the peninsula </a:t>
            </a:r>
          </a:p>
          <a:p>
            <a:r>
              <a:rPr lang="en-US" sz="2800" dirty="0"/>
              <a:t>More </a:t>
            </a:r>
            <a:r>
              <a:rPr lang="en-US" sz="2800" dirty="0">
                <a:solidFill>
                  <a:schemeClr val="accent1"/>
                </a:solidFill>
              </a:rPr>
              <a:t>north</a:t>
            </a:r>
            <a:r>
              <a:rPr lang="en-US" sz="2800" dirty="0"/>
              <a:t> there has been </a:t>
            </a:r>
            <a:r>
              <a:rPr lang="en-US" sz="2800" dirty="0">
                <a:solidFill>
                  <a:schemeClr val="accent1"/>
                </a:solidFill>
              </a:rPr>
              <a:t>higher temperatures, less ice cover,</a:t>
            </a:r>
            <a:r>
              <a:rPr lang="en-US" sz="2800" dirty="0"/>
              <a:t> and </a:t>
            </a:r>
            <a:r>
              <a:rPr lang="en-US" sz="2800" dirty="0">
                <a:solidFill>
                  <a:schemeClr val="accent1"/>
                </a:solidFill>
              </a:rPr>
              <a:t>greater precipitation </a:t>
            </a:r>
            <a:r>
              <a:rPr lang="en-US" sz="2800" dirty="0"/>
              <a:t>(rain and snow)</a:t>
            </a:r>
          </a:p>
          <a:p>
            <a:r>
              <a:rPr lang="en-US" sz="2800" dirty="0"/>
              <a:t>But, the </a:t>
            </a:r>
            <a:r>
              <a:rPr lang="en-US" sz="2800" dirty="0">
                <a:solidFill>
                  <a:schemeClr val="accent5"/>
                </a:solidFill>
              </a:rPr>
              <a:t>southern peninsula </a:t>
            </a:r>
            <a:r>
              <a:rPr lang="en-US" sz="2800" dirty="0"/>
              <a:t>continues to be </a:t>
            </a:r>
            <a:r>
              <a:rPr lang="en-US" sz="2800" dirty="0">
                <a:solidFill>
                  <a:schemeClr val="accent5"/>
                </a:solidFill>
              </a:rPr>
              <a:t>cold and icy with little precipitation </a:t>
            </a:r>
          </a:p>
        </p:txBody>
      </p:sp>
    </p:spTree>
    <p:extLst>
      <p:ext uri="{BB962C8B-B14F-4D97-AF65-F5344CB8AC3E}">
        <p14:creationId xmlns:p14="http://schemas.microsoft.com/office/powerpoint/2010/main" val="10349106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2596E-988D-4E4B-92A2-E62B47E662A5}"/>
              </a:ext>
            </a:extLst>
          </p:cNvPr>
          <p:cNvSpPr>
            <a:spLocks noGrp="1"/>
          </p:cNvSpPr>
          <p:nvPr>
            <p:ph type="title"/>
          </p:nvPr>
        </p:nvSpPr>
        <p:spPr/>
        <p:txBody>
          <a:bodyPr/>
          <a:lstStyle/>
          <a:p>
            <a:r>
              <a:rPr lang="en-US" dirty="0"/>
              <a:t>Zooplankton in the Western Antarctic Peninsula</a:t>
            </a:r>
          </a:p>
        </p:txBody>
      </p:sp>
      <p:pic>
        <p:nvPicPr>
          <p:cNvPr id="11" name="Picture 10">
            <a:extLst>
              <a:ext uri="{FF2B5EF4-FFF2-40B4-BE49-F238E27FC236}">
                <a16:creationId xmlns:a16="http://schemas.microsoft.com/office/drawing/2014/main" id="{EB189F33-1B58-2C46-97DF-813692A1834B}"/>
              </a:ext>
            </a:extLst>
          </p:cNvPr>
          <p:cNvPicPr>
            <a:picLocks noChangeAspect="1"/>
          </p:cNvPicPr>
          <p:nvPr/>
        </p:nvPicPr>
        <p:blipFill>
          <a:blip r:embed="rId3"/>
          <a:stretch>
            <a:fillRect/>
          </a:stretch>
        </p:blipFill>
        <p:spPr>
          <a:xfrm>
            <a:off x="6759038" y="2805424"/>
            <a:ext cx="5323780" cy="3898961"/>
          </a:xfrm>
          <a:prstGeom prst="rect">
            <a:avLst/>
          </a:prstGeom>
        </p:spPr>
      </p:pic>
      <p:grpSp>
        <p:nvGrpSpPr>
          <p:cNvPr id="6" name="Group 5">
            <a:extLst>
              <a:ext uri="{FF2B5EF4-FFF2-40B4-BE49-F238E27FC236}">
                <a16:creationId xmlns:a16="http://schemas.microsoft.com/office/drawing/2014/main" id="{E3B46495-17FE-FD44-8F87-C077536BDBE0}"/>
              </a:ext>
            </a:extLst>
          </p:cNvPr>
          <p:cNvGrpSpPr/>
          <p:nvPr/>
        </p:nvGrpSpPr>
        <p:grpSpPr>
          <a:xfrm rot="21411928">
            <a:off x="7854309" y="2668556"/>
            <a:ext cx="1461518" cy="3884140"/>
            <a:chOff x="2127914" y="144882"/>
            <a:chExt cx="1461518" cy="3884140"/>
          </a:xfrm>
        </p:grpSpPr>
        <p:sp>
          <p:nvSpPr>
            <p:cNvPr id="7" name="Up-Down Arrow 6">
              <a:extLst>
                <a:ext uri="{FF2B5EF4-FFF2-40B4-BE49-F238E27FC236}">
                  <a16:creationId xmlns:a16="http://schemas.microsoft.com/office/drawing/2014/main" id="{AF21A8DE-3BC1-EA4C-8E83-1763E67B6A5C}"/>
                </a:ext>
              </a:extLst>
            </p:cNvPr>
            <p:cNvSpPr/>
            <p:nvPr/>
          </p:nvSpPr>
          <p:spPr bwMode="auto">
            <a:xfrm rot="13405013">
              <a:off x="2644730" y="144882"/>
              <a:ext cx="484632" cy="3884140"/>
            </a:xfrm>
            <a:prstGeom prst="upDownArrow">
              <a:avLst/>
            </a:prstGeom>
            <a:gradFill flip="none" rotWithShape="1">
              <a:gsLst>
                <a:gs pos="43000">
                  <a:srgbClr val="84DCE4"/>
                </a:gs>
                <a:gs pos="73000">
                  <a:srgbClr val="FF7F2E"/>
                </a:gs>
              </a:gsLst>
              <a:lin ang="6300000" scaled="0"/>
              <a:tileRect/>
            </a:gradFill>
            <a:ln w="12700" cap="flat" cmpd="sng" algn="ctr">
              <a:solidFill>
                <a:schemeClr val="bg1">
                  <a:lumMod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Helvetica" pitchFamily="-110" charset="0"/>
              </a:endParaRPr>
            </a:p>
          </p:txBody>
        </p:sp>
        <p:sp>
          <p:nvSpPr>
            <p:cNvPr id="9" name="TextBox 8">
              <a:extLst>
                <a:ext uri="{FF2B5EF4-FFF2-40B4-BE49-F238E27FC236}">
                  <a16:creationId xmlns:a16="http://schemas.microsoft.com/office/drawing/2014/main" id="{9E9E423F-4AD9-554C-BE26-C4E8B78E8086}"/>
                </a:ext>
              </a:extLst>
            </p:cNvPr>
            <p:cNvSpPr txBox="1"/>
            <p:nvPr/>
          </p:nvSpPr>
          <p:spPr>
            <a:xfrm rot="18789736">
              <a:off x="2780396" y="1336046"/>
              <a:ext cx="1356462" cy="261610"/>
            </a:xfrm>
            <a:prstGeom prst="rect">
              <a:avLst/>
            </a:prstGeom>
            <a:noFill/>
          </p:spPr>
          <p:txBody>
            <a:bodyPr wrap="none" rtlCol="0">
              <a:spAutoFit/>
            </a:bodyPr>
            <a:lstStyle/>
            <a:p>
              <a:r>
                <a:rPr lang="en-US" sz="1100" b="1" dirty="0"/>
                <a:t>Warmer, moister</a:t>
              </a:r>
            </a:p>
          </p:txBody>
        </p:sp>
        <p:sp>
          <p:nvSpPr>
            <p:cNvPr id="8" name="TextBox 7">
              <a:extLst>
                <a:ext uri="{FF2B5EF4-FFF2-40B4-BE49-F238E27FC236}">
                  <a16:creationId xmlns:a16="http://schemas.microsoft.com/office/drawing/2014/main" id="{4E9BF883-048D-2E40-9AF4-57E79CB3D793}"/>
                </a:ext>
              </a:extLst>
            </p:cNvPr>
            <p:cNvSpPr txBox="1"/>
            <p:nvPr/>
          </p:nvSpPr>
          <p:spPr>
            <a:xfrm rot="18730920">
              <a:off x="1735134" y="2597158"/>
              <a:ext cx="1047169" cy="261610"/>
            </a:xfrm>
            <a:prstGeom prst="rect">
              <a:avLst/>
            </a:prstGeom>
            <a:noFill/>
          </p:spPr>
          <p:txBody>
            <a:bodyPr wrap="square" rtlCol="0">
              <a:spAutoFit/>
            </a:bodyPr>
            <a:lstStyle/>
            <a:p>
              <a:r>
                <a:rPr lang="en-US" sz="1100" b="1" dirty="0"/>
                <a:t>Colder, drier</a:t>
              </a:r>
            </a:p>
          </p:txBody>
        </p:sp>
      </p:grpSp>
      <p:sp>
        <p:nvSpPr>
          <p:cNvPr id="12" name="Content Placeholder 2">
            <a:extLst>
              <a:ext uri="{FF2B5EF4-FFF2-40B4-BE49-F238E27FC236}">
                <a16:creationId xmlns:a16="http://schemas.microsoft.com/office/drawing/2014/main" id="{3C8F5355-B96F-FB4A-8D22-1AF1416C98A5}"/>
              </a:ext>
            </a:extLst>
          </p:cNvPr>
          <p:cNvSpPr txBox="1">
            <a:spLocks/>
          </p:cNvSpPr>
          <p:nvPr/>
        </p:nvSpPr>
        <p:spPr>
          <a:xfrm>
            <a:off x="1268386" y="2659594"/>
            <a:ext cx="4303082" cy="3898961"/>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sz="2800" dirty="0"/>
              <a:t>For the peninsula, the climate gradient has effected the distribution of zooplankton </a:t>
            </a:r>
          </a:p>
          <a:p>
            <a:r>
              <a:rPr lang="en-US" sz="2800" dirty="0"/>
              <a:t>The </a:t>
            </a:r>
            <a:r>
              <a:rPr lang="en-US" sz="2800" dirty="0">
                <a:solidFill>
                  <a:schemeClr val="accent1"/>
                </a:solidFill>
              </a:rPr>
              <a:t>Antarctic Krill</a:t>
            </a:r>
            <a:r>
              <a:rPr lang="en-US" sz="2800" dirty="0"/>
              <a:t>, </a:t>
            </a:r>
            <a:r>
              <a:rPr lang="en-US" sz="2800" i="1" dirty="0" err="1"/>
              <a:t>Euphausia</a:t>
            </a:r>
            <a:r>
              <a:rPr lang="en-US" sz="2800" i="1" dirty="0"/>
              <a:t> superba</a:t>
            </a:r>
            <a:r>
              <a:rPr lang="en-US" sz="2800" dirty="0"/>
              <a:t>, </a:t>
            </a:r>
            <a:r>
              <a:rPr lang="en-US" sz="2800" dirty="0">
                <a:solidFill>
                  <a:schemeClr val="accent1"/>
                </a:solidFill>
              </a:rPr>
              <a:t>has historically been dominant throughout the continent  </a:t>
            </a:r>
          </a:p>
        </p:txBody>
      </p:sp>
      <p:sp>
        <p:nvSpPr>
          <p:cNvPr id="14" name="Content Placeholder 2">
            <a:extLst>
              <a:ext uri="{FF2B5EF4-FFF2-40B4-BE49-F238E27FC236}">
                <a16:creationId xmlns:a16="http://schemas.microsoft.com/office/drawing/2014/main" id="{964CE825-A90E-8E4E-8DBA-3937BCEA99DB}"/>
              </a:ext>
            </a:extLst>
          </p:cNvPr>
          <p:cNvSpPr txBox="1">
            <a:spLocks/>
          </p:cNvSpPr>
          <p:nvPr/>
        </p:nvSpPr>
        <p:spPr>
          <a:xfrm>
            <a:off x="6921184" y="2600962"/>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20" name="Picture 19">
            <a:extLst>
              <a:ext uri="{FF2B5EF4-FFF2-40B4-BE49-F238E27FC236}">
                <a16:creationId xmlns:a16="http://schemas.microsoft.com/office/drawing/2014/main" id="{EB2A3304-5D8F-8B47-AD8F-7D6DE5DAA0AB}"/>
              </a:ext>
            </a:extLst>
          </p:cNvPr>
          <p:cNvPicPr>
            <a:picLocks noChangeAspect="1"/>
          </p:cNvPicPr>
          <p:nvPr/>
        </p:nvPicPr>
        <p:blipFill>
          <a:blip r:embed="rId4"/>
          <a:stretch>
            <a:fillRect/>
          </a:stretch>
        </p:blipFill>
        <p:spPr>
          <a:xfrm>
            <a:off x="7470957" y="4533951"/>
            <a:ext cx="569968" cy="386628"/>
          </a:xfrm>
          <a:prstGeom prst="rect">
            <a:avLst/>
          </a:prstGeom>
        </p:spPr>
      </p:pic>
      <p:pic>
        <p:nvPicPr>
          <p:cNvPr id="24" name="Picture 23">
            <a:extLst>
              <a:ext uri="{FF2B5EF4-FFF2-40B4-BE49-F238E27FC236}">
                <a16:creationId xmlns:a16="http://schemas.microsoft.com/office/drawing/2014/main" id="{327D74AA-B29A-064D-8323-03D5FC061BF0}"/>
              </a:ext>
            </a:extLst>
          </p:cNvPr>
          <p:cNvPicPr>
            <a:picLocks noChangeAspect="1"/>
          </p:cNvPicPr>
          <p:nvPr/>
        </p:nvPicPr>
        <p:blipFill>
          <a:blip r:embed="rId4"/>
          <a:stretch>
            <a:fillRect/>
          </a:stretch>
        </p:blipFill>
        <p:spPr>
          <a:xfrm>
            <a:off x="8835954" y="3038947"/>
            <a:ext cx="569968" cy="386628"/>
          </a:xfrm>
          <a:prstGeom prst="rect">
            <a:avLst/>
          </a:prstGeom>
        </p:spPr>
      </p:pic>
      <p:pic>
        <p:nvPicPr>
          <p:cNvPr id="25" name="Picture 24">
            <a:extLst>
              <a:ext uri="{FF2B5EF4-FFF2-40B4-BE49-F238E27FC236}">
                <a16:creationId xmlns:a16="http://schemas.microsoft.com/office/drawing/2014/main" id="{CE682479-1E48-ED42-A83B-E4114E689DD9}"/>
              </a:ext>
            </a:extLst>
          </p:cNvPr>
          <p:cNvPicPr>
            <a:picLocks noChangeAspect="1"/>
          </p:cNvPicPr>
          <p:nvPr/>
        </p:nvPicPr>
        <p:blipFill>
          <a:blip r:embed="rId4"/>
          <a:stretch>
            <a:fillRect/>
          </a:stretch>
        </p:blipFill>
        <p:spPr>
          <a:xfrm>
            <a:off x="8382988" y="3480547"/>
            <a:ext cx="569968" cy="386628"/>
          </a:xfrm>
          <a:prstGeom prst="rect">
            <a:avLst/>
          </a:prstGeom>
        </p:spPr>
      </p:pic>
      <p:pic>
        <p:nvPicPr>
          <p:cNvPr id="26" name="Picture 25">
            <a:extLst>
              <a:ext uri="{FF2B5EF4-FFF2-40B4-BE49-F238E27FC236}">
                <a16:creationId xmlns:a16="http://schemas.microsoft.com/office/drawing/2014/main" id="{A1C8785E-FB0E-234F-806D-3DFA7CB5EE08}"/>
              </a:ext>
            </a:extLst>
          </p:cNvPr>
          <p:cNvPicPr>
            <a:picLocks noChangeAspect="1"/>
          </p:cNvPicPr>
          <p:nvPr/>
        </p:nvPicPr>
        <p:blipFill>
          <a:blip r:embed="rId4"/>
          <a:stretch>
            <a:fillRect/>
          </a:stretch>
        </p:blipFill>
        <p:spPr>
          <a:xfrm>
            <a:off x="7942062" y="3983606"/>
            <a:ext cx="569968" cy="386628"/>
          </a:xfrm>
          <a:prstGeom prst="rect">
            <a:avLst/>
          </a:prstGeom>
        </p:spPr>
      </p:pic>
      <p:pic>
        <p:nvPicPr>
          <p:cNvPr id="27" name="Picture 26">
            <a:extLst>
              <a:ext uri="{FF2B5EF4-FFF2-40B4-BE49-F238E27FC236}">
                <a16:creationId xmlns:a16="http://schemas.microsoft.com/office/drawing/2014/main" id="{2C5D1E6C-1F7C-2C45-A673-25E83B3B7611}"/>
              </a:ext>
            </a:extLst>
          </p:cNvPr>
          <p:cNvPicPr>
            <a:picLocks noChangeAspect="1"/>
          </p:cNvPicPr>
          <p:nvPr/>
        </p:nvPicPr>
        <p:blipFill>
          <a:blip r:embed="rId4"/>
          <a:stretch>
            <a:fillRect/>
          </a:stretch>
        </p:blipFill>
        <p:spPr>
          <a:xfrm>
            <a:off x="6900989" y="5100618"/>
            <a:ext cx="569968" cy="386628"/>
          </a:xfrm>
          <a:prstGeom prst="rect">
            <a:avLst/>
          </a:prstGeom>
        </p:spPr>
      </p:pic>
      <p:pic>
        <p:nvPicPr>
          <p:cNvPr id="28" name="Picture 27">
            <a:extLst>
              <a:ext uri="{FF2B5EF4-FFF2-40B4-BE49-F238E27FC236}">
                <a16:creationId xmlns:a16="http://schemas.microsoft.com/office/drawing/2014/main" id="{28EA02A9-6639-3940-8CC3-8D7362DF2C70}"/>
              </a:ext>
            </a:extLst>
          </p:cNvPr>
          <p:cNvPicPr>
            <a:picLocks noChangeAspect="1"/>
          </p:cNvPicPr>
          <p:nvPr/>
        </p:nvPicPr>
        <p:blipFill>
          <a:blip r:embed="rId4"/>
          <a:stretch>
            <a:fillRect/>
          </a:stretch>
        </p:blipFill>
        <p:spPr>
          <a:xfrm>
            <a:off x="7601025" y="3315519"/>
            <a:ext cx="569968" cy="386628"/>
          </a:xfrm>
          <a:prstGeom prst="rect">
            <a:avLst/>
          </a:prstGeom>
        </p:spPr>
      </p:pic>
      <p:pic>
        <p:nvPicPr>
          <p:cNvPr id="29" name="Picture 28">
            <a:extLst>
              <a:ext uri="{FF2B5EF4-FFF2-40B4-BE49-F238E27FC236}">
                <a16:creationId xmlns:a16="http://schemas.microsoft.com/office/drawing/2014/main" id="{A8D8056F-F04F-3344-A589-6118BEB844ED}"/>
              </a:ext>
            </a:extLst>
          </p:cNvPr>
          <p:cNvPicPr>
            <a:picLocks noChangeAspect="1"/>
          </p:cNvPicPr>
          <p:nvPr/>
        </p:nvPicPr>
        <p:blipFill>
          <a:blip r:embed="rId4"/>
          <a:stretch>
            <a:fillRect/>
          </a:stretch>
        </p:blipFill>
        <p:spPr>
          <a:xfrm>
            <a:off x="7241577" y="3882072"/>
            <a:ext cx="566165" cy="384048"/>
          </a:xfrm>
          <a:prstGeom prst="rect">
            <a:avLst/>
          </a:prstGeom>
        </p:spPr>
      </p:pic>
      <p:pic>
        <p:nvPicPr>
          <p:cNvPr id="30" name="Picture 29">
            <a:extLst>
              <a:ext uri="{FF2B5EF4-FFF2-40B4-BE49-F238E27FC236}">
                <a16:creationId xmlns:a16="http://schemas.microsoft.com/office/drawing/2014/main" id="{DDB9212F-786A-204B-B0FC-F828B7C24A23}"/>
              </a:ext>
            </a:extLst>
          </p:cNvPr>
          <p:cNvPicPr>
            <a:picLocks noChangeAspect="1"/>
          </p:cNvPicPr>
          <p:nvPr/>
        </p:nvPicPr>
        <p:blipFill>
          <a:blip r:embed="rId4"/>
          <a:stretch>
            <a:fillRect/>
          </a:stretch>
        </p:blipFill>
        <p:spPr>
          <a:xfrm>
            <a:off x="6887905" y="4407825"/>
            <a:ext cx="569968" cy="386628"/>
          </a:xfrm>
          <a:prstGeom prst="rect">
            <a:avLst/>
          </a:prstGeom>
        </p:spPr>
      </p:pic>
      <p:pic>
        <p:nvPicPr>
          <p:cNvPr id="31" name="Picture 30">
            <a:extLst>
              <a:ext uri="{FF2B5EF4-FFF2-40B4-BE49-F238E27FC236}">
                <a16:creationId xmlns:a16="http://schemas.microsoft.com/office/drawing/2014/main" id="{F45A6B5E-3CA6-344E-A609-5FD4C4FAC028}"/>
              </a:ext>
            </a:extLst>
          </p:cNvPr>
          <p:cNvPicPr>
            <a:picLocks noChangeAspect="1"/>
          </p:cNvPicPr>
          <p:nvPr/>
        </p:nvPicPr>
        <p:blipFill>
          <a:blip r:embed="rId4"/>
          <a:stretch>
            <a:fillRect/>
          </a:stretch>
        </p:blipFill>
        <p:spPr>
          <a:xfrm>
            <a:off x="8186532" y="2919676"/>
            <a:ext cx="569968" cy="386628"/>
          </a:xfrm>
          <a:prstGeom prst="rect">
            <a:avLst/>
          </a:prstGeom>
        </p:spPr>
      </p:pic>
    </p:spTree>
    <p:extLst>
      <p:ext uri="{BB962C8B-B14F-4D97-AF65-F5344CB8AC3E}">
        <p14:creationId xmlns:p14="http://schemas.microsoft.com/office/powerpoint/2010/main" val="271168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2596E-988D-4E4B-92A2-E62B47E662A5}"/>
              </a:ext>
            </a:extLst>
          </p:cNvPr>
          <p:cNvSpPr>
            <a:spLocks noGrp="1"/>
          </p:cNvSpPr>
          <p:nvPr>
            <p:ph type="title"/>
          </p:nvPr>
        </p:nvSpPr>
        <p:spPr/>
        <p:txBody>
          <a:bodyPr/>
          <a:lstStyle/>
          <a:p>
            <a:r>
              <a:rPr lang="en-US" dirty="0"/>
              <a:t>Zooplankton in the Western Antarctic Peninsula</a:t>
            </a:r>
          </a:p>
        </p:txBody>
      </p:sp>
      <p:pic>
        <p:nvPicPr>
          <p:cNvPr id="11" name="Picture 10">
            <a:extLst>
              <a:ext uri="{FF2B5EF4-FFF2-40B4-BE49-F238E27FC236}">
                <a16:creationId xmlns:a16="http://schemas.microsoft.com/office/drawing/2014/main" id="{EB189F33-1B58-2C46-97DF-813692A1834B}"/>
              </a:ext>
            </a:extLst>
          </p:cNvPr>
          <p:cNvPicPr>
            <a:picLocks noChangeAspect="1"/>
          </p:cNvPicPr>
          <p:nvPr/>
        </p:nvPicPr>
        <p:blipFill>
          <a:blip r:embed="rId3"/>
          <a:stretch>
            <a:fillRect/>
          </a:stretch>
        </p:blipFill>
        <p:spPr>
          <a:xfrm>
            <a:off x="6759038" y="2805424"/>
            <a:ext cx="5323780" cy="3898961"/>
          </a:xfrm>
          <a:prstGeom prst="rect">
            <a:avLst/>
          </a:prstGeom>
        </p:spPr>
      </p:pic>
      <p:grpSp>
        <p:nvGrpSpPr>
          <p:cNvPr id="6" name="Group 5">
            <a:extLst>
              <a:ext uri="{FF2B5EF4-FFF2-40B4-BE49-F238E27FC236}">
                <a16:creationId xmlns:a16="http://schemas.microsoft.com/office/drawing/2014/main" id="{E3B46495-17FE-FD44-8F87-C077536BDBE0}"/>
              </a:ext>
            </a:extLst>
          </p:cNvPr>
          <p:cNvGrpSpPr/>
          <p:nvPr/>
        </p:nvGrpSpPr>
        <p:grpSpPr>
          <a:xfrm rot="21411928">
            <a:off x="7854309" y="2668556"/>
            <a:ext cx="1461518" cy="3884140"/>
            <a:chOff x="2127914" y="144882"/>
            <a:chExt cx="1461518" cy="3884140"/>
          </a:xfrm>
        </p:grpSpPr>
        <p:sp>
          <p:nvSpPr>
            <p:cNvPr id="7" name="Up-Down Arrow 6">
              <a:extLst>
                <a:ext uri="{FF2B5EF4-FFF2-40B4-BE49-F238E27FC236}">
                  <a16:creationId xmlns:a16="http://schemas.microsoft.com/office/drawing/2014/main" id="{AF21A8DE-3BC1-EA4C-8E83-1763E67B6A5C}"/>
                </a:ext>
              </a:extLst>
            </p:cNvPr>
            <p:cNvSpPr/>
            <p:nvPr/>
          </p:nvSpPr>
          <p:spPr bwMode="auto">
            <a:xfrm rot="13405013">
              <a:off x="2644730" y="144882"/>
              <a:ext cx="484632" cy="3884140"/>
            </a:xfrm>
            <a:prstGeom prst="upDownArrow">
              <a:avLst/>
            </a:prstGeom>
            <a:gradFill flip="none" rotWithShape="1">
              <a:gsLst>
                <a:gs pos="43000">
                  <a:srgbClr val="84DCE4"/>
                </a:gs>
                <a:gs pos="73000">
                  <a:srgbClr val="FF7F2E"/>
                </a:gs>
              </a:gsLst>
              <a:lin ang="6300000" scaled="0"/>
              <a:tileRect/>
            </a:gradFill>
            <a:ln w="12700" cap="flat" cmpd="sng" algn="ctr">
              <a:solidFill>
                <a:schemeClr val="bg1">
                  <a:lumMod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Helvetica" pitchFamily="-110" charset="0"/>
              </a:endParaRPr>
            </a:p>
          </p:txBody>
        </p:sp>
        <p:sp>
          <p:nvSpPr>
            <p:cNvPr id="9" name="TextBox 8">
              <a:extLst>
                <a:ext uri="{FF2B5EF4-FFF2-40B4-BE49-F238E27FC236}">
                  <a16:creationId xmlns:a16="http://schemas.microsoft.com/office/drawing/2014/main" id="{9E9E423F-4AD9-554C-BE26-C4E8B78E8086}"/>
                </a:ext>
              </a:extLst>
            </p:cNvPr>
            <p:cNvSpPr txBox="1"/>
            <p:nvPr/>
          </p:nvSpPr>
          <p:spPr>
            <a:xfrm rot="18789736">
              <a:off x="2780396" y="1336046"/>
              <a:ext cx="1356462" cy="261610"/>
            </a:xfrm>
            <a:prstGeom prst="rect">
              <a:avLst/>
            </a:prstGeom>
            <a:noFill/>
          </p:spPr>
          <p:txBody>
            <a:bodyPr wrap="none" rtlCol="0">
              <a:spAutoFit/>
            </a:bodyPr>
            <a:lstStyle/>
            <a:p>
              <a:r>
                <a:rPr lang="en-US" sz="1100" b="1" dirty="0"/>
                <a:t>Warmer, moister</a:t>
              </a:r>
            </a:p>
          </p:txBody>
        </p:sp>
        <p:sp>
          <p:nvSpPr>
            <p:cNvPr id="8" name="TextBox 7">
              <a:extLst>
                <a:ext uri="{FF2B5EF4-FFF2-40B4-BE49-F238E27FC236}">
                  <a16:creationId xmlns:a16="http://schemas.microsoft.com/office/drawing/2014/main" id="{4E9BF883-048D-2E40-9AF4-57E79CB3D793}"/>
                </a:ext>
              </a:extLst>
            </p:cNvPr>
            <p:cNvSpPr txBox="1"/>
            <p:nvPr/>
          </p:nvSpPr>
          <p:spPr>
            <a:xfrm rot="18730920">
              <a:off x="1735134" y="2597158"/>
              <a:ext cx="1047169" cy="261610"/>
            </a:xfrm>
            <a:prstGeom prst="rect">
              <a:avLst/>
            </a:prstGeom>
            <a:noFill/>
          </p:spPr>
          <p:txBody>
            <a:bodyPr wrap="square" rtlCol="0">
              <a:spAutoFit/>
            </a:bodyPr>
            <a:lstStyle/>
            <a:p>
              <a:r>
                <a:rPr lang="en-US" sz="1100" b="1" dirty="0"/>
                <a:t>Colder, drier</a:t>
              </a:r>
            </a:p>
          </p:txBody>
        </p:sp>
      </p:grpSp>
      <p:sp>
        <p:nvSpPr>
          <p:cNvPr id="12" name="Content Placeholder 2">
            <a:extLst>
              <a:ext uri="{FF2B5EF4-FFF2-40B4-BE49-F238E27FC236}">
                <a16:creationId xmlns:a16="http://schemas.microsoft.com/office/drawing/2014/main" id="{3C8F5355-B96F-FB4A-8D22-1AF1416C98A5}"/>
              </a:ext>
            </a:extLst>
          </p:cNvPr>
          <p:cNvSpPr txBox="1">
            <a:spLocks/>
          </p:cNvSpPr>
          <p:nvPr/>
        </p:nvSpPr>
        <p:spPr>
          <a:xfrm>
            <a:off x="1309877" y="2535832"/>
            <a:ext cx="4261591" cy="405257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sz="3200" dirty="0"/>
              <a:t>But, </a:t>
            </a:r>
            <a:r>
              <a:rPr lang="en-US" sz="3200" dirty="0">
                <a:solidFill>
                  <a:schemeClr val="accent1"/>
                </a:solidFill>
              </a:rPr>
              <a:t>krill are a cold- and ice-loving species</a:t>
            </a:r>
          </a:p>
          <a:p>
            <a:r>
              <a:rPr lang="en-US" sz="3200" dirty="0"/>
              <a:t>As the peninsula has warmed there has been </a:t>
            </a:r>
            <a:r>
              <a:rPr lang="en-US" sz="3200" dirty="0">
                <a:solidFill>
                  <a:schemeClr val="accent1"/>
                </a:solidFill>
              </a:rPr>
              <a:t>less krill seen in the more northern regions </a:t>
            </a:r>
            <a:r>
              <a:rPr lang="en-US" sz="3200" dirty="0"/>
              <a:t>of the peninsula</a:t>
            </a:r>
          </a:p>
        </p:txBody>
      </p:sp>
      <p:sp>
        <p:nvSpPr>
          <p:cNvPr id="14" name="Content Placeholder 2">
            <a:extLst>
              <a:ext uri="{FF2B5EF4-FFF2-40B4-BE49-F238E27FC236}">
                <a16:creationId xmlns:a16="http://schemas.microsoft.com/office/drawing/2014/main" id="{964CE825-A90E-8E4E-8DBA-3937BCEA99DB}"/>
              </a:ext>
            </a:extLst>
          </p:cNvPr>
          <p:cNvSpPr txBox="1">
            <a:spLocks/>
          </p:cNvSpPr>
          <p:nvPr/>
        </p:nvSpPr>
        <p:spPr>
          <a:xfrm>
            <a:off x="6131896" y="5329535"/>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15" name="Picture 14">
            <a:extLst>
              <a:ext uri="{FF2B5EF4-FFF2-40B4-BE49-F238E27FC236}">
                <a16:creationId xmlns:a16="http://schemas.microsoft.com/office/drawing/2014/main" id="{00FE5366-97A5-6041-B5D8-0C78D99E3A5C}"/>
              </a:ext>
            </a:extLst>
          </p:cNvPr>
          <p:cNvPicPr>
            <a:picLocks noChangeAspect="1"/>
          </p:cNvPicPr>
          <p:nvPr/>
        </p:nvPicPr>
        <p:blipFill>
          <a:blip r:embed="rId4"/>
          <a:stretch>
            <a:fillRect/>
          </a:stretch>
        </p:blipFill>
        <p:spPr>
          <a:xfrm>
            <a:off x="6900989" y="5100618"/>
            <a:ext cx="569968" cy="386628"/>
          </a:xfrm>
          <a:prstGeom prst="rect">
            <a:avLst/>
          </a:prstGeom>
        </p:spPr>
      </p:pic>
      <p:pic>
        <p:nvPicPr>
          <p:cNvPr id="16" name="Picture 15">
            <a:extLst>
              <a:ext uri="{FF2B5EF4-FFF2-40B4-BE49-F238E27FC236}">
                <a16:creationId xmlns:a16="http://schemas.microsoft.com/office/drawing/2014/main" id="{DBFD8095-D3F1-754A-9955-876D367A5F30}"/>
              </a:ext>
            </a:extLst>
          </p:cNvPr>
          <p:cNvPicPr>
            <a:picLocks noChangeAspect="1"/>
          </p:cNvPicPr>
          <p:nvPr/>
        </p:nvPicPr>
        <p:blipFill>
          <a:blip r:embed="rId4"/>
          <a:stretch>
            <a:fillRect/>
          </a:stretch>
        </p:blipFill>
        <p:spPr>
          <a:xfrm>
            <a:off x="6871955" y="4387984"/>
            <a:ext cx="569968" cy="386628"/>
          </a:xfrm>
          <a:prstGeom prst="rect">
            <a:avLst/>
          </a:prstGeom>
        </p:spPr>
      </p:pic>
      <p:pic>
        <p:nvPicPr>
          <p:cNvPr id="17" name="Picture 16">
            <a:extLst>
              <a:ext uri="{FF2B5EF4-FFF2-40B4-BE49-F238E27FC236}">
                <a16:creationId xmlns:a16="http://schemas.microsoft.com/office/drawing/2014/main" id="{FD6C7284-6BE2-974F-B3B0-08BC858DC605}"/>
              </a:ext>
            </a:extLst>
          </p:cNvPr>
          <p:cNvPicPr>
            <a:picLocks noChangeAspect="1"/>
          </p:cNvPicPr>
          <p:nvPr/>
        </p:nvPicPr>
        <p:blipFill>
          <a:blip r:embed="rId4"/>
          <a:stretch>
            <a:fillRect/>
          </a:stretch>
        </p:blipFill>
        <p:spPr>
          <a:xfrm>
            <a:off x="7552665" y="4661448"/>
            <a:ext cx="569968" cy="386628"/>
          </a:xfrm>
          <a:prstGeom prst="rect">
            <a:avLst/>
          </a:prstGeom>
        </p:spPr>
      </p:pic>
      <p:pic>
        <p:nvPicPr>
          <p:cNvPr id="18" name="Picture 17">
            <a:extLst>
              <a:ext uri="{FF2B5EF4-FFF2-40B4-BE49-F238E27FC236}">
                <a16:creationId xmlns:a16="http://schemas.microsoft.com/office/drawing/2014/main" id="{02CEF17F-FA6A-1843-AABA-7288AE0C3E4E}"/>
              </a:ext>
            </a:extLst>
          </p:cNvPr>
          <p:cNvPicPr>
            <a:picLocks noChangeAspect="1"/>
          </p:cNvPicPr>
          <p:nvPr/>
        </p:nvPicPr>
        <p:blipFill>
          <a:blip r:embed="rId4"/>
          <a:stretch>
            <a:fillRect/>
          </a:stretch>
        </p:blipFill>
        <p:spPr>
          <a:xfrm>
            <a:off x="8246525" y="3514296"/>
            <a:ext cx="569968" cy="386628"/>
          </a:xfrm>
          <a:prstGeom prst="rect">
            <a:avLst/>
          </a:prstGeom>
        </p:spPr>
      </p:pic>
    </p:spTree>
    <p:extLst>
      <p:ext uri="{BB962C8B-B14F-4D97-AF65-F5344CB8AC3E}">
        <p14:creationId xmlns:p14="http://schemas.microsoft.com/office/powerpoint/2010/main" val="337296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2596E-988D-4E4B-92A2-E62B47E662A5}"/>
              </a:ext>
            </a:extLst>
          </p:cNvPr>
          <p:cNvSpPr>
            <a:spLocks noGrp="1"/>
          </p:cNvSpPr>
          <p:nvPr>
            <p:ph type="title"/>
          </p:nvPr>
        </p:nvSpPr>
        <p:spPr/>
        <p:txBody>
          <a:bodyPr/>
          <a:lstStyle/>
          <a:p>
            <a:r>
              <a:rPr lang="en-US" dirty="0"/>
              <a:t>Zooplankton in the Western Antarctic Peninsula</a:t>
            </a:r>
          </a:p>
        </p:txBody>
      </p:sp>
      <p:sp>
        <p:nvSpPr>
          <p:cNvPr id="12" name="Content Placeholder 2">
            <a:extLst>
              <a:ext uri="{FF2B5EF4-FFF2-40B4-BE49-F238E27FC236}">
                <a16:creationId xmlns:a16="http://schemas.microsoft.com/office/drawing/2014/main" id="{3C8F5355-B96F-FB4A-8D22-1AF1416C98A5}"/>
              </a:ext>
            </a:extLst>
          </p:cNvPr>
          <p:cNvSpPr txBox="1">
            <a:spLocks/>
          </p:cNvSpPr>
          <p:nvPr/>
        </p:nvSpPr>
        <p:spPr>
          <a:xfrm>
            <a:off x="1309878" y="2535832"/>
            <a:ext cx="4435568" cy="405257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sz="3200" dirty="0"/>
              <a:t>Meanwhile, </a:t>
            </a:r>
            <a:r>
              <a:rPr lang="en-US" sz="3200" dirty="0" err="1">
                <a:solidFill>
                  <a:schemeClr val="accent1"/>
                </a:solidFill>
              </a:rPr>
              <a:t>salps</a:t>
            </a:r>
            <a:r>
              <a:rPr lang="en-US" sz="3200" dirty="0">
                <a:solidFill>
                  <a:schemeClr val="accent1"/>
                </a:solidFill>
              </a:rPr>
              <a:t> are thrive in the warmer waters</a:t>
            </a:r>
            <a:r>
              <a:rPr lang="en-US" sz="3200" dirty="0"/>
              <a:t> of the northern peninsula </a:t>
            </a:r>
          </a:p>
          <a:p>
            <a:r>
              <a:rPr lang="en-US" sz="3200" dirty="0"/>
              <a:t>There has been evidence that </a:t>
            </a:r>
            <a:r>
              <a:rPr lang="en-US" sz="3200" dirty="0" err="1">
                <a:solidFill>
                  <a:schemeClr val="accent1"/>
                </a:solidFill>
              </a:rPr>
              <a:t>salp</a:t>
            </a:r>
            <a:r>
              <a:rPr lang="en-US" sz="3200" dirty="0">
                <a:solidFill>
                  <a:schemeClr val="accent1"/>
                </a:solidFill>
              </a:rPr>
              <a:t> populations are increasing in the northern regions of the peninsula</a:t>
            </a:r>
          </a:p>
        </p:txBody>
      </p:sp>
      <p:pic>
        <p:nvPicPr>
          <p:cNvPr id="27" name="Picture 26">
            <a:extLst>
              <a:ext uri="{FF2B5EF4-FFF2-40B4-BE49-F238E27FC236}">
                <a16:creationId xmlns:a16="http://schemas.microsoft.com/office/drawing/2014/main" id="{8FD379E2-AA77-AE43-9808-062C8E344560}"/>
              </a:ext>
            </a:extLst>
          </p:cNvPr>
          <p:cNvPicPr>
            <a:picLocks noChangeAspect="1"/>
          </p:cNvPicPr>
          <p:nvPr/>
        </p:nvPicPr>
        <p:blipFill>
          <a:blip r:embed="rId3"/>
          <a:stretch>
            <a:fillRect/>
          </a:stretch>
        </p:blipFill>
        <p:spPr>
          <a:xfrm>
            <a:off x="6759038" y="2805424"/>
            <a:ext cx="5323780" cy="3898961"/>
          </a:xfrm>
          <a:prstGeom prst="rect">
            <a:avLst/>
          </a:prstGeom>
        </p:spPr>
      </p:pic>
      <p:grpSp>
        <p:nvGrpSpPr>
          <p:cNvPr id="28" name="Group 27">
            <a:extLst>
              <a:ext uri="{FF2B5EF4-FFF2-40B4-BE49-F238E27FC236}">
                <a16:creationId xmlns:a16="http://schemas.microsoft.com/office/drawing/2014/main" id="{10707EE5-C7FD-2844-80E6-1A8F125D8A10}"/>
              </a:ext>
            </a:extLst>
          </p:cNvPr>
          <p:cNvGrpSpPr/>
          <p:nvPr/>
        </p:nvGrpSpPr>
        <p:grpSpPr>
          <a:xfrm rot="21411928">
            <a:off x="7854309" y="2668556"/>
            <a:ext cx="1461518" cy="3884140"/>
            <a:chOff x="2127914" y="144882"/>
            <a:chExt cx="1461518" cy="3884140"/>
          </a:xfrm>
        </p:grpSpPr>
        <p:sp>
          <p:nvSpPr>
            <p:cNvPr id="29" name="Up-Down Arrow 28">
              <a:extLst>
                <a:ext uri="{FF2B5EF4-FFF2-40B4-BE49-F238E27FC236}">
                  <a16:creationId xmlns:a16="http://schemas.microsoft.com/office/drawing/2014/main" id="{CB27F245-5094-2845-8A56-D63D3A3BD55C}"/>
                </a:ext>
              </a:extLst>
            </p:cNvPr>
            <p:cNvSpPr/>
            <p:nvPr/>
          </p:nvSpPr>
          <p:spPr bwMode="auto">
            <a:xfrm rot="13405013">
              <a:off x="2644730" y="144882"/>
              <a:ext cx="484632" cy="3884140"/>
            </a:xfrm>
            <a:prstGeom prst="upDownArrow">
              <a:avLst/>
            </a:prstGeom>
            <a:gradFill flip="none" rotWithShape="1">
              <a:gsLst>
                <a:gs pos="43000">
                  <a:srgbClr val="84DCE4"/>
                </a:gs>
                <a:gs pos="73000">
                  <a:srgbClr val="FF7F2E"/>
                </a:gs>
              </a:gsLst>
              <a:lin ang="6300000" scaled="0"/>
              <a:tileRect/>
            </a:gradFill>
            <a:ln w="12700" cap="flat" cmpd="sng" algn="ctr">
              <a:solidFill>
                <a:schemeClr val="bg1">
                  <a:lumMod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Helvetica" pitchFamily="-110" charset="0"/>
              </a:endParaRPr>
            </a:p>
          </p:txBody>
        </p:sp>
        <p:sp>
          <p:nvSpPr>
            <p:cNvPr id="30" name="TextBox 29">
              <a:extLst>
                <a:ext uri="{FF2B5EF4-FFF2-40B4-BE49-F238E27FC236}">
                  <a16:creationId xmlns:a16="http://schemas.microsoft.com/office/drawing/2014/main" id="{791F491F-EA76-B34C-8F3F-1EEF94B8D5A5}"/>
                </a:ext>
              </a:extLst>
            </p:cNvPr>
            <p:cNvSpPr txBox="1"/>
            <p:nvPr/>
          </p:nvSpPr>
          <p:spPr>
            <a:xfrm rot="18789736">
              <a:off x="2780396" y="1336046"/>
              <a:ext cx="1356462" cy="261610"/>
            </a:xfrm>
            <a:prstGeom prst="rect">
              <a:avLst/>
            </a:prstGeom>
            <a:noFill/>
          </p:spPr>
          <p:txBody>
            <a:bodyPr wrap="none" rtlCol="0">
              <a:spAutoFit/>
            </a:bodyPr>
            <a:lstStyle/>
            <a:p>
              <a:r>
                <a:rPr lang="en-US" sz="1100" b="1" dirty="0"/>
                <a:t>Warmer, moister</a:t>
              </a:r>
            </a:p>
          </p:txBody>
        </p:sp>
        <p:sp>
          <p:nvSpPr>
            <p:cNvPr id="31" name="TextBox 30">
              <a:extLst>
                <a:ext uri="{FF2B5EF4-FFF2-40B4-BE49-F238E27FC236}">
                  <a16:creationId xmlns:a16="http://schemas.microsoft.com/office/drawing/2014/main" id="{8BF3F85F-2DBE-654B-824C-BA9F20F3686B}"/>
                </a:ext>
              </a:extLst>
            </p:cNvPr>
            <p:cNvSpPr txBox="1"/>
            <p:nvPr/>
          </p:nvSpPr>
          <p:spPr>
            <a:xfrm rot="18730920">
              <a:off x="1735134" y="2597158"/>
              <a:ext cx="1047169" cy="261610"/>
            </a:xfrm>
            <a:prstGeom prst="rect">
              <a:avLst/>
            </a:prstGeom>
            <a:noFill/>
          </p:spPr>
          <p:txBody>
            <a:bodyPr wrap="square" rtlCol="0">
              <a:spAutoFit/>
            </a:bodyPr>
            <a:lstStyle/>
            <a:p>
              <a:r>
                <a:rPr lang="en-US" sz="1100" b="1" dirty="0"/>
                <a:t>Colder, drier</a:t>
              </a:r>
            </a:p>
          </p:txBody>
        </p:sp>
      </p:grpSp>
      <p:sp>
        <p:nvSpPr>
          <p:cNvPr id="32" name="Content Placeholder 2">
            <a:extLst>
              <a:ext uri="{FF2B5EF4-FFF2-40B4-BE49-F238E27FC236}">
                <a16:creationId xmlns:a16="http://schemas.microsoft.com/office/drawing/2014/main" id="{8CAF4F52-CA6C-8B4C-A1C9-62933A94E51C}"/>
              </a:ext>
            </a:extLst>
          </p:cNvPr>
          <p:cNvSpPr txBox="1">
            <a:spLocks/>
          </p:cNvSpPr>
          <p:nvPr/>
        </p:nvSpPr>
        <p:spPr>
          <a:xfrm>
            <a:off x="6131896" y="5329535"/>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33" name="Picture 32">
            <a:extLst>
              <a:ext uri="{FF2B5EF4-FFF2-40B4-BE49-F238E27FC236}">
                <a16:creationId xmlns:a16="http://schemas.microsoft.com/office/drawing/2014/main" id="{3F0FFE9B-9943-A249-93E3-1C21DB885B35}"/>
              </a:ext>
            </a:extLst>
          </p:cNvPr>
          <p:cNvPicPr>
            <a:picLocks noChangeAspect="1"/>
          </p:cNvPicPr>
          <p:nvPr/>
        </p:nvPicPr>
        <p:blipFill>
          <a:blip r:embed="rId4"/>
          <a:stretch>
            <a:fillRect/>
          </a:stretch>
        </p:blipFill>
        <p:spPr>
          <a:xfrm>
            <a:off x="6900989" y="5100618"/>
            <a:ext cx="569968" cy="386628"/>
          </a:xfrm>
          <a:prstGeom prst="rect">
            <a:avLst/>
          </a:prstGeom>
        </p:spPr>
      </p:pic>
      <p:pic>
        <p:nvPicPr>
          <p:cNvPr id="34" name="Picture 33">
            <a:extLst>
              <a:ext uri="{FF2B5EF4-FFF2-40B4-BE49-F238E27FC236}">
                <a16:creationId xmlns:a16="http://schemas.microsoft.com/office/drawing/2014/main" id="{F5556B41-A219-3D46-A47A-5CB8EB144BA2}"/>
              </a:ext>
            </a:extLst>
          </p:cNvPr>
          <p:cNvPicPr>
            <a:picLocks noChangeAspect="1"/>
          </p:cNvPicPr>
          <p:nvPr/>
        </p:nvPicPr>
        <p:blipFill>
          <a:blip r:embed="rId4"/>
          <a:stretch>
            <a:fillRect/>
          </a:stretch>
        </p:blipFill>
        <p:spPr>
          <a:xfrm>
            <a:off x="6871955" y="4387984"/>
            <a:ext cx="569968" cy="386628"/>
          </a:xfrm>
          <a:prstGeom prst="rect">
            <a:avLst/>
          </a:prstGeom>
        </p:spPr>
      </p:pic>
      <p:pic>
        <p:nvPicPr>
          <p:cNvPr id="35" name="Picture 34">
            <a:extLst>
              <a:ext uri="{FF2B5EF4-FFF2-40B4-BE49-F238E27FC236}">
                <a16:creationId xmlns:a16="http://schemas.microsoft.com/office/drawing/2014/main" id="{745C636D-D4C0-DA4E-B1CD-FCCBBEF39513}"/>
              </a:ext>
            </a:extLst>
          </p:cNvPr>
          <p:cNvPicPr>
            <a:picLocks noChangeAspect="1"/>
          </p:cNvPicPr>
          <p:nvPr/>
        </p:nvPicPr>
        <p:blipFill>
          <a:blip r:embed="rId4"/>
          <a:stretch>
            <a:fillRect/>
          </a:stretch>
        </p:blipFill>
        <p:spPr>
          <a:xfrm>
            <a:off x="7552665" y="4661448"/>
            <a:ext cx="569968" cy="386628"/>
          </a:xfrm>
          <a:prstGeom prst="rect">
            <a:avLst/>
          </a:prstGeom>
        </p:spPr>
      </p:pic>
      <p:pic>
        <p:nvPicPr>
          <p:cNvPr id="36" name="Picture 35">
            <a:extLst>
              <a:ext uri="{FF2B5EF4-FFF2-40B4-BE49-F238E27FC236}">
                <a16:creationId xmlns:a16="http://schemas.microsoft.com/office/drawing/2014/main" id="{7B428E0B-1C81-D648-8172-8106362B3D11}"/>
              </a:ext>
            </a:extLst>
          </p:cNvPr>
          <p:cNvPicPr>
            <a:picLocks noChangeAspect="1"/>
          </p:cNvPicPr>
          <p:nvPr/>
        </p:nvPicPr>
        <p:blipFill>
          <a:blip r:embed="rId4"/>
          <a:stretch>
            <a:fillRect/>
          </a:stretch>
        </p:blipFill>
        <p:spPr>
          <a:xfrm>
            <a:off x="8260530" y="3160169"/>
            <a:ext cx="569968" cy="386628"/>
          </a:xfrm>
          <a:prstGeom prst="rect">
            <a:avLst/>
          </a:prstGeom>
        </p:spPr>
      </p:pic>
      <p:pic>
        <p:nvPicPr>
          <p:cNvPr id="37" name="Picture 36">
            <a:extLst>
              <a:ext uri="{FF2B5EF4-FFF2-40B4-BE49-F238E27FC236}">
                <a16:creationId xmlns:a16="http://schemas.microsoft.com/office/drawing/2014/main" id="{518BDF32-B56D-5A4B-A29B-AA96D21FD2A3}"/>
              </a:ext>
            </a:extLst>
          </p:cNvPr>
          <p:cNvPicPr>
            <a:picLocks noChangeAspect="1"/>
          </p:cNvPicPr>
          <p:nvPr/>
        </p:nvPicPr>
        <p:blipFill rotWithShape="1">
          <a:blip r:embed="rId5"/>
          <a:srcRect l="44349" t="38074" r="35558" b="27796"/>
          <a:stretch/>
        </p:blipFill>
        <p:spPr>
          <a:xfrm>
            <a:off x="8917086" y="2918330"/>
            <a:ext cx="342613" cy="873688"/>
          </a:xfrm>
          <a:prstGeom prst="rect">
            <a:avLst/>
          </a:prstGeom>
        </p:spPr>
      </p:pic>
      <p:sp>
        <p:nvSpPr>
          <p:cNvPr id="38" name="Content Placeholder 2">
            <a:extLst>
              <a:ext uri="{FF2B5EF4-FFF2-40B4-BE49-F238E27FC236}">
                <a16:creationId xmlns:a16="http://schemas.microsoft.com/office/drawing/2014/main" id="{829F7C55-CF4C-4040-B9D7-0154ABAE182A}"/>
              </a:ext>
            </a:extLst>
          </p:cNvPr>
          <p:cNvSpPr txBox="1">
            <a:spLocks/>
          </p:cNvSpPr>
          <p:nvPr/>
        </p:nvSpPr>
        <p:spPr>
          <a:xfrm>
            <a:off x="9129211" y="2543585"/>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Michelle CW</a:t>
            </a:r>
          </a:p>
        </p:txBody>
      </p:sp>
      <p:pic>
        <p:nvPicPr>
          <p:cNvPr id="39" name="Picture 38">
            <a:extLst>
              <a:ext uri="{FF2B5EF4-FFF2-40B4-BE49-F238E27FC236}">
                <a16:creationId xmlns:a16="http://schemas.microsoft.com/office/drawing/2014/main" id="{1D8C90D9-C145-8E4F-8221-9A9B524A446D}"/>
              </a:ext>
            </a:extLst>
          </p:cNvPr>
          <p:cNvPicPr>
            <a:picLocks noChangeAspect="1"/>
          </p:cNvPicPr>
          <p:nvPr/>
        </p:nvPicPr>
        <p:blipFill rotWithShape="1">
          <a:blip r:embed="rId5"/>
          <a:srcRect l="44349" t="38074" r="35558" b="27796"/>
          <a:stretch/>
        </p:blipFill>
        <p:spPr>
          <a:xfrm>
            <a:off x="7819635" y="3148723"/>
            <a:ext cx="342613" cy="873688"/>
          </a:xfrm>
          <a:prstGeom prst="rect">
            <a:avLst/>
          </a:prstGeom>
        </p:spPr>
      </p:pic>
      <p:pic>
        <p:nvPicPr>
          <p:cNvPr id="40" name="Picture 39">
            <a:extLst>
              <a:ext uri="{FF2B5EF4-FFF2-40B4-BE49-F238E27FC236}">
                <a16:creationId xmlns:a16="http://schemas.microsoft.com/office/drawing/2014/main" id="{EEF8AAEF-B6AF-F048-8A6F-C7A210D0BD81}"/>
              </a:ext>
            </a:extLst>
          </p:cNvPr>
          <p:cNvPicPr>
            <a:picLocks noChangeAspect="1"/>
          </p:cNvPicPr>
          <p:nvPr/>
        </p:nvPicPr>
        <p:blipFill rotWithShape="1">
          <a:blip r:embed="rId5"/>
          <a:srcRect l="44349" t="38074" r="35558" b="27796"/>
          <a:stretch/>
        </p:blipFill>
        <p:spPr>
          <a:xfrm>
            <a:off x="8347016" y="3626724"/>
            <a:ext cx="278671" cy="710632"/>
          </a:xfrm>
          <a:prstGeom prst="rect">
            <a:avLst/>
          </a:prstGeom>
        </p:spPr>
      </p:pic>
    </p:spTree>
    <p:extLst>
      <p:ext uri="{BB962C8B-B14F-4D97-AF65-F5344CB8AC3E}">
        <p14:creationId xmlns:p14="http://schemas.microsoft.com/office/powerpoint/2010/main" val="304172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0462F-18A2-1F41-A076-16D3097A6EE4}"/>
              </a:ext>
            </a:extLst>
          </p:cNvPr>
          <p:cNvSpPr>
            <a:spLocks noGrp="1"/>
          </p:cNvSpPr>
          <p:nvPr>
            <p:ph type="title"/>
          </p:nvPr>
        </p:nvSpPr>
        <p:spPr>
          <a:xfrm>
            <a:off x="2231136" y="444097"/>
            <a:ext cx="7729728" cy="1188720"/>
          </a:xfrm>
        </p:spPr>
        <p:txBody>
          <a:bodyPr/>
          <a:lstStyle/>
          <a:p>
            <a:r>
              <a:rPr lang="en-US" dirty="0"/>
              <a:t>Typical Peninsula Food web</a:t>
            </a:r>
          </a:p>
        </p:txBody>
      </p:sp>
      <p:pic>
        <p:nvPicPr>
          <p:cNvPr id="6" name="Picture 5">
            <a:extLst>
              <a:ext uri="{FF2B5EF4-FFF2-40B4-BE49-F238E27FC236}">
                <a16:creationId xmlns:a16="http://schemas.microsoft.com/office/drawing/2014/main" id="{F98DAF2C-624D-334E-BD90-2A841EBDEB98}"/>
              </a:ext>
            </a:extLst>
          </p:cNvPr>
          <p:cNvPicPr>
            <a:picLocks noChangeAspect="1"/>
          </p:cNvPicPr>
          <p:nvPr/>
        </p:nvPicPr>
        <p:blipFill>
          <a:blip r:embed="rId2"/>
          <a:stretch>
            <a:fillRect/>
          </a:stretch>
        </p:blipFill>
        <p:spPr>
          <a:xfrm>
            <a:off x="5014791" y="3308402"/>
            <a:ext cx="2695245" cy="1828274"/>
          </a:xfrm>
          <a:prstGeom prst="rect">
            <a:avLst/>
          </a:prstGeom>
        </p:spPr>
      </p:pic>
      <p:pic>
        <p:nvPicPr>
          <p:cNvPr id="25" name="Picture 24">
            <a:extLst>
              <a:ext uri="{FF2B5EF4-FFF2-40B4-BE49-F238E27FC236}">
                <a16:creationId xmlns:a16="http://schemas.microsoft.com/office/drawing/2014/main" id="{A7A15FA9-80B1-BE4C-B87C-AA6C87C19E33}"/>
              </a:ext>
            </a:extLst>
          </p:cNvPr>
          <p:cNvPicPr>
            <a:picLocks noChangeAspect="1"/>
          </p:cNvPicPr>
          <p:nvPr/>
        </p:nvPicPr>
        <p:blipFill>
          <a:blip r:embed="rId3"/>
          <a:stretch>
            <a:fillRect/>
          </a:stretch>
        </p:blipFill>
        <p:spPr>
          <a:xfrm>
            <a:off x="8365781" y="2395447"/>
            <a:ext cx="1956686" cy="1326264"/>
          </a:xfrm>
          <a:prstGeom prst="rect">
            <a:avLst/>
          </a:prstGeom>
        </p:spPr>
      </p:pic>
      <p:pic>
        <p:nvPicPr>
          <p:cNvPr id="14" name="Graphic 13" descr="Line Arrow: Straight">
            <a:extLst>
              <a:ext uri="{FF2B5EF4-FFF2-40B4-BE49-F238E27FC236}">
                <a16:creationId xmlns:a16="http://schemas.microsoft.com/office/drawing/2014/main" id="{4850D0CF-42EF-7C49-A8D8-536AA8DD67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9559418">
            <a:off x="6651465" y="2795529"/>
            <a:ext cx="1905731" cy="687556"/>
          </a:xfrm>
          <a:prstGeom prst="rect">
            <a:avLst/>
          </a:prstGeom>
        </p:spPr>
      </p:pic>
      <p:sp>
        <p:nvSpPr>
          <p:cNvPr id="17" name="Content Placeholder 2">
            <a:extLst>
              <a:ext uri="{FF2B5EF4-FFF2-40B4-BE49-F238E27FC236}">
                <a16:creationId xmlns:a16="http://schemas.microsoft.com/office/drawing/2014/main" id="{D5713D50-011C-9040-BD6E-F8EC662BF163}"/>
              </a:ext>
            </a:extLst>
          </p:cNvPr>
          <p:cNvSpPr txBox="1">
            <a:spLocks/>
          </p:cNvSpPr>
          <p:nvPr/>
        </p:nvSpPr>
        <p:spPr>
          <a:xfrm>
            <a:off x="9688326" y="6693380"/>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18" name="Picture 17">
            <a:extLst>
              <a:ext uri="{FF2B5EF4-FFF2-40B4-BE49-F238E27FC236}">
                <a16:creationId xmlns:a16="http://schemas.microsoft.com/office/drawing/2014/main" id="{EA5E242A-C8AC-0D48-833E-06BE27A5917E}"/>
              </a:ext>
            </a:extLst>
          </p:cNvPr>
          <p:cNvPicPr>
            <a:picLocks noChangeAspect="1"/>
          </p:cNvPicPr>
          <p:nvPr/>
        </p:nvPicPr>
        <p:blipFill rotWithShape="1">
          <a:blip r:embed="rId6"/>
          <a:srcRect l="47645" t="37466" r="29767" b="14067"/>
          <a:stretch/>
        </p:blipFill>
        <p:spPr>
          <a:xfrm>
            <a:off x="8692322" y="3774626"/>
            <a:ext cx="1062215" cy="1519424"/>
          </a:xfrm>
          <a:prstGeom prst="rect">
            <a:avLst/>
          </a:prstGeom>
        </p:spPr>
      </p:pic>
      <p:pic>
        <p:nvPicPr>
          <p:cNvPr id="20" name="Picture 19">
            <a:extLst>
              <a:ext uri="{FF2B5EF4-FFF2-40B4-BE49-F238E27FC236}">
                <a16:creationId xmlns:a16="http://schemas.microsoft.com/office/drawing/2014/main" id="{C910E3D1-EB95-F84C-B86D-8B691C99499C}"/>
              </a:ext>
            </a:extLst>
          </p:cNvPr>
          <p:cNvPicPr>
            <a:picLocks noChangeAspect="1"/>
          </p:cNvPicPr>
          <p:nvPr/>
        </p:nvPicPr>
        <p:blipFill>
          <a:blip r:embed="rId7"/>
          <a:stretch>
            <a:fillRect/>
          </a:stretch>
        </p:blipFill>
        <p:spPr>
          <a:xfrm>
            <a:off x="1798096" y="3308402"/>
            <a:ext cx="2604131" cy="1753449"/>
          </a:xfrm>
          <a:prstGeom prst="rect">
            <a:avLst/>
          </a:prstGeom>
        </p:spPr>
      </p:pic>
      <p:pic>
        <p:nvPicPr>
          <p:cNvPr id="10" name="Graphic 9" descr="Line Arrow: Straight">
            <a:extLst>
              <a:ext uri="{FF2B5EF4-FFF2-40B4-BE49-F238E27FC236}">
                <a16:creationId xmlns:a16="http://schemas.microsoft.com/office/drawing/2014/main" id="{24935F04-9C28-CC4E-9DF1-E9819238615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7430006" y="4044230"/>
            <a:ext cx="1434541" cy="687556"/>
          </a:xfrm>
          <a:prstGeom prst="rect">
            <a:avLst/>
          </a:prstGeom>
        </p:spPr>
      </p:pic>
      <p:pic>
        <p:nvPicPr>
          <p:cNvPr id="22" name="Picture 21">
            <a:extLst>
              <a:ext uri="{FF2B5EF4-FFF2-40B4-BE49-F238E27FC236}">
                <a16:creationId xmlns:a16="http://schemas.microsoft.com/office/drawing/2014/main" id="{5FFCF585-29BF-E445-9BC8-03CE91A68C86}"/>
              </a:ext>
            </a:extLst>
          </p:cNvPr>
          <p:cNvPicPr>
            <a:picLocks noChangeAspect="1"/>
          </p:cNvPicPr>
          <p:nvPr/>
        </p:nvPicPr>
        <p:blipFill>
          <a:blip r:embed="rId10"/>
          <a:stretch>
            <a:fillRect/>
          </a:stretch>
        </p:blipFill>
        <p:spPr>
          <a:xfrm>
            <a:off x="8314873" y="5414143"/>
            <a:ext cx="1986424" cy="1324282"/>
          </a:xfrm>
          <a:prstGeom prst="rect">
            <a:avLst/>
          </a:prstGeom>
        </p:spPr>
      </p:pic>
      <p:sp>
        <p:nvSpPr>
          <p:cNvPr id="23" name="Content Placeholder 2">
            <a:extLst>
              <a:ext uri="{FF2B5EF4-FFF2-40B4-BE49-F238E27FC236}">
                <a16:creationId xmlns:a16="http://schemas.microsoft.com/office/drawing/2014/main" id="{347D0388-6E5B-E24D-B265-8C61C2093F9A}"/>
              </a:ext>
            </a:extLst>
          </p:cNvPr>
          <p:cNvSpPr txBox="1">
            <a:spLocks/>
          </p:cNvSpPr>
          <p:nvPr/>
        </p:nvSpPr>
        <p:spPr>
          <a:xfrm>
            <a:off x="5230252" y="5118135"/>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8" name="Graphic 7" descr="Line Arrow: Straight">
            <a:extLst>
              <a:ext uri="{FF2B5EF4-FFF2-40B4-BE49-F238E27FC236}">
                <a16:creationId xmlns:a16="http://schemas.microsoft.com/office/drawing/2014/main" id="{3265B019-D295-3C4C-BC5D-F749C1FD76B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4159695" y="3883251"/>
            <a:ext cx="1140810" cy="687556"/>
          </a:xfrm>
          <a:prstGeom prst="rect">
            <a:avLst/>
          </a:prstGeom>
        </p:spPr>
      </p:pic>
      <p:pic>
        <p:nvPicPr>
          <p:cNvPr id="13" name="Graphic 12" descr="Line Arrow: Straight">
            <a:extLst>
              <a:ext uri="{FF2B5EF4-FFF2-40B4-BE49-F238E27FC236}">
                <a16:creationId xmlns:a16="http://schemas.microsoft.com/office/drawing/2014/main" id="{779047A4-64AB-1F4E-9B59-F43F4ED21DF7}"/>
              </a:ext>
            </a:extLst>
          </p:cNvPr>
          <p:cNvPicPr>
            <a:picLocks noChangeAspect="1"/>
          </p:cNvPicPr>
          <p:nvPr/>
        </p:nvPicPr>
        <p:blipFill>
          <a:blip r:embed="rId8">
            <a:extLst>
              <a:ext uri="{96DAC541-7B7A-43D3-8B79-37D633B846F1}">
                <asvg:svgBlip xmlns:asvg="http://schemas.microsoft.com/office/drawing/2016/SVG/main" r:embed="rId11"/>
              </a:ext>
            </a:extLst>
          </a:blip>
          <a:stretch>
            <a:fillRect/>
          </a:stretch>
        </p:blipFill>
        <p:spPr>
          <a:xfrm rot="11989864">
            <a:off x="6693884" y="5019602"/>
            <a:ext cx="1939315" cy="687556"/>
          </a:xfrm>
          <a:prstGeom prst="rect">
            <a:avLst/>
          </a:prstGeom>
        </p:spPr>
      </p:pic>
      <p:sp>
        <p:nvSpPr>
          <p:cNvPr id="26" name="Content Placeholder 2">
            <a:extLst>
              <a:ext uri="{FF2B5EF4-FFF2-40B4-BE49-F238E27FC236}">
                <a16:creationId xmlns:a16="http://schemas.microsoft.com/office/drawing/2014/main" id="{CA28EB58-1910-7C45-B2DF-02D1CD53A7B9}"/>
              </a:ext>
            </a:extLst>
          </p:cNvPr>
          <p:cNvSpPr txBox="1">
            <a:spLocks/>
          </p:cNvSpPr>
          <p:nvPr/>
        </p:nvSpPr>
        <p:spPr>
          <a:xfrm>
            <a:off x="9222590" y="2146267"/>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Antarctica Bound</a:t>
            </a:r>
          </a:p>
        </p:txBody>
      </p:sp>
      <p:sp>
        <p:nvSpPr>
          <p:cNvPr id="30" name="TextBox 29">
            <a:extLst>
              <a:ext uri="{FF2B5EF4-FFF2-40B4-BE49-F238E27FC236}">
                <a16:creationId xmlns:a16="http://schemas.microsoft.com/office/drawing/2014/main" id="{E460B9F0-43C3-9746-96ED-1F96FC896F47}"/>
              </a:ext>
            </a:extLst>
          </p:cNvPr>
          <p:cNvSpPr txBox="1"/>
          <p:nvPr/>
        </p:nvSpPr>
        <p:spPr>
          <a:xfrm>
            <a:off x="2046225" y="1684602"/>
            <a:ext cx="3608456" cy="461665"/>
          </a:xfrm>
          <a:prstGeom prst="rect">
            <a:avLst/>
          </a:prstGeom>
          <a:noFill/>
        </p:spPr>
        <p:txBody>
          <a:bodyPr wrap="square" rtlCol="0">
            <a:spAutoFit/>
          </a:bodyPr>
          <a:lstStyle/>
          <a:p>
            <a:r>
              <a:rPr lang="en-US" sz="2400" b="1" dirty="0">
                <a:solidFill>
                  <a:schemeClr val="accent5"/>
                </a:solidFill>
              </a:rPr>
              <a:t>phytoplankton </a:t>
            </a:r>
            <a:r>
              <a:rPr lang="en-US" sz="2400" b="1" dirty="0">
                <a:solidFill>
                  <a:schemeClr val="accent5"/>
                </a:solidFill>
                <a:sym typeface="Wingdings" pitchFamily="2" charset="2"/>
              </a:rPr>
              <a:t></a:t>
            </a:r>
            <a:endParaRPr lang="en-US" sz="2400" dirty="0"/>
          </a:p>
        </p:txBody>
      </p:sp>
      <p:sp>
        <p:nvSpPr>
          <p:cNvPr id="32" name="TextBox 31">
            <a:extLst>
              <a:ext uri="{FF2B5EF4-FFF2-40B4-BE49-F238E27FC236}">
                <a16:creationId xmlns:a16="http://schemas.microsoft.com/office/drawing/2014/main" id="{4B96EA59-4273-7341-89AF-7178631A89FE}"/>
              </a:ext>
            </a:extLst>
          </p:cNvPr>
          <p:cNvSpPr txBox="1"/>
          <p:nvPr/>
        </p:nvSpPr>
        <p:spPr>
          <a:xfrm>
            <a:off x="5005990" y="1690495"/>
            <a:ext cx="4500895" cy="461665"/>
          </a:xfrm>
          <a:prstGeom prst="rect">
            <a:avLst/>
          </a:prstGeom>
          <a:noFill/>
        </p:spPr>
        <p:txBody>
          <a:bodyPr wrap="square" rtlCol="0">
            <a:spAutoFit/>
          </a:bodyPr>
          <a:lstStyle/>
          <a:p>
            <a:r>
              <a:rPr lang="en-US" sz="2400" b="1" dirty="0">
                <a:solidFill>
                  <a:schemeClr val="accent5"/>
                </a:solidFill>
                <a:sym typeface="Wingdings" pitchFamily="2" charset="2"/>
              </a:rPr>
              <a:t>zooplankton </a:t>
            </a:r>
            <a:endParaRPr lang="en-US" sz="2400" dirty="0"/>
          </a:p>
        </p:txBody>
      </p:sp>
      <p:sp>
        <p:nvSpPr>
          <p:cNvPr id="33" name="TextBox 32">
            <a:extLst>
              <a:ext uri="{FF2B5EF4-FFF2-40B4-BE49-F238E27FC236}">
                <a16:creationId xmlns:a16="http://schemas.microsoft.com/office/drawing/2014/main" id="{1C89114A-9FBE-FD4B-A53A-C0F7AA98E20D}"/>
              </a:ext>
            </a:extLst>
          </p:cNvPr>
          <p:cNvSpPr txBox="1"/>
          <p:nvPr/>
        </p:nvSpPr>
        <p:spPr>
          <a:xfrm>
            <a:off x="7702657" y="1696388"/>
            <a:ext cx="3608456" cy="461665"/>
          </a:xfrm>
          <a:prstGeom prst="rect">
            <a:avLst/>
          </a:prstGeom>
          <a:noFill/>
        </p:spPr>
        <p:txBody>
          <a:bodyPr wrap="square" rtlCol="0">
            <a:spAutoFit/>
          </a:bodyPr>
          <a:lstStyle/>
          <a:p>
            <a:r>
              <a:rPr lang="en-US" sz="2400" b="1" dirty="0">
                <a:solidFill>
                  <a:schemeClr val="accent5"/>
                </a:solidFill>
                <a:sym typeface="Wingdings" pitchFamily="2" charset="2"/>
              </a:rPr>
              <a:t>larger predators</a:t>
            </a:r>
            <a:endParaRPr lang="en-US" sz="2400" dirty="0"/>
          </a:p>
        </p:txBody>
      </p:sp>
      <p:sp>
        <p:nvSpPr>
          <p:cNvPr id="34" name="Content Placeholder 2">
            <a:extLst>
              <a:ext uri="{FF2B5EF4-FFF2-40B4-BE49-F238E27FC236}">
                <a16:creationId xmlns:a16="http://schemas.microsoft.com/office/drawing/2014/main" id="{64EF4DC2-52F2-2B42-9E8E-637F8FC8449F}"/>
              </a:ext>
            </a:extLst>
          </p:cNvPr>
          <p:cNvSpPr>
            <a:spLocks noGrp="1"/>
          </p:cNvSpPr>
          <p:nvPr>
            <p:ph idx="1"/>
          </p:nvPr>
        </p:nvSpPr>
        <p:spPr>
          <a:xfrm>
            <a:off x="450505" y="5363380"/>
            <a:ext cx="6606278" cy="1429562"/>
          </a:xfrm>
        </p:spPr>
        <p:txBody>
          <a:bodyPr>
            <a:normAutofit/>
          </a:bodyPr>
          <a:lstStyle/>
          <a:p>
            <a:r>
              <a:rPr lang="en-US" sz="2400" dirty="0"/>
              <a:t>Krill play an essential role in the middle of the food web as they </a:t>
            </a:r>
            <a:r>
              <a:rPr lang="en-US" sz="2400" dirty="0">
                <a:solidFill>
                  <a:schemeClr val="accent1"/>
                </a:solidFill>
              </a:rPr>
              <a:t>regulate phytoplankton and are the dominant food source</a:t>
            </a:r>
            <a:r>
              <a:rPr lang="en-US" sz="2400" dirty="0"/>
              <a:t> for larger predators</a:t>
            </a:r>
          </a:p>
        </p:txBody>
      </p:sp>
      <p:sp>
        <p:nvSpPr>
          <p:cNvPr id="19" name="Content Placeholder 2">
            <a:extLst>
              <a:ext uri="{FF2B5EF4-FFF2-40B4-BE49-F238E27FC236}">
                <a16:creationId xmlns:a16="http://schemas.microsoft.com/office/drawing/2014/main" id="{7261E812-13EE-264A-A1A5-054C7AB6EE5B}"/>
              </a:ext>
            </a:extLst>
          </p:cNvPr>
          <p:cNvSpPr txBox="1">
            <a:spLocks/>
          </p:cNvSpPr>
          <p:nvPr/>
        </p:nvSpPr>
        <p:spPr>
          <a:xfrm>
            <a:off x="8661843" y="5206706"/>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100" dirty="0"/>
              <a:t>Maya Thomas</a:t>
            </a:r>
          </a:p>
        </p:txBody>
      </p:sp>
    </p:spTree>
    <p:extLst>
      <p:ext uri="{BB962C8B-B14F-4D97-AF65-F5344CB8AC3E}">
        <p14:creationId xmlns:p14="http://schemas.microsoft.com/office/powerpoint/2010/main" val="1605940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Content Placeholder 4">
            <a:extLst>
              <a:ext uri="{FF2B5EF4-FFF2-40B4-BE49-F238E27FC236}">
                <a16:creationId xmlns:a16="http://schemas.microsoft.com/office/drawing/2014/main" id="{8A04B36B-BCAE-FC4A-AEE3-CC097465C3DB}"/>
              </a:ext>
            </a:extLst>
          </p:cNvPr>
          <p:cNvPicPr>
            <a:picLocks noChangeAspect="1"/>
          </p:cNvPicPr>
          <p:nvPr/>
        </p:nvPicPr>
        <p:blipFill rotWithShape="1">
          <a:blip r:embed="rId3"/>
          <a:srcRect l="20383" t="15836" r="17377" b="20351"/>
          <a:stretch/>
        </p:blipFill>
        <p:spPr>
          <a:xfrm>
            <a:off x="4926612" y="3308402"/>
            <a:ext cx="2302451" cy="1770460"/>
          </a:xfrm>
          <a:prstGeom prst="rect">
            <a:avLst/>
          </a:prstGeom>
        </p:spPr>
      </p:pic>
      <p:sp>
        <p:nvSpPr>
          <p:cNvPr id="2" name="Title 1">
            <a:extLst>
              <a:ext uri="{FF2B5EF4-FFF2-40B4-BE49-F238E27FC236}">
                <a16:creationId xmlns:a16="http://schemas.microsoft.com/office/drawing/2014/main" id="{EDE0462F-18A2-1F41-A076-16D3097A6EE4}"/>
              </a:ext>
            </a:extLst>
          </p:cNvPr>
          <p:cNvSpPr>
            <a:spLocks noGrp="1"/>
          </p:cNvSpPr>
          <p:nvPr>
            <p:ph type="title"/>
          </p:nvPr>
        </p:nvSpPr>
        <p:spPr>
          <a:xfrm>
            <a:off x="2231136" y="308601"/>
            <a:ext cx="7729728" cy="1188720"/>
          </a:xfrm>
        </p:spPr>
        <p:txBody>
          <a:bodyPr/>
          <a:lstStyle/>
          <a:p>
            <a:r>
              <a:rPr lang="en-US" dirty="0"/>
              <a:t>Peninsula Food Web </a:t>
            </a:r>
            <a:r>
              <a:rPr lang="en-US" b="1" dirty="0"/>
              <a:t>with </a:t>
            </a:r>
            <a:r>
              <a:rPr lang="en-US" b="1" dirty="0" err="1"/>
              <a:t>Salps</a:t>
            </a:r>
            <a:r>
              <a:rPr lang="en-US" b="1" dirty="0"/>
              <a:t> </a:t>
            </a:r>
          </a:p>
        </p:txBody>
      </p:sp>
      <p:sp>
        <p:nvSpPr>
          <p:cNvPr id="3" name="Content Placeholder 2">
            <a:extLst>
              <a:ext uri="{FF2B5EF4-FFF2-40B4-BE49-F238E27FC236}">
                <a16:creationId xmlns:a16="http://schemas.microsoft.com/office/drawing/2014/main" id="{25806EB6-2EDB-D44B-9E10-259550B5F013}"/>
              </a:ext>
            </a:extLst>
          </p:cNvPr>
          <p:cNvSpPr>
            <a:spLocks noGrp="1"/>
          </p:cNvSpPr>
          <p:nvPr>
            <p:ph idx="1"/>
          </p:nvPr>
        </p:nvSpPr>
        <p:spPr>
          <a:xfrm>
            <a:off x="514930" y="5232634"/>
            <a:ext cx="6076525" cy="1550992"/>
          </a:xfrm>
        </p:spPr>
        <p:txBody>
          <a:bodyPr>
            <a:normAutofit fontScale="92500" lnSpcReduction="10000"/>
          </a:bodyPr>
          <a:lstStyle/>
          <a:p>
            <a:r>
              <a:rPr lang="en-US" sz="2400" dirty="0" err="1">
                <a:solidFill>
                  <a:schemeClr val="accent1"/>
                </a:solidFill>
              </a:rPr>
              <a:t>Salps</a:t>
            </a:r>
            <a:r>
              <a:rPr lang="en-US" sz="2400" dirty="0">
                <a:solidFill>
                  <a:schemeClr val="accent1"/>
                </a:solidFill>
              </a:rPr>
              <a:t> are typically dominant in the absence of krill</a:t>
            </a:r>
            <a:r>
              <a:rPr lang="en-US" sz="2400" dirty="0"/>
              <a:t>, so </a:t>
            </a:r>
            <a:r>
              <a:rPr lang="en-US" sz="2400" dirty="0" err="1"/>
              <a:t>salps</a:t>
            </a:r>
            <a:r>
              <a:rPr lang="en-US" sz="2400" dirty="0"/>
              <a:t> also take over krill’s role in the food web </a:t>
            </a:r>
          </a:p>
          <a:p>
            <a:r>
              <a:rPr lang="en-US" sz="2400" dirty="0"/>
              <a:t>Since </a:t>
            </a:r>
            <a:r>
              <a:rPr lang="en-US" sz="2400" dirty="0" err="1"/>
              <a:t>salps</a:t>
            </a:r>
            <a:r>
              <a:rPr lang="en-US" sz="2400" dirty="0"/>
              <a:t> are gelatinous they are a </a:t>
            </a:r>
            <a:r>
              <a:rPr lang="en-US" sz="2400" dirty="0">
                <a:solidFill>
                  <a:schemeClr val="accent1"/>
                </a:solidFill>
              </a:rPr>
              <a:t>less nutritious food resource</a:t>
            </a:r>
            <a:r>
              <a:rPr lang="en-US" sz="2400" dirty="0"/>
              <a:t> for top predators </a:t>
            </a:r>
          </a:p>
        </p:txBody>
      </p:sp>
      <p:pic>
        <p:nvPicPr>
          <p:cNvPr id="5" name="Picture 4">
            <a:extLst>
              <a:ext uri="{FF2B5EF4-FFF2-40B4-BE49-F238E27FC236}">
                <a16:creationId xmlns:a16="http://schemas.microsoft.com/office/drawing/2014/main" id="{A78B2519-D047-E44D-A217-5C0B424D4D50}"/>
              </a:ext>
            </a:extLst>
          </p:cNvPr>
          <p:cNvPicPr>
            <a:picLocks noChangeAspect="1"/>
          </p:cNvPicPr>
          <p:nvPr/>
        </p:nvPicPr>
        <p:blipFill>
          <a:blip r:embed="rId4"/>
          <a:stretch>
            <a:fillRect/>
          </a:stretch>
        </p:blipFill>
        <p:spPr>
          <a:xfrm>
            <a:off x="8365781" y="2395447"/>
            <a:ext cx="1956686" cy="1326264"/>
          </a:xfrm>
          <a:prstGeom prst="rect">
            <a:avLst/>
          </a:prstGeom>
        </p:spPr>
      </p:pic>
      <p:pic>
        <p:nvPicPr>
          <p:cNvPr id="9" name="Picture 8">
            <a:extLst>
              <a:ext uri="{FF2B5EF4-FFF2-40B4-BE49-F238E27FC236}">
                <a16:creationId xmlns:a16="http://schemas.microsoft.com/office/drawing/2014/main" id="{6268F918-219A-4C49-B1AF-B81D8C417AF8}"/>
              </a:ext>
            </a:extLst>
          </p:cNvPr>
          <p:cNvPicPr>
            <a:picLocks noChangeAspect="1"/>
          </p:cNvPicPr>
          <p:nvPr/>
        </p:nvPicPr>
        <p:blipFill rotWithShape="1">
          <a:blip r:embed="rId5"/>
          <a:srcRect l="47645" t="37466" r="29767" b="14067"/>
          <a:stretch/>
        </p:blipFill>
        <p:spPr>
          <a:xfrm>
            <a:off x="8673496" y="3797389"/>
            <a:ext cx="1062215" cy="1519424"/>
          </a:xfrm>
          <a:prstGeom prst="rect">
            <a:avLst/>
          </a:prstGeom>
        </p:spPr>
      </p:pic>
      <p:pic>
        <p:nvPicPr>
          <p:cNvPr id="6" name="Graphic 5" descr="Line Arrow: Straight">
            <a:extLst>
              <a:ext uri="{FF2B5EF4-FFF2-40B4-BE49-F238E27FC236}">
                <a16:creationId xmlns:a16="http://schemas.microsoft.com/office/drawing/2014/main" id="{669899FF-18D7-5F4A-BAE7-70339166D12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0800000">
            <a:off x="7008653" y="4044230"/>
            <a:ext cx="1855893" cy="687556"/>
          </a:xfrm>
          <a:prstGeom prst="rect">
            <a:avLst/>
          </a:prstGeom>
        </p:spPr>
      </p:pic>
      <p:pic>
        <p:nvPicPr>
          <p:cNvPr id="7" name="Graphic 6" descr="Line Arrow: Straight">
            <a:extLst>
              <a:ext uri="{FF2B5EF4-FFF2-40B4-BE49-F238E27FC236}">
                <a16:creationId xmlns:a16="http://schemas.microsoft.com/office/drawing/2014/main" id="{C0D43DA4-440D-3B4A-86D5-C195C4B52C9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9559418">
            <a:off x="6651465" y="2795529"/>
            <a:ext cx="1905731" cy="687556"/>
          </a:xfrm>
          <a:prstGeom prst="rect">
            <a:avLst/>
          </a:prstGeom>
        </p:spPr>
      </p:pic>
      <p:sp>
        <p:nvSpPr>
          <p:cNvPr id="8" name="Content Placeholder 2">
            <a:extLst>
              <a:ext uri="{FF2B5EF4-FFF2-40B4-BE49-F238E27FC236}">
                <a16:creationId xmlns:a16="http://schemas.microsoft.com/office/drawing/2014/main" id="{298134CD-01A9-334C-9FFC-4F79AEBBAF7A}"/>
              </a:ext>
            </a:extLst>
          </p:cNvPr>
          <p:cNvSpPr txBox="1">
            <a:spLocks/>
          </p:cNvSpPr>
          <p:nvPr/>
        </p:nvSpPr>
        <p:spPr>
          <a:xfrm>
            <a:off x="9717718" y="6670489"/>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Uwe </a:t>
            </a:r>
            <a:r>
              <a:rPr lang="en-US" sz="1100" dirty="0" err="1"/>
              <a:t>Kils</a:t>
            </a:r>
            <a:endParaRPr lang="en-US" sz="1100" dirty="0"/>
          </a:p>
        </p:txBody>
      </p:sp>
      <p:pic>
        <p:nvPicPr>
          <p:cNvPr id="10" name="Picture 9">
            <a:extLst>
              <a:ext uri="{FF2B5EF4-FFF2-40B4-BE49-F238E27FC236}">
                <a16:creationId xmlns:a16="http://schemas.microsoft.com/office/drawing/2014/main" id="{1D48D310-D47C-1248-ACA3-70AACE5D8A70}"/>
              </a:ext>
            </a:extLst>
          </p:cNvPr>
          <p:cNvPicPr>
            <a:picLocks noChangeAspect="1"/>
          </p:cNvPicPr>
          <p:nvPr/>
        </p:nvPicPr>
        <p:blipFill>
          <a:blip r:embed="rId8"/>
          <a:stretch>
            <a:fillRect/>
          </a:stretch>
        </p:blipFill>
        <p:spPr>
          <a:xfrm>
            <a:off x="1798096" y="3308402"/>
            <a:ext cx="2604131" cy="1753449"/>
          </a:xfrm>
          <a:prstGeom prst="rect">
            <a:avLst/>
          </a:prstGeom>
        </p:spPr>
      </p:pic>
      <p:pic>
        <p:nvPicPr>
          <p:cNvPr id="11" name="Picture 10">
            <a:extLst>
              <a:ext uri="{FF2B5EF4-FFF2-40B4-BE49-F238E27FC236}">
                <a16:creationId xmlns:a16="http://schemas.microsoft.com/office/drawing/2014/main" id="{A6B010BC-1C65-FC43-8258-76C0E6C2C54F}"/>
              </a:ext>
            </a:extLst>
          </p:cNvPr>
          <p:cNvPicPr>
            <a:picLocks noChangeAspect="1"/>
          </p:cNvPicPr>
          <p:nvPr/>
        </p:nvPicPr>
        <p:blipFill>
          <a:blip r:embed="rId9"/>
          <a:stretch>
            <a:fillRect/>
          </a:stretch>
        </p:blipFill>
        <p:spPr>
          <a:xfrm>
            <a:off x="8314873" y="5414143"/>
            <a:ext cx="1986424" cy="1324282"/>
          </a:xfrm>
          <a:prstGeom prst="rect">
            <a:avLst/>
          </a:prstGeom>
        </p:spPr>
      </p:pic>
      <p:pic>
        <p:nvPicPr>
          <p:cNvPr id="13" name="Graphic 12" descr="Line Arrow: Straight">
            <a:extLst>
              <a:ext uri="{FF2B5EF4-FFF2-40B4-BE49-F238E27FC236}">
                <a16:creationId xmlns:a16="http://schemas.microsoft.com/office/drawing/2014/main" id="{129560B0-994F-1748-A74D-F359CACB180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0800000">
            <a:off x="4159695" y="3883251"/>
            <a:ext cx="1140810" cy="687556"/>
          </a:xfrm>
          <a:prstGeom prst="rect">
            <a:avLst/>
          </a:prstGeom>
        </p:spPr>
      </p:pic>
      <p:pic>
        <p:nvPicPr>
          <p:cNvPr id="14" name="Graphic 13" descr="Line Arrow: Straight">
            <a:extLst>
              <a:ext uri="{FF2B5EF4-FFF2-40B4-BE49-F238E27FC236}">
                <a16:creationId xmlns:a16="http://schemas.microsoft.com/office/drawing/2014/main" id="{5F3DF51B-92C3-884B-A7C4-C435CE156CE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11989864">
            <a:off x="6693884" y="5019602"/>
            <a:ext cx="1939315" cy="687556"/>
          </a:xfrm>
          <a:prstGeom prst="rect">
            <a:avLst/>
          </a:prstGeom>
        </p:spPr>
      </p:pic>
      <p:sp>
        <p:nvSpPr>
          <p:cNvPr id="15" name="Content Placeholder 2">
            <a:extLst>
              <a:ext uri="{FF2B5EF4-FFF2-40B4-BE49-F238E27FC236}">
                <a16:creationId xmlns:a16="http://schemas.microsoft.com/office/drawing/2014/main" id="{DFC1234C-2A5F-B84C-AF64-63C07BB3FC91}"/>
              </a:ext>
            </a:extLst>
          </p:cNvPr>
          <p:cNvSpPr txBox="1">
            <a:spLocks/>
          </p:cNvSpPr>
          <p:nvPr/>
        </p:nvSpPr>
        <p:spPr>
          <a:xfrm>
            <a:off x="9222590" y="2146267"/>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Antarctica Bound</a:t>
            </a:r>
          </a:p>
        </p:txBody>
      </p:sp>
      <p:sp>
        <p:nvSpPr>
          <p:cNvPr id="16" name="TextBox 15">
            <a:extLst>
              <a:ext uri="{FF2B5EF4-FFF2-40B4-BE49-F238E27FC236}">
                <a16:creationId xmlns:a16="http://schemas.microsoft.com/office/drawing/2014/main" id="{65A4AB99-6E83-8E44-9258-CE21D01480CC}"/>
              </a:ext>
            </a:extLst>
          </p:cNvPr>
          <p:cNvSpPr txBox="1"/>
          <p:nvPr/>
        </p:nvSpPr>
        <p:spPr>
          <a:xfrm>
            <a:off x="1692049" y="1695274"/>
            <a:ext cx="3608456" cy="461665"/>
          </a:xfrm>
          <a:prstGeom prst="rect">
            <a:avLst/>
          </a:prstGeom>
          <a:noFill/>
        </p:spPr>
        <p:txBody>
          <a:bodyPr wrap="square" rtlCol="0">
            <a:spAutoFit/>
          </a:bodyPr>
          <a:lstStyle/>
          <a:p>
            <a:r>
              <a:rPr lang="en-US" sz="2400" b="1" dirty="0">
                <a:solidFill>
                  <a:schemeClr val="accent5"/>
                </a:solidFill>
              </a:rPr>
              <a:t>phytoplankton </a:t>
            </a:r>
            <a:r>
              <a:rPr lang="en-US" sz="2400" b="1" dirty="0">
                <a:solidFill>
                  <a:schemeClr val="accent5"/>
                </a:solidFill>
                <a:sym typeface="Wingdings" pitchFamily="2" charset="2"/>
              </a:rPr>
              <a:t></a:t>
            </a:r>
            <a:endParaRPr lang="en-US" sz="2400" dirty="0"/>
          </a:p>
        </p:txBody>
      </p:sp>
      <p:sp>
        <p:nvSpPr>
          <p:cNvPr id="17" name="TextBox 16">
            <a:extLst>
              <a:ext uri="{FF2B5EF4-FFF2-40B4-BE49-F238E27FC236}">
                <a16:creationId xmlns:a16="http://schemas.microsoft.com/office/drawing/2014/main" id="{5CFA6F2B-7587-8240-90B5-867C407F315D}"/>
              </a:ext>
            </a:extLst>
          </p:cNvPr>
          <p:cNvSpPr txBox="1"/>
          <p:nvPr/>
        </p:nvSpPr>
        <p:spPr>
          <a:xfrm>
            <a:off x="4402227" y="1691701"/>
            <a:ext cx="4500895" cy="461665"/>
          </a:xfrm>
          <a:prstGeom prst="rect">
            <a:avLst/>
          </a:prstGeom>
          <a:noFill/>
        </p:spPr>
        <p:txBody>
          <a:bodyPr wrap="square" rtlCol="0">
            <a:spAutoFit/>
          </a:bodyPr>
          <a:lstStyle/>
          <a:p>
            <a:r>
              <a:rPr lang="en-US" sz="2400" b="1" dirty="0">
                <a:solidFill>
                  <a:schemeClr val="accent5"/>
                </a:solidFill>
                <a:sym typeface="Wingdings" pitchFamily="2" charset="2"/>
              </a:rPr>
              <a:t>gelatinous zooplankton </a:t>
            </a:r>
            <a:endParaRPr lang="en-US" sz="2400" dirty="0"/>
          </a:p>
        </p:txBody>
      </p:sp>
      <p:sp>
        <p:nvSpPr>
          <p:cNvPr id="18" name="TextBox 17">
            <a:extLst>
              <a:ext uri="{FF2B5EF4-FFF2-40B4-BE49-F238E27FC236}">
                <a16:creationId xmlns:a16="http://schemas.microsoft.com/office/drawing/2014/main" id="{EA4B198B-F217-7540-82E4-2761835E30E4}"/>
              </a:ext>
            </a:extLst>
          </p:cNvPr>
          <p:cNvSpPr txBox="1"/>
          <p:nvPr/>
        </p:nvSpPr>
        <p:spPr>
          <a:xfrm>
            <a:off x="8286386" y="1686640"/>
            <a:ext cx="3608456" cy="461665"/>
          </a:xfrm>
          <a:prstGeom prst="rect">
            <a:avLst/>
          </a:prstGeom>
          <a:noFill/>
        </p:spPr>
        <p:txBody>
          <a:bodyPr wrap="square" rtlCol="0">
            <a:spAutoFit/>
          </a:bodyPr>
          <a:lstStyle/>
          <a:p>
            <a:r>
              <a:rPr lang="en-US" sz="2400" b="1" dirty="0">
                <a:solidFill>
                  <a:schemeClr val="accent5"/>
                </a:solidFill>
                <a:sym typeface="Wingdings" pitchFamily="2" charset="2"/>
              </a:rPr>
              <a:t>larger predators</a:t>
            </a:r>
            <a:endParaRPr lang="en-US" sz="2400" dirty="0"/>
          </a:p>
        </p:txBody>
      </p:sp>
      <p:sp>
        <p:nvSpPr>
          <p:cNvPr id="20" name="Content Placeholder 2">
            <a:extLst>
              <a:ext uri="{FF2B5EF4-FFF2-40B4-BE49-F238E27FC236}">
                <a16:creationId xmlns:a16="http://schemas.microsoft.com/office/drawing/2014/main" id="{BFAAE20C-C684-C34B-887B-E0074E0BA2E6}"/>
              </a:ext>
            </a:extLst>
          </p:cNvPr>
          <p:cNvSpPr txBox="1">
            <a:spLocks/>
          </p:cNvSpPr>
          <p:nvPr/>
        </p:nvSpPr>
        <p:spPr>
          <a:xfrm>
            <a:off x="4861806" y="5030177"/>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Kevin Lino</a:t>
            </a:r>
          </a:p>
        </p:txBody>
      </p:sp>
      <p:sp>
        <p:nvSpPr>
          <p:cNvPr id="21" name="Content Placeholder 2">
            <a:extLst>
              <a:ext uri="{FF2B5EF4-FFF2-40B4-BE49-F238E27FC236}">
                <a16:creationId xmlns:a16="http://schemas.microsoft.com/office/drawing/2014/main" id="{2865547D-A20B-024C-B2D8-CC31180856F7}"/>
              </a:ext>
            </a:extLst>
          </p:cNvPr>
          <p:cNvSpPr txBox="1">
            <a:spLocks/>
          </p:cNvSpPr>
          <p:nvPr/>
        </p:nvSpPr>
        <p:spPr>
          <a:xfrm>
            <a:off x="8643856" y="5195282"/>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a:t>Maya Thomas</a:t>
            </a:r>
          </a:p>
        </p:txBody>
      </p:sp>
    </p:spTree>
    <p:extLst>
      <p:ext uri="{BB962C8B-B14F-4D97-AF65-F5344CB8AC3E}">
        <p14:creationId xmlns:p14="http://schemas.microsoft.com/office/powerpoint/2010/main" val="371897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1970B-4200-8646-9BDA-0B6E018688B6}"/>
              </a:ext>
            </a:extLst>
          </p:cNvPr>
          <p:cNvSpPr>
            <a:spLocks noGrp="1"/>
          </p:cNvSpPr>
          <p:nvPr>
            <p:ph type="title"/>
          </p:nvPr>
        </p:nvSpPr>
        <p:spPr/>
        <p:txBody>
          <a:bodyPr/>
          <a:lstStyle/>
          <a:p>
            <a:r>
              <a:rPr lang="en-US" dirty="0" err="1"/>
              <a:t>Salps</a:t>
            </a:r>
            <a:r>
              <a:rPr lang="en-US" dirty="0"/>
              <a:t> in the biological pump/carbon cycle</a:t>
            </a:r>
          </a:p>
        </p:txBody>
      </p:sp>
      <p:sp>
        <p:nvSpPr>
          <p:cNvPr id="3" name="Content Placeholder 2">
            <a:extLst>
              <a:ext uri="{FF2B5EF4-FFF2-40B4-BE49-F238E27FC236}">
                <a16:creationId xmlns:a16="http://schemas.microsoft.com/office/drawing/2014/main" id="{1D70832B-779A-C64A-BAC5-D964F8847709}"/>
              </a:ext>
            </a:extLst>
          </p:cNvPr>
          <p:cNvSpPr>
            <a:spLocks noGrp="1"/>
          </p:cNvSpPr>
          <p:nvPr>
            <p:ph idx="1"/>
          </p:nvPr>
        </p:nvSpPr>
        <p:spPr>
          <a:xfrm>
            <a:off x="1389888" y="2409444"/>
            <a:ext cx="9412224" cy="4037076"/>
          </a:xfrm>
        </p:spPr>
        <p:txBody>
          <a:bodyPr>
            <a:normAutofit fontScale="92500"/>
          </a:bodyPr>
          <a:lstStyle/>
          <a:p>
            <a:r>
              <a:rPr lang="en-US" sz="3600" dirty="0"/>
              <a:t>If </a:t>
            </a:r>
            <a:r>
              <a:rPr lang="en-US" sz="3600" dirty="0" err="1"/>
              <a:t>salps</a:t>
            </a:r>
            <a:r>
              <a:rPr lang="en-US" sz="3600" dirty="0"/>
              <a:t> increase due to climate it change it will likely </a:t>
            </a:r>
            <a:r>
              <a:rPr lang="en-US" sz="3600" dirty="0">
                <a:solidFill>
                  <a:schemeClr val="accent4"/>
                </a:solidFill>
              </a:rPr>
              <a:t>negatively affect animals in the food web</a:t>
            </a:r>
            <a:r>
              <a:rPr lang="en-US" sz="3600" dirty="0"/>
              <a:t> </a:t>
            </a:r>
            <a:r>
              <a:rPr lang="en-US" sz="3600" b="1" dirty="0"/>
              <a:t>BUT</a:t>
            </a:r>
            <a:r>
              <a:rPr lang="en-US" sz="3600" dirty="0"/>
              <a:t> it will also likely </a:t>
            </a:r>
            <a:r>
              <a:rPr lang="en-US" sz="3600" dirty="0">
                <a:solidFill>
                  <a:schemeClr val="accent1"/>
                </a:solidFill>
              </a:rPr>
              <a:t>positively affect the efficiency of the biological pump and the carbon cycle in the western Antarctic Peninsula </a:t>
            </a:r>
          </a:p>
          <a:p>
            <a:endParaRPr lang="en-US" sz="3600" dirty="0">
              <a:solidFill>
                <a:schemeClr val="accent3"/>
              </a:solidFill>
            </a:endParaRPr>
          </a:p>
          <a:p>
            <a:r>
              <a:rPr lang="en-US" sz="3600" dirty="0">
                <a:solidFill>
                  <a:schemeClr val="tx1"/>
                </a:solidFill>
              </a:rPr>
              <a:t>Does anyone have any ideas how this could happen?</a:t>
            </a:r>
          </a:p>
        </p:txBody>
      </p:sp>
      <p:pic>
        <p:nvPicPr>
          <p:cNvPr id="11" name="Graphic 10" descr="Badge Follow with solid fill">
            <a:extLst>
              <a:ext uri="{FF2B5EF4-FFF2-40B4-BE49-F238E27FC236}">
                <a16:creationId xmlns:a16="http://schemas.microsoft.com/office/drawing/2014/main" id="{C512A1F2-15B5-7A4A-8C41-390BEC99287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78212" y="0"/>
            <a:ext cx="2113788" cy="2113788"/>
          </a:xfrm>
          <a:prstGeom prst="rect">
            <a:avLst/>
          </a:prstGeom>
        </p:spPr>
      </p:pic>
      <p:pic>
        <p:nvPicPr>
          <p:cNvPr id="13" name="Graphic 12" descr="Badge Unfollow with solid fill">
            <a:extLst>
              <a:ext uri="{FF2B5EF4-FFF2-40B4-BE49-F238E27FC236}">
                <a16:creationId xmlns:a16="http://schemas.microsoft.com/office/drawing/2014/main" id="{BAD57B78-0400-1644-91C4-D092DE95CF8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0"/>
            <a:ext cx="2113788" cy="2113788"/>
          </a:xfrm>
          <a:prstGeom prst="rect">
            <a:avLst/>
          </a:prstGeom>
        </p:spPr>
      </p:pic>
    </p:spTree>
    <p:extLst>
      <p:ext uri="{BB962C8B-B14F-4D97-AF65-F5344CB8AC3E}">
        <p14:creationId xmlns:p14="http://schemas.microsoft.com/office/powerpoint/2010/main" val="496025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2797A-72B5-CB40-A7B2-2F1D72DDC1F9}"/>
              </a:ext>
            </a:extLst>
          </p:cNvPr>
          <p:cNvSpPr>
            <a:spLocks noGrp="1"/>
          </p:cNvSpPr>
          <p:nvPr>
            <p:ph type="title"/>
          </p:nvPr>
        </p:nvSpPr>
        <p:spPr/>
        <p:txBody>
          <a:bodyPr/>
          <a:lstStyle/>
          <a:p>
            <a:r>
              <a:rPr lang="en-US" dirty="0" err="1"/>
              <a:t>Salp</a:t>
            </a:r>
            <a:r>
              <a:rPr lang="en-US" dirty="0"/>
              <a:t> fecal pellet production </a:t>
            </a:r>
          </a:p>
        </p:txBody>
      </p:sp>
      <p:sp>
        <p:nvSpPr>
          <p:cNvPr id="3" name="Content Placeholder 2">
            <a:extLst>
              <a:ext uri="{FF2B5EF4-FFF2-40B4-BE49-F238E27FC236}">
                <a16:creationId xmlns:a16="http://schemas.microsoft.com/office/drawing/2014/main" id="{9CF1EC0D-D45A-C34E-89C0-079614BFC042}"/>
              </a:ext>
            </a:extLst>
          </p:cNvPr>
          <p:cNvSpPr>
            <a:spLocks noGrp="1"/>
          </p:cNvSpPr>
          <p:nvPr>
            <p:ph idx="1"/>
          </p:nvPr>
        </p:nvSpPr>
        <p:spPr>
          <a:xfrm>
            <a:off x="2011680" y="2643873"/>
            <a:ext cx="8168640" cy="3579876"/>
          </a:xfrm>
        </p:spPr>
        <p:txBody>
          <a:bodyPr>
            <a:normAutofit/>
          </a:bodyPr>
          <a:lstStyle/>
          <a:p>
            <a:r>
              <a:rPr lang="en-US" sz="2400" dirty="0">
                <a:solidFill>
                  <a:schemeClr val="accent1"/>
                </a:solidFill>
              </a:rPr>
              <a:t>It happens because of their poop</a:t>
            </a:r>
          </a:p>
          <a:p>
            <a:r>
              <a:rPr lang="en-US" sz="2400" dirty="0" err="1"/>
              <a:t>Salps</a:t>
            </a:r>
            <a:r>
              <a:rPr lang="en-US" sz="2400" dirty="0"/>
              <a:t> create </a:t>
            </a:r>
            <a:r>
              <a:rPr lang="en-US" sz="2400" b="1" dirty="0"/>
              <a:t>large</a:t>
            </a:r>
            <a:r>
              <a:rPr lang="en-US" sz="2400" dirty="0"/>
              <a:t>, </a:t>
            </a:r>
            <a:r>
              <a:rPr lang="en-US" sz="2400" b="1" dirty="0"/>
              <a:t>dense</a:t>
            </a:r>
            <a:r>
              <a:rPr lang="en-US" sz="2400" dirty="0"/>
              <a:t>, </a:t>
            </a:r>
            <a:r>
              <a:rPr lang="en-US" sz="2400" b="1" dirty="0"/>
              <a:t>fast sinking </a:t>
            </a:r>
            <a:r>
              <a:rPr lang="en-US" sz="2400" dirty="0"/>
              <a:t>fecal pellets AND they can contain over 100x the amount of carbon that krill fecal pellets do </a:t>
            </a:r>
          </a:p>
        </p:txBody>
      </p:sp>
      <p:pic>
        <p:nvPicPr>
          <p:cNvPr id="4" name="Picture 2" descr="one                                                            000028F6Macintosh HD                   ABA78158:">
            <a:extLst>
              <a:ext uri="{FF2B5EF4-FFF2-40B4-BE49-F238E27FC236}">
                <a16:creationId xmlns:a16="http://schemas.microsoft.com/office/drawing/2014/main" id="{4F972EEC-A0C6-6C4A-A040-755CC3F66EA4}"/>
              </a:ext>
            </a:extLst>
          </p:cNvPr>
          <p:cNvPicPr>
            <a:picLocks noChangeAspect="1" noChangeArrowheads="1"/>
          </p:cNvPicPr>
          <p:nvPr/>
        </p:nvPicPr>
        <p:blipFill>
          <a:blip r:embed="rId3">
            <a:lum bright="12000" contrast="16000"/>
            <a:extLst>
              <a:ext uri="{28A0092B-C50C-407E-A947-70E740481C1C}">
                <a14:useLocalDpi xmlns:a14="http://schemas.microsoft.com/office/drawing/2010/main" val="0"/>
              </a:ext>
            </a:extLst>
          </a:blip>
          <a:srcRect l="7574" t="8037" r="56850" b="52237"/>
          <a:stretch>
            <a:fillRect/>
          </a:stretch>
        </p:blipFill>
        <p:spPr bwMode="auto">
          <a:xfrm>
            <a:off x="6811704" y="4324474"/>
            <a:ext cx="2956859" cy="22475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Content Placeholder 4">
            <a:extLst>
              <a:ext uri="{FF2B5EF4-FFF2-40B4-BE49-F238E27FC236}">
                <a16:creationId xmlns:a16="http://schemas.microsoft.com/office/drawing/2014/main" id="{4B9C889D-8543-D443-BABD-7E046D7DD7BA}"/>
              </a:ext>
            </a:extLst>
          </p:cNvPr>
          <p:cNvPicPr>
            <a:picLocks noChangeAspect="1"/>
          </p:cNvPicPr>
          <p:nvPr/>
        </p:nvPicPr>
        <p:blipFill rotWithShape="1">
          <a:blip r:embed="rId4"/>
          <a:srcRect l="20383" t="15836" r="17377" b="20351"/>
          <a:stretch/>
        </p:blipFill>
        <p:spPr>
          <a:xfrm>
            <a:off x="2726319" y="4324475"/>
            <a:ext cx="2986247" cy="2296262"/>
          </a:xfrm>
          <a:prstGeom prst="rect">
            <a:avLst/>
          </a:prstGeom>
        </p:spPr>
      </p:pic>
      <p:sp>
        <p:nvSpPr>
          <p:cNvPr id="6" name="Content Placeholder 2">
            <a:extLst>
              <a:ext uri="{FF2B5EF4-FFF2-40B4-BE49-F238E27FC236}">
                <a16:creationId xmlns:a16="http://schemas.microsoft.com/office/drawing/2014/main" id="{2808AB26-1C2D-4748-96D1-614C14E234B5}"/>
              </a:ext>
            </a:extLst>
          </p:cNvPr>
          <p:cNvSpPr txBox="1">
            <a:spLocks/>
          </p:cNvSpPr>
          <p:nvPr/>
        </p:nvSpPr>
        <p:spPr>
          <a:xfrm>
            <a:off x="3345309" y="6572052"/>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Kevin Lino</a:t>
            </a:r>
          </a:p>
        </p:txBody>
      </p:sp>
      <p:sp>
        <p:nvSpPr>
          <p:cNvPr id="7" name="Content Placeholder 2">
            <a:extLst>
              <a:ext uri="{FF2B5EF4-FFF2-40B4-BE49-F238E27FC236}">
                <a16:creationId xmlns:a16="http://schemas.microsoft.com/office/drawing/2014/main" id="{C3422EF0-3371-3445-B40B-4A1868130714}"/>
              </a:ext>
            </a:extLst>
          </p:cNvPr>
          <p:cNvSpPr txBox="1">
            <a:spLocks/>
          </p:cNvSpPr>
          <p:nvPr/>
        </p:nvSpPr>
        <p:spPr>
          <a:xfrm>
            <a:off x="6811704" y="6544934"/>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err="1"/>
              <a:t>Miram</a:t>
            </a:r>
            <a:r>
              <a:rPr lang="en-US" sz="1200" dirty="0"/>
              <a:t> </a:t>
            </a:r>
            <a:r>
              <a:rPr lang="en-US" sz="1200" dirty="0" err="1"/>
              <a:t>Gleiber</a:t>
            </a:r>
            <a:endParaRPr lang="en-US" sz="1200" dirty="0"/>
          </a:p>
        </p:txBody>
      </p:sp>
      <p:sp>
        <p:nvSpPr>
          <p:cNvPr id="17" name="TextBox 16">
            <a:extLst>
              <a:ext uri="{FF2B5EF4-FFF2-40B4-BE49-F238E27FC236}">
                <a16:creationId xmlns:a16="http://schemas.microsoft.com/office/drawing/2014/main" id="{0E19042B-E0C0-6948-BDCF-551B4BDEAC34}"/>
              </a:ext>
            </a:extLst>
          </p:cNvPr>
          <p:cNvSpPr txBox="1"/>
          <p:nvPr/>
        </p:nvSpPr>
        <p:spPr>
          <a:xfrm rot="779630">
            <a:off x="9990708" y="494526"/>
            <a:ext cx="2107645" cy="2215991"/>
          </a:xfrm>
          <a:prstGeom prst="rect">
            <a:avLst/>
          </a:prstGeom>
          <a:noFill/>
        </p:spPr>
        <p:txBody>
          <a:bodyPr wrap="square">
            <a:spAutoFit/>
          </a:bodyPr>
          <a:lstStyle/>
          <a:p>
            <a:r>
              <a:rPr lang="en-US" sz="13800" dirty="0"/>
              <a:t>💩</a:t>
            </a:r>
          </a:p>
        </p:txBody>
      </p:sp>
    </p:spTree>
    <p:extLst>
      <p:ext uri="{BB962C8B-B14F-4D97-AF65-F5344CB8AC3E}">
        <p14:creationId xmlns:p14="http://schemas.microsoft.com/office/powerpoint/2010/main" val="3965445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2797A-72B5-CB40-A7B2-2F1D72DDC1F9}"/>
              </a:ext>
            </a:extLst>
          </p:cNvPr>
          <p:cNvSpPr>
            <a:spLocks noGrp="1"/>
          </p:cNvSpPr>
          <p:nvPr>
            <p:ph type="title"/>
          </p:nvPr>
        </p:nvSpPr>
        <p:spPr/>
        <p:txBody>
          <a:bodyPr/>
          <a:lstStyle/>
          <a:p>
            <a:r>
              <a:rPr lang="en-US" dirty="0" err="1"/>
              <a:t>Salps</a:t>
            </a:r>
            <a:r>
              <a:rPr lang="en-US" dirty="0"/>
              <a:t> in the biological pump/carbon cycle</a:t>
            </a:r>
          </a:p>
        </p:txBody>
      </p:sp>
      <p:sp>
        <p:nvSpPr>
          <p:cNvPr id="3" name="Content Placeholder 2">
            <a:extLst>
              <a:ext uri="{FF2B5EF4-FFF2-40B4-BE49-F238E27FC236}">
                <a16:creationId xmlns:a16="http://schemas.microsoft.com/office/drawing/2014/main" id="{9CF1EC0D-D45A-C34E-89C0-079614BFC042}"/>
              </a:ext>
            </a:extLst>
          </p:cNvPr>
          <p:cNvSpPr>
            <a:spLocks noGrp="1"/>
          </p:cNvSpPr>
          <p:nvPr>
            <p:ph idx="1"/>
          </p:nvPr>
        </p:nvSpPr>
        <p:spPr>
          <a:xfrm>
            <a:off x="960120" y="2638043"/>
            <a:ext cx="8168640" cy="3796637"/>
          </a:xfrm>
        </p:spPr>
        <p:txBody>
          <a:bodyPr>
            <a:normAutofit lnSpcReduction="10000"/>
          </a:bodyPr>
          <a:lstStyle/>
          <a:p>
            <a:r>
              <a:rPr lang="en-US" sz="2400" dirty="0"/>
              <a:t> The efficiency of the </a:t>
            </a:r>
            <a:r>
              <a:rPr lang="en-US" sz="2400" dirty="0">
                <a:solidFill>
                  <a:schemeClr val="accent1"/>
                </a:solidFill>
              </a:rPr>
              <a:t>biological pump </a:t>
            </a:r>
            <a:r>
              <a:rPr lang="en-US" sz="2400" dirty="0"/>
              <a:t>and the </a:t>
            </a:r>
            <a:r>
              <a:rPr lang="en-US" sz="2400" dirty="0">
                <a:solidFill>
                  <a:schemeClr val="accent4"/>
                </a:solidFill>
              </a:rPr>
              <a:t>carbon cycle </a:t>
            </a:r>
            <a:r>
              <a:rPr lang="en-US" sz="2400" dirty="0"/>
              <a:t>immediately increases when </a:t>
            </a:r>
            <a:r>
              <a:rPr lang="en-US" sz="2400" dirty="0" err="1"/>
              <a:t>salps</a:t>
            </a:r>
            <a:r>
              <a:rPr lang="en-US" sz="2400" dirty="0"/>
              <a:t> bloom:</a:t>
            </a:r>
          </a:p>
          <a:p>
            <a:pPr lvl="1"/>
            <a:r>
              <a:rPr lang="en-US" sz="2200" dirty="0"/>
              <a:t>The </a:t>
            </a:r>
            <a:r>
              <a:rPr lang="en-US" sz="2200" dirty="0">
                <a:solidFill>
                  <a:schemeClr val="accent1"/>
                </a:solidFill>
              </a:rPr>
              <a:t>rate of fecal pellet production is high </a:t>
            </a:r>
            <a:r>
              <a:rPr lang="en-US" sz="2200" dirty="0"/>
              <a:t>because there are so </a:t>
            </a:r>
            <a:r>
              <a:rPr lang="en-US" sz="2200" dirty="0">
                <a:solidFill>
                  <a:schemeClr val="accent1"/>
                </a:solidFill>
              </a:rPr>
              <a:t>many individuals quickly producing fecal pellets</a:t>
            </a:r>
            <a:r>
              <a:rPr lang="en-US" sz="2200" dirty="0">
                <a:solidFill>
                  <a:schemeClr val="accent3"/>
                </a:solidFill>
              </a:rPr>
              <a:t> </a:t>
            </a:r>
            <a:r>
              <a:rPr lang="en-US" sz="2200" dirty="0"/>
              <a:t>(making the </a:t>
            </a:r>
            <a:r>
              <a:rPr lang="en-US" sz="2200" dirty="0">
                <a:solidFill>
                  <a:schemeClr val="accent1"/>
                </a:solidFill>
              </a:rPr>
              <a:t>biological pump efficient</a:t>
            </a:r>
            <a:r>
              <a:rPr lang="en-US" sz="2200" dirty="0"/>
              <a:t>)</a:t>
            </a:r>
          </a:p>
          <a:p>
            <a:pPr lvl="1"/>
            <a:r>
              <a:rPr lang="en-US" sz="2200" dirty="0">
                <a:solidFill>
                  <a:schemeClr val="accent4"/>
                </a:solidFill>
              </a:rPr>
              <a:t>Export is high </a:t>
            </a:r>
            <a:r>
              <a:rPr lang="en-US" sz="2200" dirty="0"/>
              <a:t>because </a:t>
            </a:r>
            <a:r>
              <a:rPr lang="en-US" sz="2200" dirty="0" err="1"/>
              <a:t>salp</a:t>
            </a:r>
            <a:r>
              <a:rPr lang="en-US" sz="2200" dirty="0"/>
              <a:t> fecal pellets are naturally more likely to make it to the deep sea since they are </a:t>
            </a:r>
            <a:r>
              <a:rPr lang="en-US" sz="2200" dirty="0">
                <a:solidFill>
                  <a:schemeClr val="accent4"/>
                </a:solidFill>
              </a:rPr>
              <a:t>bigger and faster sinking </a:t>
            </a:r>
            <a:r>
              <a:rPr lang="en-US" sz="2200" dirty="0"/>
              <a:t>(making the </a:t>
            </a:r>
            <a:r>
              <a:rPr lang="en-US" sz="2200" dirty="0">
                <a:solidFill>
                  <a:schemeClr val="accent4"/>
                </a:solidFill>
              </a:rPr>
              <a:t>carbon cycle efficient</a:t>
            </a:r>
            <a:r>
              <a:rPr lang="en-US" sz="2200" dirty="0"/>
              <a:t>)</a:t>
            </a:r>
          </a:p>
          <a:p>
            <a:r>
              <a:rPr lang="en-US" sz="2200" b="1" dirty="0"/>
              <a:t>This means </a:t>
            </a:r>
            <a:r>
              <a:rPr lang="en-US" sz="2200" b="1" dirty="0" err="1"/>
              <a:t>salps</a:t>
            </a:r>
            <a:r>
              <a:rPr lang="en-US" sz="2200" b="1" dirty="0"/>
              <a:t> the best zooplankton in the western Antarctic Peninsula in terms of the power of their poop!</a:t>
            </a:r>
          </a:p>
          <a:p>
            <a:endParaRPr lang="en-US" sz="2400" dirty="0"/>
          </a:p>
        </p:txBody>
      </p:sp>
      <p:pic>
        <p:nvPicPr>
          <p:cNvPr id="4" name="Picture 2" descr="one                                                            000028F6Macintosh HD                   ABA78158:">
            <a:extLst>
              <a:ext uri="{FF2B5EF4-FFF2-40B4-BE49-F238E27FC236}">
                <a16:creationId xmlns:a16="http://schemas.microsoft.com/office/drawing/2014/main" id="{4F972EEC-A0C6-6C4A-A040-755CC3F66EA4}"/>
              </a:ext>
            </a:extLst>
          </p:cNvPr>
          <p:cNvPicPr>
            <a:picLocks noChangeAspect="1" noChangeArrowheads="1"/>
          </p:cNvPicPr>
          <p:nvPr/>
        </p:nvPicPr>
        <p:blipFill>
          <a:blip r:embed="rId2">
            <a:lum bright="12000" contrast="16000"/>
            <a:extLst>
              <a:ext uri="{28A0092B-C50C-407E-A947-70E740481C1C}">
                <a14:useLocalDpi xmlns:a14="http://schemas.microsoft.com/office/drawing/2010/main" val="0"/>
              </a:ext>
            </a:extLst>
          </a:blip>
          <a:srcRect l="7574" t="8037" r="56850" b="52237"/>
          <a:stretch>
            <a:fillRect/>
          </a:stretch>
        </p:blipFill>
        <p:spPr bwMode="auto">
          <a:xfrm>
            <a:off x="9532848" y="4664221"/>
            <a:ext cx="2329175" cy="17704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Content Placeholder 4">
            <a:extLst>
              <a:ext uri="{FF2B5EF4-FFF2-40B4-BE49-F238E27FC236}">
                <a16:creationId xmlns:a16="http://schemas.microsoft.com/office/drawing/2014/main" id="{4B9C889D-8543-D443-BABD-7E046D7DD7BA}"/>
              </a:ext>
            </a:extLst>
          </p:cNvPr>
          <p:cNvPicPr>
            <a:picLocks noChangeAspect="1"/>
          </p:cNvPicPr>
          <p:nvPr/>
        </p:nvPicPr>
        <p:blipFill rotWithShape="1">
          <a:blip r:embed="rId3"/>
          <a:srcRect l="20383" t="15836" r="17377" b="20351"/>
          <a:stretch/>
        </p:blipFill>
        <p:spPr>
          <a:xfrm>
            <a:off x="9559572" y="2409324"/>
            <a:ext cx="2302451" cy="1770460"/>
          </a:xfrm>
          <a:prstGeom prst="rect">
            <a:avLst/>
          </a:prstGeom>
        </p:spPr>
      </p:pic>
      <p:sp>
        <p:nvSpPr>
          <p:cNvPr id="6" name="Content Placeholder 2">
            <a:extLst>
              <a:ext uri="{FF2B5EF4-FFF2-40B4-BE49-F238E27FC236}">
                <a16:creationId xmlns:a16="http://schemas.microsoft.com/office/drawing/2014/main" id="{2808AB26-1C2D-4748-96D1-614C14E234B5}"/>
              </a:ext>
            </a:extLst>
          </p:cNvPr>
          <p:cNvSpPr txBox="1">
            <a:spLocks/>
          </p:cNvSpPr>
          <p:nvPr/>
        </p:nvSpPr>
        <p:spPr>
          <a:xfrm>
            <a:off x="9494766" y="4131099"/>
            <a:ext cx="2199754" cy="30271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1100" dirty="0"/>
              <a:t>Kevin Lino</a:t>
            </a:r>
          </a:p>
        </p:txBody>
      </p:sp>
      <p:sp>
        <p:nvSpPr>
          <p:cNvPr id="7" name="Content Placeholder 2">
            <a:extLst>
              <a:ext uri="{FF2B5EF4-FFF2-40B4-BE49-F238E27FC236}">
                <a16:creationId xmlns:a16="http://schemas.microsoft.com/office/drawing/2014/main" id="{A6101013-D1C6-E44C-BA08-C50D6234E892}"/>
              </a:ext>
            </a:extLst>
          </p:cNvPr>
          <p:cNvSpPr txBox="1">
            <a:spLocks/>
          </p:cNvSpPr>
          <p:nvPr/>
        </p:nvSpPr>
        <p:spPr>
          <a:xfrm>
            <a:off x="9473150" y="6393291"/>
            <a:ext cx="1121493" cy="35694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sz="1200" dirty="0" err="1"/>
              <a:t>Miram</a:t>
            </a:r>
            <a:r>
              <a:rPr lang="en-US" sz="1200" dirty="0"/>
              <a:t> </a:t>
            </a:r>
            <a:r>
              <a:rPr lang="en-US" sz="1200" dirty="0" err="1"/>
              <a:t>Gleiber</a:t>
            </a:r>
            <a:endParaRPr lang="en-US" sz="1200" dirty="0"/>
          </a:p>
        </p:txBody>
      </p:sp>
    </p:spTree>
    <p:extLst>
      <p:ext uri="{BB962C8B-B14F-4D97-AF65-F5344CB8AC3E}">
        <p14:creationId xmlns:p14="http://schemas.microsoft.com/office/powerpoint/2010/main" val="37793425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2A34E-8254-164D-8E2B-44D779E0C803}"/>
              </a:ext>
            </a:extLst>
          </p:cNvPr>
          <p:cNvSpPr>
            <a:spLocks noGrp="1"/>
          </p:cNvSpPr>
          <p:nvPr>
            <p:ph type="ctrTitle"/>
          </p:nvPr>
        </p:nvSpPr>
        <p:spPr/>
        <p:txBody>
          <a:bodyPr>
            <a:normAutofit/>
          </a:bodyPr>
          <a:lstStyle/>
          <a:p>
            <a:r>
              <a:rPr lang="en-US" sz="7200" cap="none" dirty="0" err="1"/>
              <a:t>Salp</a:t>
            </a:r>
            <a:r>
              <a:rPr lang="en-US" sz="7200" cap="none" dirty="0"/>
              <a:t> Game</a:t>
            </a:r>
          </a:p>
        </p:txBody>
      </p:sp>
      <p:sp>
        <p:nvSpPr>
          <p:cNvPr id="3" name="Subtitle 2">
            <a:extLst>
              <a:ext uri="{FF2B5EF4-FFF2-40B4-BE49-F238E27FC236}">
                <a16:creationId xmlns:a16="http://schemas.microsoft.com/office/drawing/2014/main" id="{0EC3161E-94E2-3445-AF46-C8F0DEDD4832}"/>
              </a:ext>
            </a:extLst>
          </p:cNvPr>
          <p:cNvSpPr>
            <a:spLocks noGrp="1"/>
          </p:cNvSpPr>
          <p:nvPr>
            <p:ph type="subTitle" idx="1"/>
          </p:nvPr>
        </p:nvSpPr>
        <p:spPr>
          <a:xfrm>
            <a:off x="2695194" y="4638849"/>
            <a:ext cx="6801612" cy="1645920"/>
          </a:xfrm>
        </p:spPr>
        <p:txBody>
          <a:bodyPr>
            <a:normAutofit fontScale="85000" lnSpcReduction="10000"/>
          </a:bodyPr>
          <a:lstStyle/>
          <a:p>
            <a:r>
              <a:rPr lang="en-US" sz="3200" dirty="0"/>
              <a:t>Now that we learned about </a:t>
            </a:r>
            <a:r>
              <a:rPr lang="en-US" sz="3200" dirty="0" err="1"/>
              <a:t>salps</a:t>
            </a:r>
            <a:r>
              <a:rPr lang="en-US" sz="3200" dirty="0"/>
              <a:t> let’s apply that knowledge in this game!</a:t>
            </a:r>
          </a:p>
          <a:p>
            <a:r>
              <a:rPr lang="en-US" sz="3200" dirty="0"/>
              <a:t> Please separate into groups of 4-5 students.</a:t>
            </a:r>
          </a:p>
        </p:txBody>
      </p:sp>
    </p:spTree>
    <p:extLst>
      <p:ext uri="{BB962C8B-B14F-4D97-AF65-F5344CB8AC3E}">
        <p14:creationId xmlns:p14="http://schemas.microsoft.com/office/powerpoint/2010/main" val="14155930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06A99-BBF6-7546-9078-309CFA4B2B9C}"/>
              </a:ext>
            </a:extLst>
          </p:cNvPr>
          <p:cNvSpPr>
            <a:spLocks noGrp="1"/>
          </p:cNvSpPr>
          <p:nvPr>
            <p:ph type="title"/>
          </p:nvPr>
        </p:nvSpPr>
        <p:spPr/>
        <p:txBody>
          <a:bodyPr>
            <a:normAutofit/>
          </a:bodyPr>
          <a:lstStyle/>
          <a:p>
            <a:r>
              <a:rPr lang="en-US" sz="4400" cap="none" dirty="0"/>
              <a:t>Instructions – Event Cards </a:t>
            </a:r>
          </a:p>
        </p:txBody>
      </p:sp>
      <p:sp>
        <p:nvSpPr>
          <p:cNvPr id="3" name="Content Placeholder 2">
            <a:extLst>
              <a:ext uri="{FF2B5EF4-FFF2-40B4-BE49-F238E27FC236}">
                <a16:creationId xmlns:a16="http://schemas.microsoft.com/office/drawing/2014/main" id="{8714F2CD-C1B8-0C40-B825-3E9E9409C826}"/>
              </a:ext>
            </a:extLst>
          </p:cNvPr>
          <p:cNvSpPr>
            <a:spLocks noGrp="1"/>
          </p:cNvSpPr>
          <p:nvPr>
            <p:ph idx="1"/>
          </p:nvPr>
        </p:nvSpPr>
        <p:spPr>
          <a:xfrm>
            <a:off x="1416013" y="2458533"/>
            <a:ext cx="9359973" cy="4185547"/>
          </a:xfrm>
        </p:spPr>
        <p:txBody>
          <a:bodyPr>
            <a:normAutofit fontScale="92500"/>
          </a:bodyPr>
          <a:lstStyle/>
          <a:p>
            <a:r>
              <a:rPr lang="en-US" sz="2800" b="1" dirty="0">
                <a:solidFill>
                  <a:schemeClr val="tx1"/>
                </a:solidFill>
              </a:rPr>
              <a:t>Congratulations</a:t>
            </a:r>
            <a:r>
              <a:rPr lang="en-US" sz="2800" dirty="0"/>
              <a:t>! Each group is now in charge of </a:t>
            </a:r>
            <a:r>
              <a:rPr lang="en-US" sz="2800" dirty="0" err="1"/>
              <a:t>salp</a:t>
            </a:r>
            <a:r>
              <a:rPr lang="en-US" sz="2800" dirty="0"/>
              <a:t> population, and your mission is to make sure as many individuals survive. </a:t>
            </a:r>
          </a:p>
          <a:p>
            <a:r>
              <a:rPr lang="en-US" sz="2800" dirty="0"/>
              <a:t>You will start with 5 solitary </a:t>
            </a:r>
            <a:r>
              <a:rPr lang="en-US" sz="2800" dirty="0" err="1"/>
              <a:t>salps</a:t>
            </a:r>
            <a:r>
              <a:rPr lang="en-US" sz="2800" dirty="0"/>
              <a:t> and 10 aggregate </a:t>
            </a:r>
            <a:r>
              <a:rPr lang="en-US" sz="2800" dirty="0" err="1"/>
              <a:t>salps</a:t>
            </a:r>
            <a:r>
              <a:rPr lang="en-US" sz="2800" dirty="0"/>
              <a:t> (with 5 buds each – shown on the Team Sheet)</a:t>
            </a:r>
          </a:p>
          <a:p>
            <a:r>
              <a:rPr lang="en-US" sz="2800" dirty="0"/>
              <a:t>Each solitary </a:t>
            </a:r>
            <a:r>
              <a:rPr lang="en-US" sz="2800" dirty="0" err="1"/>
              <a:t>salp</a:t>
            </a:r>
            <a:r>
              <a:rPr lang="en-US" sz="2800" dirty="0"/>
              <a:t> may start a new aggregate chain through asexual reproduction (subtract one solitary but add one new aggregate chain)</a:t>
            </a:r>
          </a:p>
          <a:p>
            <a:r>
              <a:rPr lang="en-US" sz="2800" dirty="0"/>
              <a:t>At the end of each round each of your aggregate </a:t>
            </a:r>
            <a:r>
              <a:rPr lang="en-US" sz="2800" dirty="0" err="1"/>
              <a:t>salp</a:t>
            </a:r>
            <a:r>
              <a:rPr lang="en-US" sz="2800" dirty="0"/>
              <a:t> chains will grow 2 new buds </a:t>
            </a:r>
          </a:p>
        </p:txBody>
      </p:sp>
      <p:pic>
        <p:nvPicPr>
          <p:cNvPr id="4" name="Picture 3" descr="A picture containing window, control panel&#10;&#10;Description automatically generated">
            <a:extLst>
              <a:ext uri="{FF2B5EF4-FFF2-40B4-BE49-F238E27FC236}">
                <a16:creationId xmlns:a16="http://schemas.microsoft.com/office/drawing/2014/main" id="{1748C127-2C04-8E40-ADE3-9F526188506F}"/>
              </a:ext>
            </a:extLst>
          </p:cNvPr>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492269" y="2639442"/>
            <a:ext cx="827731" cy="3835318"/>
          </a:xfrm>
          <a:prstGeom prst="rect">
            <a:avLst/>
          </a:prstGeom>
        </p:spPr>
      </p:pic>
      <p:pic>
        <p:nvPicPr>
          <p:cNvPr id="5" name="Picture 4" descr="A picture containing shape&#10;&#10;Description automatically generated">
            <a:extLst>
              <a:ext uri="{FF2B5EF4-FFF2-40B4-BE49-F238E27FC236}">
                <a16:creationId xmlns:a16="http://schemas.microsoft.com/office/drawing/2014/main" id="{A9883084-7F58-1D49-9E22-D66976B85CC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872959">
            <a:off x="753391" y="143205"/>
            <a:ext cx="1325245" cy="1450340"/>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CEEC1C68-2530-8D44-B4F1-40CF458A246C}"/>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9760114">
            <a:off x="9994126" y="201337"/>
            <a:ext cx="2001531" cy="2190843"/>
          </a:xfrm>
          <a:prstGeom prst="rect">
            <a:avLst/>
          </a:prstGeom>
        </p:spPr>
      </p:pic>
    </p:spTree>
    <p:extLst>
      <p:ext uri="{BB962C8B-B14F-4D97-AF65-F5344CB8AC3E}">
        <p14:creationId xmlns:p14="http://schemas.microsoft.com/office/powerpoint/2010/main" val="1114782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06A99-BBF6-7546-9078-309CFA4B2B9C}"/>
              </a:ext>
            </a:extLst>
          </p:cNvPr>
          <p:cNvSpPr>
            <a:spLocks noGrp="1"/>
          </p:cNvSpPr>
          <p:nvPr>
            <p:ph type="title"/>
          </p:nvPr>
        </p:nvSpPr>
        <p:spPr/>
        <p:txBody>
          <a:bodyPr>
            <a:normAutofit/>
          </a:bodyPr>
          <a:lstStyle/>
          <a:p>
            <a:r>
              <a:rPr lang="en-US" sz="4400" cap="none" dirty="0"/>
              <a:t>Instructions – Event Cards </a:t>
            </a:r>
          </a:p>
        </p:txBody>
      </p:sp>
      <p:sp>
        <p:nvSpPr>
          <p:cNvPr id="3" name="Content Placeholder 2">
            <a:extLst>
              <a:ext uri="{FF2B5EF4-FFF2-40B4-BE49-F238E27FC236}">
                <a16:creationId xmlns:a16="http://schemas.microsoft.com/office/drawing/2014/main" id="{8714F2CD-C1B8-0C40-B825-3E9E9409C826}"/>
              </a:ext>
            </a:extLst>
          </p:cNvPr>
          <p:cNvSpPr>
            <a:spLocks noGrp="1"/>
          </p:cNvSpPr>
          <p:nvPr>
            <p:ph idx="1"/>
          </p:nvPr>
        </p:nvSpPr>
        <p:spPr>
          <a:xfrm>
            <a:off x="1416013" y="2458533"/>
            <a:ext cx="9359973" cy="4185547"/>
          </a:xfrm>
        </p:spPr>
        <p:txBody>
          <a:bodyPr>
            <a:normAutofit fontScale="92500"/>
          </a:bodyPr>
          <a:lstStyle/>
          <a:p>
            <a:r>
              <a:rPr lang="en-US" sz="2800" dirty="0"/>
              <a:t>Each group will get a set of playing cards (keep them face down!) and a team sheet to keep track of your population</a:t>
            </a:r>
          </a:p>
          <a:p>
            <a:pPr lvl="1"/>
            <a:r>
              <a:rPr lang="en-US" sz="2600" dirty="0"/>
              <a:t>Make sure to shuffle your cards before the game begins!</a:t>
            </a:r>
          </a:p>
          <a:p>
            <a:r>
              <a:rPr lang="en-US" sz="2800" dirty="0"/>
              <a:t>At the beginning of each round each group will pick up a single event card</a:t>
            </a:r>
          </a:p>
          <a:p>
            <a:r>
              <a:rPr lang="en-US" sz="2800" dirty="0"/>
              <a:t>On each card will be a scenario that has occurred to your </a:t>
            </a:r>
            <a:r>
              <a:rPr lang="en-US" sz="2800" dirty="0" err="1"/>
              <a:t>salp</a:t>
            </a:r>
            <a:r>
              <a:rPr lang="en-US" sz="2800" dirty="0"/>
              <a:t> population, these may increase, decrease, or do nothing to them</a:t>
            </a:r>
          </a:p>
          <a:p>
            <a:r>
              <a:rPr lang="en-US" sz="2800" b="1" dirty="0">
                <a:solidFill>
                  <a:schemeClr val="accent1"/>
                </a:solidFill>
              </a:rPr>
              <a:t>BUT</a:t>
            </a:r>
            <a:r>
              <a:rPr lang="en-US" sz="2800" dirty="0">
                <a:solidFill>
                  <a:schemeClr val="accent1"/>
                </a:solidFill>
              </a:rPr>
              <a:t> your team can decide to debate the effects of the scenario by using what you learned in this lesson </a:t>
            </a:r>
          </a:p>
        </p:txBody>
      </p:sp>
    </p:spTree>
    <p:extLst>
      <p:ext uri="{BB962C8B-B14F-4D97-AF65-F5344CB8AC3E}">
        <p14:creationId xmlns:p14="http://schemas.microsoft.com/office/powerpoint/2010/main" val="1181467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06A99-BBF6-7546-9078-309CFA4B2B9C}"/>
              </a:ext>
            </a:extLst>
          </p:cNvPr>
          <p:cNvSpPr>
            <a:spLocks noGrp="1"/>
          </p:cNvSpPr>
          <p:nvPr>
            <p:ph type="title"/>
          </p:nvPr>
        </p:nvSpPr>
        <p:spPr/>
        <p:txBody>
          <a:bodyPr>
            <a:normAutofit/>
          </a:bodyPr>
          <a:lstStyle/>
          <a:p>
            <a:r>
              <a:rPr lang="en-US" sz="4400" cap="none" dirty="0"/>
              <a:t>Instructions – Debates </a:t>
            </a:r>
          </a:p>
        </p:txBody>
      </p:sp>
      <p:sp>
        <p:nvSpPr>
          <p:cNvPr id="3" name="Content Placeholder 2">
            <a:extLst>
              <a:ext uri="{FF2B5EF4-FFF2-40B4-BE49-F238E27FC236}">
                <a16:creationId xmlns:a16="http://schemas.microsoft.com/office/drawing/2014/main" id="{8714F2CD-C1B8-0C40-B825-3E9E9409C826}"/>
              </a:ext>
            </a:extLst>
          </p:cNvPr>
          <p:cNvSpPr>
            <a:spLocks noGrp="1"/>
          </p:cNvSpPr>
          <p:nvPr>
            <p:ph idx="1"/>
          </p:nvPr>
        </p:nvSpPr>
        <p:spPr>
          <a:xfrm>
            <a:off x="860406" y="2301779"/>
            <a:ext cx="10471188" cy="4556221"/>
          </a:xfrm>
        </p:spPr>
        <p:txBody>
          <a:bodyPr>
            <a:normAutofit fontScale="85000" lnSpcReduction="20000"/>
          </a:bodyPr>
          <a:lstStyle/>
          <a:p>
            <a:r>
              <a:rPr lang="en-US" sz="2800" dirty="0">
                <a:solidFill>
                  <a:schemeClr val="tx1"/>
                </a:solidFill>
              </a:rPr>
              <a:t>Decide amongst your group if you want to debate the effects of the event card</a:t>
            </a:r>
          </a:p>
          <a:p>
            <a:r>
              <a:rPr lang="en-US" sz="2800" dirty="0">
                <a:solidFill>
                  <a:schemeClr val="tx1"/>
                </a:solidFill>
              </a:rPr>
              <a:t>When called on let the class know what your event card was and whether or not your group wants to debate </a:t>
            </a:r>
          </a:p>
          <a:p>
            <a:pPr lvl="1"/>
            <a:r>
              <a:rPr lang="en-US" sz="2600" dirty="0">
                <a:solidFill>
                  <a:schemeClr val="tx1"/>
                </a:solidFill>
              </a:rPr>
              <a:t>No debate – change your population according to what the event card says</a:t>
            </a:r>
          </a:p>
          <a:p>
            <a:pPr lvl="1"/>
            <a:r>
              <a:rPr lang="en-US" sz="2600" dirty="0">
                <a:solidFill>
                  <a:schemeClr val="tx1"/>
                </a:solidFill>
              </a:rPr>
              <a:t>Debate – tell the class what you think the effect should be instead of what is written on the card and back up your argument with the knowledge you learned in this lesson </a:t>
            </a:r>
          </a:p>
          <a:p>
            <a:pPr lvl="2"/>
            <a:r>
              <a:rPr lang="en-US" sz="2600" dirty="0">
                <a:solidFill>
                  <a:schemeClr val="tx1"/>
                </a:solidFill>
              </a:rPr>
              <a:t>Counter-arguments – any other team may provide a counter-argument disagreeing with the effect change.  Again, arguments must be backed up with evidence! </a:t>
            </a:r>
          </a:p>
          <a:p>
            <a:r>
              <a:rPr lang="en-US" sz="2800" dirty="0">
                <a:solidFill>
                  <a:schemeClr val="accent1"/>
                </a:solidFill>
              </a:rPr>
              <a:t>The teacher/game leader will decide if either arguments are valid or not </a:t>
            </a:r>
          </a:p>
          <a:p>
            <a:pPr lvl="1"/>
            <a:r>
              <a:rPr lang="en-US" sz="2600" dirty="0">
                <a:solidFill>
                  <a:schemeClr val="tx1"/>
                </a:solidFill>
              </a:rPr>
              <a:t>If the first group’s argument wins, change your population how you wanted to </a:t>
            </a:r>
          </a:p>
          <a:p>
            <a:pPr lvl="1"/>
            <a:r>
              <a:rPr lang="en-US" sz="2600" dirty="0">
                <a:solidFill>
                  <a:schemeClr val="tx1"/>
                </a:solidFill>
              </a:rPr>
              <a:t>If the second group’s counter-argument wins, change population according to what the event card says</a:t>
            </a:r>
            <a:endParaRPr lang="en-US" sz="2800" dirty="0">
              <a:solidFill>
                <a:schemeClr val="accent3"/>
              </a:solidFill>
            </a:endParaRPr>
          </a:p>
        </p:txBody>
      </p:sp>
    </p:spTree>
    <p:extLst>
      <p:ext uri="{BB962C8B-B14F-4D97-AF65-F5344CB8AC3E}">
        <p14:creationId xmlns:p14="http://schemas.microsoft.com/office/powerpoint/2010/main" val="3965113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06A99-BBF6-7546-9078-309CFA4B2B9C}"/>
              </a:ext>
            </a:extLst>
          </p:cNvPr>
          <p:cNvSpPr>
            <a:spLocks noGrp="1"/>
          </p:cNvSpPr>
          <p:nvPr>
            <p:ph type="title"/>
          </p:nvPr>
        </p:nvSpPr>
        <p:spPr/>
        <p:txBody>
          <a:bodyPr>
            <a:normAutofit/>
          </a:bodyPr>
          <a:lstStyle/>
          <a:p>
            <a:r>
              <a:rPr lang="en-US" sz="4400" cap="none" dirty="0"/>
              <a:t>Instructions – Team Sheet </a:t>
            </a:r>
          </a:p>
        </p:txBody>
      </p:sp>
      <p:sp>
        <p:nvSpPr>
          <p:cNvPr id="3" name="Content Placeholder 2">
            <a:extLst>
              <a:ext uri="{FF2B5EF4-FFF2-40B4-BE49-F238E27FC236}">
                <a16:creationId xmlns:a16="http://schemas.microsoft.com/office/drawing/2014/main" id="{8714F2CD-C1B8-0C40-B825-3E9E9409C826}"/>
              </a:ext>
            </a:extLst>
          </p:cNvPr>
          <p:cNvSpPr>
            <a:spLocks noGrp="1"/>
          </p:cNvSpPr>
          <p:nvPr>
            <p:ph idx="1"/>
          </p:nvPr>
        </p:nvSpPr>
        <p:spPr>
          <a:xfrm>
            <a:off x="1416013" y="2458533"/>
            <a:ext cx="9359973" cy="4185547"/>
          </a:xfrm>
        </p:spPr>
        <p:txBody>
          <a:bodyPr>
            <a:normAutofit fontScale="92500" lnSpcReduction="20000"/>
          </a:bodyPr>
          <a:lstStyle/>
          <a:p>
            <a:r>
              <a:rPr lang="en-US" sz="2800" i="1" dirty="0">
                <a:solidFill>
                  <a:schemeClr val="tx1"/>
                </a:solidFill>
              </a:rPr>
              <a:t>First</a:t>
            </a:r>
            <a:r>
              <a:rPr lang="en-US" sz="2800" dirty="0">
                <a:solidFill>
                  <a:schemeClr val="tx1"/>
                </a:solidFill>
              </a:rPr>
              <a:t> – come up with a fun team team!</a:t>
            </a:r>
          </a:p>
          <a:p>
            <a:r>
              <a:rPr lang="en-US" sz="2800" i="1" dirty="0">
                <a:solidFill>
                  <a:schemeClr val="tx1"/>
                </a:solidFill>
              </a:rPr>
              <a:t>Second – </a:t>
            </a:r>
            <a:r>
              <a:rPr lang="en-US" sz="2800" dirty="0">
                <a:solidFill>
                  <a:schemeClr val="tx1"/>
                </a:solidFill>
              </a:rPr>
              <a:t>remember to fill in the number of aggregate and solitary </a:t>
            </a:r>
            <a:r>
              <a:rPr lang="en-US" sz="2800" dirty="0" err="1">
                <a:solidFill>
                  <a:schemeClr val="tx1"/>
                </a:solidFill>
              </a:rPr>
              <a:t>salps</a:t>
            </a:r>
            <a:r>
              <a:rPr lang="en-US" sz="2800" dirty="0">
                <a:solidFill>
                  <a:schemeClr val="tx1"/>
                </a:solidFill>
              </a:rPr>
              <a:t> at the end of each round </a:t>
            </a:r>
          </a:p>
          <a:p>
            <a:r>
              <a:rPr lang="en-US" sz="2800" i="1" dirty="0">
                <a:solidFill>
                  <a:schemeClr val="tx1"/>
                </a:solidFill>
              </a:rPr>
              <a:t>Third</a:t>
            </a:r>
            <a:r>
              <a:rPr lang="en-US" sz="2800" dirty="0">
                <a:solidFill>
                  <a:schemeClr val="tx1"/>
                </a:solidFill>
              </a:rPr>
              <a:t> – Keep track of the number of buds in your aggregate </a:t>
            </a:r>
            <a:r>
              <a:rPr lang="en-US" sz="2800" dirty="0" err="1">
                <a:solidFill>
                  <a:schemeClr val="tx1"/>
                </a:solidFill>
              </a:rPr>
              <a:t>salp</a:t>
            </a:r>
            <a:r>
              <a:rPr lang="en-US" sz="2800" dirty="0">
                <a:solidFill>
                  <a:schemeClr val="tx1"/>
                </a:solidFill>
              </a:rPr>
              <a:t> by adding (drawing more) or subtracting (erasing or crossing out) from the solitary and aggregate </a:t>
            </a:r>
            <a:r>
              <a:rPr lang="en-US" sz="2800" dirty="0" err="1">
                <a:solidFill>
                  <a:schemeClr val="tx1"/>
                </a:solidFill>
              </a:rPr>
              <a:t>salp</a:t>
            </a:r>
            <a:r>
              <a:rPr lang="en-US" sz="2800" dirty="0">
                <a:solidFill>
                  <a:schemeClr val="tx1"/>
                </a:solidFill>
              </a:rPr>
              <a:t> tracker</a:t>
            </a:r>
          </a:p>
          <a:p>
            <a:r>
              <a:rPr lang="en-US" sz="2800" i="1" dirty="0">
                <a:solidFill>
                  <a:schemeClr val="tx1"/>
                </a:solidFill>
              </a:rPr>
              <a:t>Fourth </a:t>
            </a:r>
            <a:r>
              <a:rPr lang="en-US" sz="2800" dirty="0">
                <a:solidFill>
                  <a:schemeClr val="tx1"/>
                </a:solidFill>
              </a:rPr>
              <a:t>– after 10 rounds the game will end and you will add up the amount of aggregate and solitary </a:t>
            </a:r>
            <a:r>
              <a:rPr lang="en-US" sz="2800" dirty="0" err="1">
                <a:solidFill>
                  <a:schemeClr val="tx1"/>
                </a:solidFill>
              </a:rPr>
              <a:t>salps</a:t>
            </a:r>
            <a:r>
              <a:rPr lang="en-US" sz="2800" dirty="0">
                <a:solidFill>
                  <a:schemeClr val="tx1"/>
                </a:solidFill>
              </a:rPr>
              <a:t> you have </a:t>
            </a:r>
          </a:p>
          <a:p>
            <a:pPr lvl="1"/>
            <a:r>
              <a:rPr lang="en-US" sz="2600" dirty="0">
                <a:solidFill>
                  <a:schemeClr val="tx1"/>
                </a:solidFill>
              </a:rPr>
              <a:t>Each aggregate bud = 1 point 		Each solitary = 5 points </a:t>
            </a:r>
          </a:p>
          <a:p>
            <a:pPr lvl="1"/>
            <a:r>
              <a:rPr lang="en-US" sz="2600" dirty="0">
                <a:solidFill>
                  <a:schemeClr val="tx1"/>
                </a:solidFill>
              </a:rPr>
              <a:t>The team with the most points wins!</a:t>
            </a:r>
          </a:p>
        </p:txBody>
      </p:sp>
    </p:spTree>
    <p:extLst>
      <p:ext uri="{BB962C8B-B14F-4D97-AF65-F5344CB8AC3E}">
        <p14:creationId xmlns:p14="http://schemas.microsoft.com/office/powerpoint/2010/main" val="1987321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06A99-BBF6-7546-9078-309CFA4B2B9C}"/>
              </a:ext>
            </a:extLst>
          </p:cNvPr>
          <p:cNvSpPr>
            <a:spLocks noGrp="1"/>
          </p:cNvSpPr>
          <p:nvPr>
            <p:ph type="title"/>
          </p:nvPr>
        </p:nvSpPr>
        <p:spPr/>
        <p:txBody>
          <a:bodyPr>
            <a:normAutofit/>
          </a:bodyPr>
          <a:lstStyle/>
          <a:p>
            <a:r>
              <a:rPr lang="en-US" sz="4400" cap="none" dirty="0"/>
              <a:t>Instructions – Pro Tips</a:t>
            </a:r>
          </a:p>
        </p:txBody>
      </p:sp>
      <p:sp>
        <p:nvSpPr>
          <p:cNvPr id="3" name="Content Placeholder 2">
            <a:extLst>
              <a:ext uri="{FF2B5EF4-FFF2-40B4-BE49-F238E27FC236}">
                <a16:creationId xmlns:a16="http://schemas.microsoft.com/office/drawing/2014/main" id="{8714F2CD-C1B8-0C40-B825-3E9E9409C826}"/>
              </a:ext>
            </a:extLst>
          </p:cNvPr>
          <p:cNvSpPr>
            <a:spLocks noGrp="1"/>
          </p:cNvSpPr>
          <p:nvPr>
            <p:ph idx="1"/>
          </p:nvPr>
        </p:nvSpPr>
        <p:spPr>
          <a:xfrm>
            <a:off x="1416013" y="2458533"/>
            <a:ext cx="9359973" cy="4185547"/>
          </a:xfrm>
        </p:spPr>
        <p:txBody>
          <a:bodyPr>
            <a:normAutofit lnSpcReduction="10000"/>
          </a:bodyPr>
          <a:lstStyle/>
          <a:p>
            <a:r>
              <a:rPr lang="en-US" sz="2800" b="1" dirty="0">
                <a:solidFill>
                  <a:schemeClr val="tx1"/>
                </a:solidFill>
              </a:rPr>
              <a:t>Remember! </a:t>
            </a:r>
            <a:r>
              <a:rPr lang="en-US" sz="2800" dirty="0">
                <a:solidFill>
                  <a:schemeClr val="tx1"/>
                </a:solidFill>
              </a:rPr>
              <a:t>The game only consists of 10 rounds and a lot can change between rounds so make sure to debate at any reasonable opportunity</a:t>
            </a:r>
          </a:p>
          <a:p>
            <a:r>
              <a:rPr lang="en-US" sz="2800" dirty="0">
                <a:solidFill>
                  <a:schemeClr val="tx1"/>
                </a:solidFill>
              </a:rPr>
              <a:t>If you’re running low on aggregate </a:t>
            </a:r>
            <a:r>
              <a:rPr lang="en-US" sz="2800" dirty="0" err="1">
                <a:solidFill>
                  <a:schemeClr val="tx1"/>
                </a:solidFill>
              </a:rPr>
              <a:t>salps</a:t>
            </a:r>
            <a:r>
              <a:rPr lang="en-US" sz="2800" dirty="0">
                <a:solidFill>
                  <a:schemeClr val="tx1"/>
                </a:solidFill>
              </a:rPr>
              <a:t> you can always turn one of your solitary </a:t>
            </a:r>
            <a:r>
              <a:rPr lang="en-US" sz="2800" dirty="0" err="1">
                <a:solidFill>
                  <a:schemeClr val="tx1"/>
                </a:solidFill>
              </a:rPr>
              <a:t>salps</a:t>
            </a:r>
            <a:r>
              <a:rPr lang="en-US" sz="2800" dirty="0">
                <a:solidFill>
                  <a:schemeClr val="tx1"/>
                </a:solidFill>
              </a:rPr>
              <a:t> into an aggregate</a:t>
            </a:r>
          </a:p>
          <a:p>
            <a:r>
              <a:rPr lang="en-US" sz="2800" dirty="0">
                <a:solidFill>
                  <a:schemeClr val="tx1"/>
                </a:solidFill>
              </a:rPr>
              <a:t>Solitary </a:t>
            </a:r>
            <a:r>
              <a:rPr lang="en-US" sz="2800" dirty="0" err="1">
                <a:solidFill>
                  <a:schemeClr val="tx1"/>
                </a:solidFill>
              </a:rPr>
              <a:t>salps</a:t>
            </a:r>
            <a:r>
              <a:rPr lang="en-US" sz="2800" dirty="0">
                <a:solidFill>
                  <a:schemeClr val="tx1"/>
                </a:solidFill>
              </a:rPr>
              <a:t> may become aggregate </a:t>
            </a:r>
            <a:r>
              <a:rPr lang="en-US" sz="2800" dirty="0" err="1">
                <a:solidFill>
                  <a:schemeClr val="tx1"/>
                </a:solidFill>
              </a:rPr>
              <a:t>salps</a:t>
            </a:r>
            <a:r>
              <a:rPr lang="en-US" sz="2800" dirty="0">
                <a:solidFill>
                  <a:schemeClr val="tx1"/>
                </a:solidFill>
              </a:rPr>
              <a:t> but aggregates can never become solitary </a:t>
            </a:r>
          </a:p>
          <a:p>
            <a:r>
              <a:rPr lang="en-US" sz="2800" dirty="0">
                <a:solidFill>
                  <a:schemeClr val="accent1"/>
                </a:solidFill>
              </a:rPr>
              <a:t>Don’t forget to add two buds to each aggregate at the end of each round</a:t>
            </a:r>
          </a:p>
        </p:txBody>
      </p:sp>
    </p:spTree>
    <p:extLst>
      <p:ext uri="{BB962C8B-B14F-4D97-AF65-F5344CB8AC3E}">
        <p14:creationId xmlns:p14="http://schemas.microsoft.com/office/powerpoint/2010/main" val="1198178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Practice Round</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normAutofit/>
          </a:bodyPr>
          <a:lstStyle/>
          <a:p>
            <a:r>
              <a:rPr lang="en-US" sz="3600" dirty="0"/>
              <a:t>If anyone is confused make sure to ask questions now!</a:t>
            </a:r>
          </a:p>
          <a:p>
            <a:endParaRPr lang="en-US" sz="3600" dirty="0"/>
          </a:p>
        </p:txBody>
      </p:sp>
    </p:spTree>
    <p:extLst>
      <p:ext uri="{BB962C8B-B14F-4D97-AF65-F5344CB8AC3E}">
        <p14:creationId xmlns:p14="http://schemas.microsoft.com/office/powerpoint/2010/main" val="652912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90FC2-533F-5A45-A98E-7F228F8E1968}"/>
              </a:ext>
            </a:extLst>
          </p:cNvPr>
          <p:cNvSpPr>
            <a:spLocks noGrp="1"/>
          </p:cNvSpPr>
          <p:nvPr>
            <p:ph type="title"/>
          </p:nvPr>
        </p:nvSpPr>
        <p:spPr/>
        <p:txBody>
          <a:bodyPr/>
          <a:lstStyle/>
          <a:p>
            <a:r>
              <a:rPr lang="en-US" dirty="0"/>
              <a:t>Round 1</a:t>
            </a:r>
          </a:p>
        </p:txBody>
      </p:sp>
      <p:sp>
        <p:nvSpPr>
          <p:cNvPr id="3" name="Text Placeholder 2">
            <a:extLst>
              <a:ext uri="{FF2B5EF4-FFF2-40B4-BE49-F238E27FC236}">
                <a16:creationId xmlns:a16="http://schemas.microsoft.com/office/drawing/2014/main" id="{C2315629-AE54-F745-A8B4-B4275757A859}"/>
              </a:ext>
            </a:extLst>
          </p:cNvPr>
          <p:cNvSpPr>
            <a:spLocks noGrp="1"/>
          </p:cNvSpPr>
          <p:nvPr>
            <p:ph type="body" idx="1"/>
          </p:nvPr>
        </p:nvSpPr>
        <p:spPr/>
        <p:txBody>
          <a:bodyPr>
            <a:normAutofit lnSpcReduction="10000"/>
          </a:bodyPr>
          <a:lstStyle/>
          <a:p>
            <a:pPr algn="ctr"/>
            <a:r>
              <a:rPr lang="en-US" sz="3600" dirty="0"/>
              <a:t>Are you ready?</a:t>
            </a:r>
          </a:p>
          <a:p>
            <a:pPr algn="ctr"/>
            <a:r>
              <a:rPr lang="en-US" sz="3600" dirty="0"/>
              <a:t>Let’s go!!</a:t>
            </a:r>
          </a:p>
        </p:txBody>
      </p:sp>
    </p:spTree>
    <p:extLst>
      <p:ext uri="{BB962C8B-B14F-4D97-AF65-F5344CB8AC3E}">
        <p14:creationId xmlns:p14="http://schemas.microsoft.com/office/powerpoint/2010/main" val="32854976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Round 2 </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086992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220D-8872-AD4E-BFCD-69014A46131B}"/>
              </a:ext>
            </a:extLst>
          </p:cNvPr>
          <p:cNvSpPr>
            <a:spLocks noGrp="1"/>
          </p:cNvSpPr>
          <p:nvPr>
            <p:ph type="title"/>
          </p:nvPr>
        </p:nvSpPr>
        <p:spPr/>
        <p:txBody>
          <a:bodyPr/>
          <a:lstStyle/>
          <a:p>
            <a:r>
              <a:rPr lang="en-US" dirty="0"/>
              <a:t>Round 3</a:t>
            </a:r>
          </a:p>
        </p:txBody>
      </p:sp>
      <p:sp>
        <p:nvSpPr>
          <p:cNvPr id="3" name="Text Placeholder 2">
            <a:extLst>
              <a:ext uri="{FF2B5EF4-FFF2-40B4-BE49-F238E27FC236}">
                <a16:creationId xmlns:a16="http://schemas.microsoft.com/office/drawing/2014/main" id="{C6879479-5AD0-4A45-AA8B-F3BFDE28929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7282479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Round 4 </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23588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220D-8872-AD4E-BFCD-69014A46131B}"/>
              </a:ext>
            </a:extLst>
          </p:cNvPr>
          <p:cNvSpPr>
            <a:spLocks noGrp="1"/>
          </p:cNvSpPr>
          <p:nvPr>
            <p:ph type="title"/>
          </p:nvPr>
        </p:nvSpPr>
        <p:spPr/>
        <p:txBody>
          <a:bodyPr/>
          <a:lstStyle/>
          <a:p>
            <a:r>
              <a:rPr lang="en-US" dirty="0"/>
              <a:t>Round 5</a:t>
            </a:r>
          </a:p>
        </p:txBody>
      </p:sp>
      <p:sp>
        <p:nvSpPr>
          <p:cNvPr id="3" name="Text Placeholder 2">
            <a:extLst>
              <a:ext uri="{FF2B5EF4-FFF2-40B4-BE49-F238E27FC236}">
                <a16:creationId xmlns:a16="http://schemas.microsoft.com/office/drawing/2014/main" id="{C6879479-5AD0-4A45-AA8B-F3BFDE28929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241218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Round 6 </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858741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220D-8872-AD4E-BFCD-69014A46131B}"/>
              </a:ext>
            </a:extLst>
          </p:cNvPr>
          <p:cNvSpPr>
            <a:spLocks noGrp="1"/>
          </p:cNvSpPr>
          <p:nvPr>
            <p:ph type="title"/>
          </p:nvPr>
        </p:nvSpPr>
        <p:spPr/>
        <p:txBody>
          <a:bodyPr/>
          <a:lstStyle/>
          <a:p>
            <a:r>
              <a:rPr lang="en-US" dirty="0"/>
              <a:t>Round 7</a:t>
            </a:r>
          </a:p>
        </p:txBody>
      </p:sp>
      <p:sp>
        <p:nvSpPr>
          <p:cNvPr id="3" name="Text Placeholder 2">
            <a:extLst>
              <a:ext uri="{FF2B5EF4-FFF2-40B4-BE49-F238E27FC236}">
                <a16:creationId xmlns:a16="http://schemas.microsoft.com/office/drawing/2014/main" id="{C6879479-5AD0-4A45-AA8B-F3BFDE28929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0322449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Round 8 </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579781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220D-8872-AD4E-BFCD-69014A46131B}"/>
              </a:ext>
            </a:extLst>
          </p:cNvPr>
          <p:cNvSpPr>
            <a:spLocks noGrp="1"/>
          </p:cNvSpPr>
          <p:nvPr>
            <p:ph type="title"/>
          </p:nvPr>
        </p:nvSpPr>
        <p:spPr/>
        <p:txBody>
          <a:bodyPr/>
          <a:lstStyle/>
          <a:p>
            <a:r>
              <a:rPr lang="en-US" dirty="0"/>
              <a:t>Round 9</a:t>
            </a:r>
          </a:p>
        </p:txBody>
      </p:sp>
      <p:sp>
        <p:nvSpPr>
          <p:cNvPr id="3" name="Text Placeholder 2">
            <a:extLst>
              <a:ext uri="{FF2B5EF4-FFF2-40B4-BE49-F238E27FC236}">
                <a16:creationId xmlns:a16="http://schemas.microsoft.com/office/drawing/2014/main" id="{C6879479-5AD0-4A45-AA8B-F3BFDE28929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0807888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97F1-AF86-2D4B-AB69-E6B26F60D9CD}"/>
              </a:ext>
            </a:extLst>
          </p:cNvPr>
          <p:cNvSpPr>
            <a:spLocks noGrp="1"/>
          </p:cNvSpPr>
          <p:nvPr>
            <p:ph type="ctrTitle"/>
          </p:nvPr>
        </p:nvSpPr>
        <p:spPr/>
        <p:txBody>
          <a:bodyPr/>
          <a:lstStyle/>
          <a:p>
            <a:r>
              <a:rPr lang="en-US" dirty="0"/>
              <a:t>Round 10 </a:t>
            </a:r>
          </a:p>
        </p:txBody>
      </p:sp>
      <p:sp>
        <p:nvSpPr>
          <p:cNvPr id="3" name="Subtitle 2">
            <a:extLst>
              <a:ext uri="{FF2B5EF4-FFF2-40B4-BE49-F238E27FC236}">
                <a16:creationId xmlns:a16="http://schemas.microsoft.com/office/drawing/2014/main" id="{6B2788CA-0DDB-A04B-97BB-698EDFF6E07C}"/>
              </a:ext>
            </a:extLst>
          </p:cNvPr>
          <p:cNvSpPr>
            <a:spLocks noGrp="1"/>
          </p:cNvSpPr>
          <p:nvPr>
            <p:ph type="subTitle" idx="1"/>
          </p:nvPr>
        </p:nvSpPr>
        <p:spPr/>
        <p:txBody>
          <a:bodyPr>
            <a:normAutofit/>
          </a:bodyPr>
          <a:lstStyle/>
          <a:p>
            <a:r>
              <a:rPr lang="en-US" sz="3200" dirty="0"/>
              <a:t>This is the last round so make sure to end with as many points as you can!</a:t>
            </a:r>
          </a:p>
        </p:txBody>
      </p:sp>
    </p:spTree>
    <p:extLst>
      <p:ext uri="{BB962C8B-B14F-4D97-AF65-F5344CB8AC3E}">
        <p14:creationId xmlns:p14="http://schemas.microsoft.com/office/powerpoint/2010/main" val="13208169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88C4F-3D7F-AA48-8043-E6566E2CFF80}"/>
              </a:ext>
            </a:extLst>
          </p:cNvPr>
          <p:cNvSpPr>
            <a:spLocks noGrp="1"/>
          </p:cNvSpPr>
          <p:nvPr>
            <p:ph type="title"/>
          </p:nvPr>
        </p:nvSpPr>
        <p:spPr/>
        <p:txBody>
          <a:bodyPr/>
          <a:lstStyle/>
          <a:p>
            <a:r>
              <a:rPr lang="en-US" dirty="0"/>
              <a:t>Game is over!</a:t>
            </a:r>
          </a:p>
        </p:txBody>
      </p:sp>
      <p:sp>
        <p:nvSpPr>
          <p:cNvPr id="3" name="Text Placeholder 2">
            <a:extLst>
              <a:ext uri="{FF2B5EF4-FFF2-40B4-BE49-F238E27FC236}">
                <a16:creationId xmlns:a16="http://schemas.microsoft.com/office/drawing/2014/main" id="{0D19D63B-0CDB-374B-B46B-BD903825A220}"/>
              </a:ext>
            </a:extLst>
          </p:cNvPr>
          <p:cNvSpPr>
            <a:spLocks noGrp="1"/>
          </p:cNvSpPr>
          <p:nvPr>
            <p:ph type="body" idx="1"/>
          </p:nvPr>
        </p:nvSpPr>
        <p:spPr>
          <a:xfrm>
            <a:off x="1799679" y="4175042"/>
            <a:ext cx="8592641" cy="2389529"/>
          </a:xfrm>
        </p:spPr>
        <p:txBody>
          <a:bodyPr>
            <a:normAutofit/>
          </a:bodyPr>
          <a:lstStyle/>
          <a:p>
            <a:pPr algn="ctr"/>
            <a:r>
              <a:rPr lang="en-US" sz="3200" dirty="0"/>
              <a:t>Everyone please add up all your points! </a:t>
            </a:r>
          </a:p>
          <a:p>
            <a:pPr algn="ctr"/>
            <a:r>
              <a:rPr lang="en-US" sz="3200" dirty="0"/>
              <a:t>Solitary = 5 pts	Aggregate bud = 1 </a:t>
            </a:r>
            <a:r>
              <a:rPr lang="en-US" sz="3200" dirty="0" err="1"/>
              <a:t>pt</a:t>
            </a:r>
            <a:r>
              <a:rPr lang="en-US" sz="3200" dirty="0"/>
              <a:t> each</a:t>
            </a:r>
          </a:p>
          <a:p>
            <a:pPr algn="ctr"/>
            <a:r>
              <a:rPr lang="en-US" sz="3200" dirty="0"/>
              <a:t>Team with the most points is the winner!!</a:t>
            </a:r>
          </a:p>
        </p:txBody>
      </p:sp>
    </p:spTree>
    <p:extLst>
      <p:ext uri="{BB962C8B-B14F-4D97-AF65-F5344CB8AC3E}">
        <p14:creationId xmlns:p14="http://schemas.microsoft.com/office/powerpoint/2010/main" val="1320707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51AF7-2635-7843-91BB-F52A7E5B560B}"/>
              </a:ext>
            </a:extLst>
          </p:cNvPr>
          <p:cNvSpPr>
            <a:spLocks noGrp="1"/>
          </p:cNvSpPr>
          <p:nvPr>
            <p:ph type="title"/>
          </p:nvPr>
        </p:nvSpPr>
        <p:spPr/>
        <p:txBody>
          <a:bodyPr/>
          <a:lstStyle/>
          <a:p>
            <a:r>
              <a:rPr lang="en-US" dirty="0"/>
              <a:t>Final Questions</a:t>
            </a:r>
          </a:p>
        </p:txBody>
      </p:sp>
      <p:sp>
        <p:nvSpPr>
          <p:cNvPr id="3" name="Content Placeholder 2">
            <a:extLst>
              <a:ext uri="{FF2B5EF4-FFF2-40B4-BE49-F238E27FC236}">
                <a16:creationId xmlns:a16="http://schemas.microsoft.com/office/drawing/2014/main" id="{7B361C57-DC5A-BC44-B18B-A2EFE4EDF00C}"/>
              </a:ext>
            </a:extLst>
          </p:cNvPr>
          <p:cNvSpPr>
            <a:spLocks noGrp="1"/>
          </p:cNvSpPr>
          <p:nvPr>
            <p:ph idx="1"/>
          </p:nvPr>
        </p:nvSpPr>
        <p:spPr>
          <a:xfrm>
            <a:off x="1847088" y="2651107"/>
            <a:ext cx="8497824" cy="3592939"/>
          </a:xfrm>
        </p:spPr>
        <p:txBody>
          <a:bodyPr>
            <a:normAutofit fontScale="92500" lnSpcReduction="10000"/>
          </a:bodyPr>
          <a:lstStyle/>
          <a:p>
            <a:pPr marL="342900" indent="-342900">
              <a:buFont typeface="+mj-lt"/>
              <a:buAutoNum type="arabicPeriod"/>
            </a:pPr>
            <a:r>
              <a:rPr lang="en-US" sz="2800" dirty="0"/>
              <a:t>Which card affected you the most and why do you think that event could be the beneficial or harmful to real </a:t>
            </a:r>
            <a:r>
              <a:rPr lang="en-US" sz="2800" dirty="0" err="1"/>
              <a:t>salp</a:t>
            </a:r>
            <a:r>
              <a:rPr lang="en-US" sz="2800" dirty="0"/>
              <a:t> populations?</a:t>
            </a:r>
          </a:p>
          <a:p>
            <a:pPr marL="342900" indent="-342900">
              <a:buFont typeface="+mj-lt"/>
              <a:buAutoNum type="arabicPeriod"/>
            </a:pPr>
            <a:r>
              <a:rPr lang="en-US" sz="2800" dirty="0"/>
              <a:t>What other arguments would you have liked to have made?</a:t>
            </a:r>
          </a:p>
          <a:p>
            <a:pPr marL="342900" indent="-342900">
              <a:buFont typeface="+mj-lt"/>
              <a:buAutoNum type="arabicPeriod"/>
            </a:pPr>
            <a:r>
              <a:rPr lang="en-US" sz="2800" dirty="0"/>
              <a:t>Make up your own event and justify the population’s reaction. </a:t>
            </a:r>
          </a:p>
          <a:p>
            <a:pPr marL="0" indent="0">
              <a:buNone/>
            </a:pPr>
            <a:endParaRPr lang="en-US" sz="2800" dirty="0"/>
          </a:p>
          <a:p>
            <a:pPr marL="0" indent="0" algn="ctr">
              <a:buNone/>
            </a:pPr>
            <a:r>
              <a:rPr lang="en-US" sz="3900" b="1" dirty="0">
                <a:solidFill>
                  <a:schemeClr val="accent1"/>
                </a:solidFill>
              </a:rPr>
              <a:t>Thanks for playing!!</a:t>
            </a:r>
          </a:p>
        </p:txBody>
      </p:sp>
    </p:spTree>
    <p:extLst>
      <p:ext uri="{BB962C8B-B14F-4D97-AF65-F5344CB8AC3E}">
        <p14:creationId xmlns:p14="http://schemas.microsoft.com/office/powerpoint/2010/main" val="168755658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{442109BB-8FBE-0A44-8A00-8B0D293C251A}tf10001120</Template>
  <TotalTime>46237</TotalTime>
  <Words>2514</Words>
  <Application>Microsoft Macintosh PowerPoint</Application>
  <PresentationFormat>Widescreen</PresentationFormat>
  <Paragraphs>270</Paragraphs>
  <Slides>41</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Gill Sans MT</vt:lpstr>
      <vt:lpstr>Helvetica</vt:lpstr>
      <vt:lpstr>Parcel</vt:lpstr>
      <vt:lpstr>Gelatinous Zooplankton In Biological Systems </vt:lpstr>
      <vt:lpstr>About the “author”</vt:lpstr>
      <vt:lpstr>Zooplankton</vt:lpstr>
      <vt:lpstr>Gelatinous zooplankton</vt:lpstr>
      <vt:lpstr>Underrepresented role</vt:lpstr>
      <vt:lpstr>FOOD webs</vt:lpstr>
      <vt:lpstr>Reality: Food web</vt:lpstr>
      <vt:lpstr>biological pump</vt:lpstr>
      <vt:lpstr>Carbon Cycle</vt:lpstr>
      <vt:lpstr>Reality: biological pump and the carbon cycle </vt:lpstr>
      <vt:lpstr>Case Study: Salpa thompsoni In The Western Antarctic Peninsula</vt:lpstr>
      <vt:lpstr>The western Antarctic peninsula</vt:lpstr>
      <vt:lpstr>Salps, or Salpa thompsoni</vt:lpstr>
      <vt:lpstr>Climate Gradient</vt:lpstr>
      <vt:lpstr>Zooplankton in the Western Antarctic Peninsula</vt:lpstr>
      <vt:lpstr>Zooplankton in the Western Antarctic Peninsula</vt:lpstr>
      <vt:lpstr>Zooplankton in the Western Antarctic Peninsula</vt:lpstr>
      <vt:lpstr>Typical Peninsula Food web</vt:lpstr>
      <vt:lpstr>Peninsula Food Web with Salps </vt:lpstr>
      <vt:lpstr>Salps in the biological pump/carbon cycle</vt:lpstr>
      <vt:lpstr>Salp fecal pellet production </vt:lpstr>
      <vt:lpstr>Salps in the biological pump/carbon cycle</vt:lpstr>
      <vt:lpstr>Salp Game</vt:lpstr>
      <vt:lpstr>Instructions – Event Cards </vt:lpstr>
      <vt:lpstr>Instructions – Event Cards </vt:lpstr>
      <vt:lpstr>Instructions – Debates </vt:lpstr>
      <vt:lpstr>Instructions – Team Sheet </vt:lpstr>
      <vt:lpstr>Instructions – Pro Tips</vt:lpstr>
      <vt:lpstr>Practice Round</vt:lpstr>
      <vt:lpstr>Round 1</vt:lpstr>
      <vt:lpstr>Round 2 </vt:lpstr>
      <vt:lpstr>Round 3</vt:lpstr>
      <vt:lpstr>Round 4 </vt:lpstr>
      <vt:lpstr>Round 5</vt:lpstr>
      <vt:lpstr>Round 6 </vt:lpstr>
      <vt:lpstr>Round 7</vt:lpstr>
      <vt:lpstr>Round 8 </vt:lpstr>
      <vt:lpstr>Round 9</vt:lpstr>
      <vt:lpstr>Round 10 </vt:lpstr>
      <vt:lpstr>Game is over!</vt:lpstr>
      <vt:lpstr>Final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Gelatinous Zooplankton In Biological Systems</dc:title>
  <dc:creator>Maya I. Thomas</dc:creator>
  <cp:lastModifiedBy>Maya I. Thomas</cp:lastModifiedBy>
  <cp:revision>64</cp:revision>
  <dcterms:created xsi:type="dcterms:W3CDTF">2021-11-10T15:31:53Z</dcterms:created>
  <dcterms:modified xsi:type="dcterms:W3CDTF">2022-04-07T19:00:19Z</dcterms:modified>
</cp:coreProperties>
</file>