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3" r:id="rId2"/>
  </p:sldMasterIdLst>
  <p:notesMasterIdLst>
    <p:notesMasterId r:id="rId34"/>
  </p:notesMasterIdLst>
  <p:sldIdLst>
    <p:sldId id="286" r:id="rId3"/>
    <p:sldId id="318" r:id="rId4"/>
    <p:sldId id="351" r:id="rId5"/>
    <p:sldId id="336" r:id="rId6"/>
    <p:sldId id="350" r:id="rId7"/>
    <p:sldId id="335" r:id="rId8"/>
    <p:sldId id="352" r:id="rId9"/>
    <p:sldId id="353" r:id="rId10"/>
    <p:sldId id="354" r:id="rId11"/>
    <p:sldId id="355" r:id="rId12"/>
    <p:sldId id="357" r:id="rId13"/>
    <p:sldId id="356" r:id="rId14"/>
    <p:sldId id="358" r:id="rId15"/>
    <p:sldId id="359" r:id="rId16"/>
    <p:sldId id="360" r:id="rId17"/>
    <p:sldId id="337" r:id="rId18"/>
    <p:sldId id="361" r:id="rId19"/>
    <p:sldId id="362" r:id="rId20"/>
    <p:sldId id="339" r:id="rId21"/>
    <p:sldId id="363" r:id="rId22"/>
    <p:sldId id="341" r:id="rId23"/>
    <p:sldId id="342" r:id="rId24"/>
    <p:sldId id="349" r:id="rId25"/>
    <p:sldId id="348" r:id="rId26"/>
    <p:sldId id="343" r:id="rId27"/>
    <p:sldId id="347" r:id="rId28"/>
    <p:sldId id="345" r:id="rId29"/>
    <p:sldId id="340" r:id="rId30"/>
    <p:sldId id="346" r:id="rId31"/>
    <p:sldId id="365" r:id="rId32"/>
    <p:sldId id="36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34A609-8F49-325D-8C2B-45CCBB974CE0}" v="2960" dt="2021-12-06T20:59:09.587"/>
    <p1510:client id="{1C1ED48E-388D-35DD-0D78-E3882B442E60}" v="131" dt="2021-05-04T11:51:43.164"/>
    <p1510:client id="{1F5788B0-96B6-D3EF-DF8D-368FCAD1BBD7}" v="1732" dt="2021-12-19T19:13:17.693"/>
    <p1510:client id="{20AA0781-B781-1481-AE67-D63E7B4F7292}" v="288" dt="2021-05-03T18:55:26.366"/>
    <p1510:client id="{634313E9-1FE7-5357-EC28-891DC77D41E0}" v="64" dt="2022-04-07T14:43:19.912"/>
    <p1510:client id="{99F61684-2E20-10A6-AFA1-C74FDDF96493}" v="2779" dt="2021-12-20T21:32:13.093"/>
    <p1510:client id="{AC5AAF1A-7D8E-8FC1-7E86-0F488E9A7359}" v="26" dt="2021-05-03T23:11:37.059"/>
    <p1510:client id="{BB8B3B68-9B5B-CE18-A479-10333827C681}" v="2" dt="2022-03-17T13:43:27.701"/>
    <p1510:client id="{C4589A62-20B5-44FF-8265-066F354EF3C2}" v="629" dt="2021-05-04T12:26:41.153"/>
    <p1510:client id="{F3AB182A-194E-4ADC-B0DB-2949A0803057}" v="656" dt="2021-05-04T16:30:46.1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345" autoAdjust="0"/>
    <p:restoredTop sz="71520" autoAdjust="0"/>
  </p:normalViewPr>
  <p:slideViewPr>
    <p:cSldViewPr snapToGrid="0">
      <p:cViewPr varScale="1">
        <p:scale>
          <a:sx n="75" d="100"/>
          <a:sy n="75" d="100"/>
        </p:scale>
        <p:origin x="152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5/10/relationships/revisionInfo" Target="revisionInfo.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81F3A6-B8A4-4F7B-BD02-A1C093B4B910}"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US"/>
        </a:p>
      </dgm:t>
    </dgm:pt>
    <dgm:pt modelId="{DDE46DB2-8FD1-47CE-8014-5A0A349C9D17}">
      <dgm:prSet phldrT="[Text]" phldr="0"/>
      <dgm:spPr/>
      <dgm:t>
        <a:bodyPr/>
        <a:lstStyle/>
        <a:p>
          <a:pPr rtl="0"/>
          <a:r>
            <a:rPr lang="en-US" dirty="0">
              <a:latin typeface="Calibri Light" panose="020F0302020204030204"/>
            </a:rPr>
            <a:t>Data Collection</a:t>
          </a:r>
          <a:endParaRPr lang="en-US" dirty="0"/>
        </a:p>
      </dgm:t>
    </dgm:pt>
    <dgm:pt modelId="{AA0EA6BA-1917-4EA5-9E77-F924D58AFBF9}" type="parTrans" cxnId="{9C6C0509-FDB9-488A-BC84-170E66C59F7A}">
      <dgm:prSet/>
      <dgm:spPr/>
      <dgm:t>
        <a:bodyPr/>
        <a:lstStyle/>
        <a:p>
          <a:endParaRPr lang="en-US"/>
        </a:p>
      </dgm:t>
    </dgm:pt>
    <dgm:pt modelId="{65A7AFFF-B948-4653-BA04-E3DE84E557CF}" type="sibTrans" cxnId="{9C6C0509-FDB9-488A-BC84-170E66C59F7A}">
      <dgm:prSet/>
      <dgm:spPr/>
      <dgm:t>
        <a:bodyPr/>
        <a:lstStyle/>
        <a:p>
          <a:endParaRPr lang="en-US"/>
        </a:p>
      </dgm:t>
    </dgm:pt>
    <dgm:pt modelId="{B34CC64B-1D2D-49DA-A95B-ECEDC2D65174}">
      <dgm:prSet phldrT="[Text]" phldr="0"/>
      <dgm:spPr/>
      <dgm:t>
        <a:bodyPr/>
        <a:lstStyle/>
        <a:p>
          <a:pPr rtl="0"/>
          <a:r>
            <a:rPr lang="en-US" dirty="0">
              <a:latin typeface="Calibri Light" panose="020F0302020204030204"/>
            </a:rPr>
            <a:t>Assessment</a:t>
          </a:r>
          <a:endParaRPr lang="en-US" dirty="0"/>
        </a:p>
      </dgm:t>
    </dgm:pt>
    <dgm:pt modelId="{6065D72F-A296-45E9-B574-52F87D5950A6}" type="parTrans" cxnId="{9430094B-DD44-4E3D-BEAC-6CD47D59B696}">
      <dgm:prSet/>
      <dgm:spPr/>
      <dgm:t>
        <a:bodyPr/>
        <a:lstStyle/>
        <a:p>
          <a:endParaRPr lang="en-US"/>
        </a:p>
      </dgm:t>
    </dgm:pt>
    <dgm:pt modelId="{3A38CBC1-4316-46EA-A4C3-005F302A680F}" type="sibTrans" cxnId="{9430094B-DD44-4E3D-BEAC-6CD47D59B696}">
      <dgm:prSet/>
      <dgm:spPr/>
      <dgm:t>
        <a:bodyPr/>
        <a:lstStyle/>
        <a:p>
          <a:endParaRPr lang="en-US"/>
        </a:p>
      </dgm:t>
    </dgm:pt>
    <dgm:pt modelId="{9A4524BC-5747-4D46-88CC-57C9BAD5A9CB}">
      <dgm:prSet phldrT="[Text]" phldr="0"/>
      <dgm:spPr/>
      <dgm:t>
        <a:bodyPr/>
        <a:lstStyle/>
        <a:p>
          <a:pPr rtl="0"/>
          <a:r>
            <a:rPr lang="en-US" dirty="0">
              <a:latin typeface="Calibri Light" panose="020F0302020204030204"/>
            </a:rPr>
            <a:t>Database entry</a:t>
          </a:r>
          <a:endParaRPr lang="en-US" dirty="0"/>
        </a:p>
      </dgm:t>
    </dgm:pt>
    <dgm:pt modelId="{AAE1CF5A-B2B3-4936-B956-D239F07AFB16}" type="parTrans" cxnId="{E97B2B08-DE81-4032-8A46-167803EC8E96}">
      <dgm:prSet/>
      <dgm:spPr/>
      <dgm:t>
        <a:bodyPr/>
        <a:lstStyle/>
        <a:p>
          <a:endParaRPr lang="en-US"/>
        </a:p>
      </dgm:t>
    </dgm:pt>
    <dgm:pt modelId="{1D66C0B1-7E2E-4ECE-88AE-C2F906C929D3}" type="sibTrans" cxnId="{E97B2B08-DE81-4032-8A46-167803EC8E96}">
      <dgm:prSet/>
      <dgm:spPr/>
      <dgm:t>
        <a:bodyPr/>
        <a:lstStyle/>
        <a:p>
          <a:endParaRPr lang="en-US"/>
        </a:p>
      </dgm:t>
    </dgm:pt>
    <dgm:pt modelId="{1F2107A0-97ED-42D2-86C4-296507090BE5}">
      <dgm:prSet phldr="0"/>
      <dgm:spPr/>
      <dgm:t>
        <a:bodyPr/>
        <a:lstStyle/>
        <a:p>
          <a:pPr rtl="0"/>
          <a:r>
            <a:rPr lang="en-US" dirty="0">
              <a:latin typeface="Calibri Light" panose="020F0302020204030204"/>
            </a:rPr>
            <a:t>Final review &amp; assessment</a:t>
          </a:r>
        </a:p>
      </dgm:t>
    </dgm:pt>
    <dgm:pt modelId="{4A8953EC-9B75-4CE8-B05E-A0340C2CADD8}" type="parTrans" cxnId="{273E3CB6-80FA-4460-BF43-D3077632CFF9}">
      <dgm:prSet/>
      <dgm:spPr/>
    </dgm:pt>
    <dgm:pt modelId="{A62E2AFF-EFAD-4879-87D6-12E764165653}" type="sibTrans" cxnId="{273E3CB6-80FA-4460-BF43-D3077632CFF9}">
      <dgm:prSet/>
      <dgm:spPr/>
      <dgm:t>
        <a:bodyPr/>
        <a:lstStyle/>
        <a:p>
          <a:endParaRPr lang="en-US"/>
        </a:p>
      </dgm:t>
    </dgm:pt>
    <dgm:pt modelId="{8E481506-836F-4661-895A-914BFD3D387D}">
      <dgm:prSet phldr="0"/>
      <dgm:spPr/>
      <dgm:t>
        <a:bodyPr/>
        <a:lstStyle/>
        <a:p>
          <a:r>
            <a:rPr lang="en-US" dirty="0">
              <a:latin typeface="Calibri Light" panose="020F0302020204030204"/>
            </a:rPr>
            <a:t>Publication</a:t>
          </a:r>
        </a:p>
      </dgm:t>
    </dgm:pt>
    <dgm:pt modelId="{8ECDF9E1-DCD0-4FE3-A698-CE802796B309}" type="parTrans" cxnId="{5AC2DFD1-4D80-4E3D-8B87-5583E367ADCB}">
      <dgm:prSet/>
      <dgm:spPr/>
    </dgm:pt>
    <dgm:pt modelId="{CD5F0CD5-F2A7-450A-97B4-E301B37AFA08}" type="sibTrans" cxnId="{5AC2DFD1-4D80-4E3D-8B87-5583E367ADCB}">
      <dgm:prSet/>
      <dgm:spPr/>
    </dgm:pt>
    <dgm:pt modelId="{66648D4C-CA99-46E1-B616-C578790CA6A6}" type="pres">
      <dgm:prSet presAssocID="{1B81F3A6-B8A4-4F7B-BD02-A1C093B4B910}" presName="Name0" presStyleCnt="0">
        <dgm:presLayoutVars>
          <dgm:dir/>
          <dgm:resizeHandles val="exact"/>
        </dgm:presLayoutVars>
      </dgm:prSet>
      <dgm:spPr/>
    </dgm:pt>
    <dgm:pt modelId="{CD739177-7BE8-4714-9018-0BD086932ABC}" type="pres">
      <dgm:prSet presAssocID="{DDE46DB2-8FD1-47CE-8014-5A0A349C9D17}" presName="parTxOnly" presStyleLbl="node1" presStyleIdx="0" presStyleCnt="5">
        <dgm:presLayoutVars>
          <dgm:bulletEnabled val="1"/>
        </dgm:presLayoutVars>
      </dgm:prSet>
      <dgm:spPr/>
    </dgm:pt>
    <dgm:pt modelId="{E4B3FAFC-90CF-47D3-B0C4-2937379A670F}" type="pres">
      <dgm:prSet presAssocID="{65A7AFFF-B948-4653-BA04-E3DE84E557CF}" presName="parSpace" presStyleCnt="0"/>
      <dgm:spPr/>
    </dgm:pt>
    <dgm:pt modelId="{79B057A9-1836-4D03-9246-0AE5E984143F}" type="pres">
      <dgm:prSet presAssocID="{B34CC64B-1D2D-49DA-A95B-ECEDC2D65174}" presName="parTxOnly" presStyleLbl="node1" presStyleIdx="1" presStyleCnt="5">
        <dgm:presLayoutVars>
          <dgm:bulletEnabled val="1"/>
        </dgm:presLayoutVars>
      </dgm:prSet>
      <dgm:spPr/>
    </dgm:pt>
    <dgm:pt modelId="{2182BFA1-A8CA-412A-A1A0-7529333F9DFE}" type="pres">
      <dgm:prSet presAssocID="{3A38CBC1-4316-46EA-A4C3-005F302A680F}" presName="parSpace" presStyleCnt="0"/>
      <dgm:spPr/>
    </dgm:pt>
    <dgm:pt modelId="{8D578E36-C222-4B36-996F-1B1674AE97F7}" type="pres">
      <dgm:prSet presAssocID="{9A4524BC-5747-4D46-88CC-57C9BAD5A9CB}" presName="parTxOnly" presStyleLbl="node1" presStyleIdx="2" presStyleCnt="5">
        <dgm:presLayoutVars>
          <dgm:bulletEnabled val="1"/>
        </dgm:presLayoutVars>
      </dgm:prSet>
      <dgm:spPr/>
    </dgm:pt>
    <dgm:pt modelId="{6E31A0E9-9CEA-4187-B16B-A7641B831B35}" type="pres">
      <dgm:prSet presAssocID="{1D66C0B1-7E2E-4ECE-88AE-C2F906C929D3}" presName="parSpace" presStyleCnt="0"/>
      <dgm:spPr/>
    </dgm:pt>
    <dgm:pt modelId="{A355F614-7793-4C31-A811-781D59AD5259}" type="pres">
      <dgm:prSet presAssocID="{1F2107A0-97ED-42D2-86C4-296507090BE5}" presName="parTxOnly" presStyleLbl="node1" presStyleIdx="3" presStyleCnt="5">
        <dgm:presLayoutVars>
          <dgm:bulletEnabled val="1"/>
        </dgm:presLayoutVars>
      </dgm:prSet>
      <dgm:spPr/>
    </dgm:pt>
    <dgm:pt modelId="{93F8C111-DD1B-4D68-B2BA-92BD01E79E5F}" type="pres">
      <dgm:prSet presAssocID="{A62E2AFF-EFAD-4879-87D6-12E764165653}" presName="parSpace" presStyleCnt="0"/>
      <dgm:spPr/>
    </dgm:pt>
    <dgm:pt modelId="{99FA9E6B-50A3-45FD-B32B-901B4E5B0C95}" type="pres">
      <dgm:prSet presAssocID="{8E481506-836F-4661-895A-914BFD3D387D}" presName="parTxOnly" presStyleLbl="node1" presStyleIdx="4" presStyleCnt="5">
        <dgm:presLayoutVars>
          <dgm:bulletEnabled val="1"/>
        </dgm:presLayoutVars>
      </dgm:prSet>
      <dgm:spPr/>
    </dgm:pt>
  </dgm:ptLst>
  <dgm:cxnLst>
    <dgm:cxn modelId="{E97B2B08-DE81-4032-8A46-167803EC8E96}" srcId="{1B81F3A6-B8A4-4F7B-BD02-A1C093B4B910}" destId="{9A4524BC-5747-4D46-88CC-57C9BAD5A9CB}" srcOrd="2" destOrd="0" parTransId="{AAE1CF5A-B2B3-4936-B956-D239F07AFB16}" sibTransId="{1D66C0B1-7E2E-4ECE-88AE-C2F906C929D3}"/>
    <dgm:cxn modelId="{9C6C0509-FDB9-488A-BC84-170E66C59F7A}" srcId="{1B81F3A6-B8A4-4F7B-BD02-A1C093B4B910}" destId="{DDE46DB2-8FD1-47CE-8014-5A0A349C9D17}" srcOrd="0" destOrd="0" parTransId="{AA0EA6BA-1917-4EA5-9E77-F924D58AFBF9}" sibTransId="{65A7AFFF-B948-4653-BA04-E3DE84E557CF}"/>
    <dgm:cxn modelId="{96B21E23-6BC1-4B36-B9D7-3C7AFB8AB035}" type="presOf" srcId="{1F2107A0-97ED-42D2-86C4-296507090BE5}" destId="{A355F614-7793-4C31-A811-781D59AD5259}" srcOrd="0" destOrd="0" presId="urn:microsoft.com/office/officeart/2005/8/layout/hChevron3"/>
    <dgm:cxn modelId="{ED89D736-4401-4A88-B966-BFC0EA6EF70A}" type="presOf" srcId="{8E481506-836F-4661-895A-914BFD3D387D}" destId="{99FA9E6B-50A3-45FD-B32B-901B4E5B0C95}" srcOrd="0" destOrd="0" presId="urn:microsoft.com/office/officeart/2005/8/layout/hChevron3"/>
    <dgm:cxn modelId="{9430094B-DD44-4E3D-BEAC-6CD47D59B696}" srcId="{1B81F3A6-B8A4-4F7B-BD02-A1C093B4B910}" destId="{B34CC64B-1D2D-49DA-A95B-ECEDC2D65174}" srcOrd="1" destOrd="0" parTransId="{6065D72F-A296-45E9-B574-52F87D5950A6}" sibTransId="{3A38CBC1-4316-46EA-A4C3-005F302A680F}"/>
    <dgm:cxn modelId="{9673296A-CA45-4017-BA9A-57B295720D62}" type="presOf" srcId="{DDE46DB2-8FD1-47CE-8014-5A0A349C9D17}" destId="{CD739177-7BE8-4714-9018-0BD086932ABC}" srcOrd="0" destOrd="0" presId="urn:microsoft.com/office/officeart/2005/8/layout/hChevron3"/>
    <dgm:cxn modelId="{361A58AD-DC73-4481-BA0C-3959630CE9D3}" type="presOf" srcId="{B34CC64B-1D2D-49DA-A95B-ECEDC2D65174}" destId="{79B057A9-1836-4D03-9246-0AE5E984143F}" srcOrd="0" destOrd="0" presId="urn:microsoft.com/office/officeart/2005/8/layout/hChevron3"/>
    <dgm:cxn modelId="{273E3CB6-80FA-4460-BF43-D3077632CFF9}" srcId="{1B81F3A6-B8A4-4F7B-BD02-A1C093B4B910}" destId="{1F2107A0-97ED-42D2-86C4-296507090BE5}" srcOrd="3" destOrd="0" parTransId="{4A8953EC-9B75-4CE8-B05E-A0340C2CADD8}" sibTransId="{A62E2AFF-EFAD-4879-87D6-12E764165653}"/>
    <dgm:cxn modelId="{5AC2DFD1-4D80-4E3D-8B87-5583E367ADCB}" srcId="{1B81F3A6-B8A4-4F7B-BD02-A1C093B4B910}" destId="{8E481506-836F-4661-895A-914BFD3D387D}" srcOrd="4" destOrd="0" parTransId="{8ECDF9E1-DCD0-4FE3-A698-CE802796B309}" sibTransId="{CD5F0CD5-F2A7-450A-97B4-E301B37AFA08}"/>
    <dgm:cxn modelId="{A0F4F4D1-9F4F-48D7-8281-0DFA325C666A}" type="presOf" srcId="{1B81F3A6-B8A4-4F7B-BD02-A1C093B4B910}" destId="{66648D4C-CA99-46E1-B616-C578790CA6A6}" srcOrd="0" destOrd="0" presId="urn:microsoft.com/office/officeart/2005/8/layout/hChevron3"/>
    <dgm:cxn modelId="{8C2C1FFD-5F65-4E0F-9959-922686DAEAF0}" type="presOf" srcId="{9A4524BC-5747-4D46-88CC-57C9BAD5A9CB}" destId="{8D578E36-C222-4B36-996F-1B1674AE97F7}" srcOrd="0" destOrd="0" presId="urn:microsoft.com/office/officeart/2005/8/layout/hChevron3"/>
    <dgm:cxn modelId="{944F9987-2BB3-4837-811A-F7202E8B335A}" type="presParOf" srcId="{66648D4C-CA99-46E1-B616-C578790CA6A6}" destId="{CD739177-7BE8-4714-9018-0BD086932ABC}" srcOrd="0" destOrd="0" presId="urn:microsoft.com/office/officeart/2005/8/layout/hChevron3"/>
    <dgm:cxn modelId="{42D3D92A-18AA-4A87-8C6D-3FBFFED071BE}" type="presParOf" srcId="{66648D4C-CA99-46E1-B616-C578790CA6A6}" destId="{E4B3FAFC-90CF-47D3-B0C4-2937379A670F}" srcOrd="1" destOrd="0" presId="urn:microsoft.com/office/officeart/2005/8/layout/hChevron3"/>
    <dgm:cxn modelId="{577F408D-BB0F-4CEE-90F9-C4FC4DEF89D8}" type="presParOf" srcId="{66648D4C-CA99-46E1-B616-C578790CA6A6}" destId="{79B057A9-1836-4D03-9246-0AE5E984143F}" srcOrd="2" destOrd="0" presId="urn:microsoft.com/office/officeart/2005/8/layout/hChevron3"/>
    <dgm:cxn modelId="{4A3386FA-AB63-407A-B749-081D728CDD0B}" type="presParOf" srcId="{66648D4C-CA99-46E1-B616-C578790CA6A6}" destId="{2182BFA1-A8CA-412A-A1A0-7529333F9DFE}" srcOrd="3" destOrd="0" presId="urn:microsoft.com/office/officeart/2005/8/layout/hChevron3"/>
    <dgm:cxn modelId="{5CE2A69A-BF7E-4562-BC3F-DEF1E7484C74}" type="presParOf" srcId="{66648D4C-CA99-46E1-B616-C578790CA6A6}" destId="{8D578E36-C222-4B36-996F-1B1674AE97F7}" srcOrd="4" destOrd="0" presId="urn:microsoft.com/office/officeart/2005/8/layout/hChevron3"/>
    <dgm:cxn modelId="{8E09D194-1AD6-402C-B318-0E9CE3307F90}" type="presParOf" srcId="{66648D4C-CA99-46E1-B616-C578790CA6A6}" destId="{6E31A0E9-9CEA-4187-B16B-A7641B831B35}" srcOrd="5" destOrd="0" presId="urn:microsoft.com/office/officeart/2005/8/layout/hChevron3"/>
    <dgm:cxn modelId="{E352EEF2-58E9-4713-80C2-524ED18F4E03}" type="presParOf" srcId="{66648D4C-CA99-46E1-B616-C578790CA6A6}" destId="{A355F614-7793-4C31-A811-781D59AD5259}" srcOrd="6" destOrd="0" presId="urn:microsoft.com/office/officeart/2005/8/layout/hChevron3"/>
    <dgm:cxn modelId="{DFDBAEAB-46A4-4FAC-B437-19C43BA544BF}" type="presParOf" srcId="{66648D4C-CA99-46E1-B616-C578790CA6A6}" destId="{93F8C111-DD1B-4D68-B2BA-92BD01E79E5F}" srcOrd="7" destOrd="0" presId="urn:microsoft.com/office/officeart/2005/8/layout/hChevron3"/>
    <dgm:cxn modelId="{2756DD12-0037-4E9E-AE7D-17ECFCF53FC2}" type="presParOf" srcId="{66648D4C-CA99-46E1-B616-C578790CA6A6}" destId="{99FA9E6B-50A3-45FD-B32B-901B4E5B0C95}" srcOrd="8" destOrd="0" presId="urn:microsoft.com/office/officeart/2005/8/layout/hChevro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F0AD83-7962-4908-90E5-402B1EF7DBB4}"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73C24EFB-6604-4C5A-8B4C-3CB73AB0FEAD}">
      <dgm:prSet phldrT="[Text]" phldr="0"/>
      <dgm:spPr/>
      <dgm:t>
        <a:bodyPr/>
        <a:lstStyle/>
        <a:p>
          <a:pPr rtl="0"/>
          <a:r>
            <a:rPr lang="en-US" dirty="0">
              <a:latin typeface="Calibri Light" panose="020F0302020204030204"/>
            </a:rPr>
            <a:t>Small Population</a:t>
          </a:r>
          <a:endParaRPr lang="en-US" dirty="0"/>
        </a:p>
      </dgm:t>
    </dgm:pt>
    <dgm:pt modelId="{002CF3B6-2960-4797-AB82-C957049AF2E5}" type="parTrans" cxnId="{326F9732-A590-4225-8C8C-A3011B61B679}">
      <dgm:prSet/>
      <dgm:spPr/>
      <dgm:t>
        <a:bodyPr/>
        <a:lstStyle/>
        <a:p>
          <a:endParaRPr lang="en-US"/>
        </a:p>
      </dgm:t>
    </dgm:pt>
    <dgm:pt modelId="{FF6B7E8B-C557-4EB6-9712-8B4A7B5EE715}" type="sibTrans" cxnId="{326F9732-A590-4225-8C8C-A3011B61B679}">
      <dgm:prSet/>
      <dgm:spPr/>
      <dgm:t>
        <a:bodyPr/>
        <a:lstStyle/>
        <a:p>
          <a:endParaRPr lang="en-US"/>
        </a:p>
      </dgm:t>
    </dgm:pt>
    <dgm:pt modelId="{B56A27FF-6D5E-4F65-B42E-F99A1BD63093}">
      <dgm:prSet phldrT="[Text]" phldr="0"/>
      <dgm:spPr/>
      <dgm:t>
        <a:bodyPr/>
        <a:lstStyle/>
        <a:p>
          <a:pPr rtl="0"/>
          <a:r>
            <a:rPr lang="en-US" dirty="0">
              <a:latin typeface="Calibri Light" panose="020F0302020204030204"/>
            </a:rPr>
            <a:t>Exposed to threats</a:t>
          </a:r>
          <a:endParaRPr lang="en-US" dirty="0"/>
        </a:p>
      </dgm:t>
    </dgm:pt>
    <dgm:pt modelId="{F975B49D-3CF4-44DE-9B4E-F3A6EF99BF90}" type="parTrans" cxnId="{9880A9CC-25B4-4124-AE30-5B472325D2A0}">
      <dgm:prSet/>
      <dgm:spPr/>
      <dgm:t>
        <a:bodyPr/>
        <a:lstStyle/>
        <a:p>
          <a:endParaRPr lang="en-US"/>
        </a:p>
      </dgm:t>
    </dgm:pt>
    <dgm:pt modelId="{8AFFA47E-7DFB-4FC2-98B5-DB79E43BD2D6}" type="sibTrans" cxnId="{9880A9CC-25B4-4124-AE30-5B472325D2A0}">
      <dgm:prSet/>
      <dgm:spPr/>
      <dgm:t>
        <a:bodyPr/>
        <a:lstStyle/>
        <a:p>
          <a:endParaRPr lang="en-US"/>
        </a:p>
      </dgm:t>
    </dgm:pt>
    <dgm:pt modelId="{4E91C168-A8E2-4A92-9F77-E74C9EA60CA9}">
      <dgm:prSet phldrT="[Text]" phldr="0"/>
      <dgm:spPr/>
      <dgm:t>
        <a:bodyPr/>
        <a:lstStyle/>
        <a:p>
          <a:pPr rtl="0"/>
          <a:r>
            <a:rPr lang="en-US" dirty="0">
              <a:latin typeface="Calibri Light" panose="020F0302020204030204"/>
            </a:rPr>
            <a:t>Experiencing decline</a:t>
          </a:r>
          <a:endParaRPr lang="en-US" dirty="0"/>
        </a:p>
      </dgm:t>
    </dgm:pt>
    <dgm:pt modelId="{81B7018F-4CEB-4BFC-B0BF-6BE4BF48961D}" type="parTrans" cxnId="{8CBC508D-D9AD-4D19-9113-DF5E9AE92F73}">
      <dgm:prSet/>
      <dgm:spPr/>
      <dgm:t>
        <a:bodyPr/>
        <a:lstStyle/>
        <a:p>
          <a:endParaRPr lang="en-US"/>
        </a:p>
      </dgm:t>
    </dgm:pt>
    <dgm:pt modelId="{8DE4A877-879C-416C-8D03-2D464903E8A7}" type="sibTrans" cxnId="{8CBC508D-D9AD-4D19-9113-DF5E9AE92F73}">
      <dgm:prSet/>
      <dgm:spPr/>
      <dgm:t>
        <a:bodyPr/>
        <a:lstStyle/>
        <a:p>
          <a:endParaRPr lang="en-US"/>
        </a:p>
      </dgm:t>
    </dgm:pt>
    <dgm:pt modelId="{D9F078D0-2378-4C47-8102-C2428C05C3B9}">
      <dgm:prSet phldrT="[Text]" phldr="0"/>
      <dgm:spPr/>
      <dgm:t>
        <a:bodyPr/>
        <a:lstStyle/>
        <a:p>
          <a:pPr rtl="0"/>
          <a:r>
            <a:rPr lang="en-US" dirty="0">
              <a:latin typeface="Calibri Light" panose="020F0302020204030204"/>
            </a:rPr>
            <a:t>Large population</a:t>
          </a:r>
          <a:endParaRPr lang="en-US" dirty="0"/>
        </a:p>
      </dgm:t>
    </dgm:pt>
    <dgm:pt modelId="{663D80D4-C34A-4652-B289-F247676320D9}" type="parTrans" cxnId="{9DD97402-A773-4200-AE70-CE278D60BA43}">
      <dgm:prSet/>
      <dgm:spPr/>
      <dgm:t>
        <a:bodyPr/>
        <a:lstStyle/>
        <a:p>
          <a:endParaRPr lang="en-US"/>
        </a:p>
      </dgm:t>
    </dgm:pt>
    <dgm:pt modelId="{DFC04875-21A6-4E7A-9768-B3A2206F2CA5}" type="sibTrans" cxnId="{9DD97402-A773-4200-AE70-CE278D60BA43}">
      <dgm:prSet/>
      <dgm:spPr/>
      <dgm:t>
        <a:bodyPr/>
        <a:lstStyle/>
        <a:p>
          <a:endParaRPr lang="en-US"/>
        </a:p>
      </dgm:t>
    </dgm:pt>
    <dgm:pt modelId="{C0F910A7-8E71-4643-B9E5-E9984544822A}">
      <dgm:prSet phldrT="[Text]" phldr="0"/>
      <dgm:spPr/>
      <dgm:t>
        <a:bodyPr/>
        <a:lstStyle/>
        <a:p>
          <a:pPr rtl="0"/>
          <a:r>
            <a:rPr lang="en-US" dirty="0">
              <a:latin typeface="Calibri Light" panose="020F0302020204030204"/>
            </a:rPr>
            <a:t>Declining rate faster than reproductive recovery (more deaths than births)</a:t>
          </a:r>
          <a:endParaRPr lang="en-US" dirty="0"/>
        </a:p>
      </dgm:t>
    </dgm:pt>
    <dgm:pt modelId="{28545030-E3CA-47E2-A7EB-B01435C7AFF6}" type="parTrans" cxnId="{884E50D4-101B-4350-A41F-C070555A0D78}">
      <dgm:prSet/>
      <dgm:spPr/>
      <dgm:t>
        <a:bodyPr/>
        <a:lstStyle/>
        <a:p>
          <a:endParaRPr lang="en-US"/>
        </a:p>
      </dgm:t>
    </dgm:pt>
    <dgm:pt modelId="{0E359B39-99BD-4E94-A617-38F441AC9FA0}" type="sibTrans" cxnId="{884E50D4-101B-4350-A41F-C070555A0D78}">
      <dgm:prSet/>
      <dgm:spPr/>
      <dgm:t>
        <a:bodyPr/>
        <a:lstStyle/>
        <a:p>
          <a:endParaRPr lang="en-US"/>
        </a:p>
      </dgm:t>
    </dgm:pt>
    <dgm:pt modelId="{00936CA1-259B-4345-A34D-078F6AB35C04}" type="pres">
      <dgm:prSet presAssocID="{03F0AD83-7962-4908-90E5-402B1EF7DBB4}" presName="Name0" presStyleCnt="0">
        <dgm:presLayoutVars>
          <dgm:dir/>
          <dgm:animLvl val="lvl"/>
          <dgm:resizeHandles/>
        </dgm:presLayoutVars>
      </dgm:prSet>
      <dgm:spPr/>
    </dgm:pt>
    <dgm:pt modelId="{4CA68177-F219-43F8-B79D-853D49D169E1}" type="pres">
      <dgm:prSet presAssocID="{73C24EFB-6604-4C5A-8B4C-3CB73AB0FEAD}" presName="linNode" presStyleCnt="0"/>
      <dgm:spPr/>
    </dgm:pt>
    <dgm:pt modelId="{76989D32-5C9A-48FE-B7B3-2C07EF9E6FA1}" type="pres">
      <dgm:prSet presAssocID="{73C24EFB-6604-4C5A-8B4C-3CB73AB0FEAD}" presName="parentShp" presStyleLbl="node1" presStyleIdx="0" presStyleCnt="2">
        <dgm:presLayoutVars>
          <dgm:bulletEnabled val="1"/>
        </dgm:presLayoutVars>
      </dgm:prSet>
      <dgm:spPr/>
    </dgm:pt>
    <dgm:pt modelId="{964758DD-952D-4041-AFEE-1F223555549D}" type="pres">
      <dgm:prSet presAssocID="{73C24EFB-6604-4C5A-8B4C-3CB73AB0FEAD}" presName="childShp" presStyleLbl="bgAccFollowNode1" presStyleIdx="0" presStyleCnt="2">
        <dgm:presLayoutVars>
          <dgm:bulletEnabled val="1"/>
        </dgm:presLayoutVars>
      </dgm:prSet>
      <dgm:spPr/>
    </dgm:pt>
    <dgm:pt modelId="{21BC8D5F-2480-4D23-A9DA-61C97357E92D}" type="pres">
      <dgm:prSet presAssocID="{FF6B7E8B-C557-4EB6-9712-8B4A7B5EE715}" presName="spacing" presStyleCnt="0"/>
      <dgm:spPr/>
    </dgm:pt>
    <dgm:pt modelId="{2FC21F61-598A-4679-987C-A99A41834515}" type="pres">
      <dgm:prSet presAssocID="{D9F078D0-2378-4C47-8102-C2428C05C3B9}" presName="linNode" presStyleCnt="0"/>
      <dgm:spPr/>
    </dgm:pt>
    <dgm:pt modelId="{D3EB999E-FC5E-40F9-A286-6876DF7471B7}" type="pres">
      <dgm:prSet presAssocID="{D9F078D0-2378-4C47-8102-C2428C05C3B9}" presName="parentShp" presStyleLbl="node1" presStyleIdx="1" presStyleCnt="2">
        <dgm:presLayoutVars>
          <dgm:bulletEnabled val="1"/>
        </dgm:presLayoutVars>
      </dgm:prSet>
      <dgm:spPr/>
    </dgm:pt>
    <dgm:pt modelId="{6BBD8461-5BA7-495A-BF98-81CAC4121A4A}" type="pres">
      <dgm:prSet presAssocID="{D9F078D0-2378-4C47-8102-C2428C05C3B9}" presName="childShp" presStyleLbl="bgAccFollowNode1" presStyleIdx="1" presStyleCnt="2">
        <dgm:presLayoutVars>
          <dgm:bulletEnabled val="1"/>
        </dgm:presLayoutVars>
      </dgm:prSet>
      <dgm:spPr/>
    </dgm:pt>
  </dgm:ptLst>
  <dgm:cxnLst>
    <dgm:cxn modelId="{9DD97402-A773-4200-AE70-CE278D60BA43}" srcId="{03F0AD83-7962-4908-90E5-402B1EF7DBB4}" destId="{D9F078D0-2378-4C47-8102-C2428C05C3B9}" srcOrd="1" destOrd="0" parTransId="{663D80D4-C34A-4652-B289-F247676320D9}" sibTransId="{DFC04875-21A6-4E7A-9768-B3A2206F2CA5}"/>
    <dgm:cxn modelId="{24AD1C0B-941F-4535-83D6-5D4FBB04ADE1}" type="presOf" srcId="{D9F078D0-2378-4C47-8102-C2428C05C3B9}" destId="{D3EB999E-FC5E-40F9-A286-6876DF7471B7}" srcOrd="0" destOrd="0" presId="urn:microsoft.com/office/officeart/2005/8/layout/vList6"/>
    <dgm:cxn modelId="{D209550B-72CE-4B60-948B-A11CA0C62BD2}" type="presOf" srcId="{B56A27FF-6D5E-4F65-B42E-F99A1BD63093}" destId="{964758DD-952D-4041-AFEE-1F223555549D}" srcOrd="0" destOrd="0" presId="urn:microsoft.com/office/officeart/2005/8/layout/vList6"/>
    <dgm:cxn modelId="{326F9732-A590-4225-8C8C-A3011B61B679}" srcId="{03F0AD83-7962-4908-90E5-402B1EF7DBB4}" destId="{73C24EFB-6604-4C5A-8B4C-3CB73AB0FEAD}" srcOrd="0" destOrd="0" parTransId="{002CF3B6-2960-4797-AB82-C957049AF2E5}" sibTransId="{FF6B7E8B-C557-4EB6-9712-8B4A7B5EE715}"/>
    <dgm:cxn modelId="{7E2A407B-51E6-4BD4-A64B-161F1C78C7F4}" type="presOf" srcId="{C0F910A7-8E71-4643-B9E5-E9984544822A}" destId="{6BBD8461-5BA7-495A-BF98-81CAC4121A4A}" srcOrd="0" destOrd="0" presId="urn:microsoft.com/office/officeart/2005/8/layout/vList6"/>
    <dgm:cxn modelId="{8CBC508D-D9AD-4D19-9113-DF5E9AE92F73}" srcId="{73C24EFB-6604-4C5A-8B4C-3CB73AB0FEAD}" destId="{4E91C168-A8E2-4A92-9F77-E74C9EA60CA9}" srcOrd="1" destOrd="0" parTransId="{81B7018F-4CEB-4BFC-B0BF-6BE4BF48961D}" sibTransId="{8DE4A877-879C-416C-8D03-2D464903E8A7}"/>
    <dgm:cxn modelId="{45BF23A2-F288-476D-AB0D-5415AF5FFDED}" type="presOf" srcId="{03F0AD83-7962-4908-90E5-402B1EF7DBB4}" destId="{00936CA1-259B-4345-A34D-078F6AB35C04}" srcOrd="0" destOrd="0" presId="urn:microsoft.com/office/officeart/2005/8/layout/vList6"/>
    <dgm:cxn modelId="{43E553B8-C0B5-44D9-94EE-62DA45830B46}" type="presOf" srcId="{4E91C168-A8E2-4A92-9F77-E74C9EA60CA9}" destId="{964758DD-952D-4041-AFEE-1F223555549D}" srcOrd="0" destOrd="1" presId="urn:microsoft.com/office/officeart/2005/8/layout/vList6"/>
    <dgm:cxn modelId="{9880A9CC-25B4-4124-AE30-5B472325D2A0}" srcId="{73C24EFB-6604-4C5A-8B4C-3CB73AB0FEAD}" destId="{B56A27FF-6D5E-4F65-B42E-F99A1BD63093}" srcOrd="0" destOrd="0" parTransId="{F975B49D-3CF4-44DE-9B4E-F3A6EF99BF90}" sibTransId="{8AFFA47E-7DFB-4FC2-98B5-DB79E43BD2D6}"/>
    <dgm:cxn modelId="{884E50D4-101B-4350-A41F-C070555A0D78}" srcId="{D9F078D0-2378-4C47-8102-C2428C05C3B9}" destId="{C0F910A7-8E71-4643-B9E5-E9984544822A}" srcOrd="0" destOrd="0" parTransId="{28545030-E3CA-47E2-A7EB-B01435C7AFF6}" sibTransId="{0E359B39-99BD-4E94-A617-38F441AC9FA0}"/>
    <dgm:cxn modelId="{5BFB58DE-7F15-41D4-961D-056106C40434}" type="presOf" srcId="{73C24EFB-6604-4C5A-8B4C-3CB73AB0FEAD}" destId="{76989D32-5C9A-48FE-B7B3-2C07EF9E6FA1}" srcOrd="0" destOrd="0" presId="urn:microsoft.com/office/officeart/2005/8/layout/vList6"/>
    <dgm:cxn modelId="{0104999E-0A4F-4F55-BE11-582BD1A28B3E}" type="presParOf" srcId="{00936CA1-259B-4345-A34D-078F6AB35C04}" destId="{4CA68177-F219-43F8-B79D-853D49D169E1}" srcOrd="0" destOrd="0" presId="urn:microsoft.com/office/officeart/2005/8/layout/vList6"/>
    <dgm:cxn modelId="{629445F0-D912-4581-92C5-9144ABA25F15}" type="presParOf" srcId="{4CA68177-F219-43F8-B79D-853D49D169E1}" destId="{76989D32-5C9A-48FE-B7B3-2C07EF9E6FA1}" srcOrd="0" destOrd="0" presId="urn:microsoft.com/office/officeart/2005/8/layout/vList6"/>
    <dgm:cxn modelId="{3CAFAF67-9105-4301-A4C6-AD920F8C7661}" type="presParOf" srcId="{4CA68177-F219-43F8-B79D-853D49D169E1}" destId="{964758DD-952D-4041-AFEE-1F223555549D}" srcOrd="1" destOrd="0" presId="urn:microsoft.com/office/officeart/2005/8/layout/vList6"/>
    <dgm:cxn modelId="{B787AB86-71A2-465F-BA53-B428EF5B1537}" type="presParOf" srcId="{00936CA1-259B-4345-A34D-078F6AB35C04}" destId="{21BC8D5F-2480-4D23-A9DA-61C97357E92D}" srcOrd="1" destOrd="0" presId="urn:microsoft.com/office/officeart/2005/8/layout/vList6"/>
    <dgm:cxn modelId="{53FA366F-7DA4-4B62-BFF9-A9D0B04AFCA6}" type="presParOf" srcId="{00936CA1-259B-4345-A34D-078F6AB35C04}" destId="{2FC21F61-598A-4679-987C-A99A41834515}" srcOrd="2" destOrd="0" presId="urn:microsoft.com/office/officeart/2005/8/layout/vList6"/>
    <dgm:cxn modelId="{9118F480-0003-45B3-813E-B42A86A996C2}" type="presParOf" srcId="{2FC21F61-598A-4679-987C-A99A41834515}" destId="{D3EB999E-FC5E-40F9-A286-6876DF7471B7}" srcOrd="0" destOrd="0" presId="urn:microsoft.com/office/officeart/2005/8/layout/vList6"/>
    <dgm:cxn modelId="{FEBF838A-4D3E-49BC-A267-8A25491B664E}" type="presParOf" srcId="{2FC21F61-598A-4679-987C-A99A41834515}" destId="{6BBD8461-5BA7-495A-BF98-81CAC4121A4A}"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739177-7BE8-4714-9018-0BD086932ABC}">
      <dsp:nvSpPr>
        <dsp:cNvPr id="0" name=""/>
        <dsp:cNvSpPr/>
      </dsp:nvSpPr>
      <dsp:spPr>
        <a:xfrm>
          <a:off x="1360" y="1758889"/>
          <a:ext cx="2653272" cy="106130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348" tIns="58674" rIns="29337" bIns="58674"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Calibri Light" panose="020F0302020204030204"/>
            </a:rPr>
            <a:t>Data Collection</a:t>
          </a:r>
          <a:endParaRPr lang="en-US" sz="2200" kern="1200" dirty="0"/>
        </a:p>
      </dsp:txBody>
      <dsp:txXfrm>
        <a:off x="1360" y="1758889"/>
        <a:ext cx="2387945" cy="1061308"/>
      </dsp:txXfrm>
    </dsp:sp>
    <dsp:sp modelId="{79B057A9-1836-4D03-9246-0AE5E984143F}">
      <dsp:nvSpPr>
        <dsp:cNvPr id="0" name=""/>
        <dsp:cNvSpPr/>
      </dsp:nvSpPr>
      <dsp:spPr>
        <a:xfrm>
          <a:off x="2123978" y="1758889"/>
          <a:ext cx="2653272" cy="1061308"/>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58674" rIns="29337" bIns="58674"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Calibri Light" panose="020F0302020204030204"/>
            </a:rPr>
            <a:t>Assessment</a:t>
          </a:r>
          <a:endParaRPr lang="en-US" sz="2200" kern="1200" dirty="0"/>
        </a:p>
      </dsp:txBody>
      <dsp:txXfrm>
        <a:off x="2654632" y="1758889"/>
        <a:ext cx="1591964" cy="1061308"/>
      </dsp:txXfrm>
    </dsp:sp>
    <dsp:sp modelId="{8D578E36-C222-4B36-996F-1B1674AE97F7}">
      <dsp:nvSpPr>
        <dsp:cNvPr id="0" name=""/>
        <dsp:cNvSpPr/>
      </dsp:nvSpPr>
      <dsp:spPr>
        <a:xfrm>
          <a:off x="4246596" y="1758889"/>
          <a:ext cx="2653272" cy="1061308"/>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58674" rIns="29337" bIns="58674"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Calibri Light" panose="020F0302020204030204"/>
            </a:rPr>
            <a:t>Database entry</a:t>
          </a:r>
          <a:endParaRPr lang="en-US" sz="2200" kern="1200" dirty="0"/>
        </a:p>
      </dsp:txBody>
      <dsp:txXfrm>
        <a:off x="4777250" y="1758889"/>
        <a:ext cx="1591964" cy="1061308"/>
      </dsp:txXfrm>
    </dsp:sp>
    <dsp:sp modelId="{A355F614-7793-4C31-A811-781D59AD5259}">
      <dsp:nvSpPr>
        <dsp:cNvPr id="0" name=""/>
        <dsp:cNvSpPr/>
      </dsp:nvSpPr>
      <dsp:spPr>
        <a:xfrm>
          <a:off x="6369214" y="1758889"/>
          <a:ext cx="2653272" cy="1061308"/>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58674" rIns="29337" bIns="58674"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Calibri Light" panose="020F0302020204030204"/>
            </a:rPr>
            <a:t>Final review &amp; assessment</a:t>
          </a:r>
        </a:p>
      </dsp:txBody>
      <dsp:txXfrm>
        <a:off x="6899868" y="1758889"/>
        <a:ext cx="1591964" cy="1061308"/>
      </dsp:txXfrm>
    </dsp:sp>
    <dsp:sp modelId="{99FA9E6B-50A3-45FD-B32B-901B4E5B0C95}">
      <dsp:nvSpPr>
        <dsp:cNvPr id="0" name=""/>
        <dsp:cNvSpPr/>
      </dsp:nvSpPr>
      <dsp:spPr>
        <a:xfrm>
          <a:off x="8491832" y="1758889"/>
          <a:ext cx="2653272" cy="1061308"/>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58674" rIns="29337" bIns="58674"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Calibri Light" panose="020F0302020204030204"/>
            </a:rPr>
            <a:t>Publication</a:t>
          </a:r>
        </a:p>
      </dsp:txBody>
      <dsp:txXfrm>
        <a:off x="9022486" y="1758889"/>
        <a:ext cx="1591964" cy="10613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4758DD-952D-4041-AFEE-1F223555549D}">
      <dsp:nvSpPr>
        <dsp:cNvPr id="0" name=""/>
        <dsp:cNvSpPr/>
      </dsp:nvSpPr>
      <dsp:spPr>
        <a:xfrm>
          <a:off x="1828799" y="446"/>
          <a:ext cx="2743200" cy="17412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Char char="•"/>
          </a:pPr>
          <a:r>
            <a:rPr lang="en-US" sz="1800" kern="1200" dirty="0">
              <a:latin typeface="Calibri Light" panose="020F0302020204030204"/>
            </a:rPr>
            <a:t>Exposed to threats</a:t>
          </a:r>
          <a:endParaRPr lang="en-US" sz="1800" kern="1200" dirty="0"/>
        </a:p>
        <a:p>
          <a:pPr marL="171450" lvl="1" indent="-171450" algn="l" defTabSz="800100" rtl="0">
            <a:lnSpc>
              <a:spcPct val="90000"/>
            </a:lnSpc>
            <a:spcBef>
              <a:spcPct val="0"/>
            </a:spcBef>
            <a:spcAft>
              <a:spcPct val="15000"/>
            </a:spcAft>
            <a:buChar char="•"/>
          </a:pPr>
          <a:r>
            <a:rPr lang="en-US" sz="1800" kern="1200" dirty="0">
              <a:latin typeface="Calibri Light" panose="020F0302020204030204"/>
            </a:rPr>
            <a:t>Experiencing decline</a:t>
          </a:r>
          <a:endParaRPr lang="en-US" sz="1800" kern="1200" dirty="0"/>
        </a:p>
      </dsp:txBody>
      <dsp:txXfrm>
        <a:off x="1828799" y="218107"/>
        <a:ext cx="2090217" cy="1305967"/>
      </dsp:txXfrm>
    </dsp:sp>
    <dsp:sp modelId="{76989D32-5C9A-48FE-B7B3-2C07EF9E6FA1}">
      <dsp:nvSpPr>
        <dsp:cNvPr id="0" name=""/>
        <dsp:cNvSpPr/>
      </dsp:nvSpPr>
      <dsp:spPr>
        <a:xfrm>
          <a:off x="0" y="446"/>
          <a:ext cx="1828800" cy="17412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0">
            <a:lnSpc>
              <a:spcPct val="90000"/>
            </a:lnSpc>
            <a:spcBef>
              <a:spcPct val="0"/>
            </a:spcBef>
            <a:spcAft>
              <a:spcPct val="35000"/>
            </a:spcAft>
            <a:buNone/>
          </a:pPr>
          <a:r>
            <a:rPr lang="en-US" sz="2600" kern="1200" dirty="0">
              <a:latin typeface="Calibri Light" panose="020F0302020204030204"/>
            </a:rPr>
            <a:t>Small Population</a:t>
          </a:r>
          <a:endParaRPr lang="en-US" sz="2600" kern="1200" dirty="0"/>
        </a:p>
      </dsp:txBody>
      <dsp:txXfrm>
        <a:off x="85003" y="85449"/>
        <a:ext cx="1658794" cy="1571283"/>
      </dsp:txXfrm>
    </dsp:sp>
    <dsp:sp modelId="{6BBD8461-5BA7-495A-BF98-81CAC4121A4A}">
      <dsp:nvSpPr>
        <dsp:cNvPr id="0" name=""/>
        <dsp:cNvSpPr/>
      </dsp:nvSpPr>
      <dsp:spPr>
        <a:xfrm>
          <a:off x="1828799" y="1915864"/>
          <a:ext cx="2743200" cy="17412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Char char="•"/>
          </a:pPr>
          <a:r>
            <a:rPr lang="en-US" sz="1800" kern="1200" dirty="0">
              <a:latin typeface="Calibri Light" panose="020F0302020204030204"/>
            </a:rPr>
            <a:t>Declining rate faster than reproductive recovery (more deaths than births)</a:t>
          </a:r>
          <a:endParaRPr lang="en-US" sz="1800" kern="1200" dirty="0"/>
        </a:p>
      </dsp:txBody>
      <dsp:txXfrm>
        <a:off x="1828799" y="2133525"/>
        <a:ext cx="2090217" cy="1305967"/>
      </dsp:txXfrm>
    </dsp:sp>
    <dsp:sp modelId="{D3EB999E-FC5E-40F9-A286-6876DF7471B7}">
      <dsp:nvSpPr>
        <dsp:cNvPr id="0" name=""/>
        <dsp:cNvSpPr/>
      </dsp:nvSpPr>
      <dsp:spPr>
        <a:xfrm>
          <a:off x="0" y="1915864"/>
          <a:ext cx="1828800" cy="17412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0">
            <a:lnSpc>
              <a:spcPct val="90000"/>
            </a:lnSpc>
            <a:spcBef>
              <a:spcPct val="0"/>
            </a:spcBef>
            <a:spcAft>
              <a:spcPct val="35000"/>
            </a:spcAft>
            <a:buNone/>
          </a:pPr>
          <a:r>
            <a:rPr lang="en-US" sz="2600" kern="1200" dirty="0">
              <a:latin typeface="Calibri Light" panose="020F0302020204030204"/>
            </a:rPr>
            <a:t>Large population</a:t>
          </a:r>
          <a:endParaRPr lang="en-US" sz="2600" kern="1200" dirty="0"/>
        </a:p>
      </dsp:txBody>
      <dsp:txXfrm>
        <a:off x="85003" y="2000867"/>
        <a:ext cx="1658794" cy="1571283"/>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9BA8D3-4EF9-44D6-B709-4497DA807718}" type="datetimeFigureOut">
              <a:rPr lang="en-US" smtClean="0"/>
              <a:t>4/8/22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21CC1C-C004-4BD0-B890-6D0D2E5BBB28}" type="slidenum">
              <a:rPr lang="en-US" smtClean="0"/>
              <a:t>‹#›</a:t>
            </a:fld>
            <a:endParaRPr lang="en-US"/>
          </a:p>
        </p:txBody>
      </p:sp>
    </p:spTree>
    <p:extLst>
      <p:ext uri="{BB962C8B-B14F-4D97-AF65-F5344CB8AC3E}">
        <p14:creationId xmlns:p14="http://schemas.microsoft.com/office/powerpoint/2010/main" val="634286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a:t>
            </a:fld>
            <a:endParaRPr lang="en-US"/>
          </a:p>
        </p:txBody>
      </p:sp>
    </p:spTree>
    <p:extLst>
      <p:ext uri="{BB962C8B-B14F-4D97-AF65-F5344CB8AC3E}">
        <p14:creationId xmlns:p14="http://schemas.microsoft.com/office/powerpoint/2010/main" val="1110519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My name is Jem </a:t>
            </a:r>
            <a:r>
              <a:rPr lang="en-US" dirty="0" err="1">
                <a:cs typeface="Calibri"/>
              </a:rPr>
              <a:t>Baldisimo</a:t>
            </a:r>
            <a:r>
              <a:rPr lang="en-US" dirty="0">
                <a:cs typeface="Calibri"/>
              </a:rPr>
              <a:t>. I grew up in the Philippines, the country with the most diverse marine fishes. I am a PhD candidate at ODU studying which aquarium fishes are more likely to disappear in the future.</a:t>
            </a:r>
          </a:p>
        </p:txBody>
      </p:sp>
      <p:sp>
        <p:nvSpPr>
          <p:cNvPr id="4" name="Slide Number Placeholder 3"/>
          <p:cNvSpPr>
            <a:spLocks noGrp="1"/>
          </p:cNvSpPr>
          <p:nvPr>
            <p:ph type="sldNum" sz="quarter" idx="5"/>
          </p:nvPr>
        </p:nvSpPr>
        <p:spPr/>
        <p:txBody>
          <a:bodyPr/>
          <a:lstStyle/>
          <a:p>
            <a:fld id="{C421CC1C-C004-4BD0-B890-6D0D2E5BBB28}" type="slidenum">
              <a:rPr lang="en-US" smtClean="0"/>
              <a:t>2</a:t>
            </a:fld>
            <a:endParaRPr lang="en-US"/>
          </a:p>
        </p:txBody>
      </p:sp>
    </p:spTree>
    <p:extLst>
      <p:ext uri="{BB962C8B-B14F-4D97-AF65-F5344CB8AC3E}">
        <p14:creationId xmlns:p14="http://schemas.microsoft.com/office/powerpoint/2010/main" val="1220911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 this lesson, students will learn about extinction and extinction risk, the IUCN Red List, some threatened fishes in the Chesapeake Bay based on the IUCN Red List. We will try to see how the IUCN Red List process can be used to find out the extinction risk of the Candy Darter.</a:t>
            </a: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3</a:t>
            </a:fld>
            <a:endParaRPr lang="en-US"/>
          </a:p>
        </p:txBody>
      </p:sp>
    </p:spTree>
    <p:extLst>
      <p:ext uri="{BB962C8B-B14F-4D97-AF65-F5344CB8AC3E}">
        <p14:creationId xmlns:p14="http://schemas.microsoft.com/office/powerpoint/2010/main" val="515481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Let's go right in and talk about extinction, which occurs when the last individual of a species has died. You may have heard about the dinosaurs that became extinct a long time ago. Extinction has been happening at a faster rate and is directly caused by human activity.</a:t>
            </a:r>
          </a:p>
          <a:p>
            <a:endParaRPr lang="en-US">
              <a:cs typeface="Calibri"/>
            </a:endParaRPr>
          </a:p>
          <a:p>
            <a:r>
              <a:rPr lang="en-US" dirty="0">
                <a:cs typeface="+mn-lt"/>
              </a:rPr>
              <a:t>Why should we care about extinction?</a:t>
            </a:r>
          </a:p>
          <a:p>
            <a:pPr marL="285750" indent="-285750">
              <a:buFont typeface="Arial"/>
              <a:buChar char="•"/>
            </a:pPr>
            <a:r>
              <a:rPr lang="en-US" dirty="0"/>
              <a:t>First, nature provides humans with many things food, shelter, and other things that help us survive. We must take care of our environment as it takes care of us.</a:t>
            </a:r>
            <a:endParaRPr lang="en-US" dirty="0">
              <a:cs typeface="Calibri"/>
            </a:endParaRPr>
          </a:p>
          <a:p>
            <a:pPr marL="285750" indent="-285750">
              <a:buFont typeface="Arial"/>
              <a:buChar char="•"/>
            </a:pPr>
            <a:r>
              <a:rPr lang="en-US" dirty="0"/>
              <a:t>Second, a balanced biodiversity leads to health ecosystem. Everything is interconnected and if one species disappears, then the web of life will be disrupted. </a:t>
            </a:r>
            <a:endParaRPr lang="en-US" dirty="0">
              <a:cs typeface="+mn-lt"/>
            </a:endParaRPr>
          </a:p>
          <a:p>
            <a:pPr marL="285750" indent="-285750">
              <a:buFont typeface="Arial"/>
              <a:buChar char="•"/>
            </a:pPr>
            <a:r>
              <a:rPr lang="en-US" dirty="0"/>
              <a:t>Third, whether a species is valued by humans or not, they have a right to exist. If human activity is enough to cause a species to disappear, then that should be taken as a sign that the activity is too damaging</a:t>
            </a:r>
            <a:endParaRPr lang="en-US" dirty="0">
              <a:cs typeface="Calibri"/>
            </a:endParaRPr>
          </a:p>
          <a:p>
            <a:endParaRPr lang="en-US" dirty="0">
              <a:cs typeface="+mn-lt"/>
            </a:endParaRPr>
          </a:p>
        </p:txBody>
      </p:sp>
      <p:sp>
        <p:nvSpPr>
          <p:cNvPr id="4" name="Slide Number Placeholder 3"/>
          <p:cNvSpPr>
            <a:spLocks noGrp="1"/>
          </p:cNvSpPr>
          <p:nvPr>
            <p:ph type="sldNum" sz="quarter" idx="5"/>
          </p:nvPr>
        </p:nvSpPr>
        <p:spPr/>
        <p:txBody>
          <a:bodyPr/>
          <a:lstStyle/>
          <a:p>
            <a:fld id="{C421CC1C-C004-4BD0-B890-6D0D2E5BBB28}" type="slidenum">
              <a:rPr lang="en-US" smtClean="0"/>
              <a:t>4</a:t>
            </a:fld>
            <a:endParaRPr lang="en-US"/>
          </a:p>
        </p:txBody>
      </p:sp>
    </p:spTree>
    <p:extLst>
      <p:ext uri="{BB962C8B-B14F-4D97-AF65-F5344CB8AC3E}">
        <p14:creationId xmlns:p14="http://schemas.microsoft.com/office/powerpoint/2010/main" val="3035728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panose="020F0502020204030204"/>
              </a:rPr>
              <a:t>How the once widespread American Passenger Pigeon became extinct is one of the most dramatic stories of extinction.</a:t>
            </a:r>
          </a:p>
          <a:p>
            <a:r>
              <a:rPr lang="en-US" dirty="0">
                <a:cs typeface="Calibri" panose="020F0502020204030204"/>
              </a:rPr>
              <a:t>Native to North America, it was once the most common bird in the world.</a:t>
            </a:r>
          </a:p>
          <a:p>
            <a:r>
              <a:rPr lang="en-US" dirty="0">
                <a:cs typeface="Calibri" panose="020F0502020204030204"/>
              </a:rPr>
              <a:t>At one time, there were 5 billion passenger pigeons. There were enormous flocks of these birds. One flock would be 1 mi wide by 300 mi long and have about 2 billion birds.</a:t>
            </a:r>
          </a:p>
          <a:p>
            <a:r>
              <a:rPr lang="en-US" dirty="0">
                <a:cs typeface="Calibri" panose="020F0502020204030204"/>
              </a:rPr>
              <a:t>Unfortunately, they were hunted to extinction. Many poor people in the US between the 17 to 1800s ate no other meat except the passenger pigeon.</a:t>
            </a:r>
          </a:p>
          <a:p>
            <a:r>
              <a:rPr lang="en-US" dirty="0">
                <a:cs typeface="Calibri" panose="020F0502020204030204"/>
              </a:rPr>
              <a:t>In 1914, the last passenger pigeon died in the Cincinnati Zoo. She was named Marth after Martha Washington.</a:t>
            </a: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5</a:t>
            </a:fld>
            <a:endParaRPr lang="en-US"/>
          </a:p>
        </p:txBody>
      </p:sp>
    </p:spTree>
    <p:extLst>
      <p:ext uri="{BB962C8B-B14F-4D97-AF65-F5344CB8AC3E}">
        <p14:creationId xmlns:p14="http://schemas.microsoft.com/office/powerpoint/2010/main" val="966080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One way to estimate the likelihood of extinction or extinction risk for a species is through the IUCN Red List of Threatened Species. Let's watch a video about the IUCN Red List.</a:t>
            </a:r>
          </a:p>
        </p:txBody>
      </p:sp>
      <p:sp>
        <p:nvSpPr>
          <p:cNvPr id="4" name="Slide Number Placeholder 3"/>
          <p:cNvSpPr>
            <a:spLocks noGrp="1"/>
          </p:cNvSpPr>
          <p:nvPr>
            <p:ph type="sldNum" sz="quarter" idx="5"/>
          </p:nvPr>
        </p:nvSpPr>
        <p:spPr/>
        <p:txBody>
          <a:bodyPr/>
          <a:lstStyle/>
          <a:p>
            <a:fld id="{C421CC1C-C004-4BD0-B890-6D0D2E5BBB28}" type="slidenum">
              <a:rPr lang="en-US" smtClean="0"/>
              <a:t>6</a:t>
            </a:fld>
            <a:endParaRPr lang="en-US"/>
          </a:p>
        </p:txBody>
      </p:sp>
    </p:spTree>
    <p:extLst>
      <p:ext uri="{BB962C8B-B14F-4D97-AF65-F5344CB8AC3E}">
        <p14:creationId xmlns:p14="http://schemas.microsoft.com/office/powerpoint/2010/main" val="1408858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Red List uses available data on a species, follows an objective process and uses a quantitative approach to finding out the extinction risk of a species.  </a:t>
            </a:r>
            <a:endParaRPr lang="en-US" dirty="0">
              <a:cs typeface="+mn-lt"/>
            </a:endParaRPr>
          </a:p>
          <a:p>
            <a:endParaRPr lang="en-US" dirty="0">
              <a:cs typeface="Calibri" panose="020F0502020204030204"/>
            </a:endParaRPr>
          </a:p>
          <a:p>
            <a:r>
              <a:rPr lang="en-US" dirty="0">
                <a:cs typeface="Calibri" panose="020F0502020204030204"/>
              </a:rPr>
              <a:t>The Red list can raise awareness of the general public for the need to protect a species and the environment. It can be a reference for conservation planning, policy making, environmental impact assessments, and help monitor species populations through time.</a:t>
            </a: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C421CC1C-C004-4BD0-B890-6D0D2E5BBB28}" type="slidenum">
              <a:rPr lang="en-US" smtClean="0"/>
              <a:t>7</a:t>
            </a:fld>
            <a:endParaRPr lang="en-US"/>
          </a:p>
        </p:txBody>
      </p:sp>
    </p:spTree>
    <p:extLst>
      <p:ext uri="{BB962C8B-B14F-4D97-AF65-F5344CB8AC3E}">
        <p14:creationId xmlns:p14="http://schemas.microsoft.com/office/powerpoint/2010/main" val="1519729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Completing and publishing a Red List assessment takes a bit of time. The process involves collecting information from scientific literature, interviewing experts, holding workshops to conduct the assessment, entering information in a database, final review, and then publishing in the IUCN website.</a:t>
            </a:r>
          </a:p>
        </p:txBody>
      </p:sp>
      <p:sp>
        <p:nvSpPr>
          <p:cNvPr id="4" name="Slide Number Placeholder 3"/>
          <p:cNvSpPr>
            <a:spLocks noGrp="1"/>
          </p:cNvSpPr>
          <p:nvPr>
            <p:ph type="sldNum" sz="quarter" idx="5"/>
          </p:nvPr>
        </p:nvSpPr>
        <p:spPr/>
        <p:txBody>
          <a:bodyPr/>
          <a:lstStyle/>
          <a:p>
            <a:fld id="{C421CC1C-C004-4BD0-B890-6D0D2E5BBB28}" type="slidenum">
              <a:rPr lang="en-US" smtClean="0"/>
              <a:t>8</a:t>
            </a:fld>
            <a:endParaRPr lang="en-US"/>
          </a:p>
        </p:txBody>
      </p:sp>
    </p:spTree>
    <p:extLst>
      <p:ext uri="{BB962C8B-B14F-4D97-AF65-F5344CB8AC3E}">
        <p14:creationId xmlns:p14="http://schemas.microsoft.com/office/powerpoint/2010/main" val="2465156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9 Red List categories that a species can be listed under. I will briefly describe the meaning of each one, but I want to draw your attention specifically to what we refer to as the ‘threatened’ categories in the red box here, which are Critically Endangered, Endangered and Vulnerable </a:t>
            </a:r>
          </a:p>
          <a:p>
            <a:br>
              <a:rPr lang="en-US" dirty="0"/>
            </a:b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9</a:t>
            </a:fld>
            <a:endParaRPr lang="en-US"/>
          </a:p>
        </p:txBody>
      </p:sp>
    </p:spTree>
    <p:extLst>
      <p:ext uri="{BB962C8B-B14F-4D97-AF65-F5344CB8AC3E}">
        <p14:creationId xmlns:p14="http://schemas.microsoft.com/office/powerpoint/2010/main" val="1399974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10</a:t>
            </a:fld>
            <a:endParaRPr lang="en-US"/>
          </a:p>
        </p:txBody>
      </p:sp>
    </p:spTree>
    <p:extLst>
      <p:ext uri="{BB962C8B-B14F-4D97-AF65-F5344CB8AC3E}">
        <p14:creationId xmlns:p14="http://schemas.microsoft.com/office/powerpoint/2010/main" val="3794493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These three categories are the threatened categories.</a:t>
            </a: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11</a:t>
            </a:fld>
            <a:endParaRPr lang="en-US"/>
          </a:p>
        </p:txBody>
      </p:sp>
    </p:spTree>
    <p:extLst>
      <p:ext uri="{BB962C8B-B14F-4D97-AF65-F5344CB8AC3E}">
        <p14:creationId xmlns:p14="http://schemas.microsoft.com/office/powerpoint/2010/main" val="963496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12</a:t>
            </a:fld>
            <a:endParaRPr lang="en-US"/>
          </a:p>
        </p:txBody>
      </p:sp>
    </p:spTree>
    <p:extLst>
      <p:ext uri="{BB962C8B-B14F-4D97-AF65-F5344CB8AC3E}">
        <p14:creationId xmlns:p14="http://schemas.microsoft.com/office/powerpoint/2010/main" val="109354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If there isn't enough information to figure out a species' extinction risk, it can be tagged as Data Deficient. Species that have not been evaluated against the Red List Criteria are called NE or Not Evaluated.</a:t>
            </a: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13</a:t>
            </a:fld>
            <a:endParaRPr lang="en-US"/>
          </a:p>
        </p:txBody>
      </p:sp>
    </p:spTree>
    <p:extLst>
      <p:ext uri="{BB962C8B-B14F-4D97-AF65-F5344CB8AC3E}">
        <p14:creationId xmlns:p14="http://schemas.microsoft.com/office/powerpoint/2010/main" val="1780761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talk about the criteria that is used, it is worth discussing the Extinction Risk Theory, which gives a prediction on which populations are more likely to become extinct. This theory is based on two paradigms: the small population paradigm and the declining population paradigm. </a:t>
            </a:r>
          </a:p>
          <a:p>
            <a:br>
              <a:rPr lang="en-US" dirty="0">
                <a:cs typeface="+mn-lt"/>
              </a:rPr>
            </a:br>
            <a:r>
              <a:rPr lang="en-US" dirty="0">
                <a:cs typeface="Calibri"/>
              </a:rPr>
              <a:t>This theory says that if you have a small population that is exposed to threats and is experiencing a decline, then this population will have a higher risk of becoming extinct.</a:t>
            </a:r>
          </a:p>
          <a:p>
            <a:endParaRPr lang="en-US" dirty="0">
              <a:cs typeface="Calibri"/>
            </a:endParaRPr>
          </a:p>
          <a:p>
            <a:r>
              <a:rPr lang="en-US" dirty="0">
                <a:cs typeface="Calibri"/>
              </a:rPr>
              <a:t>On the other hand, when you have a widespread or large population, but its population is declining faster than its capacity to recover, then it will have a higher extinction risk. If you think about it, this is what happened to the Passenger Pigeons!</a:t>
            </a:r>
            <a:endParaRPr lang="en-US" dirty="0"/>
          </a:p>
          <a:p>
            <a:endParaRPr lang="en-US" dirty="0"/>
          </a:p>
          <a:p>
            <a:r>
              <a:rPr lang="en-US" dirty="0"/>
              <a:t>The IUCN Extinction Risk criteria uses this concept when finding out Extinction Risk for a species. </a:t>
            </a:r>
            <a:br>
              <a:rPr lang="en-US" dirty="0">
                <a:cs typeface="+mn-lt"/>
              </a:rPr>
            </a:br>
            <a:endParaRPr lang="en-US">
              <a:cs typeface="Calibri"/>
            </a:endParaRPr>
          </a:p>
        </p:txBody>
      </p:sp>
      <p:sp>
        <p:nvSpPr>
          <p:cNvPr id="4" name="Slide Number Placeholder 3"/>
          <p:cNvSpPr>
            <a:spLocks noGrp="1"/>
          </p:cNvSpPr>
          <p:nvPr>
            <p:ph type="sldNum" sz="quarter" idx="5"/>
          </p:nvPr>
        </p:nvSpPr>
        <p:spPr/>
        <p:txBody>
          <a:bodyPr/>
          <a:lstStyle/>
          <a:p>
            <a:fld id="{C421CC1C-C004-4BD0-B890-6D0D2E5BBB28}" type="slidenum">
              <a:rPr lang="en-US" smtClean="0"/>
              <a:t>14</a:t>
            </a:fld>
            <a:endParaRPr lang="en-US"/>
          </a:p>
        </p:txBody>
      </p:sp>
    </p:spTree>
    <p:extLst>
      <p:ext uri="{BB962C8B-B14F-4D97-AF65-F5344CB8AC3E}">
        <p14:creationId xmlns:p14="http://schemas.microsoft.com/office/powerpoint/2010/main" val="27927290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dirty="0"/>
              <a:t>  There are five Red List Criteria (A-E), each of which are independent of each other and based on a different issue related to extinction risk.</a:t>
            </a:r>
          </a:p>
          <a:p>
            <a:pPr marL="285750" indent="-285750">
              <a:buFont typeface="Arial"/>
              <a:buChar char="•"/>
            </a:pPr>
            <a:r>
              <a:rPr lang="en-US" dirty="0"/>
              <a:t>  Each criterion has a set of quantitative thresholds that determine which (if any) of the threatened categories a species qualifies for. Red List experts undergo a training to become Red List assessors. Later today, you will learn a simplified version of this so that you can get a glimpse of how the assessments are done.</a:t>
            </a:r>
            <a:endParaRPr lang="en-US" dirty="0">
              <a:cs typeface="Calibri"/>
            </a:endParaRPr>
          </a:p>
          <a:p>
            <a:br>
              <a:rPr lang="en-US" dirty="0"/>
            </a:b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15</a:t>
            </a:fld>
            <a:endParaRPr lang="en-US"/>
          </a:p>
        </p:txBody>
      </p:sp>
    </p:spTree>
    <p:extLst>
      <p:ext uri="{BB962C8B-B14F-4D97-AF65-F5344CB8AC3E}">
        <p14:creationId xmlns:p14="http://schemas.microsoft.com/office/powerpoint/2010/main" val="3391774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Let's take a look at some fish species found in the Chesapeake Bay that have been tagged as Threatened in the IUCN Red List. The first one is the Atlantic Bluefin Tuna.</a:t>
            </a:r>
          </a:p>
          <a:p>
            <a:endParaRPr lang="en-US" dirty="0">
              <a:cs typeface="Calibri"/>
            </a:endParaRPr>
          </a:p>
          <a:p>
            <a:r>
              <a:rPr lang="en-US" dirty="0">
                <a:cs typeface="Calibri"/>
              </a:rPr>
              <a:t>It is a highly valued game fish and caught for sashimi.</a:t>
            </a:r>
          </a:p>
          <a:p>
            <a:endParaRPr lang="en-US" dirty="0">
              <a:cs typeface="Calibri"/>
            </a:endParaRPr>
          </a:p>
          <a:p>
            <a:r>
              <a:rPr lang="en-US" dirty="0">
                <a:cs typeface="Calibri"/>
              </a:rPr>
              <a:t>Its fishery is managed internationally and locally. Currently, it is Least Concern, although years ago, it was Endangered.</a:t>
            </a:r>
          </a:p>
        </p:txBody>
      </p:sp>
      <p:sp>
        <p:nvSpPr>
          <p:cNvPr id="4" name="Slide Number Placeholder 3"/>
          <p:cNvSpPr>
            <a:spLocks noGrp="1"/>
          </p:cNvSpPr>
          <p:nvPr>
            <p:ph type="sldNum" sz="quarter" idx="5"/>
          </p:nvPr>
        </p:nvSpPr>
        <p:spPr/>
        <p:txBody>
          <a:bodyPr/>
          <a:lstStyle/>
          <a:p>
            <a:fld id="{C421CC1C-C004-4BD0-B890-6D0D2E5BBB28}" type="slidenum">
              <a:rPr lang="en-US" smtClean="0"/>
              <a:t>16</a:t>
            </a:fld>
            <a:endParaRPr lang="en-US"/>
          </a:p>
        </p:txBody>
      </p:sp>
    </p:spTree>
    <p:extLst>
      <p:ext uri="{BB962C8B-B14F-4D97-AF65-F5344CB8AC3E}">
        <p14:creationId xmlns:p14="http://schemas.microsoft.com/office/powerpoint/2010/main" val="768859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next one is the Atlantic Sturgeon, the largest Native Chesapeake fish. It used to be caught for its flesh &amp; eggs (for caviar). It is currently Near Threatened and to prevent further declines, some conservation measures like fishing bans and dam removals have been done. It is listed under the US Endangered Species Act.</a:t>
            </a: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17</a:t>
            </a:fld>
            <a:endParaRPr lang="en-US"/>
          </a:p>
        </p:txBody>
      </p:sp>
    </p:spTree>
    <p:extLst>
      <p:ext uri="{BB962C8B-B14F-4D97-AF65-F5344CB8AC3E}">
        <p14:creationId xmlns:p14="http://schemas.microsoft.com/office/powerpoint/2010/main" val="1953182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blueback herring is Vulnerable in the IUCN Red List. It was caught for food and used as fish meal and for making fish oil. Since 2012, fishing blueback herring in Virginia was banned.</a:t>
            </a:r>
          </a:p>
        </p:txBody>
      </p:sp>
      <p:sp>
        <p:nvSpPr>
          <p:cNvPr id="4" name="Slide Number Placeholder 3"/>
          <p:cNvSpPr>
            <a:spLocks noGrp="1"/>
          </p:cNvSpPr>
          <p:nvPr>
            <p:ph type="sldNum" sz="quarter" idx="5"/>
          </p:nvPr>
        </p:nvSpPr>
        <p:spPr/>
        <p:txBody>
          <a:bodyPr/>
          <a:lstStyle/>
          <a:p>
            <a:fld id="{C421CC1C-C004-4BD0-B890-6D0D2E5BBB28}" type="slidenum">
              <a:rPr lang="en-US" smtClean="0"/>
              <a:t>18</a:t>
            </a:fld>
            <a:endParaRPr lang="en-US"/>
          </a:p>
        </p:txBody>
      </p:sp>
    </p:spTree>
    <p:extLst>
      <p:ext uri="{BB962C8B-B14F-4D97-AF65-F5344CB8AC3E}">
        <p14:creationId xmlns:p14="http://schemas.microsoft.com/office/powerpoint/2010/main" val="17403094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candy darter is another interesting fish found only in West Virginia &amp; Virginia. Here's a video of this </a:t>
            </a:r>
            <a:r>
              <a:rPr lang="en-US" dirty="0"/>
              <a:t>colorful freshwater fish. The last IUCN Red List Assessment for this species was made in 2011. You have a task to help update the IUCN Red List Assessment for this fish since the last assessment was made 10 years ago.</a:t>
            </a:r>
            <a:endParaRPr lang="en-US" dirty="0">
              <a:cs typeface="Calibri"/>
            </a:endParaRPr>
          </a:p>
        </p:txBody>
      </p:sp>
      <p:sp>
        <p:nvSpPr>
          <p:cNvPr id="4" name="Slide Number Placeholder 3"/>
          <p:cNvSpPr>
            <a:spLocks noGrp="1"/>
          </p:cNvSpPr>
          <p:nvPr>
            <p:ph type="sldNum" sz="quarter" idx="5"/>
          </p:nvPr>
        </p:nvSpPr>
        <p:spPr/>
        <p:txBody>
          <a:bodyPr/>
          <a:lstStyle/>
          <a:p>
            <a:fld id="{C421CC1C-C004-4BD0-B890-6D0D2E5BBB28}" type="slidenum">
              <a:rPr lang="en-US" smtClean="0"/>
              <a:t>19</a:t>
            </a:fld>
            <a:endParaRPr lang="en-US"/>
          </a:p>
        </p:txBody>
      </p:sp>
    </p:spTree>
    <p:extLst>
      <p:ext uri="{BB962C8B-B14F-4D97-AF65-F5344CB8AC3E}">
        <p14:creationId xmlns:p14="http://schemas.microsoft.com/office/powerpoint/2010/main" val="27161892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you've learned about the IUCN Red List, we you are going to try and assess its conservation status or extinction </a:t>
            </a:r>
            <a:r>
              <a:rPr lang="en-US" dirty="0" err="1"/>
              <a:t>riskof</a:t>
            </a:r>
            <a:r>
              <a:rPr lang="en-US" dirty="0"/>
              <a:t> the Candy darter and after that, create a media project to spread awareness &amp; conserve the candy darter.</a:t>
            </a:r>
          </a:p>
        </p:txBody>
      </p:sp>
      <p:sp>
        <p:nvSpPr>
          <p:cNvPr id="4" name="Slide Number Placeholder 3"/>
          <p:cNvSpPr>
            <a:spLocks noGrp="1"/>
          </p:cNvSpPr>
          <p:nvPr>
            <p:ph type="sldNum" sz="quarter" idx="5"/>
          </p:nvPr>
        </p:nvSpPr>
        <p:spPr/>
        <p:txBody>
          <a:bodyPr/>
          <a:lstStyle/>
          <a:p>
            <a:fld id="{C421CC1C-C004-4BD0-B890-6D0D2E5BBB28}" type="slidenum">
              <a:rPr lang="en-US" smtClean="0"/>
              <a:t>20</a:t>
            </a:fld>
            <a:endParaRPr lang="en-US"/>
          </a:p>
        </p:txBody>
      </p:sp>
    </p:spTree>
    <p:extLst>
      <p:ext uri="{BB962C8B-B14F-4D97-AF65-F5344CB8AC3E}">
        <p14:creationId xmlns:p14="http://schemas.microsoft.com/office/powerpoint/2010/main" val="26806880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To find out the extinction risk of the Candy Darter, you will read an article and fill in the Candy Darter Fact Sheet for the following: Geographic range, population, habitat &amp; ecology, uses, threats and existing conservation measures </a:t>
            </a:r>
          </a:p>
        </p:txBody>
      </p:sp>
      <p:sp>
        <p:nvSpPr>
          <p:cNvPr id="4" name="Slide Number Placeholder 3"/>
          <p:cNvSpPr>
            <a:spLocks noGrp="1"/>
          </p:cNvSpPr>
          <p:nvPr>
            <p:ph type="sldNum" sz="quarter" idx="5"/>
          </p:nvPr>
        </p:nvSpPr>
        <p:spPr/>
        <p:txBody>
          <a:bodyPr/>
          <a:lstStyle/>
          <a:p>
            <a:fld id="{C421CC1C-C004-4BD0-B890-6D0D2E5BBB28}" type="slidenum">
              <a:rPr lang="en-US" smtClean="0"/>
              <a:t>21</a:t>
            </a:fld>
            <a:endParaRPr lang="en-US"/>
          </a:p>
        </p:txBody>
      </p:sp>
    </p:spTree>
    <p:extLst>
      <p:ext uri="{BB962C8B-B14F-4D97-AF65-F5344CB8AC3E}">
        <p14:creationId xmlns:p14="http://schemas.microsoft.com/office/powerpoint/2010/main" val="539069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After filling in the sheet, each group must evaluate extinction risk based on the Red List Criteria that will be assigned to them. Note that if in the article, you cannot find anything that relates to your criterion, then you can say that it is Data Deficient for your criterion.</a:t>
            </a:r>
          </a:p>
        </p:txBody>
      </p:sp>
      <p:sp>
        <p:nvSpPr>
          <p:cNvPr id="4" name="Slide Number Placeholder 3"/>
          <p:cNvSpPr>
            <a:spLocks noGrp="1"/>
          </p:cNvSpPr>
          <p:nvPr>
            <p:ph type="sldNum" sz="quarter" idx="5"/>
          </p:nvPr>
        </p:nvSpPr>
        <p:spPr/>
        <p:txBody>
          <a:bodyPr/>
          <a:lstStyle/>
          <a:p>
            <a:fld id="{C421CC1C-C004-4BD0-B890-6D0D2E5BBB28}" type="slidenum">
              <a:rPr lang="en-US" smtClean="0"/>
              <a:t>22</a:t>
            </a:fld>
            <a:endParaRPr lang="en-US"/>
          </a:p>
        </p:txBody>
      </p:sp>
    </p:spTree>
    <p:extLst>
      <p:ext uri="{BB962C8B-B14F-4D97-AF65-F5344CB8AC3E}">
        <p14:creationId xmlns:p14="http://schemas.microsoft.com/office/powerpoint/2010/main" val="41249906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*Note: proceed with Part 1 activity after this slide*</a:t>
            </a:r>
            <a:endParaRPr lang="en-US" dirty="0"/>
          </a:p>
        </p:txBody>
      </p:sp>
      <p:sp>
        <p:nvSpPr>
          <p:cNvPr id="4" name="Slide Number Placeholder 3"/>
          <p:cNvSpPr>
            <a:spLocks noGrp="1"/>
          </p:cNvSpPr>
          <p:nvPr>
            <p:ph type="sldNum" sz="quarter" idx="5"/>
          </p:nvPr>
        </p:nvSpPr>
        <p:spPr/>
        <p:txBody>
          <a:bodyPr/>
          <a:lstStyle/>
          <a:p>
            <a:fld id="{C421CC1C-C004-4BD0-B890-6D0D2E5BBB28}" type="slidenum">
              <a:rPr lang="en-US" smtClean="0"/>
              <a:t>23</a:t>
            </a:fld>
            <a:endParaRPr lang="en-US"/>
          </a:p>
        </p:txBody>
      </p:sp>
    </p:spTree>
    <p:extLst>
      <p:ext uri="{BB962C8B-B14F-4D97-AF65-F5344CB8AC3E}">
        <p14:creationId xmlns:p14="http://schemas.microsoft.com/office/powerpoint/2010/main" val="27988198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Now that you've agreed on the Extinction Risk/Conservation Status of the Candy Darter, let's proceed to Part 2 of the activity. Let's watch this news segment on the Candy Darter.</a:t>
            </a:r>
          </a:p>
        </p:txBody>
      </p:sp>
      <p:sp>
        <p:nvSpPr>
          <p:cNvPr id="4" name="Slide Number Placeholder 3"/>
          <p:cNvSpPr>
            <a:spLocks noGrp="1"/>
          </p:cNvSpPr>
          <p:nvPr>
            <p:ph type="sldNum" sz="quarter" idx="5"/>
          </p:nvPr>
        </p:nvSpPr>
        <p:spPr/>
        <p:txBody>
          <a:bodyPr/>
          <a:lstStyle/>
          <a:p>
            <a:fld id="{C421CC1C-C004-4BD0-B890-6D0D2E5BBB28}" type="slidenum">
              <a:rPr lang="en-US" smtClean="0"/>
              <a:t>24</a:t>
            </a:fld>
            <a:endParaRPr lang="en-US"/>
          </a:p>
        </p:txBody>
      </p:sp>
    </p:spTree>
    <p:extLst>
      <p:ext uri="{BB962C8B-B14F-4D97-AF65-F5344CB8AC3E}">
        <p14:creationId xmlns:p14="http://schemas.microsoft.com/office/powerpoint/2010/main" val="2508196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Knowing the conservation status of the Candy Darter, you must create a media project that can spread awareness and promote its conservation. Here are some examples of posters, artwork, songs, and videos that raise awareness on endangered animals or threatened species.</a:t>
            </a:r>
          </a:p>
        </p:txBody>
      </p:sp>
      <p:sp>
        <p:nvSpPr>
          <p:cNvPr id="4" name="Slide Number Placeholder 3"/>
          <p:cNvSpPr>
            <a:spLocks noGrp="1"/>
          </p:cNvSpPr>
          <p:nvPr>
            <p:ph type="sldNum" sz="quarter" idx="5"/>
          </p:nvPr>
        </p:nvSpPr>
        <p:spPr/>
        <p:txBody>
          <a:bodyPr/>
          <a:lstStyle/>
          <a:p>
            <a:fld id="{C421CC1C-C004-4BD0-B890-6D0D2E5BBB28}" type="slidenum">
              <a:rPr lang="en-US" smtClean="0"/>
              <a:t>25</a:t>
            </a:fld>
            <a:endParaRPr lang="en-US"/>
          </a:p>
        </p:txBody>
      </p:sp>
    </p:spTree>
    <p:extLst>
      <p:ext uri="{BB962C8B-B14F-4D97-AF65-F5344CB8AC3E}">
        <p14:creationId xmlns:p14="http://schemas.microsoft.com/office/powerpoint/2010/main" val="12899319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an outdoor installation featuring the Candy Darter.</a:t>
            </a:r>
          </a:p>
        </p:txBody>
      </p:sp>
      <p:sp>
        <p:nvSpPr>
          <p:cNvPr id="4" name="Slide Number Placeholder 3"/>
          <p:cNvSpPr>
            <a:spLocks noGrp="1"/>
          </p:cNvSpPr>
          <p:nvPr>
            <p:ph type="sldNum" sz="quarter" idx="5"/>
          </p:nvPr>
        </p:nvSpPr>
        <p:spPr/>
        <p:txBody>
          <a:bodyPr/>
          <a:lstStyle/>
          <a:p>
            <a:fld id="{C421CC1C-C004-4BD0-B890-6D0D2E5BBB28}" type="slidenum">
              <a:rPr lang="en-US" smtClean="0"/>
              <a:t>26</a:t>
            </a:fld>
            <a:endParaRPr lang="en-US"/>
          </a:p>
        </p:txBody>
      </p:sp>
    </p:spTree>
    <p:extLst>
      <p:ext uri="{BB962C8B-B14F-4D97-AF65-F5344CB8AC3E}">
        <p14:creationId xmlns:p14="http://schemas.microsoft.com/office/powerpoint/2010/main" val="19129907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an example of an infographic about the Candy Darter</a:t>
            </a:r>
          </a:p>
        </p:txBody>
      </p:sp>
      <p:sp>
        <p:nvSpPr>
          <p:cNvPr id="4" name="Slide Number Placeholder 3"/>
          <p:cNvSpPr>
            <a:spLocks noGrp="1"/>
          </p:cNvSpPr>
          <p:nvPr>
            <p:ph type="sldNum" sz="quarter" idx="5"/>
          </p:nvPr>
        </p:nvSpPr>
        <p:spPr/>
        <p:txBody>
          <a:bodyPr/>
          <a:lstStyle/>
          <a:p>
            <a:fld id="{C421CC1C-C004-4BD0-B890-6D0D2E5BBB28}" type="slidenum">
              <a:rPr lang="en-US" smtClean="0"/>
              <a:t>27</a:t>
            </a:fld>
            <a:endParaRPr lang="en-US"/>
          </a:p>
        </p:txBody>
      </p:sp>
    </p:spTree>
    <p:extLst>
      <p:ext uri="{BB962C8B-B14F-4D97-AF65-F5344CB8AC3E}">
        <p14:creationId xmlns:p14="http://schemas.microsoft.com/office/powerpoint/2010/main" val="27928458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Here's an example of a 1-minute video for raising awareness on wolves &amp; encouraging its re-listing as endangered</a:t>
            </a:r>
          </a:p>
        </p:txBody>
      </p:sp>
      <p:sp>
        <p:nvSpPr>
          <p:cNvPr id="4" name="Slide Number Placeholder 3"/>
          <p:cNvSpPr>
            <a:spLocks noGrp="1"/>
          </p:cNvSpPr>
          <p:nvPr>
            <p:ph type="sldNum" sz="quarter" idx="5"/>
          </p:nvPr>
        </p:nvSpPr>
        <p:spPr/>
        <p:txBody>
          <a:bodyPr/>
          <a:lstStyle/>
          <a:p>
            <a:fld id="{C421CC1C-C004-4BD0-B890-6D0D2E5BBB28}" type="slidenum">
              <a:rPr lang="en-US" smtClean="0"/>
              <a:t>28</a:t>
            </a:fld>
            <a:endParaRPr lang="en-US"/>
          </a:p>
        </p:txBody>
      </p:sp>
    </p:spTree>
    <p:extLst>
      <p:ext uri="{BB962C8B-B14F-4D97-AF65-F5344CB8AC3E}">
        <p14:creationId xmlns:p14="http://schemas.microsoft.com/office/powerpoint/2010/main" val="34820630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Here's a song promoting the protection of endangered animals</a:t>
            </a:r>
          </a:p>
        </p:txBody>
      </p:sp>
      <p:sp>
        <p:nvSpPr>
          <p:cNvPr id="4" name="Slide Number Placeholder 3"/>
          <p:cNvSpPr>
            <a:spLocks noGrp="1"/>
          </p:cNvSpPr>
          <p:nvPr>
            <p:ph type="sldNum" sz="quarter" idx="5"/>
          </p:nvPr>
        </p:nvSpPr>
        <p:spPr/>
        <p:txBody>
          <a:bodyPr/>
          <a:lstStyle/>
          <a:p>
            <a:fld id="{C421CC1C-C004-4BD0-B890-6D0D2E5BBB28}" type="slidenum">
              <a:rPr lang="en-US" smtClean="0"/>
              <a:t>29</a:t>
            </a:fld>
            <a:endParaRPr lang="en-US"/>
          </a:p>
        </p:txBody>
      </p:sp>
    </p:spTree>
    <p:extLst>
      <p:ext uri="{BB962C8B-B14F-4D97-AF65-F5344CB8AC3E}">
        <p14:creationId xmlns:p14="http://schemas.microsoft.com/office/powerpoint/2010/main" val="18231190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21CC1C-C004-4BD0-B890-6D0D2E5BBB28}" type="slidenum">
              <a:rPr lang="en-US" smtClean="0"/>
              <a:t>30</a:t>
            </a:fld>
            <a:endParaRPr lang="en-US"/>
          </a:p>
        </p:txBody>
      </p:sp>
    </p:spTree>
    <p:extLst>
      <p:ext uri="{BB962C8B-B14F-4D97-AF65-F5344CB8AC3E}">
        <p14:creationId xmlns:p14="http://schemas.microsoft.com/office/powerpoint/2010/main" val="23016254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If the students have other ideas than what has been mentioned here, ask them to share them too!</a:t>
            </a:r>
          </a:p>
        </p:txBody>
      </p:sp>
      <p:sp>
        <p:nvSpPr>
          <p:cNvPr id="4" name="Slide Number Placeholder 3"/>
          <p:cNvSpPr>
            <a:spLocks noGrp="1"/>
          </p:cNvSpPr>
          <p:nvPr>
            <p:ph type="sldNum" sz="quarter" idx="5"/>
          </p:nvPr>
        </p:nvSpPr>
        <p:spPr/>
        <p:txBody>
          <a:bodyPr/>
          <a:lstStyle/>
          <a:p>
            <a:fld id="{C421CC1C-C004-4BD0-B890-6D0D2E5BBB28}" type="slidenum">
              <a:rPr lang="en-US" smtClean="0"/>
              <a:t>31</a:t>
            </a:fld>
            <a:endParaRPr lang="en-US"/>
          </a:p>
        </p:txBody>
      </p:sp>
    </p:spTree>
    <p:extLst>
      <p:ext uri="{BB962C8B-B14F-4D97-AF65-F5344CB8AC3E}">
        <p14:creationId xmlns:p14="http://schemas.microsoft.com/office/powerpoint/2010/main" val="1667216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resentation Titl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8D4177-4657-1A4E-A921-DE8A62DA016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7">
            <a:extLst>
              <a:ext uri="{FF2B5EF4-FFF2-40B4-BE49-F238E27FC236}">
                <a16:creationId xmlns:a16="http://schemas.microsoft.com/office/drawing/2014/main" id="{A9CD6553-ECE3-40CA-B942-299F8AE1563A}"/>
              </a:ext>
            </a:extLst>
          </p:cNvPr>
          <p:cNvSpPr/>
          <p:nvPr userDrawn="1"/>
        </p:nvSpPr>
        <p:spPr>
          <a:xfrm>
            <a:off x="0" y="5487686"/>
            <a:ext cx="12188952" cy="137288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ysClr val="windowText" lastClr="000000"/>
              </a:solidFill>
            </a:endParaRPr>
          </a:p>
        </p:txBody>
      </p:sp>
      <p:pic>
        <p:nvPicPr>
          <p:cNvPr id="9" name="Picture 8">
            <a:extLst>
              <a:ext uri="{FF2B5EF4-FFF2-40B4-BE49-F238E27FC236}">
                <a16:creationId xmlns:a16="http://schemas.microsoft.com/office/drawing/2014/main" id="{A7374874-739E-4FF2-A7F3-3773401359E8}"/>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434" t="7018"/>
          <a:stretch/>
        </p:blipFill>
        <p:spPr>
          <a:xfrm>
            <a:off x="4754880" y="5487686"/>
            <a:ext cx="2687841" cy="1275348"/>
          </a:xfrm>
          <a:prstGeom prst="rect">
            <a:avLst/>
          </a:prstGeom>
        </p:spPr>
      </p:pic>
      <p:pic>
        <p:nvPicPr>
          <p:cNvPr id="10" name="Picture 9">
            <a:extLst>
              <a:ext uri="{FF2B5EF4-FFF2-40B4-BE49-F238E27FC236}">
                <a16:creationId xmlns:a16="http://schemas.microsoft.com/office/drawing/2014/main" id="{01FE68F1-7434-4606-8714-62B4CE943501}"/>
              </a:ext>
            </a:extLst>
          </p:cNvPr>
          <p:cNvPicPr>
            <a:picLocks noChangeAspect="1"/>
          </p:cNvPicPr>
          <p:nvPr userDrawn="1"/>
        </p:nvPicPr>
        <p:blipFill rotWithShape="1">
          <a:blip r:embed="rId4"/>
          <a:srcRect l="18322" t="4" b="-4"/>
          <a:stretch/>
        </p:blipFill>
        <p:spPr>
          <a:xfrm flipV="1">
            <a:off x="-3049" y="6151268"/>
            <a:ext cx="4645378" cy="45719"/>
          </a:xfrm>
          <a:prstGeom prst="rect">
            <a:avLst/>
          </a:prstGeom>
        </p:spPr>
      </p:pic>
      <p:pic>
        <p:nvPicPr>
          <p:cNvPr id="11" name="Picture 10">
            <a:extLst>
              <a:ext uri="{FF2B5EF4-FFF2-40B4-BE49-F238E27FC236}">
                <a16:creationId xmlns:a16="http://schemas.microsoft.com/office/drawing/2014/main" id="{B5236E0C-4FEA-47A6-A298-3452F395A047}"/>
              </a:ext>
            </a:extLst>
          </p:cNvPr>
          <p:cNvPicPr>
            <a:picLocks noChangeAspect="1"/>
          </p:cNvPicPr>
          <p:nvPr userDrawn="1"/>
        </p:nvPicPr>
        <p:blipFill rotWithShape="1">
          <a:blip r:embed="rId4"/>
          <a:srcRect t="4" r="18322" b="-4"/>
          <a:stretch/>
        </p:blipFill>
        <p:spPr>
          <a:xfrm flipV="1">
            <a:off x="7543573" y="6156605"/>
            <a:ext cx="4645378" cy="45719"/>
          </a:xfrm>
          <a:prstGeom prst="rect">
            <a:avLst/>
          </a:prstGeom>
        </p:spPr>
      </p:pic>
      <p:sp>
        <p:nvSpPr>
          <p:cNvPr id="12" name="Text Placeholder 13">
            <a:extLst>
              <a:ext uri="{FF2B5EF4-FFF2-40B4-BE49-F238E27FC236}">
                <a16:creationId xmlns:a16="http://schemas.microsoft.com/office/drawing/2014/main" id="{5B8387B4-4677-0648-895D-3D74086786E4}"/>
              </a:ext>
            </a:extLst>
          </p:cNvPr>
          <p:cNvSpPr>
            <a:spLocks noGrp="1"/>
          </p:cNvSpPr>
          <p:nvPr>
            <p:ph type="body" sz="quarter" idx="10" hasCustomPrompt="1"/>
          </p:nvPr>
        </p:nvSpPr>
        <p:spPr>
          <a:xfrm>
            <a:off x="2143869" y="2645886"/>
            <a:ext cx="7901213" cy="631340"/>
          </a:xfrm>
        </p:spPr>
        <p:txBody>
          <a:bodyPr>
            <a:noAutofit/>
          </a:bodyPr>
          <a:lstStyle>
            <a:lvl1pPr marL="0" indent="0" algn="ctr">
              <a:buNone/>
              <a:defRPr sz="5400" b="0" baseline="0">
                <a:solidFill>
                  <a:srgbClr val="0E2E58"/>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b="1" dirty="0"/>
              <a:t>Presentation Title</a:t>
            </a:r>
            <a:endParaRPr lang="en-US" dirty="0"/>
          </a:p>
        </p:txBody>
      </p:sp>
      <p:sp>
        <p:nvSpPr>
          <p:cNvPr id="13" name="Text Placeholder 15">
            <a:extLst>
              <a:ext uri="{FF2B5EF4-FFF2-40B4-BE49-F238E27FC236}">
                <a16:creationId xmlns:a16="http://schemas.microsoft.com/office/drawing/2014/main" id="{CF0CE68A-E1C4-1145-A5AA-5D580F62FDCB}"/>
              </a:ext>
            </a:extLst>
          </p:cNvPr>
          <p:cNvSpPr>
            <a:spLocks noGrp="1"/>
          </p:cNvSpPr>
          <p:nvPr>
            <p:ph type="body" sz="quarter" idx="11" hasCustomPrompt="1"/>
          </p:nvPr>
        </p:nvSpPr>
        <p:spPr>
          <a:xfrm>
            <a:off x="4270375" y="3429000"/>
            <a:ext cx="3679825" cy="657225"/>
          </a:xfrm>
        </p:spPr>
        <p:txBody>
          <a:bodyPr>
            <a:normAutofit/>
          </a:bodyPr>
          <a:lstStyle>
            <a:lvl1pPr marL="0" indent="0" algn="ctr">
              <a:buNone/>
              <a:defRPr sz="2400" i="1">
                <a:solidFill>
                  <a:srgbClr val="0E2E58"/>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THIS IS A SUBHEAD</a:t>
            </a:r>
          </a:p>
        </p:txBody>
      </p:sp>
    </p:spTree>
    <p:extLst>
      <p:ext uri="{BB962C8B-B14F-4D97-AF65-F5344CB8AC3E}">
        <p14:creationId xmlns:p14="http://schemas.microsoft.com/office/powerpoint/2010/main" val="13840707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Photo Page 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B69F112-C8F5-4070-95E4-FD7424E40426}"/>
              </a:ext>
            </a:extLst>
          </p:cNvPr>
          <p:cNvPicPr>
            <a:picLocks noChangeAspect="1"/>
          </p:cNvPicPr>
          <p:nvPr userDrawn="1"/>
        </p:nvPicPr>
        <p:blipFill>
          <a:blip r:embed="rId2"/>
          <a:stretch>
            <a:fillRect/>
          </a:stretch>
        </p:blipFill>
        <p:spPr>
          <a:xfrm rot="5400000">
            <a:off x="5334000" y="1"/>
            <a:ext cx="6858000" cy="6858000"/>
          </a:xfrm>
          <a:prstGeom prst="rect">
            <a:avLst/>
          </a:prstGeom>
        </p:spPr>
      </p:pic>
      <p:pic>
        <p:nvPicPr>
          <p:cNvPr id="11" name="Picture 10">
            <a:extLst>
              <a:ext uri="{FF2B5EF4-FFF2-40B4-BE49-F238E27FC236}">
                <a16:creationId xmlns:a16="http://schemas.microsoft.com/office/drawing/2014/main" id="{99FB3672-AB1D-4A8A-9A5D-ABD958AAEAB4}"/>
              </a:ext>
            </a:extLst>
          </p:cNvPr>
          <p:cNvPicPr>
            <a:picLocks noChangeAspect="1"/>
          </p:cNvPicPr>
          <p:nvPr userDrawn="1"/>
        </p:nvPicPr>
        <p:blipFill>
          <a:blip r:embed="rId3"/>
          <a:stretch>
            <a:fillRect/>
          </a:stretch>
        </p:blipFill>
        <p:spPr>
          <a:xfrm>
            <a:off x="-798057" y="1117617"/>
            <a:ext cx="4951603" cy="51185"/>
          </a:xfrm>
          <a:prstGeom prst="rect">
            <a:avLst/>
          </a:prstGeom>
        </p:spPr>
      </p:pic>
      <p:sp>
        <p:nvSpPr>
          <p:cNvPr id="13" name="Text Placeholder 14">
            <a:extLst>
              <a:ext uri="{FF2B5EF4-FFF2-40B4-BE49-F238E27FC236}">
                <a16:creationId xmlns:a16="http://schemas.microsoft.com/office/drawing/2014/main" id="{07D95A90-868F-4B8A-A898-602B6054A8EA}"/>
              </a:ext>
            </a:extLst>
          </p:cNvPr>
          <p:cNvSpPr>
            <a:spLocks noGrp="1"/>
          </p:cNvSpPr>
          <p:nvPr>
            <p:ph type="body" sz="quarter" idx="11" hasCustomPrompt="1"/>
          </p:nvPr>
        </p:nvSpPr>
        <p:spPr>
          <a:xfrm>
            <a:off x="727436" y="427603"/>
            <a:ext cx="5261723" cy="877887"/>
          </a:xfrm>
        </p:spPr>
        <p:txBody>
          <a:bodyPr>
            <a:normAutofit/>
          </a:bodyPr>
          <a:lstStyle>
            <a:lvl1pPr marL="0" indent="0">
              <a:buNone/>
              <a:defRPr sz="2800" b="1" baseline="0">
                <a:solidFill>
                  <a:srgbClr val="143157"/>
                </a:solidFill>
                <a:latin typeface="+mj-lt"/>
              </a:defRPr>
            </a:lvl1pPr>
          </a:lstStyle>
          <a:p>
            <a:pPr lvl="0"/>
            <a:r>
              <a:rPr lang="en-US" dirty="0"/>
              <a:t>Photo Page</a:t>
            </a:r>
          </a:p>
        </p:txBody>
      </p:sp>
      <p:sp>
        <p:nvSpPr>
          <p:cNvPr id="14" name="Text Placeholder 11">
            <a:extLst>
              <a:ext uri="{FF2B5EF4-FFF2-40B4-BE49-F238E27FC236}">
                <a16:creationId xmlns:a16="http://schemas.microsoft.com/office/drawing/2014/main" id="{424C9DC9-7061-4552-A3A2-33F7EBC5742D}"/>
              </a:ext>
            </a:extLst>
          </p:cNvPr>
          <p:cNvSpPr>
            <a:spLocks noGrp="1"/>
          </p:cNvSpPr>
          <p:nvPr>
            <p:ph type="body" sz="quarter" idx="12" hasCustomPrompt="1"/>
          </p:nvPr>
        </p:nvSpPr>
        <p:spPr>
          <a:xfrm>
            <a:off x="727436" y="1733092"/>
            <a:ext cx="4048899" cy="4007291"/>
          </a:xfrm>
        </p:spPr>
        <p:txBody>
          <a:bodyPr/>
          <a:lstStyle>
            <a:lvl1pPr>
              <a:defRPr sz="2000">
                <a:solidFill>
                  <a:schemeClr val="bg1">
                    <a:lumMod val="50000"/>
                  </a:schemeClr>
                </a:solidFill>
              </a:defRPr>
            </a:lvl1pPr>
            <a:lvl2pPr>
              <a:defRPr sz="1700">
                <a:solidFill>
                  <a:schemeClr val="bg1">
                    <a:lumMod val="50000"/>
                  </a:schemeClr>
                </a:solidFill>
              </a:defRPr>
            </a:lvl2pPr>
            <a:lvl3pPr>
              <a:defRPr sz="1400">
                <a:solidFill>
                  <a:schemeClr val="bg1">
                    <a:lumMod val="50000"/>
                  </a:schemeClr>
                </a:solidFill>
              </a:defRPr>
            </a:lvl3pPr>
            <a:lvl4pPr>
              <a:defRPr sz="1200">
                <a:solidFill>
                  <a:schemeClr val="bg1">
                    <a:lumMod val="50000"/>
                  </a:schemeClr>
                </a:solidFill>
              </a:defRPr>
            </a:lvl4pPr>
            <a:lvl5pPr>
              <a:defRPr sz="1200">
                <a:solidFill>
                  <a:schemeClr val="bg1">
                    <a:lumMod val="50000"/>
                  </a:schemeClr>
                </a:solidFill>
              </a:defRPr>
            </a:lvl5pPr>
          </a:lstStyle>
          <a:p>
            <a:pPr lvl="0"/>
            <a:r>
              <a:rPr lang="en-US" dirty="0" err="1"/>
              <a:t>Veniam</a:t>
            </a:r>
            <a:r>
              <a:rPr lang="en-US" dirty="0"/>
              <a:t> </a:t>
            </a:r>
            <a:r>
              <a:rPr lang="en-US" dirty="0" err="1"/>
              <a:t>offendit</a:t>
            </a:r>
            <a:r>
              <a:rPr lang="en-US" dirty="0"/>
              <a:t> </a:t>
            </a:r>
            <a:r>
              <a:rPr lang="en-US" dirty="0" err="1"/>
              <a:t>ea</a:t>
            </a:r>
            <a:r>
              <a:rPr lang="en-US" dirty="0"/>
              <a:t> cum, stet </a:t>
            </a:r>
            <a:r>
              <a:rPr lang="en-US" dirty="0" err="1"/>
              <a:t>omnesque</a:t>
            </a:r>
            <a:r>
              <a:rPr lang="en-US" dirty="0"/>
              <a:t> </a:t>
            </a:r>
            <a:r>
              <a:rPr lang="en-US" dirty="0" err="1"/>
              <a:t>forensibus</a:t>
            </a:r>
            <a:r>
              <a:rPr lang="en-US" dirty="0"/>
              <a:t> ex sed.</a:t>
            </a:r>
          </a:p>
          <a:p>
            <a:pPr lvl="1"/>
            <a:r>
              <a:rPr lang="en-US" dirty="0"/>
              <a:t>Ex </a:t>
            </a:r>
            <a:r>
              <a:rPr lang="en-US" dirty="0" err="1"/>
              <a:t>legere</a:t>
            </a:r>
            <a:r>
              <a:rPr lang="en-US" dirty="0"/>
              <a:t> </a:t>
            </a:r>
            <a:r>
              <a:rPr lang="en-US" dirty="0" err="1"/>
              <a:t>alternum</a:t>
            </a:r>
            <a:r>
              <a:rPr lang="en-US" dirty="0"/>
              <a:t> </a:t>
            </a:r>
            <a:r>
              <a:rPr lang="en-US" dirty="0" err="1"/>
              <a:t>vulputate</a:t>
            </a:r>
            <a:r>
              <a:rPr lang="en-US" dirty="0"/>
              <a:t> </a:t>
            </a:r>
            <a:r>
              <a:rPr lang="en-US" dirty="0" err="1"/>
              <a:t>usu</a:t>
            </a:r>
            <a:r>
              <a:rPr lang="en-US" dirty="0"/>
              <a:t>, </a:t>
            </a:r>
            <a:r>
              <a:rPr lang="en-US" dirty="0" err="1"/>
              <a:t>nominavi</a:t>
            </a:r>
            <a:r>
              <a:rPr lang="en-US" dirty="0"/>
              <a:t> </a:t>
            </a:r>
            <a:r>
              <a:rPr lang="en-US" dirty="0" err="1"/>
              <a:t>princepes</a:t>
            </a:r>
            <a:r>
              <a:rPr lang="en-US" dirty="0"/>
              <a:t> cu sea.</a:t>
            </a:r>
          </a:p>
          <a:p>
            <a:pPr lvl="2"/>
            <a:r>
              <a:rPr lang="en-US" dirty="0" err="1"/>
              <a:t>Nonumy</a:t>
            </a:r>
            <a:r>
              <a:rPr lang="en-US" dirty="0"/>
              <a:t> </a:t>
            </a:r>
            <a:r>
              <a:rPr lang="en-US" dirty="0" err="1"/>
              <a:t>vulputate</a:t>
            </a:r>
            <a:r>
              <a:rPr lang="en-US" dirty="0"/>
              <a:t> </a:t>
            </a:r>
            <a:r>
              <a:rPr lang="en-US" dirty="0" err="1"/>
              <a:t>elaboratet</a:t>
            </a:r>
            <a:r>
              <a:rPr lang="en-US" dirty="0"/>
              <a:t> et pro, lorem option has id.</a:t>
            </a:r>
          </a:p>
          <a:p>
            <a:pPr lvl="3"/>
            <a:r>
              <a:rPr lang="en-US" dirty="0"/>
              <a:t>Sit in </a:t>
            </a:r>
            <a:r>
              <a:rPr lang="en-US" dirty="0" err="1"/>
              <a:t>movet</a:t>
            </a:r>
            <a:r>
              <a:rPr lang="en-US" dirty="0"/>
              <a:t> </a:t>
            </a:r>
            <a:r>
              <a:rPr lang="en-US" dirty="0" err="1"/>
              <a:t>iriure</a:t>
            </a:r>
            <a:r>
              <a:rPr lang="en-US" dirty="0"/>
              <a:t> </a:t>
            </a:r>
            <a:r>
              <a:rPr lang="en-US" dirty="0" err="1"/>
              <a:t>mentitum</a:t>
            </a:r>
            <a:r>
              <a:rPr lang="en-US" dirty="0"/>
              <a:t>, cum in </a:t>
            </a:r>
            <a:r>
              <a:rPr lang="en-US" dirty="0" err="1"/>
              <a:t>unum</a:t>
            </a:r>
            <a:r>
              <a:rPr lang="en-US" dirty="0"/>
              <a:t> </a:t>
            </a:r>
            <a:r>
              <a:rPr lang="en-US" dirty="0" err="1"/>
              <a:t>indoctum</a:t>
            </a:r>
            <a:r>
              <a:rPr lang="en-US" dirty="0"/>
              <a:t> </a:t>
            </a:r>
            <a:r>
              <a:rPr lang="en-US" dirty="0" err="1"/>
              <a:t>urbanitas</a:t>
            </a:r>
            <a:r>
              <a:rPr lang="en-US" dirty="0"/>
              <a:t>, at sed </a:t>
            </a:r>
            <a:r>
              <a:rPr lang="en-US" dirty="0" err="1"/>
              <a:t>assum</a:t>
            </a:r>
            <a:r>
              <a:rPr lang="en-US" dirty="0"/>
              <a:t> </a:t>
            </a:r>
            <a:r>
              <a:rPr lang="en-US" dirty="0" err="1"/>
              <a:t>paulo</a:t>
            </a:r>
            <a:r>
              <a:rPr lang="en-US" dirty="0"/>
              <a:t> commune.</a:t>
            </a:r>
          </a:p>
          <a:p>
            <a:pPr lvl="4"/>
            <a:r>
              <a:rPr lang="en-US" dirty="0" err="1"/>
              <a:t>Nibh</a:t>
            </a:r>
            <a:r>
              <a:rPr lang="en-US" dirty="0"/>
              <a:t> </a:t>
            </a:r>
            <a:r>
              <a:rPr lang="en-US" dirty="0" err="1"/>
              <a:t>adipiscing</a:t>
            </a:r>
            <a:r>
              <a:rPr lang="en-US" dirty="0"/>
              <a:t> cu sed, </a:t>
            </a:r>
            <a:r>
              <a:rPr lang="en-US" dirty="0" err="1"/>
              <a:t>suas</a:t>
            </a:r>
            <a:r>
              <a:rPr lang="en-US" dirty="0"/>
              <a:t> </a:t>
            </a:r>
            <a:r>
              <a:rPr lang="en-US" dirty="0" err="1"/>
              <a:t>docendi</a:t>
            </a:r>
            <a:r>
              <a:rPr lang="en-US" dirty="0"/>
              <a:t> </a:t>
            </a:r>
            <a:r>
              <a:rPr lang="en-US" dirty="0" err="1"/>
              <a:t>assueverit</a:t>
            </a:r>
            <a:r>
              <a:rPr lang="en-US" dirty="0"/>
              <a:t> </a:t>
            </a:r>
            <a:r>
              <a:rPr lang="en-US" dirty="0" err="1"/>
              <a:t>te</a:t>
            </a:r>
            <a:r>
              <a:rPr lang="en-US" dirty="0"/>
              <a:t> per.</a:t>
            </a:r>
          </a:p>
        </p:txBody>
      </p:sp>
      <p:sp>
        <p:nvSpPr>
          <p:cNvPr id="16" name="Picture Placeholder 15">
            <a:extLst>
              <a:ext uri="{FF2B5EF4-FFF2-40B4-BE49-F238E27FC236}">
                <a16:creationId xmlns:a16="http://schemas.microsoft.com/office/drawing/2014/main" id="{464617D0-A8FA-4DB5-9B59-6242874B8B87}"/>
              </a:ext>
            </a:extLst>
          </p:cNvPr>
          <p:cNvSpPr>
            <a:spLocks noGrp="1"/>
          </p:cNvSpPr>
          <p:nvPr>
            <p:ph type="pic" sz="quarter" idx="13"/>
          </p:nvPr>
        </p:nvSpPr>
        <p:spPr>
          <a:xfrm>
            <a:off x="5543444" y="1733092"/>
            <a:ext cx="6037262" cy="4147008"/>
          </a:xfrm>
        </p:spPr>
        <p:txBody>
          <a:bodyPr/>
          <a:lstStyle>
            <a:lvl1pPr marL="0" indent="0">
              <a:buNone/>
              <a:defRPr/>
            </a:lvl1pPr>
          </a:lstStyle>
          <a:p>
            <a:endParaRPr lang="en-US" dirty="0"/>
          </a:p>
        </p:txBody>
      </p:sp>
      <p:pic>
        <p:nvPicPr>
          <p:cNvPr id="15" name="Picture 14">
            <a:extLst>
              <a:ext uri="{FF2B5EF4-FFF2-40B4-BE49-F238E27FC236}">
                <a16:creationId xmlns:a16="http://schemas.microsoft.com/office/drawing/2014/main" id="{845DB9B5-427A-774B-9458-B1CCD5D3D285}"/>
              </a:ext>
            </a:extLst>
          </p:cNvPr>
          <p:cNvPicPr>
            <a:picLocks noChangeAspect="1"/>
          </p:cNvPicPr>
          <p:nvPr userDrawn="1"/>
        </p:nvPicPr>
        <p:blipFill>
          <a:blip r:embed="rId4"/>
          <a:stretch>
            <a:fillRect/>
          </a:stretch>
        </p:blipFill>
        <p:spPr>
          <a:xfrm>
            <a:off x="250679" y="6336792"/>
            <a:ext cx="463891" cy="365760"/>
          </a:xfrm>
          <a:prstGeom prst="rect">
            <a:avLst/>
          </a:prstGeom>
        </p:spPr>
      </p:pic>
    </p:spTree>
    <p:extLst>
      <p:ext uri="{BB962C8B-B14F-4D97-AF65-F5344CB8AC3E}">
        <p14:creationId xmlns:p14="http://schemas.microsoft.com/office/powerpoint/2010/main" val="2955294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993C2F9-C76C-46A3-A50B-306605AB8B18}"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77B843-236F-4701-AAA1-881D99B3B2A2}" type="slidenum">
              <a:rPr lang="en-US" smtClean="0"/>
              <a:t>‹#›</a:t>
            </a:fld>
            <a:endParaRPr lang="en-US"/>
          </a:p>
        </p:txBody>
      </p:sp>
      <p:pic>
        <p:nvPicPr>
          <p:cNvPr id="8" name="Picture 7">
            <a:extLst>
              <a:ext uri="{FF2B5EF4-FFF2-40B4-BE49-F238E27FC236}">
                <a16:creationId xmlns:a16="http://schemas.microsoft.com/office/drawing/2014/main" id="{6BC3ACAB-13DB-B049-9E6E-DE62984E6546}"/>
              </a:ext>
            </a:extLst>
          </p:cNvPr>
          <p:cNvPicPr>
            <a:picLocks/>
          </p:cNvPicPr>
          <p:nvPr userDrawn="1"/>
        </p:nvPicPr>
        <p:blipFill>
          <a:blip r:embed="rId3">
            <a:lum bright="70000" contrast="-70000"/>
          </a:blip>
          <a:stretch>
            <a:fillRect/>
          </a:stretch>
        </p:blipFill>
        <p:spPr>
          <a:xfrm>
            <a:off x="248226" y="6336792"/>
            <a:ext cx="466344" cy="365760"/>
          </a:xfrm>
          <a:prstGeom prst="rect">
            <a:avLst/>
          </a:prstGeom>
        </p:spPr>
      </p:pic>
    </p:spTree>
    <p:extLst>
      <p:ext uri="{BB962C8B-B14F-4D97-AF65-F5344CB8AC3E}">
        <p14:creationId xmlns:p14="http://schemas.microsoft.com/office/powerpoint/2010/main" val="4103784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4/8/22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93C2F9-C76C-46A3-A50B-306605AB8B18}" type="datetimeFigureOut">
              <a:rPr lang="en-US" smtClean="0"/>
              <a:t>4/8/22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77B843-236F-4701-AAA1-881D99B3B2A2}" type="slidenum">
              <a:rPr lang="en-US" smtClean="0"/>
              <a:t>‹#›</a:t>
            </a:fld>
            <a:endParaRPr lang="en-US"/>
          </a:p>
        </p:txBody>
      </p:sp>
    </p:spTree>
    <p:extLst>
      <p:ext uri="{BB962C8B-B14F-4D97-AF65-F5344CB8AC3E}">
        <p14:creationId xmlns:p14="http://schemas.microsoft.com/office/powerpoint/2010/main" val="1703545500"/>
      </p:ext>
    </p:extLst>
  </p:cSld>
  <p:clrMap bg1="lt1" tx1="dk1" bg2="lt2" tx2="dk2" accent1="accent1" accent2="accent2" accent3="accent3" accent4="accent4" accent5="accent5" accent6="accent6" hlink="hlink" folHlink="folHlink"/>
  <p:sldLayoutIdLst>
    <p:sldLayoutId id="214748370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14.jpe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VukyqMajAOU?feature=oembed" TargetMode="External"/><Relationship Id="rId5" Type="http://schemas.openxmlformats.org/officeDocument/2006/relationships/image" Target="../media/image12.pn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png"/><Relationship Id="rId7" Type="http://schemas.openxmlformats.org/officeDocument/2006/relationships/diagramColors" Target="../diagrams/colors1.xml"/><Relationship Id="rId12"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image" Target="../media/image21.png"/><Relationship Id="rId5" Type="http://schemas.openxmlformats.org/officeDocument/2006/relationships/diagramLayout" Target="../diagrams/layout1.xml"/><Relationship Id="rId10" Type="http://schemas.openxmlformats.org/officeDocument/2006/relationships/image" Target="../media/image20.png"/><Relationship Id="rId4" Type="http://schemas.openxmlformats.org/officeDocument/2006/relationships/diagramData" Target="../diagrams/data1.xml"/><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7.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sv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2.png"/><Relationship Id="rId7" Type="http://schemas.openxmlformats.org/officeDocument/2006/relationships/image" Target="../media/image31.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 Id="rId9" Type="http://schemas.openxmlformats.org/officeDocument/2006/relationships/image" Target="../media/image33.sv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7.sv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sv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35.sv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7.sv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3.sv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Vvvb07Mao8A?feature=oembed" TargetMode="External"/><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ideo" Target="https://www.youtube.com/embed/msp0LU7y7J0?feature=oembed" TargetMode="External"/><Relationship Id="rId4" Type="http://schemas.openxmlformats.org/officeDocument/2006/relationships/image" Target="../media/image46.jpeg"/></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ideo" Target="https://www.youtube.com/embed/xw_x-8iKcCY?feature=oembed" TargetMode="External"/><Relationship Id="rId4" Type="http://schemas.openxmlformats.org/officeDocument/2006/relationships/image" Target="../media/image50.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ideo" Target="https://www.youtube.com/embed/cPWKME4JqDE?feature=oembed" TargetMode="External"/><Relationship Id="rId4" Type="http://schemas.openxmlformats.org/officeDocument/2006/relationships/image" Target="../media/image51.jpe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BF68C5-2E5A-3741-8B13-7E52F177BE1B}"/>
              </a:ext>
            </a:extLst>
          </p:cNvPr>
          <p:cNvSpPr>
            <a:spLocks noGrp="1"/>
          </p:cNvSpPr>
          <p:nvPr>
            <p:ph type="body" sz="quarter" idx="10"/>
          </p:nvPr>
        </p:nvSpPr>
        <p:spPr>
          <a:xfrm>
            <a:off x="1504326" y="3664683"/>
            <a:ext cx="10279359" cy="822528"/>
          </a:xfrm>
        </p:spPr>
        <p:txBody>
          <a:bodyPr vert="horz" lIns="91440" tIns="45720" rIns="91440" bIns="45720" rtlCol="0" anchor="t">
            <a:noAutofit/>
          </a:bodyPr>
          <a:lstStyle/>
          <a:p>
            <a:pPr algn="l"/>
            <a:r>
              <a:rPr lang="en-US" sz="2800" b="1" dirty="0">
                <a:ea typeface="+mj-lt"/>
                <a:cs typeface="+mj-lt"/>
              </a:rPr>
              <a:t>Find the Bullseye: Targeting Conservation of the Candy Darter</a:t>
            </a:r>
          </a:p>
          <a:p>
            <a:endParaRPr lang="en-US" sz="2800" b="1">
              <a:ea typeface="+mj-lt"/>
              <a:cs typeface="+mj-lt"/>
            </a:endParaRPr>
          </a:p>
        </p:txBody>
      </p:sp>
      <p:sp>
        <p:nvSpPr>
          <p:cNvPr id="3" name="Text Placeholder 2">
            <a:extLst>
              <a:ext uri="{FF2B5EF4-FFF2-40B4-BE49-F238E27FC236}">
                <a16:creationId xmlns:a16="http://schemas.microsoft.com/office/drawing/2014/main" id="{065E71B2-839B-AF45-B237-7F8A026E4F0F}"/>
              </a:ext>
            </a:extLst>
          </p:cNvPr>
          <p:cNvSpPr>
            <a:spLocks noGrp="1"/>
          </p:cNvSpPr>
          <p:nvPr>
            <p:ph type="body" sz="quarter" idx="11"/>
          </p:nvPr>
        </p:nvSpPr>
        <p:spPr>
          <a:xfrm>
            <a:off x="2027946" y="5073383"/>
            <a:ext cx="8173256" cy="349955"/>
          </a:xfrm>
        </p:spPr>
        <p:txBody>
          <a:bodyPr vert="horz" lIns="91440" tIns="45720" rIns="91440" bIns="45720" rtlCol="0" anchor="t">
            <a:normAutofit fontScale="92500" lnSpcReduction="20000"/>
          </a:bodyPr>
          <a:lstStyle/>
          <a:p>
            <a:r>
              <a:rPr lang="en-US" dirty="0">
                <a:cs typeface="Calibri"/>
              </a:rPr>
              <a:t>Prepared by: Jem </a:t>
            </a:r>
            <a:r>
              <a:rPr lang="en-US" dirty="0" err="1">
                <a:cs typeface="Calibri"/>
              </a:rPr>
              <a:t>Baldisimo</a:t>
            </a:r>
          </a:p>
        </p:txBody>
      </p:sp>
      <p:pic>
        <p:nvPicPr>
          <p:cNvPr id="4" name="Picture 3" descr="A close-up of a fish&#10;&#10;Description automatically generated">
            <a:extLst>
              <a:ext uri="{FF2B5EF4-FFF2-40B4-BE49-F238E27FC236}">
                <a16:creationId xmlns:a16="http://schemas.microsoft.com/office/drawing/2014/main" id="{84EC943A-6991-4830-885B-E55F09A636FE}"/>
              </a:ext>
            </a:extLst>
          </p:cNvPr>
          <p:cNvPicPr>
            <a:picLocks noChangeAspect="1"/>
          </p:cNvPicPr>
          <p:nvPr/>
        </p:nvPicPr>
        <p:blipFill rotWithShape="1">
          <a:blip r:embed="rId3"/>
          <a:srcRect l="197" r="592" b="1532"/>
          <a:stretch/>
        </p:blipFill>
        <p:spPr>
          <a:xfrm>
            <a:off x="2351528" y="296704"/>
            <a:ext cx="7300975" cy="3259811"/>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sp>
        <p:nvSpPr>
          <p:cNvPr id="5" name="TextBox 4">
            <a:extLst>
              <a:ext uri="{FF2B5EF4-FFF2-40B4-BE49-F238E27FC236}">
                <a16:creationId xmlns:a16="http://schemas.microsoft.com/office/drawing/2014/main" id="{5A78991A-1A26-430F-AE82-82511D4D9DEC}"/>
              </a:ext>
            </a:extLst>
          </p:cNvPr>
          <p:cNvSpPr txBox="1"/>
          <p:nvPr/>
        </p:nvSpPr>
        <p:spPr>
          <a:xfrm>
            <a:off x="2451207" y="4167308"/>
            <a:ext cx="752651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i="1" dirty="0">
                <a:ea typeface="+mn-lt"/>
                <a:cs typeface="+mn-lt"/>
              </a:rPr>
              <a:t>Determining an endemic species’ risk of extinction using available data and spreading awareness for conservation.</a:t>
            </a:r>
          </a:p>
        </p:txBody>
      </p:sp>
    </p:spTree>
    <p:extLst>
      <p:ext uri="{BB962C8B-B14F-4D97-AF65-F5344CB8AC3E}">
        <p14:creationId xmlns:p14="http://schemas.microsoft.com/office/powerpoint/2010/main" val="247744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F6C991-087E-A245-B791-A24774DBC9C5}"/>
              </a:ext>
            </a:extLst>
          </p:cNvPr>
          <p:cNvSpPr>
            <a:spLocks noGrp="1"/>
          </p:cNvSpPr>
          <p:nvPr>
            <p:ph type="title"/>
          </p:nvPr>
        </p:nvSpPr>
        <p:spPr>
          <a:xfrm>
            <a:off x="838201" y="345810"/>
            <a:ext cx="5120561" cy="1325563"/>
          </a:xfrm>
        </p:spPr>
        <p:txBody>
          <a:bodyPr>
            <a:normAutofit/>
          </a:bodyPr>
          <a:lstStyle/>
          <a:p>
            <a:r>
              <a:rPr lang="en-US" dirty="0">
                <a:solidFill>
                  <a:schemeClr val="tx1"/>
                </a:solidFill>
              </a:rPr>
              <a:t>Jem </a:t>
            </a:r>
            <a:r>
              <a:rPr lang="en-US" dirty="0" err="1">
                <a:solidFill>
                  <a:schemeClr val="tx1"/>
                </a:solidFill>
              </a:rPr>
              <a:t>Baldisimo</a:t>
            </a:r>
            <a:endParaRPr lang="en-US" dirty="0">
              <a:solidFill>
                <a:schemeClr val="tx1"/>
              </a:solidFill>
              <a:cs typeface="Calibri Light"/>
            </a:endParaRPr>
          </a:p>
        </p:txBody>
      </p:sp>
      <p:sp>
        <p:nvSpPr>
          <p:cNvPr id="3" name="Content Placeholder 2">
            <a:extLst>
              <a:ext uri="{FF2B5EF4-FFF2-40B4-BE49-F238E27FC236}">
                <a16:creationId xmlns:a16="http://schemas.microsoft.com/office/drawing/2014/main" id="{581C32C4-205A-1C4D-8BAB-C7B2A59A2220}"/>
              </a:ext>
            </a:extLst>
          </p:cNvPr>
          <p:cNvSpPr>
            <a:spLocks noGrp="1"/>
          </p:cNvSpPr>
          <p:nvPr>
            <p:ph idx="1"/>
          </p:nvPr>
        </p:nvSpPr>
        <p:spPr>
          <a:xfrm>
            <a:off x="170544" y="2724657"/>
            <a:ext cx="7779896" cy="4293281"/>
          </a:xfrm>
        </p:spPr>
        <p:txBody>
          <a:bodyPr vert="horz" lIns="91440" tIns="45720" rIns="91440" bIns="45720" rtlCol="0" anchor="t">
            <a:normAutofit/>
          </a:bodyPr>
          <a:lstStyle/>
          <a:p>
            <a:r>
              <a:rPr lang="en-US" dirty="0">
                <a:solidFill>
                  <a:schemeClr val="tx1"/>
                </a:solidFill>
                <a:cs typeface="Calibri"/>
              </a:rPr>
              <a:t>From the </a:t>
            </a:r>
            <a:r>
              <a:rPr lang="en-US" b="1" u="sng" dirty="0">
                <a:solidFill>
                  <a:schemeClr val="tx1"/>
                </a:solidFill>
                <a:cs typeface="Calibri"/>
              </a:rPr>
              <a:t>Philippines</a:t>
            </a:r>
            <a:r>
              <a:rPr lang="en-US" dirty="0">
                <a:solidFill>
                  <a:schemeClr val="tx1"/>
                </a:solidFill>
                <a:cs typeface="Calibri"/>
              </a:rPr>
              <a:t> – country with the most types of marine fishes in the world!</a:t>
            </a:r>
            <a:endParaRPr lang="en-US" dirty="0">
              <a:solidFill>
                <a:schemeClr val="tx1"/>
              </a:solidFill>
            </a:endParaRPr>
          </a:p>
          <a:p>
            <a:r>
              <a:rPr lang="en-US" dirty="0">
                <a:solidFill>
                  <a:schemeClr val="tx1"/>
                </a:solidFill>
                <a:ea typeface="+mn-lt"/>
                <a:cs typeface="+mn-lt"/>
              </a:rPr>
              <a:t>PhD candidate at ODU</a:t>
            </a:r>
          </a:p>
          <a:p>
            <a:r>
              <a:rPr lang="en-US" dirty="0">
                <a:solidFill>
                  <a:schemeClr val="tx1"/>
                </a:solidFill>
                <a:cs typeface="Calibri"/>
              </a:rPr>
              <a:t>I study: </a:t>
            </a:r>
            <a:r>
              <a:rPr lang="en-US" u="sng" dirty="0">
                <a:solidFill>
                  <a:schemeClr val="tx1"/>
                </a:solidFill>
                <a:cs typeface="Calibri"/>
              </a:rPr>
              <a:t>Which aquarium fishes are more likely to be </a:t>
            </a:r>
            <a:r>
              <a:rPr lang="en-US" b="1" u="sng" dirty="0">
                <a:solidFill>
                  <a:schemeClr val="tx1"/>
                </a:solidFill>
                <a:cs typeface="Calibri"/>
              </a:rPr>
              <a:t>extinct</a:t>
            </a:r>
            <a:r>
              <a:rPr lang="en-US" u="sng" dirty="0">
                <a:solidFill>
                  <a:schemeClr val="tx1"/>
                </a:solidFill>
                <a:cs typeface="Calibri"/>
              </a:rPr>
              <a:t> in the future?</a:t>
            </a:r>
            <a:endParaRPr lang="en-US" dirty="0">
              <a:solidFill>
                <a:schemeClr val="tx1"/>
              </a:solidFill>
              <a:cs typeface="Calibri"/>
            </a:endParaRPr>
          </a:p>
        </p:txBody>
      </p:sp>
      <p:sp>
        <p:nvSpPr>
          <p:cNvPr id="16" name="Oval 15">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9" name="Picture 9">
            <a:extLst>
              <a:ext uri="{FF2B5EF4-FFF2-40B4-BE49-F238E27FC236}">
                <a16:creationId xmlns:a16="http://schemas.microsoft.com/office/drawing/2014/main" id="{61F08953-3D4D-4FF2-8A5F-AEE3740FF6D2}"/>
              </a:ext>
            </a:extLst>
          </p:cNvPr>
          <p:cNvPicPr>
            <a:picLocks noChangeAspect="1"/>
          </p:cNvPicPr>
          <p:nvPr/>
        </p:nvPicPr>
        <p:blipFill rotWithShape="1">
          <a:blip r:embed="rId3"/>
          <a:srcRect l="15368" r="14508" b="-2"/>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8" name="Arc 17">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8" name="Picture 8" descr="A picture containing grass, outdoor, person, several&#10;&#10;Description automatically generated">
            <a:extLst>
              <a:ext uri="{FF2B5EF4-FFF2-40B4-BE49-F238E27FC236}">
                <a16:creationId xmlns:a16="http://schemas.microsoft.com/office/drawing/2014/main" id="{8C377F83-0F8A-4E34-9689-9C730FBE4695}"/>
              </a:ext>
            </a:extLst>
          </p:cNvPr>
          <p:cNvPicPr>
            <a:picLocks noChangeAspect="1"/>
          </p:cNvPicPr>
          <p:nvPr/>
        </p:nvPicPr>
        <p:blipFill rotWithShape="1">
          <a:blip r:embed="rId4"/>
          <a:srcRect r="2" b="5838"/>
          <a:stretch/>
        </p:blipFill>
        <p:spPr>
          <a:xfrm>
            <a:off x="6638978" y="87087"/>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3954684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DF2F1-81CA-4FB4-9BD4-82C748AF8B1F}"/>
              </a:ext>
            </a:extLst>
          </p:cNvPr>
          <p:cNvSpPr>
            <a:spLocks noGrp="1"/>
          </p:cNvSpPr>
          <p:nvPr>
            <p:ph type="title"/>
          </p:nvPr>
        </p:nvSpPr>
        <p:spPr/>
        <p:txBody>
          <a:bodyPr/>
          <a:lstStyle/>
          <a:p>
            <a:r>
              <a:rPr lang="en-US" dirty="0">
                <a:cs typeface="Calibri Light"/>
              </a:rPr>
              <a:t>Lesson Overview</a:t>
            </a:r>
            <a:endParaRPr lang="en-US" dirty="0"/>
          </a:p>
        </p:txBody>
      </p:sp>
      <p:sp>
        <p:nvSpPr>
          <p:cNvPr id="3" name="Content Placeholder 2">
            <a:extLst>
              <a:ext uri="{FF2B5EF4-FFF2-40B4-BE49-F238E27FC236}">
                <a16:creationId xmlns:a16="http://schemas.microsoft.com/office/drawing/2014/main" id="{C89B1B10-A9FB-4353-B6A1-AE6E1E5A1330}"/>
              </a:ext>
            </a:extLst>
          </p:cNvPr>
          <p:cNvSpPr>
            <a:spLocks noGrp="1"/>
          </p:cNvSpPr>
          <p:nvPr>
            <p:ph sz="half" idx="1"/>
          </p:nvPr>
        </p:nvSpPr>
        <p:spPr>
          <a:xfrm>
            <a:off x="926804" y="2144602"/>
            <a:ext cx="5332227" cy="4351338"/>
          </a:xfrm>
        </p:spPr>
        <p:txBody>
          <a:bodyPr vert="horz" lIns="91440" tIns="45720" rIns="91440" bIns="45720" rtlCol="0" anchor="t">
            <a:normAutofit/>
          </a:bodyPr>
          <a:lstStyle/>
          <a:p>
            <a:r>
              <a:rPr lang="en-US" dirty="0">
                <a:cs typeface="Calibri"/>
              </a:rPr>
              <a:t>Extinction &amp; Extinction Risk</a:t>
            </a:r>
          </a:p>
          <a:p>
            <a:r>
              <a:rPr lang="en-US" dirty="0">
                <a:cs typeface="Calibri"/>
              </a:rPr>
              <a:t>IUCN Red List</a:t>
            </a:r>
            <a:endParaRPr lang="en-US" dirty="0"/>
          </a:p>
          <a:p>
            <a:r>
              <a:rPr lang="en-US" dirty="0">
                <a:cs typeface="Calibri"/>
              </a:rPr>
              <a:t>Threatened Fishes in the Chesapeake Bay</a:t>
            </a:r>
          </a:p>
          <a:p>
            <a:r>
              <a:rPr lang="en-US" dirty="0">
                <a:cs typeface="Calibri"/>
              </a:rPr>
              <a:t>Extinction Risk of the Candy Darter</a:t>
            </a:r>
            <a:endParaRPr lang="en-US" dirty="0"/>
          </a:p>
        </p:txBody>
      </p:sp>
      <p:pic>
        <p:nvPicPr>
          <p:cNvPr id="6" name="Picture 2" descr="A picture containing text&#10;&#10;Description automatically generated">
            <a:extLst>
              <a:ext uri="{FF2B5EF4-FFF2-40B4-BE49-F238E27FC236}">
                <a16:creationId xmlns:a16="http://schemas.microsoft.com/office/drawing/2014/main" id="{7241E5F7-712C-4EAE-BCE2-3B6251F51DCC}"/>
              </a:ext>
            </a:extLst>
          </p:cNvPr>
          <p:cNvPicPr>
            <a:picLocks noChangeAspect="1"/>
          </p:cNvPicPr>
          <p:nvPr/>
        </p:nvPicPr>
        <p:blipFill>
          <a:blip r:embed="rId3"/>
          <a:stretch>
            <a:fillRect/>
          </a:stretch>
        </p:blipFill>
        <p:spPr>
          <a:xfrm>
            <a:off x="6758676" y="1716975"/>
            <a:ext cx="4231589" cy="1034598"/>
          </a:xfrm>
          <a:prstGeom prst="rect">
            <a:avLst/>
          </a:prstGeom>
        </p:spPr>
      </p:pic>
      <p:pic>
        <p:nvPicPr>
          <p:cNvPr id="7" name="Picture 7">
            <a:extLst>
              <a:ext uri="{FF2B5EF4-FFF2-40B4-BE49-F238E27FC236}">
                <a16:creationId xmlns:a16="http://schemas.microsoft.com/office/drawing/2014/main" id="{AC80FCB3-68B5-4498-8EC6-CA58323180FD}"/>
              </a:ext>
            </a:extLst>
          </p:cNvPr>
          <p:cNvPicPr>
            <a:picLocks noChangeAspect="1"/>
          </p:cNvPicPr>
          <p:nvPr/>
        </p:nvPicPr>
        <p:blipFill>
          <a:blip r:embed="rId4"/>
          <a:stretch>
            <a:fillRect/>
          </a:stretch>
        </p:blipFill>
        <p:spPr>
          <a:xfrm>
            <a:off x="6301563" y="4404936"/>
            <a:ext cx="2743200" cy="1131570"/>
          </a:xfrm>
          <a:prstGeom prst="rect">
            <a:avLst/>
          </a:prstGeom>
        </p:spPr>
      </p:pic>
      <p:pic>
        <p:nvPicPr>
          <p:cNvPr id="8" name="Picture 8">
            <a:extLst>
              <a:ext uri="{FF2B5EF4-FFF2-40B4-BE49-F238E27FC236}">
                <a16:creationId xmlns:a16="http://schemas.microsoft.com/office/drawing/2014/main" id="{3E5232FC-4241-4B29-AF6B-429A6073DC06}"/>
              </a:ext>
            </a:extLst>
          </p:cNvPr>
          <p:cNvPicPr>
            <a:picLocks noChangeAspect="1"/>
          </p:cNvPicPr>
          <p:nvPr/>
        </p:nvPicPr>
        <p:blipFill>
          <a:blip r:embed="rId5"/>
          <a:stretch>
            <a:fillRect/>
          </a:stretch>
        </p:blipFill>
        <p:spPr>
          <a:xfrm>
            <a:off x="6239540" y="3160212"/>
            <a:ext cx="2743200" cy="803390"/>
          </a:xfrm>
          <a:prstGeom prst="rect">
            <a:avLst/>
          </a:prstGeom>
        </p:spPr>
      </p:pic>
      <p:pic>
        <p:nvPicPr>
          <p:cNvPr id="9" name="Picture 9" descr="A close-up of a fish&#10;&#10;Description automatically generated">
            <a:extLst>
              <a:ext uri="{FF2B5EF4-FFF2-40B4-BE49-F238E27FC236}">
                <a16:creationId xmlns:a16="http://schemas.microsoft.com/office/drawing/2014/main" id="{CDB8D17B-F8C9-414F-89F4-1D218E91C4F4}"/>
              </a:ext>
            </a:extLst>
          </p:cNvPr>
          <p:cNvPicPr>
            <a:picLocks noChangeAspect="1"/>
          </p:cNvPicPr>
          <p:nvPr/>
        </p:nvPicPr>
        <p:blipFill>
          <a:blip r:embed="rId6"/>
          <a:stretch>
            <a:fillRect/>
          </a:stretch>
        </p:blipFill>
        <p:spPr>
          <a:xfrm>
            <a:off x="9154633" y="4300540"/>
            <a:ext cx="2743200" cy="1234035"/>
          </a:xfrm>
          <a:prstGeom prst="rect">
            <a:avLst/>
          </a:prstGeom>
        </p:spPr>
      </p:pic>
      <p:pic>
        <p:nvPicPr>
          <p:cNvPr id="10" name="Picture 10">
            <a:extLst>
              <a:ext uri="{FF2B5EF4-FFF2-40B4-BE49-F238E27FC236}">
                <a16:creationId xmlns:a16="http://schemas.microsoft.com/office/drawing/2014/main" id="{03C64C83-0932-4201-AAA8-BC1988690466}"/>
              </a:ext>
            </a:extLst>
          </p:cNvPr>
          <p:cNvPicPr>
            <a:picLocks noChangeAspect="1"/>
          </p:cNvPicPr>
          <p:nvPr/>
        </p:nvPicPr>
        <p:blipFill>
          <a:blip r:embed="rId7"/>
          <a:stretch>
            <a:fillRect/>
          </a:stretch>
        </p:blipFill>
        <p:spPr>
          <a:xfrm>
            <a:off x="9256528" y="2838672"/>
            <a:ext cx="2362200" cy="1428750"/>
          </a:xfrm>
          <a:prstGeom prst="rect">
            <a:avLst/>
          </a:prstGeom>
        </p:spPr>
      </p:pic>
    </p:spTree>
    <p:extLst>
      <p:ext uri="{BB962C8B-B14F-4D97-AF65-F5344CB8AC3E}">
        <p14:creationId xmlns:p14="http://schemas.microsoft.com/office/powerpoint/2010/main" val="2160109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D5B0F-19AB-458A-B7E3-C95935E43516}"/>
              </a:ext>
            </a:extLst>
          </p:cNvPr>
          <p:cNvSpPr>
            <a:spLocks noGrp="1"/>
          </p:cNvSpPr>
          <p:nvPr>
            <p:ph type="title"/>
          </p:nvPr>
        </p:nvSpPr>
        <p:spPr/>
        <p:txBody>
          <a:bodyPr/>
          <a:lstStyle/>
          <a:p>
            <a:r>
              <a:rPr lang="en-US" dirty="0">
                <a:cs typeface="Calibri Light"/>
              </a:rPr>
              <a:t>EXTINCTION</a:t>
            </a:r>
            <a:endParaRPr lang="en-US" dirty="0"/>
          </a:p>
        </p:txBody>
      </p:sp>
      <p:sp>
        <p:nvSpPr>
          <p:cNvPr id="3" name="Content Placeholder 2">
            <a:extLst>
              <a:ext uri="{FF2B5EF4-FFF2-40B4-BE49-F238E27FC236}">
                <a16:creationId xmlns:a16="http://schemas.microsoft.com/office/drawing/2014/main" id="{B937B70F-6FAA-46C9-BAC0-673B1F13F5E4}"/>
              </a:ext>
            </a:extLst>
          </p:cNvPr>
          <p:cNvSpPr>
            <a:spLocks noGrp="1"/>
          </p:cNvSpPr>
          <p:nvPr>
            <p:ph idx="1"/>
          </p:nvPr>
        </p:nvSpPr>
        <p:spPr>
          <a:xfrm>
            <a:off x="4879077" y="1765880"/>
            <a:ext cx="7254949" cy="4847524"/>
          </a:xfrm>
        </p:spPr>
        <p:txBody>
          <a:bodyPr vert="horz" lIns="91440" tIns="45720" rIns="91440" bIns="45720" rtlCol="0" anchor="t">
            <a:normAutofit/>
          </a:bodyPr>
          <a:lstStyle/>
          <a:p>
            <a:pPr marL="0" indent="0">
              <a:buNone/>
            </a:pPr>
            <a:endParaRPr lang="en-US" dirty="0">
              <a:cs typeface="Calibri"/>
            </a:endParaRPr>
          </a:p>
          <a:p>
            <a:pPr marL="0" indent="0">
              <a:buNone/>
            </a:pPr>
            <a:r>
              <a:rPr lang="en-US" dirty="0">
                <a:cs typeface="Calibri"/>
              </a:rPr>
              <a:t>Why should we care about extinction?</a:t>
            </a:r>
          </a:p>
          <a:p>
            <a:pPr marL="514350" indent="-514350">
              <a:buAutoNum type="arabicPeriod"/>
            </a:pPr>
            <a:r>
              <a:rPr lang="en-US" dirty="0">
                <a:cs typeface="Calibri"/>
              </a:rPr>
              <a:t>Nature supports human well-being</a:t>
            </a:r>
          </a:p>
          <a:p>
            <a:pPr marL="514350" indent="-514350">
              <a:buAutoNum type="arabicPeriod"/>
            </a:pPr>
            <a:r>
              <a:rPr lang="en-US" dirty="0">
                <a:cs typeface="Calibri"/>
              </a:rPr>
              <a:t>Balanced Biodiversity = healthy ecosystems</a:t>
            </a:r>
          </a:p>
          <a:p>
            <a:pPr marL="514350" indent="-514350">
              <a:buAutoNum type="arabicPeriod"/>
            </a:pPr>
            <a:r>
              <a:rPr lang="en-US" dirty="0">
                <a:cs typeface="Calibri"/>
              </a:rPr>
              <a:t>All species have the right to exist</a:t>
            </a:r>
          </a:p>
          <a:p>
            <a:pPr marL="0" indent="0">
              <a:buNone/>
            </a:pPr>
            <a:endParaRPr lang="en-US" dirty="0">
              <a:cs typeface="Calibri"/>
            </a:endParaRPr>
          </a:p>
        </p:txBody>
      </p:sp>
      <p:pic>
        <p:nvPicPr>
          <p:cNvPr id="4" name="Picture 4">
            <a:extLst>
              <a:ext uri="{FF2B5EF4-FFF2-40B4-BE49-F238E27FC236}">
                <a16:creationId xmlns:a16="http://schemas.microsoft.com/office/drawing/2014/main" id="{8E6BC68E-75BD-4D89-A6AC-52089E737FAD}"/>
              </a:ext>
            </a:extLst>
          </p:cNvPr>
          <p:cNvPicPr>
            <a:picLocks noChangeAspect="1"/>
          </p:cNvPicPr>
          <p:nvPr/>
        </p:nvPicPr>
        <p:blipFill>
          <a:blip r:embed="rId3"/>
          <a:stretch>
            <a:fillRect/>
          </a:stretch>
        </p:blipFill>
        <p:spPr>
          <a:xfrm>
            <a:off x="631456" y="2353968"/>
            <a:ext cx="4049486" cy="2704898"/>
          </a:xfrm>
          <a:prstGeom prst="rect">
            <a:avLst/>
          </a:prstGeom>
        </p:spPr>
      </p:pic>
      <p:sp>
        <p:nvSpPr>
          <p:cNvPr id="5" name="TextBox 4">
            <a:extLst>
              <a:ext uri="{FF2B5EF4-FFF2-40B4-BE49-F238E27FC236}">
                <a16:creationId xmlns:a16="http://schemas.microsoft.com/office/drawing/2014/main" id="{8D749F44-00B4-42BD-8989-AAA214AAB503}"/>
              </a:ext>
            </a:extLst>
          </p:cNvPr>
          <p:cNvSpPr txBox="1"/>
          <p:nvPr/>
        </p:nvSpPr>
        <p:spPr>
          <a:xfrm>
            <a:off x="1587795" y="1268819"/>
            <a:ext cx="804175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i="1" dirty="0"/>
              <a:t>when the last individual of a species has died</a:t>
            </a:r>
            <a:r>
              <a:rPr lang="en-US" sz="2800" i="1" dirty="0">
                <a:cs typeface="Calibri"/>
              </a:rPr>
              <a:t>​</a:t>
            </a:r>
            <a:endParaRPr lang="en-US" sz="2800" i="1" dirty="0"/>
          </a:p>
        </p:txBody>
      </p:sp>
    </p:spTree>
    <p:extLst>
      <p:ext uri="{BB962C8B-B14F-4D97-AF65-F5344CB8AC3E}">
        <p14:creationId xmlns:p14="http://schemas.microsoft.com/office/powerpoint/2010/main" val="2903577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EB715-0725-46B6-BD43-1E8AB79C7B85}"/>
              </a:ext>
            </a:extLst>
          </p:cNvPr>
          <p:cNvSpPr>
            <a:spLocks noGrp="1"/>
          </p:cNvSpPr>
          <p:nvPr>
            <p:ph type="title"/>
          </p:nvPr>
        </p:nvSpPr>
        <p:spPr>
          <a:xfrm>
            <a:off x="268794" y="365125"/>
            <a:ext cx="11821885" cy="1350683"/>
          </a:xfrm>
        </p:spPr>
        <p:txBody>
          <a:bodyPr/>
          <a:lstStyle/>
          <a:p>
            <a:r>
              <a:rPr lang="en-US" dirty="0">
                <a:cs typeface="Calibri Light"/>
              </a:rPr>
              <a:t>Passenger Pigeons: Once widespread, now extinct</a:t>
            </a:r>
          </a:p>
        </p:txBody>
      </p:sp>
      <p:pic>
        <p:nvPicPr>
          <p:cNvPr id="4" name="Picture 4" descr="A picture containing bird, gallinaceous bird, pigeon&#10;&#10;Description automatically generated">
            <a:extLst>
              <a:ext uri="{FF2B5EF4-FFF2-40B4-BE49-F238E27FC236}">
                <a16:creationId xmlns:a16="http://schemas.microsoft.com/office/drawing/2014/main" id="{6B15CFF6-4AF9-40C3-8E62-12430604E300}"/>
              </a:ext>
            </a:extLst>
          </p:cNvPr>
          <p:cNvPicPr>
            <a:picLocks noGrp="1" noChangeAspect="1"/>
          </p:cNvPicPr>
          <p:nvPr>
            <p:ph idx="1"/>
          </p:nvPr>
        </p:nvPicPr>
        <p:blipFill>
          <a:blip r:embed="rId3"/>
          <a:stretch>
            <a:fillRect/>
          </a:stretch>
        </p:blipFill>
        <p:spPr>
          <a:xfrm>
            <a:off x="3918283" y="1931950"/>
            <a:ext cx="4532644" cy="4351338"/>
          </a:xfrm>
        </p:spPr>
      </p:pic>
    </p:spTree>
    <p:extLst>
      <p:ext uri="{BB962C8B-B14F-4D97-AF65-F5344CB8AC3E}">
        <p14:creationId xmlns:p14="http://schemas.microsoft.com/office/powerpoint/2010/main" val="798810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The IUCN Red List: A Barometer of Life">
            <a:hlinkClick r:id="" action="ppaction://media"/>
            <a:extLst>
              <a:ext uri="{FF2B5EF4-FFF2-40B4-BE49-F238E27FC236}">
                <a16:creationId xmlns:a16="http://schemas.microsoft.com/office/drawing/2014/main" id="{135EDC82-B211-44DC-8CF2-585116AE3E80}"/>
              </a:ext>
            </a:extLst>
          </p:cNvPr>
          <p:cNvPicPr>
            <a:picLocks noGrp="1" noRot="1" noChangeAspect="1"/>
          </p:cNvPicPr>
          <p:nvPr>
            <p:ph idx="1"/>
            <a:videoFile r:link="rId1"/>
          </p:nvPr>
        </p:nvPicPr>
        <p:blipFill>
          <a:blip r:embed="rId4"/>
          <a:stretch>
            <a:fillRect/>
          </a:stretch>
        </p:blipFill>
        <p:spPr>
          <a:xfrm>
            <a:off x="2055628" y="1524794"/>
            <a:ext cx="7478232" cy="5130209"/>
          </a:xfrm>
        </p:spPr>
      </p:pic>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5"/>
          <a:stretch>
            <a:fillRect/>
          </a:stretch>
        </p:blipFill>
        <p:spPr>
          <a:xfrm>
            <a:off x="388002" y="210696"/>
            <a:ext cx="4231589" cy="1034598"/>
          </a:xfrm>
          <a:prstGeom prst="rect">
            <a:avLst/>
          </a:prstGeom>
        </p:spPr>
      </p:pic>
      <p:sp>
        <p:nvSpPr>
          <p:cNvPr id="10" name="Title 1">
            <a:extLst>
              <a:ext uri="{FF2B5EF4-FFF2-40B4-BE49-F238E27FC236}">
                <a16:creationId xmlns:a16="http://schemas.microsoft.com/office/drawing/2014/main" id="{57CF469A-9A1C-4A8B-A300-1A0BEC08F11D}"/>
              </a:ext>
            </a:extLst>
          </p:cNvPr>
          <p:cNvSpPr>
            <a:spLocks noGrp="1"/>
          </p:cNvSpPr>
          <p:nvPr>
            <p:ph type="title"/>
          </p:nvPr>
        </p:nvSpPr>
        <p:spPr>
          <a:xfrm>
            <a:off x="4734468" y="117032"/>
            <a:ext cx="9128304" cy="1350683"/>
          </a:xfrm>
        </p:spPr>
        <p:txBody>
          <a:bodyPr/>
          <a:lstStyle/>
          <a:p>
            <a:r>
              <a:rPr lang="en-US" dirty="0">
                <a:cs typeface="Calibri Light"/>
              </a:rPr>
              <a:t>Estimating Extinction Risk</a:t>
            </a:r>
            <a:endParaRPr lang="en-US" dirty="0"/>
          </a:p>
        </p:txBody>
      </p:sp>
    </p:spTree>
    <p:extLst>
      <p:ext uri="{BB962C8B-B14F-4D97-AF65-F5344CB8AC3E}">
        <p14:creationId xmlns:p14="http://schemas.microsoft.com/office/powerpoint/2010/main" val="3073004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3" name="Content Placeholder 2">
            <a:extLst>
              <a:ext uri="{FF2B5EF4-FFF2-40B4-BE49-F238E27FC236}">
                <a16:creationId xmlns:a16="http://schemas.microsoft.com/office/drawing/2014/main" id="{449380EB-DED5-44EB-A6D3-58B465BE6906}"/>
              </a:ext>
            </a:extLst>
          </p:cNvPr>
          <p:cNvSpPr>
            <a:spLocks noGrp="1"/>
          </p:cNvSpPr>
          <p:nvPr>
            <p:ph idx="1"/>
          </p:nvPr>
        </p:nvSpPr>
        <p:spPr>
          <a:xfrm>
            <a:off x="838200" y="1825625"/>
            <a:ext cx="10710530" cy="4909547"/>
          </a:xfrm>
        </p:spPr>
        <p:txBody>
          <a:bodyPr vert="horz" lIns="91440" tIns="45720" rIns="91440" bIns="45720" rtlCol="0" anchor="t">
            <a:normAutofit/>
          </a:bodyPr>
          <a:lstStyle/>
          <a:p>
            <a:r>
              <a:rPr lang="en-US" dirty="0">
                <a:cs typeface="Calibri"/>
              </a:rPr>
              <a:t>Uses available data</a:t>
            </a:r>
          </a:p>
          <a:p>
            <a:r>
              <a:rPr lang="en-US" dirty="0">
                <a:cs typeface="Calibri"/>
              </a:rPr>
              <a:t>Objective process</a:t>
            </a:r>
          </a:p>
          <a:p>
            <a:r>
              <a:rPr lang="en-US" dirty="0">
                <a:cs typeface="Calibri"/>
              </a:rPr>
              <a:t>Quantitative approach</a:t>
            </a:r>
          </a:p>
          <a:p>
            <a:pPr marL="0" indent="0">
              <a:buNone/>
            </a:pPr>
            <a:endParaRPr lang="en-US" dirty="0">
              <a:cs typeface="Calibri"/>
            </a:endParaRPr>
          </a:p>
          <a:p>
            <a:pPr marL="0" indent="0">
              <a:buNone/>
            </a:pPr>
            <a:r>
              <a:rPr lang="en-US" dirty="0">
                <a:cs typeface="Calibri"/>
              </a:rPr>
              <a:t>Uses of the Red List:</a:t>
            </a:r>
          </a:p>
          <a:p>
            <a:pPr marL="457200" indent="-457200"/>
            <a:r>
              <a:rPr lang="en-US" dirty="0">
                <a:cs typeface="Calibri"/>
              </a:rPr>
              <a:t>Raise awareness</a:t>
            </a:r>
          </a:p>
          <a:p>
            <a:pPr marL="457200" indent="-457200"/>
            <a:r>
              <a:rPr lang="en-US" dirty="0">
                <a:cs typeface="Calibri"/>
              </a:rPr>
              <a:t>Conservation planning &amp; policy making</a:t>
            </a:r>
          </a:p>
          <a:p>
            <a:pPr marL="457200" indent="-457200"/>
            <a:r>
              <a:rPr lang="en-US" dirty="0">
                <a:cs typeface="Calibri"/>
              </a:rPr>
              <a:t>Environmental impact assessments</a:t>
            </a:r>
            <a:endParaRPr lang="en-US" dirty="0"/>
          </a:p>
          <a:p>
            <a:pPr marL="457200" indent="-457200"/>
            <a:r>
              <a:rPr lang="en-US" dirty="0">
                <a:cs typeface="Calibri"/>
              </a:rPr>
              <a:t>Monitor species populations</a:t>
            </a:r>
          </a:p>
        </p:txBody>
      </p:sp>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Estimating Extinction Risk</a:t>
            </a:r>
            <a:endParaRPr lang="en-US" dirty="0"/>
          </a:p>
        </p:txBody>
      </p:sp>
    </p:spTree>
    <p:extLst>
      <p:ext uri="{BB962C8B-B14F-4D97-AF65-F5344CB8AC3E}">
        <p14:creationId xmlns:p14="http://schemas.microsoft.com/office/powerpoint/2010/main" val="1646958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3" name="Content Placeholder 2">
            <a:extLst>
              <a:ext uri="{FF2B5EF4-FFF2-40B4-BE49-F238E27FC236}">
                <a16:creationId xmlns:a16="http://schemas.microsoft.com/office/drawing/2014/main" id="{449380EB-DED5-44EB-A6D3-58B465BE6906}"/>
              </a:ext>
            </a:extLst>
          </p:cNvPr>
          <p:cNvSpPr>
            <a:spLocks noGrp="1"/>
          </p:cNvSpPr>
          <p:nvPr>
            <p:ph idx="1"/>
          </p:nvPr>
        </p:nvSpPr>
        <p:spPr>
          <a:xfrm>
            <a:off x="164805" y="1391462"/>
            <a:ext cx="10515600" cy="470455"/>
          </a:xfrm>
        </p:spPr>
        <p:txBody>
          <a:bodyPr vert="horz" lIns="91440" tIns="45720" rIns="91440" bIns="45720" rtlCol="0" anchor="t">
            <a:normAutofit lnSpcReduction="10000"/>
          </a:bodyPr>
          <a:lstStyle/>
          <a:p>
            <a:pPr marL="0" indent="0">
              <a:buNone/>
            </a:pPr>
            <a:r>
              <a:rPr lang="en-US" dirty="0">
                <a:cs typeface="Calibri"/>
              </a:rPr>
              <a:t> Red Listing process involves:</a:t>
            </a:r>
          </a:p>
        </p:txBody>
      </p:sp>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Estimating Extinction Risk</a:t>
            </a:r>
            <a:endParaRPr lang="en-US" dirty="0"/>
          </a:p>
        </p:txBody>
      </p:sp>
      <p:graphicFrame>
        <p:nvGraphicFramePr>
          <p:cNvPr id="13" name="Diagram 13">
            <a:extLst>
              <a:ext uri="{FF2B5EF4-FFF2-40B4-BE49-F238E27FC236}">
                <a16:creationId xmlns:a16="http://schemas.microsoft.com/office/drawing/2014/main" id="{BA812CD1-427A-405C-BC29-19F3BF732A46}"/>
              </a:ext>
            </a:extLst>
          </p:cNvPr>
          <p:cNvGraphicFramePr/>
          <p:nvPr>
            <p:extLst>
              <p:ext uri="{D42A27DB-BD31-4B8C-83A1-F6EECF244321}">
                <p14:modId xmlns:p14="http://schemas.microsoft.com/office/powerpoint/2010/main" val="907811294"/>
              </p:ext>
            </p:extLst>
          </p:nvPr>
        </p:nvGraphicFramePr>
        <p:xfrm>
          <a:off x="522768" y="1387548"/>
          <a:ext cx="11146465" cy="45790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49" name="Picture 549">
            <a:extLst>
              <a:ext uri="{FF2B5EF4-FFF2-40B4-BE49-F238E27FC236}">
                <a16:creationId xmlns:a16="http://schemas.microsoft.com/office/drawing/2014/main" id="{EC8CE993-690A-4A85-9473-62650C285E94}"/>
              </a:ext>
            </a:extLst>
          </p:cNvPr>
          <p:cNvPicPr>
            <a:picLocks noChangeAspect="1"/>
          </p:cNvPicPr>
          <p:nvPr/>
        </p:nvPicPr>
        <p:blipFill>
          <a:blip r:embed="rId9"/>
          <a:stretch>
            <a:fillRect/>
          </a:stretch>
        </p:blipFill>
        <p:spPr>
          <a:xfrm>
            <a:off x="391632" y="1861499"/>
            <a:ext cx="1919178" cy="1292025"/>
          </a:xfrm>
          <a:prstGeom prst="rect">
            <a:avLst/>
          </a:prstGeom>
        </p:spPr>
      </p:pic>
      <p:pic>
        <p:nvPicPr>
          <p:cNvPr id="575" name="Picture 575" descr="Graphical user interface, application&#10;&#10;Description automatically generated">
            <a:extLst>
              <a:ext uri="{FF2B5EF4-FFF2-40B4-BE49-F238E27FC236}">
                <a16:creationId xmlns:a16="http://schemas.microsoft.com/office/drawing/2014/main" id="{289B63BB-7ABE-44DA-A6FB-953E29C291C8}"/>
              </a:ext>
            </a:extLst>
          </p:cNvPr>
          <p:cNvPicPr>
            <a:picLocks noChangeAspect="1"/>
          </p:cNvPicPr>
          <p:nvPr/>
        </p:nvPicPr>
        <p:blipFill>
          <a:blip r:embed="rId10"/>
          <a:stretch>
            <a:fillRect/>
          </a:stretch>
        </p:blipFill>
        <p:spPr>
          <a:xfrm>
            <a:off x="7480004" y="4227774"/>
            <a:ext cx="4089991" cy="2239034"/>
          </a:xfrm>
          <a:prstGeom prst="rect">
            <a:avLst/>
          </a:prstGeom>
        </p:spPr>
      </p:pic>
      <p:pic>
        <p:nvPicPr>
          <p:cNvPr id="576" name="Picture 576" descr="Logo&#10;&#10;Description automatically generated">
            <a:extLst>
              <a:ext uri="{FF2B5EF4-FFF2-40B4-BE49-F238E27FC236}">
                <a16:creationId xmlns:a16="http://schemas.microsoft.com/office/drawing/2014/main" id="{8907A84F-070E-4A3F-84BF-2E5994D7C946}"/>
              </a:ext>
            </a:extLst>
          </p:cNvPr>
          <p:cNvPicPr>
            <a:picLocks noChangeAspect="1"/>
          </p:cNvPicPr>
          <p:nvPr/>
        </p:nvPicPr>
        <p:blipFill>
          <a:blip r:embed="rId11"/>
          <a:stretch>
            <a:fillRect/>
          </a:stretch>
        </p:blipFill>
        <p:spPr>
          <a:xfrm>
            <a:off x="5415517" y="2303591"/>
            <a:ext cx="1733107" cy="797699"/>
          </a:xfrm>
          <a:prstGeom prst="rect">
            <a:avLst/>
          </a:prstGeom>
        </p:spPr>
      </p:pic>
      <p:pic>
        <p:nvPicPr>
          <p:cNvPr id="4" name="Picture 3" descr="A group of people sitting at tables&#10;&#10;Description automatically generated with medium confidence">
            <a:extLst>
              <a:ext uri="{FF2B5EF4-FFF2-40B4-BE49-F238E27FC236}">
                <a16:creationId xmlns:a16="http://schemas.microsoft.com/office/drawing/2014/main" id="{1BB90E2C-0F5B-AF40-AAC6-2531CADBDF15}"/>
              </a:ext>
            </a:extLst>
          </p:cNvPr>
          <p:cNvPicPr>
            <a:picLocks noChangeAspect="1"/>
          </p:cNvPicPr>
          <p:nvPr/>
        </p:nvPicPr>
        <p:blipFill rotWithShape="1">
          <a:blip r:embed="rId12">
            <a:extLst>
              <a:ext uri="{28A0092B-C50C-407E-A947-70E740481C1C}">
                <a14:useLocalDpi xmlns:a14="http://schemas.microsoft.com/office/drawing/2010/main" val="0"/>
              </a:ext>
            </a:extLst>
          </a:blip>
          <a:srcRect l="3790" t="27143" r="7" b="25185"/>
          <a:stretch/>
        </p:blipFill>
        <p:spPr>
          <a:xfrm>
            <a:off x="1016000" y="4207093"/>
            <a:ext cx="5762454" cy="1901797"/>
          </a:xfrm>
          <a:prstGeom prst="rect">
            <a:avLst/>
          </a:prstGeom>
        </p:spPr>
      </p:pic>
    </p:spTree>
    <p:extLst>
      <p:ext uri="{BB962C8B-B14F-4D97-AF65-F5344CB8AC3E}">
        <p14:creationId xmlns:p14="http://schemas.microsoft.com/office/powerpoint/2010/main" val="1097118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9 Categories</a:t>
            </a:r>
            <a:endParaRPr lang="en-US" dirty="0"/>
          </a:p>
        </p:txBody>
      </p:sp>
      <p:pic>
        <p:nvPicPr>
          <p:cNvPr id="14" name="Picture 14" descr="Diagram&#10;&#10;Description automatically generated">
            <a:extLst>
              <a:ext uri="{FF2B5EF4-FFF2-40B4-BE49-F238E27FC236}">
                <a16:creationId xmlns:a16="http://schemas.microsoft.com/office/drawing/2014/main" id="{6458C4D3-EB84-4E11-8873-A119F8C52BDA}"/>
              </a:ext>
            </a:extLst>
          </p:cNvPr>
          <p:cNvPicPr>
            <a:picLocks noGrp="1" noChangeAspect="1"/>
          </p:cNvPicPr>
          <p:nvPr>
            <p:ph idx="1"/>
          </p:nvPr>
        </p:nvPicPr>
        <p:blipFill>
          <a:blip r:embed="rId4"/>
          <a:stretch>
            <a:fillRect/>
          </a:stretch>
        </p:blipFill>
        <p:spPr>
          <a:xfrm>
            <a:off x="2657806" y="1413375"/>
            <a:ext cx="6734618" cy="5229002"/>
          </a:xfrm>
        </p:spPr>
      </p:pic>
    </p:spTree>
    <p:extLst>
      <p:ext uri="{BB962C8B-B14F-4D97-AF65-F5344CB8AC3E}">
        <p14:creationId xmlns:p14="http://schemas.microsoft.com/office/powerpoint/2010/main" val="1346056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9 Categories</a:t>
            </a:r>
            <a:endParaRPr lang="en-US" dirty="0"/>
          </a:p>
        </p:txBody>
      </p:sp>
      <p:pic>
        <p:nvPicPr>
          <p:cNvPr id="4" name="Graphic 6">
            <a:extLst>
              <a:ext uri="{FF2B5EF4-FFF2-40B4-BE49-F238E27FC236}">
                <a16:creationId xmlns:a16="http://schemas.microsoft.com/office/drawing/2014/main" id="{F43F1A4A-CEA8-4869-95EE-7F844508E83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1559" y="1586466"/>
            <a:ext cx="1948417" cy="1957277"/>
          </a:xfrm>
          <a:prstGeom prst="rect">
            <a:avLst/>
          </a:prstGeom>
        </p:spPr>
      </p:pic>
      <p:pic>
        <p:nvPicPr>
          <p:cNvPr id="10" name="Graphic 10">
            <a:extLst>
              <a:ext uri="{FF2B5EF4-FFF2-40B4-BE49-F238E27FC236}">
                <a16:creationId xmlns:a16="http://schemas.microsoft.com/office/drawing/2014/main" id="{BEDFA270-2075-487D-8DA0-5F47182CCD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38396" y="3766140"/>
            <a:ext cx="1966137" cy="1974997"/>
          </a:xfrm>
          <a:prstGeom prst="rect">
            <a:avLst/>
          </a:prstGeom>
        </p:spPr>
      </p:pic>
      <p:sp>
        <p:nvSpPr>
          <p:cNvPr id="16" name="TextBox 15">
            <a:extLst>
              <a:ext uri="{FF2B5EF4-FFF2-40B4-BE49-F238E27FC236}">
                <a16:creationId xmlns:a16="http://schemas.microsoft.com/office/drawing/2014/main" id="{6E709BE8-0F62-456F-A4A9-CFC058991384}"/>
              </a:ext>
            </a:extLst>
          </p:cNvPr>
          <p:cNvSpPr txBox="1"/>
          <p:nvPr/>
        </p:nvSpPr>
        <p:spPr>
          <a:xfrm>
            <a:off x="2730795" y="2314354"/>
            <a:ext cx="544564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mn-lt"/>
                <a:cs typeface="+mn-lt"/>
              </a:rPr>
              <a:t>The last individual for a species has died</a:t>
            </a:r>
            <a:endParaRPr lang="en-US" sz="2400" dirty="0"/>
          </a:p>
          <a:p>
            <a:pPr algn="l"/>
            <a:endParaRPr lang="en-US" sz="2400"/>
          </a:p>
        </p:txBody>
      </p:sp>
      <p:sp>
        <p:nvSpPr>
          <p:cNvPr id="17" name="TextBox 16">
            <a:extLst>
              <a:ext uri="{FF2B5EF4-FFF2-40B4-BE49-F238E27FC236}">
                <a16:creationId xmlns:a16="http://schemas.microsoft.com/office/drawing/2014/main" id="{853C463D-EAD4-4092-89AE-9ED8685FE7CA}"/>
              </a:ext>
            </a:extLst>
          </p:cNvPr>
          <p:cNvSpPr txBox="1"/>
          <p:nvPr/>
        </p:nvSpPr>
        <p:spPr>
          <a:xfrm>
            <a:off x="2730796" y="4334539"/>
            <a:ext cx="831643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cs typeface="Calibri"/>
              </a:rPr>
              <a:t>The species is known only to survive in cultivation, in captivity, or as a naturalized population (or populations) outside past its range</a:t>
            </a:r>
            <a:endParaRPr lang="en-US" sz="2400"/>
          </a:p>
        </p:txBody>
      </p:sp>
    </p:spTree>
    <p:extLst>
      <p:ext uri="{BB962C8B-B14F-4D97-AF65-F5344CB8AC3E}">
        <p14:creationId xmlns:p14="http://schemas.microsoft.com/office/powerpoint/2010/main" val="4085001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9 Categories</a:t>
            </a:r>
            <a:endParaRPr lang="en-US" dirty="0"/>
          </a:p>
        </p:txBody>
      </p:sp>
      <p:pic>
        <p:nvPicPr>
          <p:cNvPr id="7" name="Graphic 7">
            <a:extLst>
              <a:ext uri="{FF2B5EF4-FFF2-40B4-BE49-F238E27FC236}">
                <a16:creationId xmlns:a16="http://schemas.microsoft.com/office/drawing/2014/main" id="{64FEB49F-26E6-401F-872D-DCB342B7CDD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96630" y="1311792"/>
            <a:ext cx="1824370" cy="1806649"/>
          </a:xfrm>
          <a:prstGeom prst="rect">
            <a:avLst/>
          </a:prstGeom>
        </p:spPr>
      </p:pic>
      <p:pic>
        <p:nvPicPr>
          <p:cNvPr id="9" name="Graphic 9">
            <a:extLst>
              <a:ext uri="{FF2B5EF4-FFF2-40B4-BE49-F238E27FC236}">
                <a16:creationId xmlns:a16="http://schemas.microsoft.com/office/drawing/2014/main" id="{71243AE2-42E7-4FB2-9343-72922A361A6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87769" y="3190212"/>
            <a:ext cx="1833231" cy="1824370"/>
          </a:xfrm>
          <a:prstGeom prst="rect">
            <a:avLst/>
          </a:prstGeom>
        </p:spPr>
      </p:pic>
      <p:pic>
        <p:nvPicPr>
          <p:cNvPr id="15" name="Graphic 15">
            <a:extLst>
              <a:ext uri="{FF2B5EF4-FFF2-40B4-BE49-F238E27FC236}">
                <a16:creationId xmlns:a16="http://schemas.microsoft.com/office/drawing/2014/main" id="{5C3B9E1F-FE5F-4FDB-BEAD-7F7F2D4CBB9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0304" y="5050907"/>
            <a:ext cx="1824370" cy="1806649"/>
          </a:xfrm>
          <a:prstGeom prst="rect">
            <a:avLst/>
          </a:prstGeom>
        </p:spPr>
      </p:pic>
      <p:sp>
        <p:nvSpPr>
          <p:cNvPr id="2" name="TextBox 1">
            <a:extLst>
              <a:ext uri="{FF2B5EF4-FFF2-40B4-BE49-F238E27FC236}">
                <a16:creationId xmlns:a16="http://schemas.microsoft.com/office/drawing/2014/main" id="{CED914E0-46C2-4E1A-AEE7-460AD14275DF}"/>
              </a:ext>
            </a:extLst>
          </p:cNvPr>
          <p:cNvSpPr txBox="1"/>
          <p:nvPr/>
        </p:nvSpPr>
        <p:spPr>
          <a:xfrm>
            <a:off x="2606749" y="1711842"/>
            <a:ext cx="1023029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mn-lt"/>
                <a:cs typeface="+mn-lt"/>
              </a:rPr>
              <a:t>A species facing an </a:t>
            </a:r>
            <a:r>
              <a:rPr lang="en-US" sz="2800" u="sng" dirty="0">
                <a:ea typeface="+mn-lt"/>
                <a:cs typeface="+mn-lt"/>
              </a:rPr>
              <a:t>extremely high risk</a:t>
            </a:r>
            <a:r>
              <a:rPr lang="en-US" sz="2800" dirty="0">
                <a:ea typeface="+mn-lt"/>
                <a:cs typeface="+mn-lt"/>
              </a:rPr>
              <a:t> of extinction in the wild</a:t>
            </a:r>
          </a:p>
          <a:p>
            <a:pPr algn="l"/>
            <a:endParaRPr lang="en-US" sz="2800">
              <a:ea typeface="+mn-lt"/>
              <a:cs typeface="+mn-lt"/>
            </a:endParaRPr>
          </a:p>
        </p:txBody>
      </p:sp>
      <p:sp>
        <p:nvSpPr>
          <p:cNvPr id="11" name="TextBox 10">
            <a:extLst>
              <a:ext uri="{FF2B5EF4-FFF2-40B4-BE49-F238E27FC236}">
                <a16:creationId xmlns:a16="http://schemas.microsoft.com/office/drawing/2014/main" id="{F48A4CC9-2DD5-4967-87BF-A7D5719CF6E0}"/>
              </a:ext>
            </a:extLst>
          </p:cNvPr>
          <p:cNvSpPr txBox="1"/>
          <p:nvPr/>
        </p:nvSpPr>
        <p:spPr>
          <a:xfrm>
            <a:off x="2606749" y="3625702"/>
            <a:ext cx="1023029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mn-lt"/>
                <a:cs typeface="+mn-lt"/>
              </a:rPr>
              <a:t>A species facing a </a:t>
            </a:r>
            <a:r>
              <a:rPr lang="en-US" sz="2800" u="sng" dirty="0">
                <a:ea typeface="+mn-lt"/>
                <a:cs typeface="+mn-lt"/>
              </a:rPr>
              <a:t>very high risk</a:t>
            </a:r>
            <a:r>
              <a:rPr lang="en-US" sz="2800" dirty="0">
                <a:ea typeface="+mn-lt"/>
                <a:cs typeface="+mn-lt"/>
              </a:rPr>
              <a:t> of extinction in the wild</a:t>
            </a:r>
          </a:p>
          <a:p>
            <a:pPr algn="l"/>
            <a:endParaRPr lang="en-US" sz="2800">
              <a:ea typeface="+mn-lt"/>
              <a:cs typeface="+mn-lt"/>
            </a:endParaRPr>
          </a:p>
        </p:txBody>
      </p:sp>
      <p:sp>
        <p:nvSpPr>
          <p:cNvPr id="14" name="TextBox 13">
            <a:extLst>
              <a:ext uri="{FF2B5EF4-FFF2-40B4-BE49-F238E27FC236}">
                <a16:creationId xmlns:a16="http://schemas.microsoft.com/office/drawing/2014/main" id="{4BC81BF8-B2C6-4097-8AE7-CA00EEAB03D4}"/>
              </a:ext>
            </a:extLst>
          </p:cNvPr>
          <p:cNvSpPr txBox="1"/>
          <p:nvPr/>
        </p:nvSpPr>
        <p:spPr>
          <a:xfrm>
            <a:off x="2553586" y="5539562"/>
            <a:ext cx="1023029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mn-lt"/>
                <a:cs typeface="+mn-lt"/>
              </a:rPr>
              <a:t>A species facing a </a:t>
            </a:r>
            <a:r>
              <a:rPr lang="en-US" sz="2800" u="sng" dirty="0">
                <a:ea typeface="+mn-lt"/>
                <a:cs typeface="+mn-lt"/>
              </a:rPr>
              <a:t>high risk</a:t>
            </a:r>
            <a:r>
              <a:rPr lang="en-US" sz="2800" dirty="0">
                <a:ea typeface="+mn-lt"/>
                <a:cs typeface="+mn-lt"/>
              </a:rPr>
              <a:t> of extinction in the wild</a:t>
            </a:r>
          </a:p>
          <a:p>
            <a:pPr algn="l"/>
            <a:endParaRPr lang="en-US" sz="2800">
              <a:ea typeface="+mn-lt"/>
              <a:cs typeface="+mn-lt"/>
            </a:endParaRPr>
          </a:p>
        </p:txBody>
      </p:sp>
    </p:spTree>
    <p:extLst>
      <p:ext uri="{BB962C8B-B14F-4D97-AF65-F5344CB8AC3E}">
        <p14:creationId xmlns:p14="http://schemas.microsoft.com/office/powerpoint/2010/main" val="150594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9 Categories</a:t>
            </a:r>
            <a:endParaRPr lang="en-US" dirty="0"/>
          </a:p>
        </p:txBody>
      </p:sp>
      <p:pic>
        <p:nvPicPr>
          <p:cNvPr id="12" name="Graphic 12">
            <a:extLst>
              <a:ext uri="{FF2B5EF4-FFF2-40B4-BE49-F238E27FC236}">
                <a16:creationId xmlns:a16="http://schemas.microsoft.com/office/drawing/2014/main" id="{08F88E18-21FD-41A1-B59C-918A1995B13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51047" y="3677536"/>
            <a:ext cx="1895254" cy="1895254"/>
          </a:xfrm>
          <a:prstGeom prst="rect">
            <a:avLst/>
          </a:prstGeom>
        </p:spPr>
      </p:pic>
      <p:pic>
        <p:nvPicPr>
          <p:cNvPr id="13" name="Graphic 14">
            <a:extLst>
              <a:ext uri="{FF2B5EF4-FFF2-40B4-BE49-F238E27FC236}">
                <a16:creationId xmlns:a16="http://schemas.microsoft.com/office/drawing/2014/main" id="{0BCC6DDE-866B-4701-9077-D83CD2C75C3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1932" y="1604187"/>
            <a:ext cx="1824370" cy="1824370"/>
          </a:xfrm>
          <a:prstGeom prst="rect">
            <a:avLst/>
          </a:prstGeom>
        </p:spPr>
      </p:pic>
      <p:sp>
        <p:nvSpPr>
          <p:cNvPr id="2" name="TextBox 1">
            <a:extLst>
              <a:ext uri="{FF2B5EF4-FFF2-40B4-BE49-F238E27FC236}">
                <a16:creationId xmlns:a16="http://schemas.microsoft.com/office/drawing/2014/main" id="{90AB2D04-7D1F-42BB-8872-99A3B359EB6C}"/>
              </a:ext>
            </a:extLst>
          </p:cNvPr>
          <p:cNvSpPr txBox="1"/>
          <p:nvPr/>
        </p:nvSpPr>
        <p:spPr>
          <a:xfrm>
            <a:off x="2748516" y="2066260"/>
            <a:ext cx="924678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A species that does not qualify as threatened now, but is close to qualifying for a threatened category in the near future</a:t>
            </a:r>
            <a:r>
              <a:rPr lang="en-US" sz="2400" dirty="0">
                <a:cs typeface="Calibri"/>
              </a:rPr>
              <a:t> </a:t>
            </a:r>
            <a:endParaRPr lang="en-US" sz="4000" dirty="0"/>
          </a:p>
        </p:txBody>
      </p:sp>
      <p:sp>
        <p:nvSpPr>
          <p:cNvPr id="3" name="TextBox 2">
            <a:extLst>
              <a:ext uri="{FF2B5EF4-FFF2-40B4-BE49-F238E27FC236}">
                <a16:creationId xmlns:a16="http://schemas.microsoft.com/office/drawing/2014/main" id="{9B4D1970-1138-4A38-ABC7-77E6FA88D6C4}"/>
              </a:ext>
            </a:extLst>
          </p:cNvPr>
          <p:cNvSpPr txBox="1"/>
          <p:nvPr/>
        </p:nvSpPr>
        <p:spPr>
          <a:xfrm>
            <a:off x="2748516" y="4210493"/>
            <a:ext cx="906957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A species that is not qualified as threatened or near threatened. Species that are LC are widespread and abundant.</a:t>
            </a:r>
            <a:r>
              <a:rPr lang="en-US" sz="2400">
                <a:cs typeface="Calibri"/>
              </a:rPr>
              <a:t> </a:t>
            </a:r>
            <a:endParaRPr lang="en-US" sz="4000"/>
          </a:p>
        </p:txBody>
      </p:sp>
    </p:spTree>
    <p:extLst>
      <p:ext uri="{BB962C8B-B14F-4D97-AF65-F5344CB8AC3E}">
        <p14:creationId xmlns:p14="http://schemas.microsoft.com/office/powerpoint/2010/main" val="363442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A picture containing text&#10;&#10;Description automatically generated">
            <a:extLst>
              <a:ext uri="{FF2B5EF4-FFF2-40B4-BE49-F238E27FC236}">
                <a16:creationId xmlns:a16="http://schemas.microsoft.com/office/drawing/2014/main" id="{59AF8DD9-9673-433A-8462-A6EF9D8440FA}"/>
              </a:ext>
            </a:extLst>
          </p:cNvPr>
          <p:cNvPicPr>
            <a:picLocks noChangeAspect="1"/>
          </p:cNvPicPr>
          <p:nvPr/>
        </p:nvPicPr>
        <p:blipFill>
          <a:blip r:embed="rId3"/>
          <a:stretch>
            <a:fillRect/>
          </a:stretch>
        </p:blipFill>
        <p:spPr>
          <a:xfrm>
            <a:off x="388002" y="210696"/>
            <a:ext cx="4231589" cy="1034598"/>
          </a:xfrm>
          <a:prstGeom prst="rect">
            <a:avLst/>
          </a:prstGeom>
        </p:spPr>
      </p:pic>
      <p:sp>
        <p:nvSpPr>
          <p:cNvPr id="5" name="Title 1">
            <a:extLst>
              <a:ext uri="{FF2B5EF4-FFF2-40B4-BE49-F238E27FC236}">
                <a16:creationId xmlns:a16="http://schemas.microsoft.com/office/drawing/2014/main" id="{87A528EA-9F54-453B-8FFD-1A892EA79B02}"/>
              </a:ext>
            </a:extLst>
          </p:cNvPr>
          <p:cNvSpPr>
            <a:spLocks noGrp="1"/>
          </p:cNvSpPr>
          <p:nvPr>
            <p:ph type="title"/>
          </p:nvPr>
        </p:nvSpPr>
        <p:spPr>
          <a:xfrm>
            <a:off x="4734468" y="117032"/>
            <a:ext cx="9128304" cy="1350683"/>
          </a:xfrm>
        </p:spPr>
        <p:txBody>
          <a:bodyPr/>
          <a:lstStyle/>
          <a:p>
            <a:r>
              <a:rPr lang="en-US" dirty="0">
                <a:cs typeface="Calibri Light"/>
              </a:rPr>
              <a:t>9 Categories</a:t>
            </a:r>
            <a:endParaRPr lang="en-US" dirty="0"/>
          </a:p>
        </p:txBody>
      </p:sp>
      <p:pic>
        <p:nvPicPr>
          <p:cNvPr id="8" name="Graphic 8">
            <a:extLst>
              <a:ext uri="{FF2B5EF4-FFF2-40B4-BE49-F238E27FC236}">
                <a16:creationId xmlns:a16="http://schemas.microsoft.com/office/drawing/2014/main" id="{369696C6-DF1C-4DA6-B863-C735A87618E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38373" y="1710513"/>
            <a:ext cx="1886394" cy="1895254"/>
          </a:xfrm>
          <a:prstGeom prst="rect">
            <a:avLst/>
          </a:prstGeom>
        </p:spPr>
      </p:pic>
      <p:pic>
        <p:nvPicPr>
          <p:cNvPr id="2" name="Picture 2" descr="Graphical user interface, application&#10;&#10;Description automatically generated">
            <a:extLst>
              <a:ext uri="{FF2B5EF4-FFF2-40B4-BE49-F238E27FC236}">
                <a16:creationId xmlns:a16="http://schemas.microsoft.com/office/drawing/2014/main" id="{DE8485FA-4CC3-4517-8B59-2C1444E76D53}"/>
              </a:ext>
            </a:extLst>
          </p:cNvPr>
          <p:cNvPicPr>
            <a:picLocks noChangeAspect="1"/>
          </p:cNvPicPr>
          <p:nvPr/>
        </p:nvPicPr>
        <p:blipFill rotWithShape="1">
          <a:blip r:embed="rId6"/>
          <a:srcRect l="184" r="74757" b="-3704"/>
          <a:stretch/>
        </p:blipFill>
        <p:spPr>
          <a:xfrm>
            <a:off x="1335876" y="3975680"/>
            <a:ext cx="1892442" cy="2016532"/>
          </a:xfrm>
          <a:prstGeom prst="rect">
            <a:avLst/>
          </a:prstGeom>
        </p:spPr>
      </p:pic>
      <p:sp>
        <p:nvSpPr>
          <p:cNvPr id="3" name="TextBox 2">
            <a:extLst>
              <a:ext uri="{FF2B5EF4-FFF2-40B4-BE49-F238E27FC236}">
                <a16:creationId xmlns:a16="http://schemas.microsoft.com/office/drawing/2014/main" id="{8A02BF3B-2F3B-4882-BFBF-B0D0485CBE76}"/>
              </a:ext>
            </a:extLst>
          </p:cNvPr>
          <p:cNvSpPr txBox="1"/>
          <p:nvPr/>
        </p:nvSpPr>
        <p:spPr>
          <a:xfrm>
            <a:off x="3235842" y="2128284"/>
            <a:ext cx="893666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cs typeface="Calibri"/>
              </a:rPr>
              <a:t>A species that does not have enough information to make a direct or indirect assessment of extinction risk.</a:t>
            </a:r>
            <a:endParaRPr lang="en-US" sz="2400"/>
          </a:p>
        </p:txBody>
      </p:sp>
      <p:sp>
        <p:nvSpPr>
          <p:cNvPr id="4" name="TextBox 3">
            <a:extLst>
              <a:ext uri="{FF2B5EF4-FFF2-40B4-BE49-F238E27FC236}">
                <a16:creationId xmlns:a16="http://schemas.microsoft.com/office/drawing/2014/main" id="{7FF957FF-B0D0-436B-9726-C9EC0070CEA2}"/>
              </a:ext>
            </a:extLst>
          </p:cNvPr>
          <p:cNvSpPr txBox="1"/>
          <p:nvPr/>
        </p:nvSpPr>
        <p:spPr>
          <a:xfrm>
            <a:off x="3226982" y="4520610"/>
            <a:ext cx="849364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A species that has not been evaluated using the IUCN criteria for extinction risk.</a:t>
            </a:r>
            <a:endParaRPr lang="en-US" sz="4000" dirty="0"/>
          </a:p>
        </p:txBody>
      </p:sp>
    </p:spTree>
    <p:extLst>
      <p:ext uri="{BB962C8B-B14F-4D97-AF65-F5344CB8AC3E}">
        <p14:creationId xmlns:p14="http://schemas.microsoft.com/office/powerpoint/2010/main" val="1674224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55409-3594-415C-8F0E-E79EA6999A8E}"/>
              </a:ext>
            </a:extLst>
          </p:cNvPr>
          <p:cNvSpPr>
            <a:spLocks noGrp="1"/>
          </p:cNvSpPr>
          <p:nvPr>
            <p:ph type="title"/>
          </p:nvPr>
        </p:nvSpPr>
        <p:spPr/>
        <p:txBody>
          <a:bodyPr/>
          <a:lstStyle/>
          <a:p>
            <a:r>
              <a:rPr lang="en-US" dirty="0">
                <a:cs typeface="Calibri Light"/>
              </a:rPr>
              <a:t>Extinction Risk Theory</a:t>
            </a:r>
            <a:endParaRPr lang="en-US" dirty="0"/>
          </a:p>
        </p:txBody>
      </p:sp>
      <p:sp>
        <p:nvSpPr>
          <p:cNvPr id="3" name="Content Placeholder 2">
            <a:extLst>
              <a:ext uri="{FF2B5EF4-FFF2-40B4-BE49-F238E27FC236}">
                <a16:creationId xmlns:a16="http://schemas.microsoft.com/office/drawing/2014/main" id="{3B6B29EE-5A42-4A28-9943-21BAA75BD3A5}"/>
              </a:ext>
            </a:extLst>
          </p:cNvPr>
          <p:cNvSpPr>
            <a:spLocks noGrp="1"/>
          </p:cNvSpPr>
          <p:nvPr>
            <p:ph idx="1"/>
          </p:nvPr>
        </p:nvSpPr>
        <p:spPr/>
        <p:txBody>
          <a:bodyPr vert="horz" lIns="91440" tIns="45720" rIns="91440" bIns="45720" rtlCol="0" anchor="t">
            <a:normAutofit/>
          </a:bodyPr>
          <a:lstStyle/>
          <a:p>
            <a:pPr marL="0" indent="0">
              <a:buNone/>
            </a:pPr>
            <a:r>
              <a:rPr lang="en-US" dirty="0">
                <a:cs typeface="Calibri"/>
              </a:rPr>
              <a:t>Two paradigms (Mace </a:t>
            </a:r>
            <a:r>
              <a:rPr lang="en-US" i="1" dirty="0">
                <a:cs typeface="Calibri"/>
              </a:rPr>
              <a:t>et al.</a:t>
            </a:r>
            <a:r>
              <a:rPr lang="en-US" dirty="0">
                <a:cs typeface="Calibri"/>
              </a:rPr>
              <a:t> 2006):</a:t>
            </a:r>
          </a:p>
        </p:txBody>
      </p:sp>
      <p:graphicFrame>
        <p:nvGraphicFramePr>
          <p:cNvPr id="6" name="Diagram 6">
            <a:extLst>
              <a:ext uri="{FF2B5EF4-FFF2-40B4-BE49-F238E27FC236}">
                <a16:creationId xmlns:a16="http://schemas.microsoft.com/office/drawing/2014/main" id="{3F71A29F-DE23-4A7C-B491-0556A9B6921B}"/>
              </a:ext>
            </a:extLst>
          </p:cNvPr>
          <p:cNvGraphicFramePr/>
          <p:nvPr>
            <p:extLst>
              <p:ext uri="{D42A27DB-BD31-4B8C-83A1-F6EECF244321}">
                <p14:modId xmlns:p14="http://schemas.microsoft.com/office/powerpoint/2010/main" val="3948889498"/>
              </p:ext>
            </p:extLst>
          </p:nvPr>
        </p:nvGraphicFramePr>
        <p:xfrm>
          <a:off x="1718930" y="2645735"/>
          <a:ext cx="4572000"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47" name="TextBox 346">
            <a:extLst>
              <a:ext uri="{FF2B5EF4-FFF2-40B4-BE49-F238E27FC236}">
                <a16:creationId xmlns:a16="http://schemas.microsoft.com/office/drawing/2014/main" id="{7B0BD705-25CA-44D4-AA02-D06C776DA7D2}"/>
              </a:ext>
            </a:extLst>
          </p:cNvPr>
          <p:cNvSpPr txBox="1"/>
          <p:nvPr/>
        </p:nvSpPr>
        <p:spPr>
          <a:xfrm>
            <a:off x="5869615" y="2842606"/>
            <a:ext cx="5188688"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600" dirty="0"/>
              <a:t>Higher Extinction</a:t>
            </a:r>
          </a:p>
          <a:p>
            <a:pPr algn="ctr"/>
            <a:r>
              <a:rPr lang="en-US" sz="6600" dirty="0">
                <a:cs typeface="Calibri"/>
              </a:rPr>
              <a:t>Risk</a:t>
            </a:r>
          </a:p>
        </p:txBody>
      </p:sp>
    </p:spTree>
    <p:extLst>
      <p:ext uri="{BB962C8B-B14F-4D97-AF65-F5344CB8AC3E}">
        <p14:creationId xmlns:p14="http://schemas.microsoft.com/office/powerpoint/2010/main" val="4444703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5FC76-077E-43F5-A6F5-4D64CE8A0999}"/>
              </a:ext>
            </a:extLst>
          </p:cNvPr>
          <p:cNvSpPr>
            <a:spLocks noGrp="1"/>
          </p:cNvSpPr>
          <p:nvPr>
            <p:ph type="title"/>
          </p:nvPr>
        </p:nvSpPr>
        <p:spPr/>
        <p:txBody>
          <a:bodyPr/>
          <a:lstStyle/>
          <a:p>
            <a:r>
              <a:rPr lang="en-US" dirty="0">
                <a:cs typeface="Calibri Light"/>
              </a:rPr>
              <a:t>Red List Criteria</a:t>
            </a:r>
            <a:endParaRPr lang="en-US" dirty="0"/>
          </a:p>
        </p:txBody>
      </p:sp>
      <p:pic>
        <p:nvPicPr>
          <p:cNvPr id="4" name="Picture 4">
            <a:extLst>
              <a:ext uri="{FF2B5EF4-FFF2-40B4-BE49-F238E27FC236}">
                <a16:creationId xmlns:a16="http://schemas.microsoft.com/office/drawing/2014/main" id="{0C6BBD15-A4F4-4762-922C-6F3C0060B67C}"/>
              </a:ext>
            </a:extLst>
          </p:cNvPr>
          <p:cNvPicPr>
            <a:picLocks noGrp="1" noChangeAspect="1"/>
          </p:cNvPicPr>
          <p:nvPr>
            <p:ph idx="1"/>
          </p:nvPr>
        </p:nvPicPr>
        <p:blipFill>
          <a:blip r:embed="rId3"/>
          <a:stretch>
            <a:fillRect/>
          </a:stretch>
        </p:blipFill>
        <p:spPr>
          <a:xfrm>
            <a:off x="1538398" y="1388122"/>
            <a:ext cx="3391343" cy="5376972"/>
          </a:xfrm>
        </p:spPr>
      </p:pic>
      <p:pic>
        <p:nvPicPr>
          <p:cNvPr id="5" name="Picture 5" descr="Diagram&#10;&#10;Description automatically generated">
            <a:extLst>
              <a:ext uri="{FF2B5EF4-FFF2-40B4-BE49-F238E27FC236}">
                <a16:creationId xmlns:a16="http://schemas.microsoft.com/office/drawing/2014/main" id="{1C40E47C-78B6-4BC6-916F-202DCDA68F8E}"/>
              </a:ext>
            </a:extLst>
          </p:cNvPr>
          <p:cNvPicPr>
            <a:picLocks noChangeAspect="1"/>
          </p:cNvPicPr>
          <p:nvPr/>
        </p:nvPicPr>
        <p:blipFill>
          <a:blip r:embed="rId4"/>
          <a:stretch>
            <a:fillRect/>
          </a:stretch>
        </p:blipFill>
        <p:spPr>
          <a:xfrm>
            <a:off x="6873396" y="1851616"/>
            <a:ext cx="3628581" cy="3721838"/>
          </a:xfrm>
          <a:prstGeom prst="rect">
            <a:avLst/>
          </a:prstGeom>
        </p:spPr>
      </p:pic>
      <p:sp>
        <p:nvSpPr>
          <p:cNvPr id="6" name="Arrow: Right 5">
            <a:extLst>
              <a:ext uri="{FF2B5EF4-FFF2-40B4-BE49-F238E27FC236}">
                <a16:creationId xmlns:a16="http://schemas.microsoft.com/office/drawing/2014/main" id="{25B3FCD1-43BE-46F7-A69D-F61AF2C94960}"/>
              </a:ext>
            </a:extLst>
          </p:cNvPr>
          <p:cNvSpPr/>
          <p:nvPr/>
        </p:nvSpPr>
        <p:spPr>
          <a:xfrm>
            <a:off x="5216935" y="3833497"/>
            <a:ext cx="1648046" cy="1302487"/>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917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60498-D3D1-4443-93F6-36D08398AE4A}"/>
              </a:ext>
            </a:extLst>
          </p:cNvPr>
          <p:cNvSpPr>
            <a:spLocks noGrp="1"/>
          </p:cNvSpPr>
          <p:nvPr>
            <p:ph type="title"/>
          </p:nvPr>
        </p:nvSpPr>
        <p:spPr>
          <a:xfrm>
            <a:off x="359735" y="161334"/>
            <a:ext cx="11011786" cy="1334423"/>
          </a:xfrm>
        </p:spPr>
        <p:txBody>
          <a:bodyPr/>
          <a:lstStyle/>
          <a:p>
            <a:r>
              <a:rPr lang="en-US" dirty="0">
                <a:cs typeface="Calibri Light"/>
              </a:rPr>
              <a:t>Red Listed fishes in the Chesapeake Bay</a:t>
            </a:r>
            <a:endParaRPr lang="en-US" dirty="0"/>
          </a:p>
        </p:txBody>
      </p:sp>
      <p:sp>
        <p:nvSpPr>
          <p:cNvPr id="3" name="Content Placeholder 2">
            <a:extLst>
              <a:ext uri="{FF2B5EF4-FFF2-40B4-BE49-F238E27FC236}">
                <a16:creationId xmlns:a16="http://schemas.microsoft.com/office/drawing/2014/main" id="{9CA63446-12B4-433E-955A-5B11E2718B32}"/>
              </a:ext>
            </a:extLst>
          </p:cNvPr>
          <p:cNvSpPr>
            <a:spLocks noGrp="1"/>
          </p:cNvSpPr>
          <p:nvPr>
            <p:ph idx="1"/>
          </p:nvPr>
        </p:nvSpPr>
        <p:spPr>
          <a:xfrm>
            <a:off x="288851" y="2339531"/>
            <a:ext cx="11720623" cy="4351338"/>
          </a:xfrm>
        </p:spPr>
        <p:txBody>
          <a:bodyPr vert="horz" lIns="91440" tIns="45720" rIns="91440" bIns="45720" rtlCol="0" anchor="t">
            <a:normAutofit/>
          </a:bodyPr>
          <a:lstStyle/>
          <a:p>
            <a:pPr marL="0" indent="0">
              <a:buNone/>
            </a:pPr>
            <a:r>
              <a:rPr lang="en-US" dirty="0">
                <a:cs typeface="Calibri"/>
              </a:rPr>
              <a:t>Atlantic Bluefin Tuna (</a:t>
            </a:r>
            <a:r>
              <a:rPr lang="en-US" i="1" dirty="0">
                <a:cs typeface="Calibri"/>
              </a:rPr>
              <a:t>Thunnus thynnus)</a:t>
            </a:r>
          </a:p>
          <a:p>
            <a:pPr marL="514350" indent="-514350"/>
            <a:r>
              <a:rPr lang="en-US" u="sng" dirty="0">
                <a:cs typeface="Calibri"/>
              </a:rPr>
              <a:t>Range</a:t>
            </a:r>
            <a:r>
              <a:rPr lang="en-US" dirty="0">
                <a:cs typeface="Calibri"/>
              </a:rPr>
              <a:t>: North Atlantic Ocean (Canada to Brazil, Mediterranean, West Africa)</a:t>
            </a:r>
          </a:p>
          <a:p>
            <a:pPr marL="514350" indent="-514350"/>
            <a:r>
              <a:rPr lang="en-US" u="sng" dirty="0">
                <a:ea typeface="+mn-lt"/>
                <a:cs typeface="+mn-lt"/>
              </a:rPr>
              <a:t>Habitat:</a:t>
            </a:r>
            <a:r>
              <a:rPr lang="en-US" dirty="0">
                <a:ea typeface="+mn-lt"/>
                <a:cs typeface="+mn-lt"/>
              </a:rPr>
              <a:t> Oceanic, lives in open sea</a:t>
            </a:r>
            <a:endParaRPr lang="en-US" u="sng" dirty="0">
              <a:ea typeface="+mn-lt"/>
              <a:cs typeface="+mn-lt"/>
            </a:endParaRPr>
          </a:p>
          <a:p>
            <a:pPr marL="514350" indent="-514350"/>
            <a:r>
              <a:rPr lang="en-US" u="sng" dirty="0">
                <a:ea typeface="+mn-lt"/>
                <a:cs typeface="+mn-lt"/>
              </a:rPr>
              <a:t>Uses &amp; Trade</a:t>
            </a:r>
            <a:r>
              <a:rPr lang="en-US" dirty="0">
                <a:ea typeface="+mn-lt"/>
                <a:cs typeface="+mn-lt"/>
              </a:rPr>
              <a:t>: Highly valued game fish, Japanese sashimi market</a:t>
            </a:r>
            <a:endParaRPr lang="en-US"/>
          </a:p>
          <a:p>
            <a:pPr marL="514350" indent="-514350"/>
            <a:r>
              <a:rPr lang="en-US" u="sng" dirty="0">
                <a:cs typeface="Calibri"/>
              </a:rPr>
              <a:t>Threats</a:t>
            </a:r>
            <a:r>
              <a:rPr lang="en-US" dirty="0">
                <a:cs typeface="Calibri"/>
              </a:rPr>
              <a:t>: Overfishing, habitat loss, oil spills</a:t>
            </a:r>
          </a:p>
          <a:p>
            <a:pPr marL="514350" indent="-514350"/>
            <a:r>
              <a:rPr lang="en-US" u="sng" dirty="0">
                <a:cs typeface="Calibri"/>
              </a:rPr>
              <a:t>Conservation measures</a:t>
            </a:r>
            <a:r>
              <a:rPr lang="en-US" dirty="0">
                <a:cs typeface="Calibri"/>
              </a:rPr>
              <a:t>: Fishery managed at international level, strict US fishing regulations since 2010</a:t>
            </a:r>
          </a:p>
        </p:txBody>
      </p:sp>
      <p:pic>
        <p:nvPicPr>
          <p:cNvPr id="4" name="Graphic 4">
            <a:extLst>
              <a:ext uri="{FF2B5EF4-FFF2-40B4-BE49-F238E27FC236}">
                <a16:creationId xmlns:a16="http://schemas.microsoft.com/office/drawing/2014/main" id="{8E072999-7065-44EB-8DD2-ADAFB3A684F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05281" y="1187745"/>
            <a:ext cx="1044649" cy="1044649"/>
          </a:xfrm>
          <a:prstGeom prst="rect">
            <a:avLst/>
          </a:prstGeom>
        </p:spPr>
      </p:pic>
      <p:pic>
        <p:nvPicPr>
          <p:cNvPr id="5" name="Picture 5">
            <a:extLst>
              <a:ext uri="{FF2B5EF4-FFF2-40B4-BE49-F238E27FC236}">
                <a16:creationId xmlns:a16="http://schemas.microsoft.com/office/drawing/2014/main" id="{E9C0A950-98B8-4534-BB27-16EBD3EBF403}"/>
              </a:ext>
            </a:extLst>
          </p:cNvPr>
          <p:cNvPicPr>
            <a:picLocks noChangeAspect="1"/>
          </p:cNvPicPr>
          <p:nvPr/>
        </p:nvPicPr>
        <p:blipFill>
          <a:blip r:embed="rId5"/>
          <a:stretch>
            <a:fillRect/>
          </a:stretch>
        </p:blipFill>
        <p:spPr>
          <a:xfrm>
            <a:off x="7918598" y="827346"/>
            <a:ext cx="3735572" cy="2270494"/>
          </a:xfrm>
          <a:prstGeom prst="rect">
            <a:avLst/>
          </a:prstGeom>
        </p:spPr>
      </p:pic>
    </p:spTree>
    <p:extLst>
      <p:ext uri="{BB962C8B-B14F-4D97-AF65-F5344CB8AC3E}">
        <p14:creationId xmlns:p14="http://schemas.microsoft.com/office/powerpoint/2010/main" val="25376764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E9C0A950-98B8-4534-BB27-16EBD3EBF403}"/>
              </a:ext>
            </a:extLst>
          </p:cNvPr>
          <p:cNvPicPr>
            <a:picLocks noChangeAspect="1"/>
          </p:cNvPicPr>
          <p:nvPr/>
        </p:nvPicPr>
        <p:blipFill>
          <a:blip r:embed="rId3"/>
          <a:stretch>
            <a:fillRect/>
          </a:stretch>
        </p:blipFill>
        <p:spPr>
          <a:xfrm>
            <a:off x="6935087" y="1495326"/>
            <a:ext cx="5073502" cy="1483882"/>
          </a:xfrm>
          <a:prstGeom prst="rect">
            <a:avLst/>
          </a:prstGeom>
        </p:spPr>
      </p:pic>
      <p:sp>
        <p:nvSpPr>
          <p:cNvPr id="2" name="Title 1">
            <a:extLst>
              <a:ext uri="{FF2B5EF4-FFF2-40B4-BE49-F238E27FC236}">
                <a16:creationId xmlns:a16="http://schemas.microsoft.com/office/drawing/2014/main" id="{FCA60498-D3D1-4443-93F6-36D08398AE4A}"/>
              </a:ext>
            </a:extLst>
          </p:cNvPr>
          <p:cNvSpPr>
            <a:spLocks noGrp="1"/>
          </p:cNvSpPr>
          <p:nvPr>
            <p:ph type="title"/>
          </p:nvPr>
        </p:nvSpPr>
        <p:spPr>
          <a:xfrm>
            <a:off x="359735" y="161334"/>
            <a:ext cx="11011786" cy="1334423"/>
          </a:xfrm>
        </p:spPr>
        <p:txBody>
          <a:bodyPr/>
          <a:lstStyle/>
          <a:p>
            <a:r>
              <a:rPr lang="en-US" dirty="0">
                <a:cs typeface="Calibri Light"/>
              </a:rPr>
              <a:t>Red Listed fishes in the Chesapeake Bay</a:t>
            </a:r>
            <a:endParaRPr lang="en-US" dirty="0"/>
          </a:p>
        </p:txBody>
      </p:sp>
      <p:sp>
        <p:nvSpPr>
          <p:cNvPr id="3" name="Content Placeholder 2">
            <a:extLst>
              <a:ext uri="{FF2B5EF4-FFF2-40B4-BE49-F238E27FC236}">
                <a16:creationId xmlns:a16="http://schemas.microsoft.com/office/drawing/2014/main" id="{9CA63446-12B4-433E-955A-5B11E2718B32}"/>
              </a:ext>
            </a:extLst>
          </p:cNvPr>
          <p:cNvSpPr>
            <a:spLocks noGrp="1"/>
          </p:cNvSpPr>
          <p:nvPr>
            <p:ph idx="1"/>
          </p:nvPr>
        </p:nvSpPr>
        <p:spPr>
          <a:xfrm>
            <a:off x="288851" y="2339531"/>
            <a:ext cx="11720623" cy="4351338"/>
          </a:xfrm>
        </p:spPr>
        <p:txBody>
          <a:bodyPr vert="horz" lIns="91440" tIns="45720" rIns="91440" bIns="45720" rtlCol="0" anchor="t">
            <a:normAutofit/>
          </a:bodyPr>
          <a:lstStyle/>
          <a:p>
            <a:pPr marL="0" indent="0">
              <a:buNone/>
            </a:pPr>
            <a:r>
              <a:rPr lang="en-US" dirty="0">
                <a:cs typeface="Calibri"/>
              </a:rPr>
              <a:t>Atlantic Sturgeon (</a:t>
            </a:r>
            <a:r>
              <a:rPr lang="en-US" i="1" dirty="0">
                <a:cs typeface="Calibri"/>
              </a:rPr>
              <a:t>Acipenser </a:t>
            </a:r>
            <a:r>
              <a:rPr lang="en-US" i="1" dirty="0" err="1">
                <a:cs typeface="Calibri"/>
              </a:rPr>
              <a:t>oxyrinchus</a:t>
            </a:r>
            <a:r>
              <a:rPr lang="en-US" i="1" dirty="0">
                <a:cs typeface="Calibri"/>
              </a:rPr>
              <a:t>)</a:t>
            </a:r>
          </a:p>
          <a:p>
            <a:pPr marL="514350" indent="-514350"/>
            <a:r>
              <a:rPr lang="en-US" dirty="0">
                <a:cs typeface="Calibri"/>
              </a:rPr>
              <a:t>Largest native Chesapeake fish</a:t>
            </a:r>
          </a:p>
          <a:p>
            <a:pPr marL="514350" indent="-514350"/>
            <a:r>
              <a:rPr lang="en-US" u="sng" dirty="0">
                <a:cs typeface="Calibri"/>
              </a:rPr>
              <a:t>Range</a:t>
            </a:r>
            <a:r>
              <a:rPr lang="en-US" dirty="0">
                <a:cs typeface="Calibri"/>
              </a:rPr>
              <a:t>: Canada to Florida</a:t>
            </a:r>
            <a:endParaRPr lang="en-US" dirty="0"/>
          </a:p>
          <a:p>
            <a:pPr marL="514350" indent="-514350"/>
            <a:r>
              <a:rPr lang="en-US" u="sng" dirty="0">
                <a:cs typeface="Calibri"/>
              </a:rPr>
              <a:t>Habitat</a:t>
            </a:r>
            <a:r>
              <a:rPr lang="en-US" dirty="0">
                <a:cs typeface="Calibri"/>
              </a:rPr>
              <a:t>: Lives in ocean, spawns in rivers &amp; estuaries </a:t>
            </a:r>
          </a:p>
          <a:p>
            <a:pPr marL="514350" indent="-514350"/>
            <a:r>
              <a:rPr lang="en-US" u="sng" dirty="0">
                <a:ea typeface="+mn-lt"/>
                <a:cs typeface="+mn-lt"/>
              </a:rPr>
              <a:t>Uses &amp; Trade</a:t>
            </a:r>
            <a:r>
              <a:rPr lang="en-US" dirty="0">
                <a:ea typeface="+mn-lt"/>
                <a:cs typeface="+mn-lt"/>
              </a:rPr>
              <a:t>: Food (flesh &amp; caviar) </a:t>
            </a:r>
          </a:p>
          <a:p>
            <a:pPr marL="514350" indent="-514350"/>
            <a:r>
              <a:rPr lang="en-US" u="sng" dirty="0">
                <a:cs typeface="Calibri"/>
              </a:rPr>
              <a:t>Threats</a:t>
            </a:r>
            <a:r>
              <a:rPr lang="en-US" dirty="0">
                <a:cs typeface="Calibri"/>
              </a:rPr>
              <a:t>: </a:t>
            </a:r>
            <a:r>
              <a:rPr lang="en-US" dirty="0">
                <a:ea typeface="+mn-lt"/>
                <a:cs typeface="+mn-lt"/>
              </a:rPr>
              <a:t>Harvesting (7 million tons taken in 1887),</a:t>
            </a:r>
            <a:r>
              <a:rPr lang="en-US" dirty="0">
                <a:cs typeface="Calibri"/>
              </a:rPr>
              <a:t> habitat degradation due to dams &amp; other development, pollution</a:t>
            </a:r>
          </a:p>
          <a:p>
            <a:pPr marL="514350" indent="-514350"/>
            <a:r>
              <a:rPr lang="en-US" u="sng" dirty="0">
                <a:cs typeface="Calibri"/>
              </a:rPr>
              <a:t>Conservation measures</a:t>
            </a:r>
            <a:r>
              <a:rPr lang="en-US" dirty="0">
                <a:cs typeface="Calibri"/>
              </a:rPr>
              <a:t>: Fishing ban, dam removal, listed in 2012 US Endangered Species Act</a:t>
            </a:r>
          </a:p>
        </p:txBody>
      </p:sp>
      <p:pic>
        <p:nvPicPr>
          <p:cNvPr id="4" name="Graphic 4">
            <a:extLst>
              <a:ext uri="{FF2B5EF4-FFF2-40B4-BE49-F238E27FC236}">
                <a16:creationId xmlns:a16="http://schemas.microsoft.com/office/drawing/2014/main" id="{8E072999-7065-44EB-8DD2-ADAFB3A684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81235" y="1240908"/>
            <a:ext cx="1044649" cy="1044649"/>
          </a:xfrm>
          <a:prstGeom prst="rect">
            <a:avLst/>
          </a:prstGeom>
        </p:spPr>
      </p:pic>
    </p:spTree>
    <p:extLst>
      <p:ext uri="{BB962C8B-B14F-4D97-AF65-F5344CB8AC3E}">
        <p14:creationId xmlns:p14="http://schemas.microsoft.com/office/powerpoint/2010/main" val="13089853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E9C0A950-98B8-4534-BB27-16EBD3EBF403}"/>
              </a:ext>
            </a:extLst>
          </p:cNvPr>
          <p:cNvPicPr>
            <a:picLocks noChangeAspect="1"/>
          </p:cNvPicPr>
          <p:nvPr/>
        </p:nvPicPr>
        <p:blipFill>
          <a:blip r:embed="rId3"/>
          <a:stretch>
            <a:fillRect/>
          </a:stretch>
        </p:blipFill>
        <p:spPr>
          <a:xfrm>
            <a:off x="7673193" y="1495326"/>
            <a:ext cx="3597289" cy="1483882"/>
          </a:xfrm>
          <a:prstGeom prst="rect">
            <a:avLst/>
          </a:prstGeom>
        </p:spPr>
      </p:pic>
      <p:sp>
        <p:nvSpPr>
          <p:cNvPr id="2" name="Title 1">
            <a:extLst>
              <a:ext uri="{FF2B5EF4-FFF2-40B4-BE49-F238E27FC236}">
                <a16:creationId xmlns:a16="http://schemas.microsoft.com/office/drawing/2014/main" id="{FCA60498-D3D1-4443-93F6-36D08398AE4A}"/>
              </a:ext>
            </a:extLst>
          </p:cNvPr>
          <p:cNvSpPr>
            <a:spLocks noGrp="1"/>
          </p:cNvSpPr>
          <p:nvPr>
            <p:ph type="title"/>
          </p:nvPr>
        </p:nvSpPr>
        <p:spPr>
          <a:xfrm>
            <a:off x="359735" y="161334"/>
            <a:ext cx="11011786" cy="1334423"/>
          </a:xfrm>
        </p:spPr>
        <p:txBody>
          <a:bodyPr/>
          <a:lstStyle/>
          <a:p>
            <a:r>
              <a:rPr lang="en-US" dirty="0">
                <a:cs typeface="Calibri Light"/>
              </a:rPr>
              <a:t>Red Listed fishes in the Chesapeake Bay</a:t>
            </a:r>
            <a:endParaRPr lang="en-US" dirty="0"/>
          </a:p>
        </p:txBody>
      </p:sp>
      <p:sp>
        <p:nvSpPr>
          <p:cNvPr id="3" name="Content Placeholder 2">
            <a:extLst>
              <a:ext uri="{FF2B5EF4-FFF2-40B4-BE49-F238E27FC236}">
                <a16:creationId xmlns:a16="http://schemas.microsoft.com/office/drawing/2014/main" id="{9CA63446-12B4-433E-955A-5B11E2718B32}"/>
              </a:ext>
            </a:extLst>
          </p:cNvPr>
          <p:cNvSpPr>
            <a:spLocks noGrp="1"/>
          </p:cNvSpPr>
          <p:nvPr>
            <p:ph idx="1"/>
          </p:nvPr>
        </p:nvSpPr>
        <p:spPr>
          <a:xfrm>
            <a:off x="288851" y="2339531"/>
            <a:ext cx="11820014" cy="4351338"/>
          </a:xfrm>
        </p:spPr>
        <p:txBody>
          <a:bodyPr vert="horz" lIns="91440" tIns="45720" rIns="91440" bIns="45720" rtlCol="0" anchor="t">
            <a:normAutofit/>
          </a:bodyPr>
          <a:lstStyle/>
          <a:p>
            <a:pPr marL="0" indent="0">
              <a:buNone/>
            </a:pPr>
            <a:r>
              <a:rPr lang="en-US" dirty="0">
                <a:cs typeface="Calibri"/>
              </a:rPr>
              <a:t>Blueback Herring (</a:t>
            </a:r>
            <a:r>
              <a:rPr lang="en-US" i="1" dirty="0">
                <a:cs typeface="Calibri"/>
              </a:rPr>
              <a:t>Alosa </a:t>
            </a:r>
            <a:r>
              <a:rPr lang="en-US" i="1" dirty="0" err="1">
                <a:cs typeface="Calibri"/>
              </a:rPr>
              <a:t>aestivalis</a:t>
            </a:r>
            <a:r>
              <a:rPr lang="en-US" i="1" dirty="0">
                <a:cs typeface="Calibri"/>
              </a:rPr>
              <a:t>)</a:t>
            </a:r>
          </a:p>
          <a:p>
            <a:pPr marL="514350" indent="-514350"/>
            <a:r>
              <a:rPr lang="en-US" dirty="0">
                <a:cs typeface="Calibri"/>
              </a:rPr>
              <a:t>Eaten by larger fish like Striped Bass</a:t>
            </a:r>
            <a:endParaRPr lang="en-US" u="sng" dirty="0">
              <a:cs typeface="Calibri"/>
            </a:endParaRPr>
          </a:p>
          <a:p>
            <a:pPr marL="514350" indent="-514350"/>
            <a:r>
              <a:rPr lang="en-US" u="sng" dirty="0">
                <a:cs typeface="Calibri"/>
              </a:rPr>
              <a:t>Range</a:t>
            </a:r>
            <a:r>
              <a:rPr lang="en-US" dirty="0">
                <a:cs typeface="Calibri"/>
              </a:rPr>
              <a:t>: Canada to Florida</a:t>
            </a:r>
            <a:endParaRPr lang="en-US" u="sng" dirty="0">
              <a:cs typeface="Calibri"/>
            </a:endParaRPr>
          </a:p>
          <a:p>
            <a:pPr marL="514350" indent="-514350"/>
            <a:r>
              <a:rPr lang="en-US" u="sng" dirty="0">
                <a:cs typeface="Calibri"/>
              </a:rPr>
              <a:t>Habitat</a:t>
            </a:r>
            <a:r>
              <a:rPr lang="en-US" dirty="0">
                <a:cs typeface="Calibri"/>
              </a:rPr>
              <a:t>: Schools in ocean, spawns in rivers &amp; estuaries </a:t>
            </a:r>
          </a:p>
          <a:p>
            <a:pPr marL="514350" indent="-514350"/>
            <a:r>
              <a:rPr lang="en-US" u="sng" dirty="0">
                <a:ea typeface="+mn-lt"/>
                <a:cs typeface="+mn-lt"/>
              </a:rPr>
              <a:t>Uses &amp; Trade</a:t>
            </a:r>
            <a:r>
              <a:rPr lang="en-US" dirty="0">
                <a:ea typeface="+mn-lt"/>
                <a:cs typeface="+mn-lt"/>
              </a:rPr>
              <a:t>: Food, fish meal, fish oil</a:t>
            </a:r>
          </a:p>
          <a:p>
            <a:pPr marL="514350" indent="-514350"/>
            <a:r>
              <a:rPr lang="en-US" u="sng" dirty="0">
                <a:cs typeface="Calibri"/>
              </a:rPr>
              <a:t>Threats</a:t>
            </a:r>
            <a:r>
              <a:rPr lang="en-US" dirty="0">
                <a:cs typeface="Calibri"/>
              </a:rPr>
              <a:t>: </a:t>
            </a:r>
            <a:r>
              <a:rPr lang="en-US" dirty="0">
                <a:ea typeface="+mn-lt"/>
                <a:cs typeface="+mn-lt"/>
              </a:rPr>
              <a:t>Harvesting,</a:t>
            </a:r>
            <a:r>
              <a:rPr lang="en-US" dirty="0">
                <a:cs typeface="Calibri"/>
              </a:rPr>
              <a:t> habitat degradation due to dams</a:t>
            </a:r>
          </a:p>
          <a:p>
            <a:pPr marL="514350" indent="-514350"/>
            <a:r>
              <a:rPr lang="en-US" u="sng" dirty="0">
                <a:cs typeface="Calibri"/>
              </a:rPr>
              <a:t>Conservation measures</a:t>
            </a:r>
            <a:r>
              <a:rPr lang="en-US" dirty="0">
                <a:cs typeface="Calibri"/>
              </a:rPr>
              <a:t>: Fishing ban in VA since 2012</a:t>
            </a:r>
            <a:endParaRPr lang="en-US" dirty="0"/>
          </a:p>
        </p:txBody>
      </p:sp>
      <p:pic>
        <p:nvPicPr>
          <p:cNvPr id="4" name="Graphic 4">
            <a:extLst>
              <a:ext uri="{FF2B5EF4-FFF2-40B4-BE49-F238E27FC236}">
                <a16:creationId xmlns:a16="http://schemas.microsoft.com/office/drawing/2014/main" id="{8E072999-7065-44EB-8DD2-ADAFB3A684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81235" y="1240908"/>
            <a:ext cx="1044649" cy="1044649"/>
          </a:xfrm>
          <a:prstGeom prst="rect">
            <a:avLst/>
          </a:prstGeom>
        </p:spPr>
      </p:pic>
    </p:spTree>
    <p:extLst>
      <p:ext uri="{BB962C8B-B14F-4D97-AF65-F5344CB8AC3E}">
        <p14:creationId xmlns:p14="http://schemas.microsoft.com/office/powerpoint/2010/main" val="3515358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70280-1700-416E-B56C-EFEB0895E752}"/>
              </a:ext>
            </a:extLst>
          </p:cNvPr>
          <p:cNvSpPr>
            <a:spLocks noGrp="1"/>
          </p:cNvSpPr>
          <p:nvPr>
            <p:ph type="title"/>
          </p:nvPr>
        </p:nvSpPr>
        <p:spPr>
          <a:xfrm>
            <a:off x="192157" y="166342"/>
            <a:ext cx="11907078" cy="1325563"/>
          </a:xfrm>
        </p:spPr>
        <p:txBody>
          <a:bodyPr>
            <a:normAutofit/>
          </a:bodyPr>
          <a:lstStyle/>
          <a:p>
            <a:pPr>
              <a:spcBef>
                <a:spcPts val="1000"/>
              </a:spcBef>
            </a:pPr>
            <a:r>
              <a:rPr lang="en-US" dirty="0">
                <a:cs typeface="Calibri Light"/>
              </a:rPr>
              <a:t>Activity:</a:t>
            </a:r>
            <a:br>
              <a:rPr lang="en-US" dirty="0">
                <a:cs typeface="Calibri Light"/>
              </a:rPr>
            </a:br>
            <a:r>
              <a:rPr lang="en-US" sz="3100" b="1" dirty="0">
                <a:ea typeface="+mj-lt"/>
                <a:cs typeface="+mj-lt"/>
              </a:rPr>
              <a:t>Find the Bullseye: Targeting Conservation of the Candy Darter</a:t>
            </a:r>
            <a:endParaRPr lang="en-US" sz="3100">
              <a:ea typeface="+mj-lt"/>
              <a:cs typeface="+mj-lt"/>
            </a:endParaRPr>
          </a:p>
        </p:txBody>
      </p:sp>
      <p:pic>
        <p:nvPicPr>
          <p:cNvPr id="7" name="Online Media 6" title="Protection for the Candy Darter and Habitat">
            <a:hlinkClick r:id="" action="ppaction://media"/>
            <a:extLst>
              <a:ext uri="{FF2B5EF4-FFF2-40B4-BE49-F238E27FC236}">
                <a16:creationId xmlns:a16="http://schemas.microsoft.com/office/drawing/2014/main" id="{27D2B0D2-A48B-4F41-BF4C-D212C86A6846}"/>
              </a:ext>
            </a:extLst>
          </p:cNvPr>
          <p:cNvPicPr>
            <a:picLocks noGrp="1" noRot="1" noChangeAspect="1"/>
          </p:cNvPicPr>
          <p:nvPr>
            <p:ph idx="1"/>
            <a:videoFile r:link="rId1"/>
          </p:nvPr>
        </p:nvPicPr>
        <p:blipFill>
          <a:blip r:embed="rId4"/>
          <a:stretch>
            <a:fillRect/>
          </a:stretch>
        </p:blipFill>
        <p:spPr>
          <a:xfrm>
            <a:off x="2799522" y="1375707"/>
            <a:ext cx="6592956" cy="5118652"/>
          </a:xfrm>
        </p:spPr>
      </p:pic>
    </p:spTree>
    <p:extLst>
      <p:ext uri="{BB962C8B-B14F-4D97-AF65-F5344CB8AC3E}">
        <p14:creationId xmlns:p14="http://schemas.microsoft.com/office/powerpoint/2010/main" val="3735609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close-up of a fish&#10;&#10;Description automatically generated">
            <a:extLst>
              <a:ext uri="{FF2B5EF4-FFF2-40B4-BE49-F238E27FC236}">
                <a16:creationId xmlns:a16="http://schemas.microsoft.com/office/drawing/2014/main" id="{2B8603C5-4ECB-409D-806C-4EC0427552E2}"/>
              </a:ext>
            </a:extLst>
          </p:cNvPr>
          <p:cNvPicPr>
            <a:picLocks noChangeAspect="1"/>
          </p:cNvPicPr>
          <p:nvPr/>
        </p:nvPicPr>
        <p:blipFill>
          <a:blip r:embed="rId3"/>
          <a:stretch>
            <a:fillRect/>
          </a:stretch>
        </p:blipFill>
        <p:spPr>
          <a:xfrm>
            <a:off x="4509052" y="501134"/>
            <a:ext cx="7232373" cy="3238426"/>
          </a:xfrm>
          <a:prstGeom prst="rect">
            <a:avLst/>
          </a:prstGeom>
        </p:spPr>
      </p:pic>
      <p:sp>
        <p:nvSpPr>
          <p:cNvPr id="2" name="Title 1">
            <a:extLst>
              <a:ext uri="{FF2B5EF4-FFF2-40B4-BE49-F238E27FC236}">
                <a16:creationId xmlns:a16="http://schemas.microsoft.com/office/drawing/2014/main" id="{0B870280-1700-416E-B56C-EFEB0895E752}"/>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D7BC8643-AC51-4C53-9B91-C9ADB3638662}"/>
              </a:ext>
            </a:extLst>
          </p:cNvPr>
          <p:cNvSpPr>
            <a:spLocks noGrp="1"/>
          </p:cNvSpPr>
          <p:nvPr>
            <p:ph idx="1"/>
          </p:nvPr>
        </p:nvSpPr>
        <p:spPr>
          <a:xfrm>
            <a:off x="304076" y="3154323"/>
            <a:ext cx="11589323" cy="4351338"/>
          </a:xfrm>
        </p:spPr>
        <p:txBody>
          <a:bodyPr vert="horz" lIns="91440" tIns="45720" rIns="91440" bIns="45720" rtlCol="0" anchor="t">
            <a:normAutofit/>
          </a:bodyPr>
          <a:lstStyle/>
          <a:p>
            <a:pPr marL="0" indent="0">
              <a:buNone/>
            </a:pPr>
            <a:r>
              <a:rPr lang="en-US" dirty="0">
                <a:cs typeface="Calibri"/>
              </a:rPr>
              <a:t>Your task:</a:t>
            </a:r>
            <a:endParaRPr lang="en-US" dirty="0"/>
          </a:p>
          <a:p>
            <a:pPr marL="457200" indent="-457200"/>
            <a:r>
              <a:rPr lang="en-US" dirty="0">
                <a:cs typeface="Calibri"/>
              </a:rPr>
              <a:t>PART 1: Agree on the extinction risk of the Candy Darter (</a:t>
            </a:r>
            <a:r>
              <a:rPr lang="en-US" i="1" dirty="0" err="1">
                <a:cs typeface="Calibri"/>
              </a:rPr>
              <a:t>Etheostoma</a:t>
            </a:r>
            <a:r>
              <a:rPr lang="en-US" i="1" dirty="0">
                <a:cs typeface="Calibri"/>
              </a:rPr>
              <a:t> </a:t>
            </a:r>
            <a:r>
              <a:rPr lang="en-US" i="1" dirty="0" err="1">
                <a:cs typeface="Calibri"/>
              </a:rPr>
              <a:t>osburni</a:t>
            </a:r>
            <a:r>
              <a:rPr lang="en-US" dirty="0">
                <a:cs typeface="Calibri"/>
              </a:rPr>
              <a:t>)</a:t>
            </a:r>
          </a:p>
          <a:p>
            <a:pPr marL="457200" indent="-457200"/>
            <a:r>
              <a:rPr lang="en-US" dirty="0">
                <a:cs typeface="Calibri"/>
              </a:rPr>
              <a:t>PART 2: Create a media project to spread awareness &amp; conservation of the Candy Darter</a:t>
            </a:r>
          </a:p>
          <a:p>
            <a:pPr marL="0" indent="0">
              <a:buNone/>
            </a:pPr>
            <a:endParaRPr lang="en-US" dirty="0">
              <a:cs typeface="Calibri"/>
            </a:endParaRPr>
          </a:p>
        </p:txBody>
      </p:sp>
    </p:spTree>
    <p:extLst>
      <p:ext uri="{BB962C8B-B14F-4D97-AF65-F5344CB8AC3E}">
        <p14:creationId xmlns:p14="http://schemas.microsoft.com/office/powerpoint/2010/main" val="3741747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A40E2-27AD-493E-B9BD-8AC36AC8FA7E}"/>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6B24B11E-6974-49D6-895E-F0290F3C2C82}"/>
              </a:ext>
            </a:extLst>
          </p:cNvPr>
          <p:cNvSpPr>
            <a:spLocks noGrp="1"/>
          </p:cNvSpPr>
          <p:nvPr>
            <p:ph idx="1"/>
          </p:nvPr>
        </p:nvSpPr>
        <p:spPr>
          <a:xfrm>
            <a:off x="466805" y="1691154"/>
            <a:ext cx="10515600" cy="4351338"/>
          </a:xfrm>
        </p:spPr>
        <p:txBody>
          <a:bodyPr vert="horz" lIns="91440" tIns="45720" rIns="91440" bIns="45720" rtlCol="0" anchor="t">
            <a:normAutofit/>
          </a:bodyPr>
          <a:lstStyle/>
          <a:p>
            <a:pPr marL="0" indent="0">
              <a:buNone/>
            </a:pPr>
            <a:r>
              <a:rPr lang="en-US" dirty="0">
                <a:solidFill>
                  <a:srgbClr val="000000"/>
                </a:solidFill>
                <a:cs typeface="Calibri"/>
              </a:rPr>
              <a:t>PART 1: Agree on the extinction risk of the Candy Darter</a:t>
            </a:r>
          </a:p>
          <a:p>
            <a:pPr marL="0" indent="0">
              <a:buNone/>
            </a:pPr>
            <a:r>
              <a:rPr lang="en-US" dirty="0">
                <a:solidFill>
                  <a:srgbClr val="000000"/>
                </a:solidFill>
                <a:cs typeface="Calibri"/>
              </a:rPr>
              <a:t>1. Read article &amp; fill in Candy Darter Fact Sheet:</a:t>
            </a:r>
          </a:p>
          <a:p>
            <a:r>
              <a:rPr lang="en-US" dirty="0">
                <a:solidFill>
                  <a:srgbClr val="000000"/>
                </a:solidFill>
                <a:cs typeface="Calibri"/>
              </a:rPr>
              <a:t>Geographic Range</a:t>
            </a:r>
          </a:p>
          <a:p>
            <a:r>
              <a:rPr lang="en-US" dirty="0">
                <a:solidFill>
                  <a:srgbClr val="000000"/>
                </a:solidFill>
                <a:cs typeface="Calibri"/>
              </a:rPr>
              <a:t>Population</a:t>
            </a:r>
          </a:p>
          <a:p>
            <a:r>
              <a:rPr lang="en-US" dirty="0">
                <a:solidFill>
                  <a:srgbClr val="000000"/>
                </a:solidFill>
                <a:cs typeface="Calibri"/>
              </a:rPr>
              <a:t>Habitat &amp; Ecology</a:t>
            </a:r>
          </a:p>
          <a:p>
            <a:r>
              <a:rPr lang="en-US" dirty="0">
                <a:solidFill>
                  <a:srgbClr val="000000"/>
                </a:solidFill>
                <a:cs typeface="Calibri"/>
              </a:rPr>
              <a:t>Uses</a:t>
            </a:r>
          </a:p>
          <a:p>
            <a:r>
              <a:rPr lang="en-US" dirty="0">
                <a:solidFill>
                  <a:srgbClr val="000000"/>
                </a:solidFill>
                <a:cs typeface="Calibri"/>
              </a:rPr>
              <a:t>Threats</a:t>
            </a:r>
          </a:p>
          <a:p>
            <a:r>
              <a:rPr lang="en-US" dirty="0">
                <a:solidFill>
                  <a:srgbClr val="000000"/>
                </a:solidFill>
                <a:cs typeface="Calibri"/>
              </a:rPr>
              <a:t>Existing conservation measures</a:t>
            </a:r>
            <a:endParaRPr lang="en-US" dirty="0">
              <a:solidFill>
                <a:srgbClr val="000000"/>
              </a:solidFill>
              <a:ea typeface="+mn-lt"/>
              <a:cs typeface="+mn-lt"/>
            </a:endParaRPr>
          </a:p>
        </p:txBody>
      </p:sp>
    </p:spTree>
    <p:extLst>
      <p:ext uri="{BB962C8B-B14F-4D97-AF65-F5344CB8AC3E}">
        <p14:creationId xmlns:p14="http://schemas.microsoft.com/office/powerpoint/2010/main" val="2306030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A40E2-27AD-493E-B9BD-8AC36AC8FA7E}"/>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6B24B11E-6974-49D6-895E-F0290F3C2C82}"/>
              </a:ext>
            </a:extLst>
          </p:cNvPr>
          <p:cNvSpPr>
            <a:spLocks noGrp="1"/>
          </p:cNvSpPr>
          <p:nvPr>
            <p:ph idx="1"/>
          </p:nvPr>
        </p:nvSpPr>
        <p:spPr>
          <a:xfrm>
            <a:off x="466805" y="1700014"/>
            <a:ext cx="11454809" cy="4785501"/>
          </a:xfrm>
        </p:spPr>
        <p:txBody>
          <a:bodyPr vert="horz" lIns="91440" tIns="45720" rIns="91440" bIns="45720" rtlCol="0" anchor="t">
            <a:normAutofit lnSpcReduction="10000"/>
          </a:bodyPr>
          <a:lstStyle/>
          <a:p>
            <a:pPr marL="0" indent="0">
              <a:buNone/>
            </a:pPr>
            <a:r>
              <a:rPr lang="en-US" dirty="0">
                <a:solidFill>
                  <a:srgbClr val="000000"/>
                </a:solidFill>
                <a:cs typeface="Calibri"/>
              </a:rPr>
              <a:t>PART 1: Agree on the extinction risk of Candy Darter</a:t>
            </a:r>
          </a:p>
          <a:p>
            <a:pPr marL="0" indent="0">
              <a:buNone/>
            </a:pPr>
            <a:r>
              <a:rPr lang="en-US" dirty="0">
                <a:solidFill>
                  <a:srgbClr val="000000"/>
                </a:solidFill>
                <a:cs typeface="Calibri"/>
              </a:rPr>
              <a:t>2. </a:t>
            </a:r>
            <a:r>
              <a:rPr lang="en-US" dirty="0">
                <a:solidFill>
                  <a:srgbClr val="000000"/>
                </a:solidFill>
                <a:ea typeface="+mn-lt"/>
                <a:cs typeface="+mn-lt"/>
              </a:rPr>
              <a:t>Each group be assigned one criteria to evaluate extinction risk:</a:t>
            </a:r>
            <a:endParaRPr lang="en-US">
              <a:ea typeface="+mn-lt"/>
              <a:cs typeface="+mn-lt"/>
            </a:endParaRPr>
          </a:p>
          <a:p>
            <a:pPr marL="457200" indent="-457200"/>
            <a:r>
              <a:rPr lang="en-US" dirty="0">
                <a:solidFill>
                  <a:srgbClr val="000000"/>
                </a:solidFill>
                <a:ea typeface="+mn-lt"/>
                <a:cs typeface="+mn-lt"/>
              </a:rPr>
              <a:t>Group 1 - Population Reduction</a:t>
            </a:r>
          </a:p>
          <a:p>
            <a:pPr marL="457200" indent="-457200"/>
            <a:r>
              <a:rPr lang="en-US" dirty="0">
                <a:solidFill>
                  <a:srgbClr val="000000"/>
                </a:solidFill>
                <a:ea typeface="+mn-lt"/>
                <a:cs typeface="+mn-lt"/>
              </a:rPr>
              <a:t>Group 2 – Restricted Geographic Range</a:t>
            </a:r>
            <a:endParaRPr lang="en-US" dirty="0">
              <a:ea typeface="+mn-lt"/>
              <a:cs typeface="+mn-lt"/>
            </a:endParaRPr>
          </a:p>
          <a:p>
            <a:pPr marL="457200" indent="-457200"/>
            <a:r>
              <a:rPr lang="en-US" dirty="0">
                <a:solidFill>
                  <a:srgbClr val="000000"/>
                </a:solidFill>
                <a:ea typeface="+mn-lt"/>
                <a:cs typeface="+mn-lt"/>
              </a:rPr>
              <a:t>Group 3 – Small population size &amp; decline</a:t>
            </a:r>
            <a:endParaRPr lang="en-US" dirty="0">
              <a:ea typeface="+mn-lt"/>
              <a:cs typeface="+mn-lt"/>
            </a:endParaRPr>
          </a:p>
          <a:p>
            <a:pPr marL="457200" indent="-457200"/>
            <a:r>
              <a:rPr lang="en-US" dirty="0">
                <a:solidFill>
                  <a:srgbClr val="000000"/>
                </a:solidFill>
                <a:ea typeface="+mn-lt"/>
                <a:cs typeface="+mn-lt"/>
              </a:rPr>
              <a:t>Group 4 </a:t>
            </a:r>
            <a:r>
              <a:rPr lang="en-US" dirty="0">
                <a:ea typeface="+mn-lt"/>
                <a:cs typeface="+mn-lt"/>
              </a:rPr>
              <a:t>–</a:t>
            </a:r>
            <a:r>
              <a:rPr lang="en-US" dirty="0">
                <a:solidFill>
                  <a:srgbClr val="000000"/>
                </a:solidFill>
                <a:ea typeface="+mn-lt"/>
                <a:cs typeface="+mn-lt"/>
              </a:rPr>
              <a:t> Very small or restricted population</a:t>
            </a:r>
            <a:endParaRPr lang="en-US" dirty="0">
              <a:ea typeface="+mn-lt"/>
              <a:cs typeface="+mn-lt"/>
            </a:endParaRPr>
          </a:p>
          <a:p>
            <a:pPr marL="457200" indent="-457200"/>
            <a:r>
              <a:rPr lang="en-US" dirty="0">
                <a:solidFill>
                  <a:srgbClr val="000000"/>
                </a:solidFill>
                <a:ea typeface="+mn-lt"/>
                <a:cs typeface="+mn-lt"/>
              </a:rPr>
              <a:t>Group 5 </a:t>
            </a:r>
            <a:r>
              <a:rPr lang="en-US" dirty="0">
                <a:ea typeface="+mn-lt"/>
                <a:cs typeface="+mn-lt"/>
              </a:rPr>
              <a:t>–</a:t>
            </a:r>
            <a:r>
              <a:rPr lang="en-US" dirty="0">
                <a:solidFill>
                  <a:srgbClr val="000000"/>
                </a:solidFill>
                <a:ea typeface="+mn-lt"/>
                <a:cs typeface="+mn-lt"/>
              </a:rPr>
              <a:t> Quantitative Analysis</a:t>
            </a:r>
          </a:p>
          <a:p>
            <a:pPr marL="0" indent="0">
              <a:buNone/>
            </a:pPr>
            <a:endParaRPr lang="en-US" i="1" dirty="0">
              <a:ea typeface="+mn-lt"/>
              <a:cs typeface="+mn-lt"/>
            </a:endParaRPr>
          </a:p>
          <a:p>
            <a:pPr marL="0" indent="0">
              <a:buNone/>
            </a:pPr>
            <a:r>
              <a:rPr lang="en-US" i="1" dirty="0">
                <a:ea typeface="+mn-lt"/>
                <a:cs typeface="+mn-lt"/>
              </a:rPr>
              <a:t>Note: If there is no data available for your criterion, it should be considered Data Deficient.</a:t>
            </a:r>
          </a:p>
        </p:txBody>
      </p:sp>
    </p:spTree>
    <p:extLst>
      <p:ext uri="{BB962C8B-B14F-4D97-AF65-F5344CB8AC3E}">
        <p14:creationId xmlns:p14="http://schemas.microsoft.com/office/powerpoint/2010/main" val="3497637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Diagram&#10;&#10;Description automatically generated">
            <a:extLst>
              <a:ext uri="{FF2B5EF4-FFF2-40B4-BE49-F238E27FC236}">
                <a16:creationId xmlns:a16="http://schemas.microsoft.com/office/drawing/2014/main" id="{BCF8893C-8436-43F2-B3A9-12AAD3C81D3D}"/>
              </a:ext>
            </a:extLst>
          </p:cNvPr>
          <p:cNvPicPr>
            <a:picLocks noChangeAspect="1"/>
          </p:cNvPicPr>
          <p:nvPr/>
        </p:nvPicPr>
        <p:blipFill>
          <a:blip r:embed="rId3"/>
          <a:stretch>
            <a:fillRect/>
          </a:stretch>
        </p:blipFill>
        <p:spPr>
          <a:xfrm>
            <a:off x="703329" y="2793361"/>
            <a:ext cx="5398002" cy="4175151"/>
          </a:xfrm>
          <a:prstGeom prst="rect">
            <a:avLst/>
          </a:prstGeom>
        </p:spPr>
      </p:pic>
      <p:sp>
        <p:nvSpPr>
          <p:cNvPr id="2" name="Title 1">
            <a:extLst>
              <a:ext uri="{FF2B5EF4-FFF2-40B4-BE49-F238E27FC236}">
                <a16:creationId xmlns:a16="http://schemas.microsoft.com/office/drawing/2014/main" id="{436A40E2-27AD-493E-B9BD-8AC36AC8FA7E}"/>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6B24B11E-6974-49D6-895E-F0290F3C2C82}"/>
              </a:ext>
            </a:extLst>
          </p:cNvPr>
          <p:cNvSpPr>
            <a:spLocks noGrp="1"/>
          </p:cNvSpPr>
          <p:nvPr>
            <p:ph idx="1"/>
          </p:nvPr>
        </p:nvSpPr>
        <p:spPr>
          <a:xfrm>
            <a:off x="466805" y="1691154"/>
            <a:ext cx="10515600" cy="4351338"/>
          </a:xfrm>
        </p:spPr>
        <p:txBody>
          <a:bodyPr vert="horz" lIns="91440" tIns="45720" rIns="91440" bIns="45720" rtlCol="0" anchor="t">
            <a:normAutofit/>
          </a:bodyPr>
          <a:lstStyle/>
          <a:p>
            <a:pPr marL="0" indent="0">
              <a:buNone/>
            </a:pPr>
            <a:r>
              <a:rPr lang="en-US" dirty="0">
                <a:solidFill>
                  <a:srgbClr val="000000"/>
                </a:solidFill>
                <a:cs typeface="Calibri"/>
              </a:rPr>
              <a:t>PART 1: Agree on the extinction risk of the Candy Darter</a:t>
            </a:r>
          </a:p>
          <a:p>
            <a:pPr marL="0" indent="0">
              <a:buNone/>
            </a:pPr>
            <a:r>
              <a:rPr lang="en-US" dirty="0">
                <a:solidFill>
                  <a:srgbClr val="000000"/>
                </a:solidFill>
                <a:cs typeface="Calibri"/>
              </a:rPr>
              <a:t>2. </a:t>
            </a:r>
            <a:r>
              <a:rPr lang="en-US" dirty="0">
                <a:solidFill>
                  <a:srgbClr val="000000"/>
                </a:solidFill>
                <a:ea typeface="+mn-lt"/>
                <a:cs typeface="+mn-lt"/>
              </a:rPr>
              <a:t>After each group reports their findings, the class will agree on the which category the candy darter belongs to:</a:t>
            </a:r>
            <a:endParaRPr lang="en-US" dirty="0">
              <a:ea typeface="+mn-lt"/>
              <a:cs typeface="+mn-lt"/>
            </a:endParaRPr>
          </a:p>
        </p:txBody>
      </p:sp>
      <p:sp>
        <p:nvSpPr>
          <p:cNvPr id="4" name="TextBox 3">
            <a:extLst>
              <a:ext uri="{FF2B5EF4-FFF2-40B4-BE49-F238E27FC236}">
                <a16:creationId xmlns:a16="http://schemas.microsoft.com/office/drawing/2014/main" id="{13288121-CDA2-43EF-A9AF-3F26E41962D4}"/>
              </a:ext>
            </a:extLst>
          </p:cNvPr>
          <p:cNvSpPr txBox="1"/>
          <p:nvPr/>
        </p:nvSpPr>
        <p:spPr>
          <a:xfrm>
            <a:off x="6270172" y="3429000"/>
            <a:ext cx="5105400"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Criteria A: ?</a:t>
            </a:r>
          </a:p>
          <a:p>
            <a:r>
              <a:rPr lang="en-US" sz="3200" dirty="0">
                <a:cs typeface="Calibri"/>
              </a:rPr>
              <a:t>Criteria B: ?</a:t>
            </a:r>
          </a:p>
          <a:p>
            <a:r>
              <a:rPr lang="en-US" sz="3200" dirty="0">
                <a:cs typeface="Calibri"/>
              </a:rPr>
              <a:t>Criteria C: ?</a:t>
            </a:r>
          </a:p>
          <a:p>
            <a:r>
              <a:rPr lang="en-US" sz="3200" dirty="0">
                <a:cs typeface="Calibri"/>
              </a:rPr>
              <a:t>Criteria D: ?</a:t>
            </a:r>
          </a:p>
          <a:p>
            <a:r>
              <a:rPr lang="en-US" sz="3200" dirty="0">
                <a:cs typeface="Calibri"/>
              </a:rPr>
              <a:t>Criteria E: ?</a:t>
            </a:r>
          </a:p>
          <a:p>
            <a:r>
              <a:rPr lang="en-US" sz="3200" dirty="0">
                <a:cs typeface="Calibri"/>
              </a:rPr>
              <a:t>Final Category: ???</a:t>
            </a:r>
          </a:p>
        </p:txBody>
      </p:sp>
    </p:spTree>
    <p:extLst>
      <p:ext uri="{BB962C8B-B14F-4D97-AF65-F5344CB8AC3E}">
        <p14:creationId xmlns:p14="http://schemas.microsoft.com/office/powerpoint/2010/main" val="4252047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43278-16E7-4F33-B95E-FC60D5F5C0E2}"/>
              </a:ext>
            </a:extLst>
          </p:cNvPr>
          <p:cNvSpPr>
            <a:spLocks noGrp="1"/>
          </p:cNvSpPr>
          <p:nvPr>
            <p:ph type="title"/>
          </p:nvPr>
        </p:nvSpPr>
        <p:spPr/>
        <p:txBody>
          <a:bodyPr/>
          <a:lstStyle/>
          <a:p>
            <a:r>
              <a:rPr lang="en-US" dirty="0">
                <a:cs typeface="Calibri Light"/>
              </a:rPr>
              <a:t>The Candy Darter</a:t>
            </a:r>
            <a:endParaRPr lang="en-US" dirty="0"/>
          </a:p>
        </p:txBody>
      </p:sp>
      <p:pic>
        <p:nvPicPr>
          <p:cNvPr id="4" name="Online Media 3" title="Virginia Blue Ridge fish in danger">
            <a:hlinkClick r:id="" action="ppaction://media"/>
            <a:extLst>
              <a:ext uri="{FF2B5EF4-FFF2-40B4-BE49-F238E27FC236}">
                <a16:creationId xmlns:a16="http://schemas.microsoft.com/office/drawing/2014/main" id="{C7DA1118-3F4A-4012-B4C0-9B596A3F8397}"/>
              </a:ext>
            </a:extLst>
          </p:cNvPr>
          <p:cNvPicPr>
            <a:picLocks noGrp="1" noRot="1" noChangeAspect="1"/>
          </p:cNvPicPr>
          <p:nvPr>
            <p:ph idx="1"/>
            <a:videoFile r:link="rId1"/>
          </p:nvPr>
        </p:nvPicPr>
        <p:blipFill>
          <a:blip r:embed="rId4"/>
          <a:stretch>
            <a:fillRect/>
          </a:stretch>
        </p:blipFill>
        <p:spPr>
          <a:xfrm>
            <a:off x="2103783" y="1375707"/>
            <a:ext cx="7504043" cy="5350565"/>
          </a:xfrm>
        </p:spPr>
      </p:pic>
    </p:spTree>
    <p:extLst>
      <p:ext uri="{BB962C8B-B14F-4D97-AF65-F5344CB8AC3E}">
        <p14:creationId xmlns:p14="http://schemas.microsoft.com/office/powerpoint/2010/main" val="38585578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A40E2-27AD-493E-B9BD-8AC36AC8FA7E}"/>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6B24B11E-6974-49D6-895E-F0290F3C2C82}"/>
              </a:ext>
            </a:extLst>
          </p:cNvPr>
          <p:cNvSpPr>
            <a:spLocks noGrp="1"/>
          </p:cNvSpPr>
          <p:nvPr>
            <p:ph idx="1"/>
          </p:nvPr>
        </p:nvSpPr>
        <p:spPr>
          <a:xfrm>
            <a:off x="466805" y="1700225"/>
            <a:ext cx="11459028" cy="4342267"/>
          </a:xfrm>
        </p:spPr>
        <p:txBody>
          <a:bodyPr vert="horz" lIns="91440" tIns="45720" rIns="91440" bIns="45720" rtlCol="0" anchor="t">
            <a:normAutofit/>
          </a:bodyPr>
          <a:lstStyle/>
          <a:p>
            <a:pPr marL="0" indent="0">
              <a:buNone/>
            </a:pPr>
            <a:r>
              <a:rPr lang="en-US" dirty="0">
                <a:solidFill>
                  <a:srgbClr val="000000"/>
                </a:solidFill>
                <a:cs typeface="Calibri"/>
              </a:rPr>
              <a:t>PART 2: </a:t>
            </a:r>
            <a:r>
              <a:rPr lang="en-US" dirty="0">
                <a:ea typeface="+mn-lt"/>
                <a:cs typeface="+mn-lt"/>
              </a:rPr>
              <a:t>Create a media project to spread awareness &amp; promote conservation of the Candy Darter</a:t>
            </a:r>
          </a:p>
          <a:p>
            <a:pPr marL="457200" indent="-457200"/>
            <a:r>
              <a:rPr lang="en-US" dirty="0">
                <a:cs typeface="Calibri"/>
              </a:rPr>
              <a:t>Poster/artwork</a:t>
            </a:r>
          </a:p>
          <a:p>
            <a:pPr marL="457200" indent="-457200"/>
            <a:r>
              <a:rPr lang="en-US" dirty="0">
                <a:cs typeface="Calibri"/>
              </a:rPr>
              <a:t>Song</a:t>
            </a:r>
          </a:p>
          <a:p>
            <a:pPr marL="457200" indent="-457200"/>
            <a:r>
              <a:rPr lang="en-US" dirty="0">
                <a:cs typeface="Calibri"/>
              </a:rPr>
              <a:t>Video</a:t>
            </a:r>
          </a:p>
          <a:p>
            <a:pPr marL="0" indent="0">
              <a:buNone/>
            </a:pPr>
            <a:endParaRPr lang="en-US" dirty="0">
              <a:cs typeface="Calibri"/>
            </a:endParaRPr>
          </a:p>
        </p:txBody>
      </p:sp>
      <p:pic>
        <p:nvPicPr>
          <p:cNvPr id="4" name="Picture 4" descr="A picture containing different, room, scene, gallery&#10;&#10;Description automatically generated">
            <a:extLst>
              <a:ext uri="{FF2B5EF4-FFF2-40B4-BE49-F238E27FC236}">
                <a16:creationId xmlns:a16="http://schemas.microsoft.com/office/drawing/2014/main" id="{DE70EF17-F42D-40A1-8086-3D52C1799448}"/>
              </a:ext>
            </a:extLst>
          </p:cNvPr>
          <p:cNvPicPr>
            <a:picLocks noChangeAspect="1"/>
          </p:cNvPicPr>
          <p:nvPr/>
        </p:nvPicPr>
        <p:blipFill>
          <a:blip r:embed="rId3"/>
          <a:stretch>
            <a:fillRect/>
          </a:stretch>
        </p:blipFill>
        <p:spPr>
          <a:xfrm>
            <a:off x="3907971" y="2705168"/>
            <a:ext cx="7814128" cy="3153093"/>
          </a:xfrm>
          <a:prstGeom prst="rect">
            <a:avLst/>
          </a:prstGeom>
        </p:spPr>
      </p:pic>
      <p:sp>
        <p:nvSpPr>
          <p:cNvPr id="5" name="TextBox 4">
            <a:extLst>
              <a:ext uri="{FF2B5EF4-FFF2-40B4-BE49-F238E27FC236}">
                <a16:creationId xmlns:a16="http://schemas.microsoft.com/office/drawing/2014/main" id="{BE8E8CC2-CFB2-474F-85DC-C2CF354B1D01}"/>
              </a:ext>
            </a:extLst>
          </p:cNvPr>
          <p:cNvSpPr txBox="1"/>
          <p:nvPr/>
        </p:nvSpPr>
        <p:spPr>
          <a:xfrm>
            <a:off x="8026401" y="5858327"/>
            <a:ext cx="470262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Endangered Species by Andy Warhol</a:t>
            </a:r>
          </a:p>
        </p:txBody>
      </p:sp>
    </p:spTree>
    <p:extLst>
      <p:ext uri="{BB962C8B-B14F-4D97-AF65-F5344CB8AC3E}">
        <p14:creationId xmlns:p14="http://schemas.microsoft.com/office/powerpoint/2010/main" val="3987902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A40E2-27AD-493E-B9BD-8AC36AC8FA7E}"/>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6B24B11E-6974-49D6-895E-F0290F3C2C82}"/>
              </a:ext>
            </a:extLst>
          </p:cNvPr>
          <p:cNvSpPr>
            <a:spLocks noGrp="1"/>
          </p:cNvSpPr>
          <p:nvPr>
            <p:ph idx="1"/>
          </p:nvPr>
        </p:nvSpPr>
        <p:spPr>
          <a:xfrm>
            <a:off x="466805" y="1700225"/>
            <a:ext cx="11459028" cy="4342267"/>
          </a:xfrm>
        </p:spPr>
        <p:txBody>
          <a:bodyPr vert="horz" lIns="91440" tIns="45720" rIns="91440" bIns="45720" rtlCol="0" anchor="t">
            <a:normAutofit/>
          </a:bodyPr>
          <a:lstStyle/>
          <a:p>
            <a:pPr marL="0" indent="0">
              <a:buNone/>
            </a:pPr>
            <a:r>
              <a:rPr lang="en-US" dirty="0">
                <a:solidFill>
                  <a:srgbClr val="000000"/>
                </a:solidFill>
                <a:cs typeface="Calibri"/>
              </a:rPr>
              <a:t>PART 2: </a:t>
            </a:r>
            <a:r>
              <a:rPr lang="en-US" dirty="0">
                <a:ea typeface="+mn-lt"/>
                <a:cs typeface="+mn-lt"/>
              </a:rPr>
              <a:t>Create a media project to spread awareness &amp; promote conservation of the Candy Darter</a:t>
            </a:r>
          </a:p>
          <a:p>
            <a:pPr marL="457200" indent="-457200"/>
            <a:r>
              <a:rPr lang="en-US" dirty="0">
                <a:cs typeface="Calibri"/>
              </a:rPr>
              <a:t>Poster/artwork</a:t>
            </a:r>
          </a:p>
          <a:p>
            <a:pPr marL="457200" indent="-457200"/>
            <a:r>
              <a:rPr lang="en-US" dirty="0">
                <a:cs typeface="Calibri"/>
              </a:rPr>
              <a:t>Song</a:t>
            </a:r>
          </a:p>
          <a:p>
            <a:pPr marL="457200" indent="-457200"/>
            <a:r>
              <a:rPr lang="en-US" dirty="0">
                <a:cs typeface="Calibri"/>
              </a:rPr>
              <a:t>Video</a:t>
            </a:r>
          </a:p>
        </p:txBody>
      </p:sp>
      <p:pic>
        <p:nvPicPr>
          <p:cNvPr id="4" name="Picture 4" descr="A picture containing tree, sky, outdoor, standing&#10;&#10;Description automatically generated">
            <a:extLst>
              <a:ext uri="{FF2B5EF4-FFF2-40B4-BE49-F238E27FC236}">
                <a16:creationId xmlns:a16="http://schemas.microsoft.com/office/drawing/2014/main" id="{BAF26479-3F20-4DF6-8AA5-C0B90F600350}"/>
              </a:ext>
            </a:extLst>
          </p:cNvPr>
          <p:cNvPicPr>
            <a:picLocks noChangeAspect="1"/>
          </p:cNvPicPr>
          <p:nvPr/>
        </p:nvPicPr>
        <p:blipFill>
          <a:blip r:embed="rId3"/>
          <a:stretch>
            <a:fillRect/>
          </a:stretch>
        </p:blipFill>
        <p:spPr>
          <a:xfrm>
            <a:off x="5069115" y="2454606"/>
            <a:ext cx="4348842" cy="4035216"/>
          </a:xfrm>
          <a:prstGeom prst="rect">
            <a:avLst/>
          </a:prstGeom>
        </p:spPr>
      </p:pic>
      <p:sp>
        <p:nvSpPr>
          <p:cNvPr id="5" name="TextBox 4">
            <a:extLst>
              <a:ext uri="{FF2B5EF4-FFF2-40B4-BE49-F238E27FC236}">
                <a16:creationId xmlns:a16="http://schemas.microsoft.com/office/drawing/2014/main" id="{63A45760-897C-486B-BAD9-663E6CD98F60}"/>
              </a:ext>
            </a:extLst>
          </p:cNvPr>
          <p:cNvSpPr txBox="1"/>
          <p:nvPr/>
        </p:nvSpPr>
        <p:spPr>
          <a:xfrm>
            <a:off x="5069114" y="6484256"/>
            <a:ext cx="46119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Photo credit: Lynn </a:t>
            </a:r>
            <a:r>
              <a:rPr lang="en-US" dirty="0" err="1"/>
              <a:t>Englum</a:t>
            </a:r>
            <a:r>
              <a:rPr lang="en-US" dirty="0"/>
              <a:t> @vanishing places</a:t>
            </a:r>
          </a:p>
        </p:txBody>
      </p:sp>
    </p:spTree>
    <p:extLst>
      <p:ext uri="{BB962C8B-B14F-4D97-AF65-F5344CB8AC3E}">
        <p14:creationId xmlns:p14="http://schemas.microsoft.com/office/powerpoint/2010/main" val="37374103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A40E2-27AD-493E-B9BD-8AC36AC8FA7E}"/>
              </a:ext>
            </a:extLst>
          </p:cNvPr>
          <p:cNvSpPr>
            <a:spLocks noGrp="1"/>
          </p:cNvSpPr>
          <p:nvPr>
            <p:ph type="title"/>
          </p:nvPr>
        </p:nvSpPr>
        <p:spPr/>
        <p:txBody>
          <a:bodyPr/>
          <a:lstStyle/>
          <a:p>
            <a:r>
              <a:rPr lang="en-US" dirty="0">
                <a:cs typeface="Calibri Light"/>
              </a:rPr>
              <a:t>Activity</a:t>
            </a:r>
            <a:endParaRPr lang="en-US" dirty="0"/>
          </a:p>
        </p:txBody>
      </p:sp>
      <p:sp>
        <p:nvSpPr>
          <p:cNvPr id="3" name="Content Placeholder 2">
            <a:extLst>
              <a:ext uri="{FF2B5EF4-FFF2-40B4-BE49-F238E27FC236}">
                <a16:creationId xmlns:a16="http://schemas.microsoft.com/office/drawing/2014/main" id="{6B24B11E-6974-49D6-895E-F0290F3C2C82}"/>
              </a:ext>
            </a:extLst>
          </p:cNvPr>
          <p:cNvSpPr>
            <a:spLocks noGrp="1"/>
          </p:cNvSpPr>
          <p:nvPr>
            <p:ph idx="1"/>
          </p:nvPr>
        </p:nvSpPr>
        <p:spPr>
          <a:xfrm>
            <a:off x="466805" y="1700225"/>
            <a:ext cx="11459028" cy="4342267"/>
          </a:xfrm>
        </p:spPr>
        <p:txBody>
          <a:bodyPr vert="horz" lIns="91440" tIns="45720" rIns="91440" bIns="45720" rtlCol="0" anchor="t">
            <a:normAutofit/>
          </a:bodyPr>
          <a:lstStyle/>
          <a:p>
            <a:pPr marL="0" indent="0">
              <a:buNone/>
            </a:pPr>
            <a:r>
              <a:rPr lang="en-US" dirty="0">
                <a:solidFill>
                  <a:srgbClr val="000000"/>
                </a:solidFill>
                <a:cs typeface="Calibri"/>
              </a:rPr>
              <a:t>PART 2: </a:t>
            </a:r>
            <a:r>
              <a:rPr lang="en-US" dirty="0">
                <a:ea typeface="+mn-lt"/>
                <a:cs typeface="+mn-lt"/>
              </a:rPr>
              <a:t>Create a media project to spread awareness &amp; conservation of the Candy Darter</a:t>
            </a:r>
          </a:p>
          <a:p>
            <a:pPr marL="457200" indent="-457200"/>
            <a:r>
              <a:rPr lang="en-US" dirty="0">
                <a:cs typeface="Calibri"/>
              </a:rPr>
              <a:t>Poster/artwork</a:t>
            </a:r>
          </a:p>
          <a:p>
            <a:pPr marL="457200" indent="-457200"/>
            <a:r>
              <a:rPr lang="en-US" dirty="0">
                <a:cs typeface="Calibri"/>
              </a:rPr>
              <a:t>Song</a:t>
            </a:r>
          </a:p>
          <a:p>
            <a:pPr marL="457200" indent="-457200"/>
            <a:r>
              <a:rPr lang="en-US" dirty="0">
                <a:cs typeface="Calibri"/>
              </a:rPr>
              <a:t>Video</a:t>
            </a:r>
          </a:p>
        </p:txBody>
      </p:sp>
      <p:pic>
        <p:nvPicPr>
          <p:cNvPr id="6" name="Picture 6">
            <a:extLst>
              <a:ext uri="{FF2B5EF4-FFF2-40B4-BE49-F238E27FC236}">
                <a16:creationId xmlns:a16="http://schemas.microsoft.com/office/drawing/2014/main" id="{69273E57-183A-4D34-8570-52FF9D9ABD2C}"/>
              </a:ext>
            </a:extLst>
          </p:cNvPr>
          <p:cNvPicPr>
            <a:picLocks noChangeAspect="1"/>
          </p:cNvPicPr>
          <p:nvPr/>
        </p:nvPicPr>
        <p:blipFill>
          <a:blip r:embed="rId3"/>
          <a:stretch>
            <a:fillRect/>
          </a:stretch>
        </p:blipFill>
        <p:spPr>
          <a:xfrm>
            <a:off x="5304972" y="2507067"/>
            <a:ext cx="5646056" cy="3912150"/>
          </a:xfrm>
          <a:prstGeom prst="rect">
            <a:avLst/>
          </a:prstGeom>
        </p:spPr>
      </p:pic>
    </p:spTree>
    <p:extLst>
      <p:ext uri="{BB962C8B-B14F-4D97-AF65-F5344CB8AC3E}">
        <p14:creationId xmlns:p14="http://schemas.microsoft.com/office/powerpoint/2010/main" val="32953817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A94D6-4AC4-4FB7-8584-18BBC13725D7}"/>
              </a:ext>
            </a:extLst>
          </p:cNvPr>
          <p:cNvSpPr>
            <a:spLocks noGrp="1"/>
          </p:cNvSpPr>
          <p:nvPr>
            <p:ph type="title"/>
          </p:nvPr>
        </p:nvSpPr>
        <p:spPr/>
        <p:txBody>
          <a:bodyPr/>
          <a:lstStyle/>
          <a:p>
            <a:r>
              <a:rPr lang="en-US" dirty="0">
                <a:cs typeface="Calibri Light"/>
              </a:rPr>
              <a:t>Activity</a:t>
            </a:r>
            <a:endParaRPr lang="en-US" dirty="0"/>
          </a:p>
        </p:txBody>
      </p:sp>
      <p:pic>
        <p:nvPicPr>
          <p:cNvPr id="4" name="Online Media 3" title="RAISE YOUR VOICE FOR WOLVES">
            <a:hlinkClick r:id="" action="ppaction://media"/>
            <a:extLst>
              <a:ext uri="{FF2B5EF4-FFF2-40B4-BE49-F238E27FC236}">
                <a16:creationId xmlns:a16="http://schemas.microsoft.com/office/drawing/2014/main" id="{AF0B684A-C283-49E8-AD80-3F212A7EA2A5}"/>
              </a:ext>
            </a:extLst>
          </p:cNvPr>
          <p:cNvPicPr>
            <a:picLocks noGrp="1" noRot="1" noChangeAspect="1"/>
          </p:cNvPicPr>
          <p:nvPr>
            <p:ph idx="1"/>
            <a:videoFile r:link="rId1"/>
          </p:nvPr>
        </p:nvPicPr>
        <p:blipFill>
          <a:blip r:embed="rId4"/>
          <a:stretch>
            <a:fillRect/>
          </a:stretch>
        </p:blipFill>
        <p:spPr>
          <a:xfrm>
            <a:off x="2376715" y="1488508"/>
            <a:ext cx="7438571" cy="5116285"/>
          </a:xfrm>
        </p:spPr>
      </p:pic>
    </p:spTree>
    <p:extLst>
      <p:ext uri="{BB962C8B-B14F-4D97-AF65-F5344CB8AC3E}">
        <p14:creationId xmlns:p14="http://schemas.microsoft.com/office/powerpoint/2010/main" val="9811625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B2210-F19C-4CB6-84AE-4098E7D23F6D}"/>
              </a:ext>
            </a:extLst>
          </p:cNvPr>
          <p:cNvSpPr>
            <a:spLocks noGrp="1"/>
          </p:cNvSpPr>
          <p:nvPr>
            <p:ph type="title"/>
          </p:nvPr>
        </p:nvSpPr>
        <p:spPr/>
        <p:txBody>
          <a:bodyPr/>
          <a:lstStyle/>
          <a:p>
            <a:r>
              <a:rPr lang="en-US" dirty="0">
                <a:cs typeface="Calibri Light"/>
              </a:rPr>
              <a:t>Activity</a:t>
            </a:r>
            <a:endParaRPr lang="en-US" dirty="0"/>
          </a:p>
        </p:txBody>
      </p:sp>
      <p:pic>
        <p:nvPicPr>
          <p:cNvPr id="7" name="Online Media 6" title="Endangered Species - STEAM Song l Nursery Rhymes &amp; Kids Songs">
            <a:hlinkClick r:id="" action="ppaction://media"/>
            <a:extLst>
              <a:ext uri="{FF2B5EF4-FFF2-40B4-BE49-F238E27FC236}">
                <a16:creationId xmlns:a16="http://schemas.microsoft.com/office/drawing/2014/main" id="{38E0FBA5-13B5-4F97-93D9-1A70D5C41AFE}"/>
              </a:ext>
            </a:extLst>
          </p:cNvPr>
          <p:cNvPicPr>
            <a:picLocks noGrp="1" noRot="1" noChangeAspect="1"/>
          </p:cNvPicPr>
          <p:nvPr>
            <p:ph idx="1"/>
            <a:videoFile r:link="rId1"/>
          </p:nvPr>
        </p:nvPicPr>
        <p:blipFill>
          <a:blip r:embed="rId4"/>
          <a:stretch>
            <a:fillRect/>
          </a:stretch>
        </p:blipFill>
        <p:spPr>
          <a:xfrm>
            <a:off x="2249714" y="1415937"/>
            <a:ext cx="7184571" cy="5279571"/>
          </a:xfrm>
        </p:spPr>
      </p:pic>
    </p:spTree>
    <p:extLst>
      <p:ext uri="{BB962C8B-B14F-4D97-AF65-F5344CB8AC3E}">
        <p14:creationId xmlns:p14="http://schemas.microsoft.com/office/powerpoint/2010/main" val="42677834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close-up of a fish&#10;&#10;Description automatically generated">
            <a:extLst>
              <a:ext uri="{FF2B5EF4-FFF2-40B4-BE49-F238E27FC236}">
                <a16:creationId xmlns:a16="http://schemas.microsoft.com/office/drawing/2014/main" id="{916643F0-B1B2-4D3F-9E78-A41F7AA6B40E}"/>
              </a:ext>
            </a:extLst>
          </p:cNvPr>
          <p:cNvPicPr>
            <a:picLocks noChangeAspect="1"/>
          </p:cNvPicPr>
          <p:nvPr/>
        </p:nvPicPr>
        <p:blipFill rotWithShape="1">
          <a:blip r:embed="rId3"/>
          <a:srcRect t="5272" r="-1" b="11921"/>
          <a:stretch/>
        </p:blipFill>
        <p:spPr>
          <a:xfrm>
            <a:off x="320040" y="320040"/>
            <a:ext cx="11548872" cy="4303462"/>
          </a:xfrm>
          <a:prstGeom prst="rect">
            <a:avLst/>
          </a:prstGeom>
        </p:spPr>
      </p:pic>
      <p:sp>
        <p:nvSpPr>
          <p:cNvPr id="11" name="Rectangle 10">
            <a:extLst>
              <a:ext uri="{FF2B5EF4-FFF2-40B4-BE49-F238E27FC236}">
                <a16:creationId xmlns:a16="http://schemas.microsoft.com/office/drawing/2014/main" id="{A27B6159-7734-4564-9E0F-C4BC43C36E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7CFC254-98A9-4206-898C-14CB670FEA7F}"/>
              </a:ext>
            </a:extLst>
          </p:cNvPr>
          <p:cNvSpPr>
            <a:spLocks noGrp="1"/>
          </p:cNvSpPr>
          <p:nvPr>
            <p:ph type="title"/>
          </p:nvPr>
        </p:nvSpPr>
        <p:spPr>
          <a:xfrm>
            <a:off x="841248" y="5009083"/>
            <a:ext cx="2889504" cy="1345997"/>
          </a:xfrm>
        </p:spPr>
        <p:txBody>
          <a:bodyPr anchor="ctr">
            <a:normAutofit/>
          </a:bodyPr>
          <a:lstStyle/>
          <a:p>
            <a:r>
              <a:rPr lang="en-US" sz="2600">
                <a:solidFill>
                  <a:schemeClr val="bg1"/>
                </a:solidFill>
                <a:cs typeface="Calibri Light"/>
              </a:rPr>
              <a:t>Reflection Questions:</a:t>
            </a:r>
            <a:endParaRPr lang="en-US" sz="2600">
              <a:solidFill>
                <a:schemeClr val="bg1"/>
              </a:solidFill>
            </a:endParaRPr>
          </a:p>
        </p:txBody>
      </p:sp>
      <p:cxnSp>
        <p:nvCxnSpPr>
          <p:cNvPr id="13" name="Straight Connector 12">
            <a:extLst>
              <a:ext uri="{FF2B5EF4-FFF2-40B4-BE49-F238E27FC236}">
                <a16:creationId xmlns:a16="http://schemas.microsoft.com/office/drawing/2014/main" id="{E2FFB46B-05BC-4950-B18A-9593FDAE6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797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3D4A513-C56D-4C4D-91F1-4BB559795BDF}"/>
              </a:ext>
            </a:extLst>
          </p:cNvPr>
          <p:cNvSpPr>
            <a:spLocks noGrp="1"/>
          </p:cNvSpPr>
          <p:nvPr>
            <p:ph idx="1"/>
          </p:nvPr>
        </p:nvSpPr>
        <p:spPr>
          <a:xfrm>
            <a:off x="4098367" y="5025648"/>
            <a:ext cx="7639480" cy="1345997"/>
          </a:xfrm>
        </p:spPr>
        <p:txBody>
          <a:bodyPr vert="horz" lIns="91440" tIns="45720" rIns="91440" bIns="45720" rtlCol="0" anchor="ctr">
            <a:normAutofit fontScale="92500"/>
          </a:bodyPr>
          <a:lstStyle/>
          <a:p>
            <a:r>
              <a:rPr lang="en-US" sz="1800">
                <a:solidFill>
                  <a:schemeClr val="bg1"/>
                </a:solidFill>
                <a:cs typeface="Calibri"/>
              </a:rPr>
              <a:t>What are important things to consider when finding out a species' extinction risk?</a:t>
            </a:r>
          </a:p>
          <a:p>
            <a:r>
              <a:rPr lang="en-US" sz="1800">
                <a:solidFill>
                  <a:schemeClr val="bg1"/>
                </a:solidFill>
                <a:cs typeface="Calibri"/>
              </a:rPr>
              <a:t>What difficulties did you encounter as you discussed the final Red List Category?</a:t>
            </a:r>
          </a:p>
          <a:p>
            <a:r>
              <a:rPr lang="en-US" sz="1800">
                <a:solidFill>
                  <a:schemeClr val="bg1"/>
                </a:solidFill>
                <a:cs typeface="Calibri"/>
              </a:rPr>
              <a:t>How did you go about choosing your creative media project?</a:t>
            </a:r>
          </a:p>
        </p:txBody>
      </p:sp>
    </p:spTree>
    <p:extLst>
      <p:ext uri="{BB962C8B-B14F-4D97-AF65-F5344CB8AC3E}">
        <p14:creationId xmlns:p14="http://schemas.microsoft.com/office/powerpoint/2010/main" val="2737876460"/>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close-up of a fish&#10;&#10;Description automatically generated">
            <a:extLst>
              <a:ext uri="{FF2B5EF4-FFF2-40B4-BE49-F238E27FC236}">
                <a16:creationId xmlns:a16="http://schemas.microsoft.com/office/drawing/2014/main" id="{5C9CF9C8-1CE6-4121-9703-64D99F2AB90C}"/>
              </a:ext>
            </a:extLst>
          </p:cNvPr>
          <p:cNvPicPr>
            <a:picLocks noChangeAspect="1"/>
          </p:cNvPicPr>
          <p:nvPr/>
        </p:nvPicPr>
        <p:blipFill rotWithShape="1">
          <a:blip r:embed="rId3"/>
          <a:srcRect t="5272" r="-1" b="11921"/>
          <a:stretch/>
        </p:blipFill>
        <p:spPr>
          <a:xfrm>
            <a:off x="320040" y="320040"/>
            <a:ext cx="11548872" cy="4303462"/>
          </a:xfrm>
          <a:prstGeom prst="rect">
            <a:avLst/>
          </a:prstGeom>
        </p:spPr>
      </p:pic>
      <p:sp>
        <p:nvSpPr>
          <p:cNvPr id="11" name="Rectangle 10">
            <a:extLst>
              <a:ext uri="{FF2B5EF4-FFF2-40B4-BE49-F238E27FC236}">
                <a16:creationId xmlns:a16="http://schemas.microsoft.com/office/drawing/2014/main" id="{A27B6159-7734-4564-9E0F-C4BC43C36E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8C4E41-3CD5-4FC3-A580-1CD9DBD8B502}"/>
              </a:ext>
            </a:extLst>
          </p:cNvPr>
          <p:cNvSpPr>
            <a:spLocks noGrp="1"/>
          </p:cNvSpPr>
          <p:nvPr>
            <p:ph type="title"/>
          </p:nvPr>
        </p:nvSpPr>
        <p:spPr>
          <a:xfrm>
            <a:off x="841248" y="5009083"/>
            <a:ext cx="2889504" cy="1345997"/>
          </a:xfrm>
        </p:spPr>
        <p:txBody>
          <a:bodyPr anchor="ctr">
            <a:normAutofit/>
          </a:bodyPr>
          <a:lstStyle/>
          <a:p>
            <a:r>
              <a:rPr lang="en-US" sz="2600">
                <a:solidFill>
                  <a:schemeClr val="bg1"/>
                </a:solidFill>
                <a:cs typeface="Calibri Light"/>
              </a:rPr>
              <a:t>What can you do for species conservation?</a:t>
            </a:r>
            <a:endParaRPr lang="en-US" sz="2600">
              <a:solidFill>
                <a:schemeClr val="bg1"/>
              </a:solidFill>
            </a:endParaRPr>
          </a:p>
        </p:txBody>
      </p:sp>
      <p:cxnSp>
        <p:nvCxnSpPr>
          <p:cNvPr id="13" name="Straight Connector 12">
            <a:extLst>
              <a:ext uri="{FF2B5EF4-FFF2-40B4-BE49-F238E27FC236}">
                <a16:creationId xmlns:a16="http://schemas.microsoft.com/office/drawing/2014/main" id="{E2FFB46B-05BC-4950-B18A-9593FDAE6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797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983E4B-2424-45E0-87A4-880E523473E7}"/>
              </a:ext>
            </a:extLst>
          </p:cNvPr>
          <p:cNvSpPr>
            <a:spLocks noGrp="1"/>
          </p:cNvSpPr>
          <p:nvPr>
            <p:ph idx="1"/>
          </p:nvPr>
        </p:nvSpPr>
        <p:spPr>
          <a:xfrm>
            <a:off x="4363411" y="5199583"/>
            <a:ext cx="6976872" cy="1345997"/>
          </a:xfrm>
        </p:spPr>
        <p:txBody>
          <a:bodyPr vert="horz" lIns="91440" tIns="45720" rIns="91440" bIns="45720" rtlCol="0" anchor="ctr">
            <a:normAutofit fontScale="92500" lnSpcReduction="10000"/>
          </a:bodyPr>
          <a:lstStyle/>
          <a:p>
            <a:r>
              <a:rPr lang="en-US" sz="1800" dirty="0">
                <a:solidFill>
                  <a:schemeClr val="bg1"/>
                </a:solidFill>
                <a:ea typeface="+mn-lt"/>
                <a:cs typeface="+mn-lt"/>
              </a:rPr>
              <a:t>Spread awareness about the Candy Darter</a:t>
            </a:r>
            <a:endParaRPr lang="en-US" sz="1800" dirty="0">
              <a:solidFill>
                <a:schemeClr val="bg1"/>
              </a:solidFill>
            </a:endParaRPr>
          </a:p>
          <a:p>
            <a:r>
              <a:rPr lang="en-US" sz="1800" dirty="0">
                <a:solidFill>
                  <a:schemeClr val="bg1"/>
                </a:solidFill>
                <a:cs typeface="Calibri"/>
              </a:rPr>
              <a:t>Read about how to lessen your impact on the environment</a:t>
            </a:r>
          </a:p>
          <a:p>
            <a:r>
              <a:rPr lang="en-US" sz="1800" dirty="0">
                <a:solidFill>
                  <a:schemeClr val="bg1"/>
                </a:solidFill>
                <a:cs typeface="Calibri"/>
              </a:rPr>
              <a:t>Check out the IUCN Red List Website (</a:t>
            </a:r>
            <a:r>
              <a:rPr lang="en-US" sz="1800" dirty="0">
                <a:solidFill>
                  <a:schemeClr val="bg1"/>
                </a:solidFill>
                <a:ea typeface="+mn-lt"/>
                <a:cs typeface="+mn-lt"/>
              </a:rPr>
              <a:t>http://iucnredlist.org)</a:t>
            </a:r>
          </a:p>
          <a:p>
            <a:r>
              <a:rPr lang="en-US" sz="1800" dirty="0">
                <a:solidFill>
                  <a:schemeClr val="bg1"/>
                </a:solidFill>
                <a:cs typeface="Calibri"/>
              </a:rPr>
              <a:t>Find ways to contribute to scientific research</a:t>
            </a:r>
          </a:p>
          <a:p>
            <a:endParaRPr lang="en-US" sz="1800">
              <a:solidFill>
                <a:schemeClr val="bg1"/>
              </a:solidFill>
              <a:cs typeface="Calibri"/>
            </a:endParaRPr>
          </a:p>
        </p:txBody>
      </p:sp>
    </p:spTree>
    <p:extLst>
      <p:ext uri="{BB962C8B-B14F-4D97-AF65-F5344CB8AC3E}">
        <p14:creationId xmlns:p14="http://schemas.microsoft.com/office/powerpoint/2010/main" val="139597909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220</TotalTime>
  <Words>2454</Words>
  <Application>Microsoft Macintosh PowerPoint</Application>
  <PresentationFormat>Widescreen</PresentationFormat>
  <Paragraphs>228</Paragraphs>
  <Slides>31</Slides>
  <Notes>31</Notes>
  <HiddenSlides>0</HiddenSlides>
  <MMClips>5</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31</vt:i4>
      </vt:variant>
    </vt:vector>
  </HeadingPairs>
  <TitlesOfParts>
    <vt:vector size="36" baseType="lpstr">
      <vt:lpstr>Arial</vt:lpstr>
      <vt:lpstr>Calibri</vt:lpstr>
      <vt:lpstr>Calibri Light</vt:lpstr>
      <vt:lpstr>office theme</vt:lpstr>
      <vt:lpstr>Office Theme</vt:lpstr>
      <vt:lpstr>PowerPoint Presentation</vt:lpstr>
      <vt:lpstr>Jem Baldisimo</vt:lpstr>
      <vt:lpstr>Lesson Overview</vt:lpstr>
      <vt:lpstr>EXTINCTION</vt:lpstr>
      <vt:lpstr>Passenger Pigeons: Once widespread, now extinct</vt:lpstr>
      <vt:lpstr>Estimating Extinction Risk</vt:lpstr>
      <vt:lpstr>Estimating Extinction Risk</vt:lpstr>
      <vt:lpstr>Estimating Extinction Risk</vt:lpstr>
      <vt:lpstr>9 Categories</vt:lpstr>
      <vt:lpstr>9 Categories</vt:lpstr>
      <vt:lpstr>9 Categories</vt:lpstr>
      <vt:lpstr>9 Categories</vt:lpstr>
      <vt:lpstr>9 Categories</vt:lpstr>
      <vt:lpstr>Extinction Risk Theory</vt:lpstr>
      <vt:lpstr>Red List Criteria</vt:lpstr>
      <vt:lpstr>Red Listed fishes in the Chesapeake Bay</vt:lpstr>
      <vt:lpstr>Red Listed fishes in the Chesapeake Bay</vt:lpstr>
      <vt:lpstr>Red Listed fishes in the Chesapeake Bay</vt:lpstr>
      <vt:lpstr>Activity: Find the Bullseye: Targeting Conservation of the Candy Darter</vt:lpstr>
      <vt:lpstr>Activity</vt:lpstr>
      <vt:lpstr>Activity</vt:lpstr>
      <vt:lpstr>Activity</vt:lpstr>
      <vt:lpstr>Activity</vt:lpstr>
      <vt:lpstr>The Candy Darter</vt:lpstr>
      <vt:lpstr>Activity</vt:lpstr>
      <vt:lpstr>Activity</vt:lpstr>
      <vt:lpstr>Activity</vt:lpstr>
      <vt:lpstr>Activity</vt:lpstr>
      <vt:lpstr>Activity</vt:lpstr>
      <vt:lpstr>Reflection Questions:</vt:lpstr>
      <vt:lpstr>What can you do for species conservation?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Baldisimo, Jem</dc:creator>
  <cp:lastModifiedBy>BALDISIMO, JEM</cp:lastModifiedBy>
  <cp:revision>1674</cp:revision>
  <cp:lastPrinted>2022-04-07T23:16:15Z</cp:lastPrinted>
  <dcterms:created xsi:type="dcterms:W3CDTF">2021-04-30T17:02:43Z</dcterms:created>
  <dcterms:modified xsi:type="dcterms:W3CDTF">2022-04-09T02:34:45Z</dcterms:modified>
</cp:coreProperties>
</file>