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4"/>
  </p:notesMasterIdLst>
  <p:sldIdLst>
    <p:sldId id="256" r:id="rId2"/>
    <p:sldId id="290" r:id="rId3"/>
    <p:sldId id="257" r:id="rId4"/>
    <p:sldId id="282" r:id="rId5"/>
    <p:sldId id="283" r:id="rId6"/>
    <p:sldId id="263" r:id="rId7"/>
    <p:sldId id="267" r:id="rId8"/>
    <p:sldId id="264" r:id="rId9"/>
    <p:sldId id="275" r:id="rId10"/>
    <p:sldId id="265" r:id="rId11"/>
    <p:sldId id="266" r:id="rId12"/>
    <p:sldId id="284" r:id="rId13"/>
    <p:sldId id="285" r:id="rId14"/>
    <p:sldId id="286" r:id="rId15"/>
    <p:sldId id="287" r:id="rId16"/>
    <p:sldId id="288" r:id="rId17"/>
    <p:sldId id="276" r:id="rId18"/>
    <p:sldId id="268" r:id="rId19"/>
    <p:sldId id="269" r:id="rId20"/>
    <p:sldId id="270" r:id="rId21"/>
    <p:sldId id="271" r:id="rId22"/>
    <p:sldId id="272" r:id="rId23"/>
    <p:sldId id="273" r:id="rId24"/>
    <p:sldId id="277" r:id="rId25"/>
    <p:sldId id="278" r:id="rId26"/>
    <p:sldId id="279" r:id="rId27"/>
    <p:sldId id="274" r:id="rId28"/>
    <p:sldId id="281" r:id="rId29"/>
    <p:sldId id="289" r:id="rId30"/>
    <p:sldId id="291" r:id="rId31"/>
    <p:sldId id="292" r:id="rId32"/>
    <p:sldId id="293"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63634"/>
    <a:srgbClr val="076B94"/>
    <a:srgbClr val="454546"/>
    <a:srgbClr val="5236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80"/>
    <p:restoredTop sz="73041"/>
  </p:normalViewPr>
  <p:slideViewPr>
    <p:cSldViewPr snapToGrid="0" snapToObjects="1">
      <p:cViewPr>
        <p:scale>
          <a:sx n="81" d="100"/>
          <a:sy n="81" d="100"/>
        </p:scale>
        <p:origin x="1440" y="1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FC617D-6681-8747-A894-F6D810E20908}" type="datetimeFigureOut">
              <a:rPr lang="en-US" smtClean="0"/>
              <a:t>4/7/22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7D65F2-66B7-CD45-A49A-96C7A7EFF25E}" type="slidenum">
              <a:rPr lang="en-US" smtClean="0"/>
              <a:t>‹#›</a:t>
            </a:fld>
            <a:endParaRPr lang="en-US"/>
          </a:p>
        </p:txBody>
      </p:sp>
    </p:spTree>
    <p:extLst>
      <p:ext uri="{BB962C8B-B14F-4D97-AF65-F5344CB8AC3E}">
        <p14:creationId xmlns:p14="http://schemas.microsoft.com/office/powerpoint/2010/main" val="15707903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1</a:t>
            </a:fld>
            <a:endParaRPr lang="en-US"/>
          </a:p>
        </p:txBody>
      </p:sp>
    </p:spTree>
    <p:extLst>
      <p:ext uri="{BB962C8B-B14F-4D97-AF65-F5344CB8AC3E}">
        <p14:creationId xmlns:p14="http://schemas.microsoft.com/office/powerpoint/2010/main" val="494381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Feel free to email me with any questions</a:t>
            </a:r>
          </a:p>
        </p:txBody>
      </p:sp>
      <p:sp>
        <p:nvSpPr>
          <p:cNvPr id="4" name="Slide Number Placeholder 3"/>
          <p:cNvSpPr>
            <a:spLocks noGrp="1"/>
          </p:cNvSpPr>
          <p:nvPr>
            <p:ph type="sldNum" sz="quarter" idx="5"/>
          </p:nvPr>
        </p:nvSpPr>
        <p:spPr/>
        <p:txBody>
          <a:bodyPr/>
          <a:lstStyle/>
          <a:p>
            <a:fld id="{9E7D65F2-66B7-CD45-A49A-96C7A7EFF25E}" type="slidenum">
              <a:rPr lang="en-US" smtClean="0"/>
              <a:t>2</a:t>
            </a:fld>
            <a:endParaRPr lang="en-US"/>
          </a:p>
        </p:txBody>
      </p:sp>
    </p:spTree>
    <p:extLst>
      <p:ext uri="{BB962C8B-B14F-4D97-AF65-F5344CB8AC3E}">
        <p14:creationId xmlns:p14="http://schemas.microsoft.com/office/powerpoint/2010/main" val="30627026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Inheritance is the principle of parents passing on their genetic information to their offspring.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starts during meiosis, where diploid parents produce haploid gametes through the duplication of the genome, the separation of homologous chromosomes, and the segregation of individual chromosomes to a gamete.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combination of genetic material that ends up in each gamete can be explained through the law of independent assortment and law of segregation (see definitions).</a:t>
            </a:r>
          </a:p>
          <a:p>
            <a:r>
              <a:rPr lang="en-US" sz="1200" kern="1200" dirty="0">
                <a:solidFill>
                  <a:schemeClr val="tx1"/>
                </a:solidFill>
                <a:effectLst/>
                <a:latin typeface="+mn-lt"/>
                <a:ea typeface="+mn-ea"/>
                <a:cs typeface="+mn-cs"/>
              </a:rPr>
              <a:t>(students should already be familiar with these laws) </a:t>
            </a:r>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3</a:t>
            </a:fld>
            <a:endParaRPr lang="en-US"/>
          </a:p>
        </p:txBody>
      </p:sp>
    </p:spTree>
    <p:extLst>
      <p:ext uri="{BB962C8B-B14F-4D97-AF65-F5344CB8AC3E}">
        <p14:creationId xmlns:p14="http://schemas.microsoft.com/office/powerpoint/2010/main" val="3307073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 The phenotype, or observable trait of an organism, is the result of an organism genotype, or underlying genetic makeup.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There may be variation among a population or species at a specific locus or gene, which are known as alleles.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New alleles are created through mutation and a diploid individual will receive one allele from each parent.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Different allele combinations may produce different genotypes and possibly different phenotypes.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When a diploid organism has two of the same alleles, this is known as homozygous. When a diploid organism has two different alleles, this is known as heterozygous. </a:t>
            </a:r>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4</a:t>
            </a:fld>
            <a:endParaRPr lang="en-US"/>
          </a:p>
        </p:txBody>
      </p:sp>
    </p:spTree>
    <p:extLst>
      <p:ext uri="{BB962C8B-B14F-4D97-AF65-F5344CB8AC3E}">
        <p14:creationId xmlns:p14="http://schemas.microsoft.com/office/powerpoint/2010/main" val="35645898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How a specific genotype, homozygous or heterozygous, is reflected in an individual’s phenotype depends on how alleles at a specific locus interact with one another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One allele may be dominant over the other allele and under the law of dominance a heterozygote individual will have one trait (or allele) concealed by another trait (or allele) for the same characteristic.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results in dominant and recessive alleles with are usually denoted by capital (dominant) and lower case (recessive) letters.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most common allele within a population or species, whether it be recessive or dominant to another allele, is known as the wild type.</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 this case, the dominant allele is the wild type and the recessive allele is the mutation </a:t>
            </a:r>
            <a:r>
              <a:rPr lang="en-US" dirty="0">
                <a:effectLst/>
              </a:rPr>
              <a:t> </a:t>
            </a:r>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5</a:t>
            </a:fld>
            <a:endParaRPr lang="en-US"/>
          </a:p>
        </p:txBody>
      </p:sp>
    </p:spTree>
    <p:extLst>
      <p:ext uri="{BB962C8B-B14F-4D97-AF65-F5344CB8AC3E}">
        <p14:creationId xmlns:p14="http://schemas.microsoft.com/office/powerpoint/2010/main" val="17962324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Mendelian inheritance includes autosomal dominant and autosomal recessive inheritance. Autosomal, or not sex linked.</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Dominant inheritance occurs when the wild-type is recessive, and the new or mutant allele is dominant to the wild-type allele. </a:t>
            </a:r>
          </a:p>
          <a:p>
            <a:r>
              <a:rPr lang="en-US" sz="1200" kern="1200" dirty="0">
                <a:solidFill>
                  <a:schemeClr val="tx1"/>
                </a:solidFill>
                <a:effectLst/>
                <a:latin typeface="+mn-lt"/>
                <a:ea typeface="+mn-ea"/>
                <a:cs typeface="+mn-cs"/>
              </a:rPr>
              <a:t>i.e., a homozygous grey fish and a heterozygous blue fish, will produce offspring that are 50% grey and 50% blue</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Recessive inheritance occurs when the wild type is dominant, and the new or mutant alleles is recessive to the wild-type allele</a:t>
            </a:r>
            <a:r>
              <a:rPr lang="en-US" dirty="0">
                <a:effectLst/>
              </a:rPr>
              <a:t> </a:t>
            </a:r>
          </a:p>
          <a:p>
            <a:endParaRPr lang="en-US" dirty="0">
              <a:effectLst/>
            </a:endParaRPr>
          </a:p>
          <a:p>
            <a:r>
              <a:rPr lang="en-US" dirty="0" err="1">
                <a:effectLst/>
              </a:rPr>
              <a:t>i.e</a:t>
            </a:r>
            <a:r>
              <a:rPr lang="en-US" dirty="0">
                <a:effectLst/>
              </a:rPr>
              <a:t>, a two heterozygous parents (that are grey) will produce offspring that are ¾ grey ¼ blue, but ½ that are carries</a:t>
            </a:r>
          </a:p>
          <a:p>
            <a:endParaRPr lang="en-US" dirty="0">
              <a:effectLst/>
            </a:endParaRPr>
          </a:p>
          <a:p>
            <a:r>
              <a:rPr lang="en-US" dirty="0">
                <a:effectLst/>
              </a:rPr>
              <a:t>*Can pause here to make sure students understand this*</a:t>
            </a:r>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6</a:t>
            </a:fld>
            <a:endParaRPr lang="en-US"/>
          </a:p>
        </p:txBody>
      </p:sp>
    </p:spTree>
    <p:extLst>
      <p:ext uri="{BB962C8B-B14F-4D97-AF65-F5344CB8AC3E}">
        <p14:creationId xmlns:p14="http://schemas.microsoft.com/office/powerpoint/2010/main" val="29114610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However, there are non-Mendelian inheritance patterns that do not stick to the strict rules of dominant and recessive.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Incomplete dominance occurs when heterozygous has expression of two contrasting alleles such that the individual displays an intermediate phenotype,</a:t>
            </a:r>
          </a:p>
          <a:p>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i.e</a:t>
            </a:r>
            <a:r>
              <a:rPr lang="en-US" sz="1200" kern="1200" dirty="0">
                <a:solidFill>
                  <a:schemeClr val="tx1"/>
                </a:solidFill>
                <a:effectLst/>
                <a:latin typeface="+mn-lt"/>
                <a:ea typeface="+mn-ea"/>
                <a:cs typeface="+mn-cs"/>
              </a:rPr>
              <a:t> red and blue fish produce purple fish</a:t>
            </a:r>
          </a:p>
          <a:p>
            <a:r>
              <a:rPr lang="en-US" sz="1200" kern="1200" dirty="0">
                <a:solidFill>
                  <a:schemeClr val="tx1"/>
                </a:solidFill>
                <a:effectLst/>
                <a:latin typeface="+mn-lt"/>
                <a:ea typeface="+mn-ea"/>
                <a:cs typeface="+mn-cs"/>
              </a:rPr>
              <a:t> i.e., a black cat and a white cat producing a grey kitten. </a:t>
            </a:r>
            <a:endParaRPr lang="en-US" dirty="0"/>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Codominance occurs when a heterozygous have complete and simultaneous expression of both alleles for the same characteristic,</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i.e., red and blue fish produce red and blue stripped fish</a:t>
            </a:r>
          </a:p>
          <a:p>
            <a:r>
              <a:rPr lang="en-US" sz="1200" kern="1200" dirty="0">
                <a:solidFill>
                  <a:schemeClr val="tx1"/>
                </a:solidFill>
                <a:effectLst/>
                <a:latin typeface="+mn-lt"/>
                <a:ea typeface="+mn-ea"/>
                <a:cs typeface="+mn-cs"/>
              </a:rPr>
              <a:t> i.e., a black cat and a white cat producing a black and white patched kitten.</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can pause and make sure students understand this*</a:t>
            </a:r>
          </a:p>
        </p:txBody>
      </p:sp>
      <p:sp>
        <p:nvSpPr>
          <p:cNvPr id="4" name="Slide Number Placeholder 3"/>
          <p:cNvSpPr>
            <a:spLocks noGrp="1"/>
          </p:cNvSpPr>
          <p:nvPr>
            <p:ph type="sldNum" sz="quarter" idx="5"/>
          </p:nvPr>
        </p:nvSpPr>
        <p:spPr/>
        <p:txBody>
          <a:bodyPr/>
          <a:lstStyle/>
          <a:p>
            <a:fld id="{9E7D65F2-66B7-CD45-A49A-96C7A7EFF25E}" type="slidenum">
              <a:rPr lang="en-US" smtClean="0"/>
              <a:t>7</a:t>
            </a:fld>
            <a:endParaRPr lang="en-US"/>
          </a:p>
        </p:txBody>
      </p:sp>
    </p:spTree>
    <p:extLst>
      <p:ext uri="{BB962C8B-B14F-4D97-AF65-F5344CB8AC3E}">
        <p14:creationId xmlns:p14="http://schemas.microsoft.com/office/powerpoint/2010/main" val="5922222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Based upon the known genotypes, phenotypes, and inheritance of each parent for a specific characteristic, the proportion of offspring with each possible genotype and phenotype can be estimated using a Punnett square.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possible allele for each characteristic of interest that could occur in the gametes from each parent are denoted along the top and side of a square grid.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allele from each parent is combined in each box to produce the genotype of the possible offspring.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ratio or proportion of each genotype are calculated by taking the number of a specific genotype over the total number of squares, in this case 4</a:t>
            </a:r>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8</a:t>
            </a:fld>
            <a:endParaRPr lang="en-US"/>
          </a:p>
        </p:txBody>
      </p:sp>
    </p:spTree>
    <p:extLst>
      <p:ext uri="{BB962C8B-B14F-4D97-AF65-F5344CB8AC3E}">
        <p14:creationId xmlns:p14="http://schemas.microsoft.com/office/powerpoint/2010/main" val="23219149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making a Punnett Square with more then one trait, each combination of alleles that could be created in the parent gamete is placed on the top and along the side of the square </a:t>
            </a:r>
          </a:p>
          <a:p>
            <a:endParaRPr lang="en-US" dirty="0"/>
          </a:p>
          <a:p>
            <a:r>
              <a:rPr lang="en-US" dirty="0"/>
              <a:t>This is done by creating every possible combination of two traits from one parent and placing ever combination across the top or side of the square. </a:t>
            </a:r>
          </a:p>
          <a:p>
            <a:endParaRPr lang="en-US" dirty="0"/>
          </a:p>
          <a:p>
            <a:r>
              <a:rPr lang="en-US" dirty="0"/>
              <a:t>When there are 2 traits, there will be 4 possible combinations by one parent. 4 combinations by both parents created 16 possible offspring combinations. </a:t>
            </a:r>
          </a:p>
          <a:p>
            <a:endParaRPr lang="en-US" dirty="0"/>
          </a:p>
          <a:p>
            <a:r>
              <a:rPr lang="en-US" dirty="0"/>
              <a:t>When taking the offspring ratio. Each possible genotype will be out of 16. </a:t>
            </a:r>
          </a:p>
        </p:txBody>
      </p:sp>
      <p:sp>
        <p:nvSpPr>
          <p:cNvPr id="4" name="Slide Number Placeholder 3"/>
          <p:cNvSpPr>
            <a:spLocks noGrp="1"/>
          </p:cNvSpPr>
          <p:nvPr>
            <p:ph type="sldNum" sz="quarter" idx="5"/>
          </p:nvPr>
        </p:nvSpPr>
        <p:spPr/>
        <p:txBody>
          <a:bodyPr/>
          <a:lstStyle/>
          <a:p>
            <a:fld id="{9E7D65F2-66B7-CD45-A49A-96C7A7EFF25E}" type="slidenum">
              <a:rPr lang="en-US" smtClean="0"/>
              <a:t>9</a:t>
            </a:fld>
            <a:endParaRPr lang="en-US"/>
          </a:p>
        </p:txBody>
      </p:sp>
    </p:spTree>
    <p:extLst>
      <p:ext uri="{BB962C8B-B14F-4D97-AF65-F5344CB8AC3E}">
        <p14:creationId xmlns:p14="http://schemas.microsoft.com/office/powerpoint/2010/main" val="5611585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specific selection of parents to produce offspring with desired traits has occurred since the beginning of mankind, long before inheritance patterns and genotypes were known. The principles of inheritance and prediction of offspring traits can be applied to any organism and are enhanced if genotypes and patterns of inheritance for a trait are known. Aquaculture production has been using artificial selective breeding to improve the quantity and quality of its organism. </a:t>
            </a:r>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10</a:t>
            </a:fld>
            <a:endParaRPr lang="en-US"/>
          </a:p>
        </p:txBody>
      </p:sp>
    </p:spTree>
    <p:extLst>
      <p:ext uri="{BB962C8B-B14F-4D97-AF65-F5344CB8AC3E}">
        <p14:creationId xmlns:p14="http://schemas.microsoft.com/office/powerpoint/2010/main" val="34040078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main aquaculture species within Virginia is the hard clam, </a:t>
            </a:r>
            <a:r>
              <a:rPr lang="en-US" sz="1200" i="1" kern="1200" dirty="0">
                <a:solidFill>
                  <a:schemeClr val="tx1"/>
                </a:solidFill>
                <a:effectLst/>
                <a:latin typeface="+mn-lt"/>
                <a:ea typeface="+mn-ea"/>
                <a:cs typeface="+mn-cs"/>
              </a:rPr>
              <a:t>Mercenaria mercenaria.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0" kern="1200" dirty="0">
                <a:solidFill>
                  <a:schemeClr val="tx1"/>
                </a:solidFill>
                <a:effectLst/>
                <a:latin typeface="+mn-lt"/>
                <a:ea typeface="+mn-ea"/>
                <a:cs typeface="+mn-cs"/>
              </a:rPr>
              <a:t>Watch video (about hard clam farming in </a:t>
            </a:r>
            <a:r>
              <a:rPr lang="en-US" sz="1200" i="0" kern="1200" dirty="0" err="1">
                <a:solidFill>
                  <a:schemeClr val="tx1"/>
                </a:solidFill>
                <a:effectLst/>
                <a:latin typeface="+mn-lt"/>
                <a:ea typeface="+mn-ea"/>
                <a:cs typeface="+mn-cs"/>
              </a:rPr>
              <a:t>florida</a:t>
            </a:r>
            <a:r>
              <a:rPr lang="en-US" sz="1200" i="0" kern="1200" dirty="0">
                <a:solidFill>
                  <a:schemeClr val="tx1"/>
                </a:solidFill>
                <a:effectLst/>
                <a:latin typeface="+mn-lt"/>
                <a:ea typeface="+mn-ea"/>
                <a:cs typeface="+mn-cs"/>
              </a:rPr>
              <a:t>, but the same in </a:t>
            </a:r>
            <a:r>
              <a:rPr lang="en-US" sz="1200" i="0" kern="1200" dirty="0" err="1">
                <a:solidFill>
                  <a:schemeClr val="tx1"/>
                </a:solidFill>
                <a:effectLst/>
                <a:latin typeface="+mn-lt"/>
                <a:ea typeface="+mn-ea"/>
                <a:cs typeface="+mn-cs"/>
              </a:rPr>
              <a:t>virgina</a:t>
            </a:r>
            <a:r>
              <a:rPr lang="en-US" sz="1200" i="0" kern="1200" dirty="0">
                <a:solidFill>
                  <a:schemeClr val="tx1"/>
                </a:solidFill>
                <a:effectLst/>
                <a:latin typeface="+mn-lt"/>
                <a:ea typeface="+mn-ea"/>
                <a:cs typeface="+mn-cs"/>
              </a:rPr>
              <a:t>). Start at ~ 5 min and got till ~ 11 min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11</a:t>
            </a:fld>
            <a:endParaRPr lang="en-US"/>
          </a:p>
        </p:txBody>
      </p:sp>
    </p:spTree>
    <p:extLst>
      <p:ext uri="{BB962C8B-B14F-4D97-AF65-F5344CB8AC3E}">
        <p14:creationId xmlns:p14="http://schemas.microsoft.com/office/powerpoint/2010/main" val="1534683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main aquaculture species within Virginia is the hard clam, </a:t>
            </a:r>
            <a:r>
              <a:rPr lang="en-US" sz="1200" i="1" kern="1200" dirty="0">
                <a:solidFill>
                  <a:schemeClr val="tx1"/>
                </a:solidFill>
                <a:effectLst/>
                <a:latin typeface="+mn-lt"/>
                <a:ea typeface="+mn-ea"/>
                <a:cs typeface="+mn-cs"/>
              </a:rPr>
              <a:t>Mercenaria mercenaria.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a hatchery, they select male and female adult hard clams based on phenotypes and family lines to produce the next generation. Hatcheries will induce male and female clams to spawn (release their gametes) by regulating water temperature and food availability. Males and females release their gametes into the water around them and eggs are externally fertilized, becoming larvae and ultimately juveniles</a:t>
            </a:r>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12</a:t>
            </a:fld>
            <a:endParaRPr lang="en-US"/>
          </a:p>
        </p:txBody>
      </p:sp>
    </p:spTree>
    <p:extLst>
      <p:ext uri="{BB962C8B-B14F-4D97-AF65-F5344CB8AC3E}">
        <p14:creationId xmlns:p14="http://schemas.microsoft.com/office/powerpoint/2010/main" val="15132896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Juvenile hard clams are brought up in a controlled environment within and around the hatchery to increase survival before juveniles are transported to grow out locations in shallow coastal mud and sand flats. Growers will maintain clam plots, protecting them from predators, until clams have reached the desired size for the growers to sell.</a:t>
            </a:r>
          </a:p>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13</a:t>
            </a:fld>
            <a:endParaRPr lang="en-US"/>
          </a:p>
        </p:txBody>
      </p:sp>
    </p:spTree>
    <p:extLst>
      <p:ext uri="{BB962C8B-B14F-4D97-AF65-F5344CB8AC3E}">
        <p14:creationId xmlns:p14="http://schemas.microsoft.com/office/powerpoint/2010/main" val="27249149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Juvenile hard clams are brought up in a controlled environment within and around the hatchery to increase survival before juveniles are transported to grow out locations in shallow coastal mud and sand flats. Growers will maintain clam plots, protecting them from predators, until clams have reached the desired size for the growers to sell.</a:t>
            </a:r>
          </a:p>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14</a:t>
            </a:fld>
            <a:endParaRPr lang="en-US"/>
          </a:p>
        </p:txBody>
      </p:sp>
    </p:spTree>
    <p:extLst>
      <p:ext uri="{BB962C8B-B14F-4D97-AF65-F5344CB8AC3E}">
        <p14:creationId xmlns:p14="http://schemas.microsoft.com/office/powerpoint/2010/main" val="3900662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Juvenile hard clams are brought up in a controlled environment within and around the hatchery to increase survival before juveniles are transported to grow out locations in shallow coastal mud and sand flats. Growers will maintain clam plots, protecting them from predators, until clams have reached the desired size for the growers to sell.</a:t>
            </a:r>
          </a:p>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15</a:t>
            </a:fld>
            <a:endParaRPr lang="en-US"/>
          </a:p>
        </p:txBody>
      </p:sp>
    </p:spTree>
    <p:extLst>
      <p:ext uri="{BB962C8B-B14F-4D97-AF65-F5344CB8AC3E}">
        <p14:creationId xmlns:p14="http://schemas.microsoft.com/office/powerpoint/2010/main" val="12501074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Juvenile hard clams are brought up in a controlled environment within and around the hatchery to increase survival before juveniles are transported to grow out locations in shallow coastal mud and sand flats. Growers will maintain clam plots, protecting them from predators, until clams have reached the desired size for the growers to sell.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16</a:t>
            </a:fld>
            <a:endParaRPr lang="en-US"/>
          </a:p>
        </p:txBody>
      </p:sp>
    </p:spTree>
    <p:extLst>
      <p:ext uri="{BB962C8B-B14F-4D97-AF65-F5344CB8AC3E}">
        <p14:creationId xmlns:p14="http://schemas.microsoft.com/office/powerpoint/2010/main" val="23942375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While genotypes and inheritance knowledge has been used in aquaculture, is has not yet occurred with the hard clam. There is ongoing research to find the genes and specific alleles responsible for different phenotypic traits within the hard clam. Once genotypes and inheritance patterns are discovered, they can be applied to enhance the hard clam aquaculture efforts. This lesson plan is a hypothetical example of how genotype, phenotype, inheritance knowledge could be applied in a selective breeding circumstance with the hard clam.</a:t>
            </a:r>
          </a:p>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17</a:t>
            </a:fld>
            <a:endParaRPr lang="en-US"/>
          </a:p>
        </p:txBody>
      </p:sp>
    </p:spTree>
    <p:extLst>
      <p:ext uri="{BB962C8B-B14F-4D97-AF65-F5344CB8AC3E}">
        <p14:creationId xmlns:p14="http://schemas.microsoft.com/office/powerpoint/2010/main" val="14064613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Scenario: You own a hard clam hatchery and have been working closely with your local marine research institute to genotype a few key traits &amp; phenotypes that you have observed among you clams. These are also desired phenotypes by local growers who buy clams from you to grow and sell. You have been having issues selecting the right parents to get the desired offspring of the growers. Finally, the scientist has found specific alleles for the desired phenotypes and has given you the list of genotypes that are among your clams. Each of these alleles has a different pattern of inheritance. Let’s practice with some of the possible combinations that may occur among your clams.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18</a:t>
            </a:fld>
            <a:endParaRPr lang="en-US"/>
          </a:p>
        </p:txBody>
      </p:sp>
    </p:spTree>
    <p:extLst>
      <p:ext uri="{BB962C8B-B14F-4D97-AF65-F5344CB8AC3E}">
        <p14:creationId xmlns:p14="http://schemas.microsoft.com/office/powerpoint/2010/main" val="17284981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21</a:t>
            </a:fld>
            <a:endParaRPr lang="en-US"/>
          </a:p>
        </p:txBody>
      </p:sp>
    </p:spTree>
    <p:extLst>
      <p:ext uri="{BB962C8B-B14F-4D97-AF65-F5344CB8AC3E}">
        <p14:creationId xmlns:p14="http://schemas.microsoft.com/office/powerpoint/2010/main" val="41207256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the wild types </a:t>
            </a:r>
          </a:p>
          <a:p>
            <a:endParaRPr lang="en-US" dirty="0"/>
          </a:p>
          <a:p>
            <a:r>
              <a:rPr lang="en-US" dirty="0"/>
              <a:t>They have this table on their worksheet</a:t>
            </a:r>
          </a:p>
        </p:txBody>
      </p:sp>
      <p:sp>
        <p:nvSpPr>
          <p:cNvPr id="4" name="Slide Number Placeholder 3"/>
          <p:cNvSpPr>
            <a:spLocks noGrp="1"/>
          </p:cNvSpPr>
          <p:nvPr>
            <p:ph type="sldNum" sz="quarter" idx="5"/>
          </p:nvPr>
        </p:nvSpPr>
        <p:spPr/>
        <p:txBody>
          <a:bodyPr/>
          <a:lstStyle/>
          <a:p>
            <a:fld id="{9E7D65F2-66B7-CD45-A49A-96C7A7EFF25E}" type="slidenum">
              <a:rPr lang="en-US" smtClean="0"/>
              <a:t>22</a:t>
            </a:fld>
            <a:endParaRPr lang="en-US"/>
          </a:p>
        </p:txBody>
      </p:sp>
    </p:spTree>
    <p:extLst>
      <p:ext uri="{BB962C8B-B14F-4D97-AF65-F5344CB8AC3E}">
        <p14:creationId xmlns:p14="http://schemas.microsoft.com/office/powerpoint/2010/main" val="27202686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Groups or individual AP students will select different genotypes/phenotypes from each cup for a male and female clam. They will then fill out the table on their worksheet with these genotypes/phenotypes and use them to perform the following Punnett squares, calculate phenotype proportions, and identify pattern of inheritance. </a:t>
            </a:r>
          </a:p>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23</a:t>
            </a:fld>
            <a:endParaRPr lang="en-US"/>
          </a:p>
        </p:txBody>
      </p:sp>
    </p:spTree>
    <p:extLst>
      <p:ext uri="{BB962C8B-B14F-4D97-AF65-F5344CB8AC3E}">
        <p14:creationId xmlns:p14="http://schemas.microsoft.com/office/powerpoint/2010/main" val="1374445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Groups or individual AP students will select different genotypes/phenotypes from each cup for a male and female clam. They will then fill out the table on their worksheet with these genotypes/phenotypes and use them to perform the following Punnett squares, calculate phenotype proportions, and identify pattern of inheritance. </a:t>
            </a:r>
          </a:p>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24</a:t>
            </a:fld>
            <a:endParaRPr lang="en-US"/>
          </a:p>
        </p:txBody>
      </p:sp>
    </p:spTree>
    <p:extLst>
      <p:ext uri="{BB962C8B-B14F-4D97-AF65-F5344CB8AC3E}">
        <p14:creationId xmlns:p14="http://schemas.microsoft.com/office/powerpoint/2010/main" val="13865630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Groups or individual AP students will select different genotypes/phenotypes from each cup for a male and female clam. They will then fill out the table on their worksheet with these genotypes/phenotypes and use them to perform the following Punnett squares, calculate phenotype proportions, and identify pattern of inheritance. </a:t>
            </a:r>
          </a:p>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25</a:t>
            </a:fld>
            <a:endParaRPr lang="en-US"/>
          </a:p>
        </p:txBody>
      </p:sp>
    </p:spTree>
    <p:extLst>
      <p:ext uri="{BB962C8B-B14F-4D97-AF65-F5344CB8AC3E}">
        <p14:creationId xmlns:p14="http://schemas.microsoft.com/office/powerpoint/2010/main" val="37497449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Groups or individual AP students will select different genotypes/phenotypes from each cup for a male and female clam. They will then fill out the table on their worksheet with these genotypes/phenotypes and use them to perform the following Punnett squares, calculate phenotype proportions, and identify pattern of inheritance. </a:t>
            </a:r>
          </a:p>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26</a:t>
            </a:fld>
            <a:endParaRPr lang="en-US"/>
          </a:p>
        </p:txBody>
      </p:sp>
    </p:spTree>
    <p:extLst>
      <p:ext uri="{BB962C8B-B14F-4D97-AF65-F5344CB8AC3E}">
        <p14:creationId xmlns:p14="http://schemas.microsoft.com/office/powerpoint/2010/main" val="1036786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Groups or individual AP students will select different genotypes/phenotypes from each cup for a male and female clam. They will then fill out the table on their worksheet with these genotypes/phenotypes and use them to perform the following Punnett squares, calculate phenotype proportions, and identify pattern of inheritance. </a:t>
            </a:r>
          </a:p>
          <a:p>
            <a:endParaRPr lang="en-US" dirty="0"/>
          </a:p>
          <a:p>
            <a:r>
              <a:rPr lang="en-US" b="1" dirty="0"/>
              <a:t>They will answer this question on the worksheet </a:t>
            </a:r>
          </a:p>
        </p:txBody>
      </p:sp>
      <p:sp>
        <p:nvSpPr>
          <p:cNvPr id="4" name="Slide Number Placeholder 3"/>
          <p:cNvSpPr>
            <a:spLocks noGrp="1"/>
          </p:cNvSpPr>
          <p:nvPr>
            <p:ph type="sldNum" sz="quarter" idx="5"/>
          </p:nvPr>
        </p:nvSpPr>
        <p:spPr/>
        <p:txBody>
          <a:bodyPr/>
          <a:lstStyle/>
          <a:p>
            <a:fld id="{9E7D65F2-66B7-CD45-A49A-96C7A7EFF25E}" type="slidenum">
              <a:rPr lang="en-US" smtClean="0"/>
              <a:t>27</a:t>
            </a:fld>
            <a:endParaRPr lang="en-US"/>
          </a:p>
        </p:txBody>
      </p:sp>
    </p:spTree>
    <p:extLst>
      <p:ext uri="{BB962C8B-B14F-4D97-AF65-F5344CB8AC3E}">
        <p14:creationId xmlns:p14="http://schemas.microsoft.com/office/powerpoint/2010/main" val="41780272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28</a:t>
            </a:fld>
            <a:endParaRPr lang="en-US"/>
          </a:p>
        </p:txBody>
      </p:sp>
    </p:spTree>
    <p:extLst>
      <p:ext uri="{BB962C8B-B14F-4D97-AF65-F5344CB8AC3E}">
        <p14:creationId xmlns:p14="http://schemas.microsoft.com/office/powerpoint/2010/main" val="42723254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Genotyping your clams is not cheap. You have selected 12 clams that you think encompass a wide range of phenotypes for the research scientists to genotype. It is hatching season and growers are giving you their list of desired clams. You must strategically select the best pair of male and female clams to produce the desired offspring of the growers. You do not want to create any offspring not wanted by the grower. If needed, you may use each clam more than once.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AP : </a:t>
            </a:r>
            <a:r>
              <a:rPr lang="en-US" sz="1200" kern="1200" dirty="0">
                <a:solidFill>
                  <a:schemeClr val="tx1"/>
                </a:solidFill>
                <a:effectLst/>
                <a:latin typeface="+mn-lt"/>
                <a:ea typeface="+mn-ea"/>
                <a:cs typeface="+mn-cs"/>
              </a:rPr>
              <a:t>Genotyping your clams is not cheap. You have selected 12 clams that you think encompass a wide range of phenotypes for the research scientists to genotype. It is hatching season and growers are giving you their list of desired clams. You only have time to induce each of your 12 genotyped clams to spawn once this season. You must strategically select the best pair of male and female clams to produce the desired offspring of your growers. You do not want to create any offspring not wanted by the grower. </a:t>
            </a:r>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29</a:t>
            </a:fld>
            <a:endParaRPr lang="en-US"/>
          </a:p>
        </p:txBody>
      </p:sp>
    </p:spTree>
    <p:extLst>
      <p:ext uri="{BB962C8B-B14F-4D97-AF65-F5344CB8AC3E}">
        <p14:creationId xmlns:p14="http://schemas.microsoft.com/office/powerpoint/2010/main" val="22999164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Six groups will select two of the premade clams from the cup. Read the growers desired clam phenotypes and write which genotypes are needed to produce these clams</a:t>
            </a:r>
            <a:r>
              <a:rPr lang="en-US" dirty="0">
                <a:effectLst/>
              </a:rPr>
              <a:t> </a:t>
            </a:r>
          </a:p>
          <a:p>
            <a:endParaRPr lang="en-US" dirty="0">
              <a:effectLst/>
            </a:endParaRPr>
          </a:p>
          <a:p>
            <a:r>
              <a:rPr lang="en-US" dirty="0">
                <a:effectLst/>
              </a:rPr>
              <a:t>*Although each clam has three different genotype for three different traits, only focus on the genotypes for the traits the growers are asking for. *</a:t>
            </a:r>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30</a:t>
            </a:fld>
            <a:endParaRPr lang="en-US"/>
          </a:p>
        </p:txBody>
      </p:sp>
    </p:spTree>
    <p:extLst>
      <p:ext uri="{BB962C8B-B14F-4D97-AF65-F5344CB8AC3E}">
        <p14:creationId xmlns:p14="http://schemas.microsoft.com/office/powerpoint/2010/main" val="15667318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Then, if your group believes they have one or two clams that could be a parent, nominate your clam along with what clam mate it should go with. The class must work together to identify the right combination of parents for each grower. Remember, one clam must be female, and one must be a male. *You may have a clam with the right genotype(s), but there may not be the right mate available* Punnett squares are not required for this part, but extras are available for if needed. Punnett squares for each grower may be drawn on the board to verify the class selected clams will produce the desired offspring.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AP - </a:t>
            </a:r>
            <a:r>
              <a:rPr lang="en-US" sz="1200" kern="1200" dirty="0">
                <a:solidFill>
                  <a:schemeClr val="tx1"/>
                </a:solidFill>
                <a:effectLst/>
                <a:latin typeface="+mn-lt"/>
                <a:ea typeface="+mn-ea"/>
                <a:cs typeface="+mn-cs"/>
              </a:rPr>
              <a:t>. Then, if your group believes they have one or two clams that could be a parent, nominate your clam. As a class, you should decide which clams should be used to produce the desired offspring of the growers. Growers may not be skipped. Must start with grower #1 and go down the line to grower # 6. Once the male and female clam have been selected by the class, the teacher will take the clams from their respected groups and those clams will not be available for later spawns. The class must work together to identify the right combination of parents for each grower. Punnett squares are not required for this part, but extra are available for students if needed. Punnett squares for each grower may be drawn on the board to verify the class selected clams will produce the desired offspring.</a:t>
            </a:r>
          </a:p>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31</a:t>
            </a:fld>
            <a:endParaRPr lang="en-US"/>
          </a:p>
        </p:txBody>
      </p:sp>
    </p:spTree>
    <p:extLst>
      <p:ext uri="{BB962C8B-B14F-4D97-AF65-F5344CB8AC3E}">
        <p14:creationId xmlns:p14="http://schemas.microsoft.com/office/powerpoint/2010/main" val="41822354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Leave this slide up for the class to see </a:t>
            </a:r>
          </a:p>
          <a:p>
            <a:endParaRPr lang="en-US" dirty="0"/>
          </a:p>
        </p:txBody>
      </p:sp>
      <p:sp>
        <p:nvSpPr>
          <p:cNvPr id="4" name="Slide Number Placeholder 3"/>
          <p:cNvSpPr>
            <a:spLocks noGrp="1"/>
          </p:cNvSpPr>
          <p:nvPr>
            <p:ph type="sldNum" sz="quarter" idx="5"/>
          </p:nvPr>
        </p:nvSpPr>
        <p:spPr/>
        <p:txBody>
          <a:bodyPr/>
          <a:lstStyle/>
          <a:p>
            <a:fld id="{9E7D65F2-66B7-CD45-A49A-96C7A7EFF25E}" type="slidenum">
              <a:rPr lang="en-US" smtClean="0"/>
              <a:t>32</a:t>
            </a:fld>
            <a:endParaRPr lang="en-US"/>
          </a:p>
        </p:txBody>
      </p:sp>
    </p:spTree>
    <p:extLst>
      <p:ext uri="{BB962C8B-B14F-4D97-AF65-F5344CB8AC3E}">
        <p14:creationId xmlns:p14="http://schemas.microsoft.com/office/powerpoint/2010/main" val="22069654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6F371-A50B-FA4A-843C-63DE6EB396A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623D46B-4EE9-1043-BF9B-11BFCF84B09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C6675B8-B598-B341-AC25-38ADA3DC4F26}"/>
              </a:ext>
            </a:extLst>
          </p:cNvPr>
          <p:cNvSpPr>
            <a:spLocks noGrp="1"/>
          </p:cNvSpPr>
          <p:nvPr>
            <p:ph type="dt" sz="half" idx="10"/>
          </p:nvPr>
        </p:nvSpPr>
        <p:spPr/>
        <p:txBody>
          <a:bodyPr/>
          <a:lstStyle/>
          <a:p>
            <a:fld id="{277C47AE-6A65-1542-9500-D38A80D5B407}" type="datetimeFigureOut">
              <a:rPr lang="en-US" smtClean="0"/>
              <a:t>4/7/22</a:t>
            </a:fld>
            <a:endParaRPr lang="en-US"/>
          </a:p>
        </p:txBody>
      </p:sp>
      <p:sp>
        <p:nvSpPr>
          <p:cNvPr id="5" name="Footer Placeholder 4">
            <a:extLst>
              <a:ext uri="{FF2B5EF4-FFF2-40B4-BE49-F238E27FC236}">
                <a16:creationId xmlns:a16="http://schemas.microsoft.com/office/drawing/2014/main" id="{F83E4AF4-99FC-574A-9809-4F5FE370A53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B70218-9368-DC4F-86F5-865294D90329}"/>
              </a:ext>
            </a:extLst>
          </p:cNvPr>
          <p:cNvSpPr>
            <a:spLocks noGrp="1"/>
          </p:cNvSpPr>
          <p:nvPr>
            <p:ph type="sldNum" sz="quarter" idx="12"/>
          </p:nvPr>
        </p:nvSpPr>
        <p:spPr/>
        <p:txBody>
          <a:bodyPr/>
          <a:lstStyle/>
          <a:p>
            <a:fld id="{4AF9CA47-8CC3-9546-B7DA-E66E8ECEDC6C}" type="slidenum">
              <a:rPr lang="en-US" smtClean="0"/>
              <a:t>‹#›</a:t>
            </a:fld>
            <a:endParaRPr lang="en-US"/>
          </a:p>
        </p:txBody>
      </p:sp>
    </p:spTree>
    <p:extLst>
      <p:ext uri="{BB962C8B-B14F-4D97-AF65-F5344CB8AC3E}">
        <p14:creationId xmlns:p14="http://schemas.microsoft.com/office/powerpoint/2010/main" val="871578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5229F-32F9-954D-BAD8-9EB435E6571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A7780A3-BF9D-C34B-984B-EE721A6DAAD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98C58B-365B-A145-80D5-8F6E65A6F9B7}"/>
              </a:ext>
            </a:extLst>
          </p:cNvPr>
          <p:cNvSpPr>
            <a:spLocks noGrp="1"/>
          </p:cNvSpPr>
          <p:nvPr>
            <p:ph type="dt" sz="half" idx="10"/>
          </p:nvPr>
        </p:nvSpPr>
        <p:spPr/>
        <p:txBody>
          <a:bodyPr/>
          <a:lstStyle/>
          <a:p>
            <a:fld id="{277C47AE-6A65-1542-9500-D38A80D5B407}" type="datetimeFigureOut">
              <a:rPr lang="en-US" smtClean="0"/>
              <a:t>4/7/22</a:t>
            </a:fld>
            <a:endParaRPr lang="en-US"/>
          </a:p>
        </p:txBody>
      </p:sp>
      <p:sp>
        <p:nvSpPr>
          <p:cNvPr id="5" name="Footer Placeholder 4">
            <a:extLst>
              <a:ext uri="{FF2B5EF4-FFF2-40B4-BE49-F238E27FC236}">
                <a16:creationId xmlns:a16="http://schemas.microsoft.com/office/drawing/2014/main" id="{357731A9-8199-5241-87BA-30CF6DE097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D5A841-E0D7-3841-9C3E-B6188F276BBA}"/>
              </a:ext>
            </a:extLst>
          </p:cNvPr>
          <p:cNvSpPr>
            <a:spLocks noGrp="1"/>
          </p:cNvSpPr>
          <p:nvPr>
            <p:ph type="sldNum" sz="quarter" idx="12"/>
          </p:nvPr>
        </p:nvSpPr>
        <p:spPr/>
        <p:txBody>
          <a:bodyPr/>
          <a:lstStyle/>
          <a:p>
            <a:fld id="{4AF9CA47-8CC3-9546-B7DA-E66E8ECEDC6C}" type="slidenum">
              <a:rPr lang="en-US" smtClean="0"/>
              <a:t>‹#›</a:t>
            </a:fld>
            <a:endParaRPr lang="en-US"/>
          </a:p>
        </p:txBody>
      </p:sp>
    </p:spTree>
    <p:extLst>
      <p:ext uri="{BB962C8B-B14F-4D97-AF65-F5344CB8AC3E}">
        <p14:creationId xmlns:p14="http://schemas.microsoft.com/office/powerpoint/2010/main" val="3245414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4F55F-B2CD-D24F-A818-A87DE2C8FD4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0727A6E-1424-2F46-9957-E950A7EE39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1E29C1-9092-1141-A62D-9E60BD2AB89C}"/>
              </a:ext>
            </a:extLst>
          </p:cNvPr>
          <p:cNvSpPr>
            <a:spLocks noGrp="1"/>
          </p:cNvSpPr>
          <p:nvPr>
            <p:ph type="dt" sz="half" idx="10"/>
          </p:nvPr>
        </p:nvSpPr>
        <p:spPr/>
        <p:txBody>
          <a:bodyPr/>
          <a:lstStyle/>
          <a:p>
            <a:fld id="{277C47AE-6A65-1542-9500-D38A80D5B407}" type="datetimeFigureOut">
              <a:rPr lang="en-US" smtClean="0"/>
              <a:t>4/7/22</a:t>
            </a:fld>
            <a:endParaRPr lang="en-US"/>
          </a:p>
        </p:txBody>
      </p:sp>
      <p:sp>
        <p:nvSpPr>
          <p:cNvPr id="5" name="Footer Placeholder 4">
            <a:extLst>
              <a:ext uri="{FF2B5EF4-FFF2-40B4-BE49-F238E27FC236}">
                <a16:creationId xmlns:a16="http://schemas.microsoft.com/office/drawing/2014/main" id="{B60E3616-89F3-8246-AD7B-67EEE6F580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C93ACB-B495-B946-839C-CBBD65C2E326}"/>
              </a:ext>
            </a:extLst>
          </p:cNvPr>
          <p:cNvSpPr>
            <a:spLocks noGrp="1"/>
          </p:cNvSpPr>
          <p:nvPr>
            <p:ph type="sldNum" sz="quarter" idx="12"/>
          </p:nvPr>
        </p:nvSpPr>
        <p:spPr/>
        <p:txBody>
          <a:bodyPr/>
          <a:lstStyle/>
          <a:p>
            <a:fld id="{4AF9CA47-8CC3-9546-B7DA-E66E8ECEDC6C}" type="slidenum">
              <a:rPr lang="en-US" smtClean="0"/>
              <a:t>‹#›</a:t>
            </a:fld>
            <a:endParaRPr lang="en-US"/>
          </a:p>
        </p:txBody>
      </p:sp>
    </p:spTree>
    <p:extLst>
      <p:ext uri="{BB962C8B-B14F-4D97-AF65-F5344CB8AC3E}">
        <p14:creationId xmlns:p14="http://schemas.microsoft.com/office/powerpoint/2010/main" val="1357208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01BEB-6D73-6C4A-80D7-D1BBCC8FB49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1C368CD-BF6A-3D47-8FA0-3396AAC2A9F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7A47693-11D7-1C4A-A430-A216A1BA85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A512C0E-1C0D-C34E-9658-CE886738EDAE}"/>
              </a:ext>
            </a:extLst>
          </p:cNvPr>
          <p:cNvSpPr>
            <a:spLocks noGrp="1"/>
          </p:cNvSpPr>
          <p:nvPr>
            <p:ph type="dt" sz="half" idx="10"/>
          </p:nvPr>
        </p:nvSpPr>
        <p:spPr/>
        <p:txBody>
          <a:bodyPr/>
          <a:lstStyle/>
          <a:p>
            <a:fld id="{277C47AE-6A65-1542-9500-D38A80D5B407}" type="datetimeFigureOut">
              <a:rPr lang="en-US" smtClean="0"/>
              <a:t>4/7/22</a:t>
            </a:fld>
            <a:endParaRPr lang="en-US"/>
          </a:p>
        </p:txBody>
      </p:sp>
      <p:sp>
        <p:nvSpPr>
          <p:cNvPr id="6" name="Footer Placeholder 5">
            <a:extLst>
              <a:ext uri="{FF2B5EF4-FFF2-40B4-BE49-F238E27FC236}">
                <a16:creationId xmlns:a16="http://schemas.microsoft.com/office/drawing/2014/main" id="{8E72C245-8372-2142-A4EC-1815E9DE9F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055BA5A-93CE-2549-BB9B-97D1008F1DCD}"/>
              </a:ext>
            </a:extLst>
          </p:cNvPr>
          <p:cNvSpPr>
            <a:spLocks noGrp="1"/>
          </p:cNvSpPr>
          <p:nvPr>
            <p:ph type="sldNum" sz="quarter" idx="12"/>
          </p:nvPr>
        </p:nvSpPr>
        <p:spPr/>
        <p:txBody>
          <a:bodyPr/>
          <a:lstStyle/>
          <a:p>
            <a:fld id="{4AF9CA47-8CC3-9546-B7DA-E66E8ECEDC6C}" type="slidenum">
              <a:rPr lang="en-US" smtClean="0"/>
              <a:t>‹#›</a:t>
            </a:fld>
            <a:endParaRPr lang="en-US"/>
          </a:p>
        </p:txBody>
      </p:sp>
    </p:spTree>
    <p:extLst>
      <p:ext uri="{BB962C8B-B14F-4D97-AF65-F5344CB8AC3E}">
        <p14:creationId xmlns:p14="http://schemas.microsoft.com/office/powerpoint/2010/main" val="4141167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87628-356C-5D46-ABF1-B33992D0A40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648747C-AE19-4C4E-A721-093C6B2E223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DAB55A-CFDF-BA4C-992F-A2364BEE2EB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B87623C-9D5D-C042-99C3-6027EADA47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F2C29E4-8CA4-FD4D-9CE7-990B2B7B416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21C3DD-DA79-2348-9148-857B581270D4}"/>
              </a:ext>
            </a:extLst>
          </p:cNvPr>
          <p:cNvSpPr>
            <a:spLocks noGrp="1"/>
          </p:cNvSpPr>
          <p:nvPr>
            <p:ph type="dt" sz="half" idx="10"/>
          </p:nvPr>
        </p:nvSpPr>
        <p:spPr/>
        <p:txBody>
          <a:bodyPr/>
          <a:lstStyle/>
          <a:p>
            <a:fld id="{277C47AE-6A65-1542-9500-D38A80D5B407}" type="datetimeFigureOut">
              <a:rPr lang="en-US" smtClean="0"/>
              <a:t>4/7/22</a:t>
            </a:fld>
            <a:endParaRPr lang="en-US"/>
          </a:p>
        </p:txBody>
      </p:sp>
      <p:sp>
        <p:nvSpPr>
          <p:cNvPr id="8" name="Footer Placeholder 7">
            <a:extLst>
              <a:ext uri="{FF2B5EF4-FFF2-40B4-BE49-F238E27FC236}">
                <a16:creationId xmlns:a16="http://schemas.microsoft.com/office/drawing/2014/main" id="{EA0E70A0-1D15-344A-ADD6-C9C9C8131B3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180A285-5517-CC42-A74B-55BBE2BB048C}"/>
              </a:ext>
            </a:extLst>
          </p:cNvPr>
          <p:cNvSpPr>
            <a:spLocks noGrp="1"/>
          </p:cNvSpPr>
          <p:nvPr>
            <p:ph type="sldNum" sz="quarter" idx="12"/>
          </p:nvPr>
        </p:nvSpPr>
        <p:spPr/>
        <p:txBody>
          <a:bodyPr/>
          <a:lstStyle/>
          <a:p>
            <a:fld id="{4AF9CA47-8CC3-9546-B7DA-E66E8ECEDC6C}" type="slidenum">
              <a:rPr lang="en-US" smtClean="0"/>
              <a:t>‹#›</a:t>
            </a:fld>
            <a:endParaRPr lang="en-US"/>
          </a:p>
        </p:txBody>
      </p:sp>
    </p:spTree>
    <p:extLst>
      <p:ext uri="{BB962C8B-B14F-4D97-AF65-F5344CB8AC3E}">
        <p14:creationId xmlns:p14="http://schemas.microsoft.com/office/powerpoint/2010/main" val="3502595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15DB6-3D76-2D44-A581-DAE2D0B9C02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49A52E2-0415-8545-8740-9998BB97E131}"/>
              </a:ext>
            </a:extLst>
          </p:cNvPr>
          <p:cNvSpPr>
            <a:spLocks noGrp="1"/>
          </p:cNvSpPr>
          <p:nvPr>
            <p:ph type="dt" sz="half" idx="10"/>
          </p:nvPr>
        </p:nvSpPr>
        <p:spPr/>
        <p:txBody>
          <a:bodyPr/>
          <a:lstStyle/>
          <a:p>
            <a:fld id="{277C47AE-6A65-1542-9500-D38A80D5B407}" type="datetimeFigureOut">
              <a:rPr lang="en-US" smtClean="0"/>
              <a:t>4/7/22</a:t>
            </a:fld>
            <a:endParaRPr lang="en-US"/>
          </a:p>
        </p:txBody>
      </p:sp>
      <p:sp>
        <p:nvSpPr>
          <p:cNvPr id="4" name="Footer Placeholder 3">
            <a:extLst>
              <a:ext uri="{FF2B5EF4-FFF2-40B4-BE49-F238E27FC236}">
                <a16:creationId xmlns:a16="http://schemas.microsoft.com/office/drawing/2014/main" id="{8AB2EB69-495F-2843-A663-29AA9C86B23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519CF88-AFDF-AF4D-8DB1-1C04781A0649}"/>
              </a:ext>
            </a:extLst>
          </p:cNvPr>
          <p:cNvSpPr>
            <a:spLocks noGrp="1"/>
          </p:cNvSpPr>
          <p:nvPr>
            <p:ph type="sldNum" sz="quarter" idx="12"/>
          </p:nvPr>
        </p:nvSpPr>
        <p:spPr/>
        <p:txBody>
          <a:bodyPr/>
          <a:lstStyle/>
          <a:p>
            <a:fld id="{4AF9CA47-8CC3-9546-B7DA-E66E8ECEDC6C}" type="slidenum">
              <a:rPr lang="en-US" smtClean="0"/>
              <a:t>‹#›</a:t>
            </a:fld>
            <a:endParaRPr lang="en-US"/>
          </a:p>
        </p:txBody>
      </p:sp>
    </p:spTree>
    <p:extLst>
      <p:ext uri="{BB962C8B-B14F-4D97-AF65-F5344CB8AC3E}">
        <p14:creationId xmlns:p14="http://schemas.microsoft.com/office/powerpoint/2010/main" val="3732708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C206D8-4470-DA49-9178-EC15F991D7C0}"/>
              </a:ext>
            </a:extLst>
          </p:cNvPr>
          <p:cNvSpPr>
            <a:spLocks noGrp="1"/>
          </p:cNvSpPr>
          <p:nvPr>
            <p:ph type="dt" sz="half" idx="10"/>
          </p:nvPr>
        </p:nvSpPr>
        <p:spPr/>
        <p:txBody>
          <a:bodyPr/>
          <a:lstStyle/>
          <a:p>
            <a:fld id="{277C47AE-6A65-1542-9500-D38A80D5B407}" type="datetimeFigureOut">
              <a:rPr lang="en-US" smtClean="0"/>
              <a:t>4/7/22</a:t>
            </a:fld>
            <a:endParaRPr lang="en-US"/>
          </a:p>
        </p:txBody>
      </p:sp>
      <p:sp>
        <p:nvSpPr>
          <p:cNvPr id="3" name="Footer Placeholder 2">
            <a:extLst>
              <a:ext uri="{FF2B5EF4-FFF2-40B4-BE49-F238E27FC236}">
                <a16:creationId xmlns:a16="http://schemas.microsoft.com/office/drawing/2014/main" id="{F73875ED-BFF9-1144-BC1D-FCAA2E8AFD2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669E8B6-8CC0-DC4A-88A2-EFAAAB0848FA}"/>
              </a:ext>
            </a:extLst>
          </p:cNvPr>
          <p:cNvSpPr>
            <a:spLocks noGrp="1"/>
          </p:cNvSpPr>
          <p:nvPr>
            <p:ph type="sldNum" sz="quarter" idx="12"/>
          </p:nvPr>
        </p:nvSpPr>
        <p:spPr/>
        <p:txBody>
          <a:bodyPr/>
          <a:lstStyle/>
          <a:p>
            <a:fld id="{4AF9CA47-8CC3-9546-B7DA-E66E8ECEDC6C}" type="slidenum">
              <a:rPr lang="en-US" smtClean="0"/>
              <a:t>‹#›</a:t>
            </a:fld>
            <a:endParaRPr lang="en-US"/>
          </a:p>
        </p:txBody>
      </p:sp>
    </p:spTree>
    <p:extLst>
      <p:ext uri="{BB962C8B-B14F-4D97-AF65-F5344CB8AC3E}">
        <p14:creationId xmlns:p14="http://schemas.microsoft.com/office/powerpoint/2010/main" val="2903224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797FE-C954-D147-849E-0F408E164B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FA6E348-4AD0-3A41-B509-E30CCE39790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E49A257-526E-0142-9E2C-594AD7C7AB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6B8A24-D59E-A943-B8C8-13D11B2D0B39}"/>
              </a:ext>
            </a:extLst>
          </p:cNvPr>
          <p:cNvSpPr>
            <a:spLocks noGrp="1"/>
          </p:cNvSpPr>
          <p:nvPr>
            <p:ph type="dt" sz="half" idx="10"/>
          </p:nvPr>
        </p:nvSpPr>
        <p:spPr/>
        <p:txBody>
          <a:bodyPr/>
          <a:lstStyle/>
          <a:p>
            <a:fld id="{277C47AE-6A65-1542-9500-D38A80D5B407}" type="datetimeFigureOut">
              <a:rPr lang="en-US" smtClean="0"/>
              <a:t>4/7/22</a:t>
            </a:fld>
            <a:endParaRPr lang="en-US"/>
          </a:p>
        </p:txBody>
      </p:sp>
      <p:sp>
        <p:nvSpPr>
          <p:cNvPr id="6" name="Footer Placeholder 5">
            <a:extLst>
              <a:ext uri="{FF2B5EF4-FFF2-40B4-BE49-F238E27FC236}">
                <a16:creationId xmlns:a16="http://schemas.microsoft.com/office/drawing/2014/main" id="{D0E01477-B77A-9F43-A466-E804C791C39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0E845AF-86B6-E24E-AF0B-DC32AF6A2D1A}"/>
              </a:ext>
            </a:extLst>
          </p:cNvPr>
          <p:cNvSpPr>
            <a:spLocks noGrp="1"/>
          </p:cNvSpPr>
          <p:nvPr>
            <p:ph type="sldNum" sz="quarter" idx="12"/>
          </p:nvPr>
        </p:nvSpPr>
        <p:spPr/>
        <p:txBody>
          <a:bodyPr/>
          <a:lstStyle/>
          <a:p>
            <a:fld id="{4AF9CA47-8CC3-9546-B7DA-E66E8ECEDC6C}" type="slidenum">
              <a:rPr lang="en-US" smtClean="0"/>
              <a:t>‹#›</a:t>
            </a:fld>
            <a:endParaRPr lang="en-US"/>
          </a:p>
        </p:txBody>
      </p:sp>
    </p:spTree>
    <p:extLst>
      <p:ext uri="{BB962C8B-B14F-4D97-AF65-F5344CB8AC3E}">
        <p14:creationId xmlns:p14="http://schemas.microsoft.com/office/powerpoint/2010/main" val="99977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9AB92-0A02-B64C-B071-FC23ED2FFA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BF36480-CF9D-E94B-9665-260D7518A79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4A26B3-026B-814B-B60B-099D507ABA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BDE85B-7ECA-A444-84A2-C3500868199F}"/>
              </a:ext>
            </a:extLst>
          </p:cNvPr>
          <p:cNvSpPr>
            <a:spLocks noGrp="1"/>
          </p:cNvSpPr>
          <p:nvPr>
            <p:ph type="dt" sz="half" idx="10"/>
          </p:nvPr>
        </p:nvSpPr>
        <p:spPr/>
        <p:txBody>
          <a:bodyPr/>
          <a:lstStyle/>
          <a:p>
            <a:fld id="{277C47AE-6A65-1542-9500-D38A80D5B407}" type="datetimeFigureOut">
              <a:rPr lang="en-US" smtClean="0"/>
              <a:t>4/7/22</a:t>
            </a:fld>
            <a:endParaRPr lang="en-US"/>
          </a:p>
        </p:txBody>
      </p:sp>
      <p:sp>
        <p:nvSpPr>
          <p:cNvPr id="6" name="Footer Placeholder 5">
            <a:extLst>
              <a:ext uri="{FF2B5EF4-FFF2-40B4-BE49-F238E27FC236}">
                <a16:creationId xmlns:a16="http://schemas.microsoft.com/office/drawing/2014/main" id="{430AB100-9AB3-7C49-8363-EB188B2C42D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D41CACB-8223-D94E-BB59-D588A6BB334B}"/>
              </a:ext>
            </a:extLst>
          </p:cNvPr>
          <p:cNvSpPr>
            <a:spLocks noGrp="1"/>
          </p:cNvSpPr>
          <p:nvPr>
            <p:ph type="sldNum" sz="quarter" idx="12"/>
          </p:nvPr>
        </p:nvSpPr>
        <p:spPr/>
        <p:txBody>
          <a:bodyPr/>
          <a:lstStyle/>
          <a:p>
            <a:fld id="{4AF9CA47-8CC3-9546-B7DA-E66E8ECEDC6C}" type="slidenum">
              <a:rPr lang="en-US" smtClean="0"/>
              <a:t>‹#›</a:t>
            </a:fld>
            <a:endParaRPr lang="en-US"/>
          </a:p>
        </p:txBody>
      </p:sp>
    </p:spTree>
    <p:extLst>
      <p:ext uri="{BB962C8B-B14F-4D97-AF65-F5344CB8AC3E}">
        <p14:creationId xmlns:p14="http://schemas.microsoft.com/office/powerpoint/2010/main" val="457192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30D42-9F59-4D48-A125-545E25B2019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5B5CBB2-32E9-8E46-A5B0-EF7ADCA8DF8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08D2C4-C685-2747-AF01-41FD80637572}"/>
              </a:ext>
            </a:extLst>
          </p:cNvPr>
          <p:cNvSpPr>
            <a:spLocks noGrp="1"/>
          </p:cNvSpPr>
          <p:nvPr>
            <p:ph type="dt" sz="half" idx="10"/>
          </p:nvPr>
        </p:nvSpPr>
        <p:spPr/>
        <p:txBody>
          <a:bodyPr/>
          <a:lstStyle/>
          <a:p>
            <a:fld id="{277C47AE-6A65-1542-9500-D38A80D5B407}" type="datetimeFigureOut">
              <a:rPr lang="en-US" smtClean="0"/>
              <a:t>4/7/22</a:t>
            </a:fld>
            <a:endParaRPr lang="en-US"/>
          </a:p>
        </p:txBody>
      </p:sp>
      <p:sp>
        <p:nvSpPr>
          <p:cNvPr id="5" name="Footer Placeholder 4">
            <a:extLst>
              <a:ext uri="{FF2B5EF4-FFF2-40B4-BE49-F238E27FC236}">
                <a16:creationId xmlns:a16="http://schemas.microsoft.com/office/drawing/2014/main" id="{FCF93825-5028-DB43-981C-D33B89A4DF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CBB159-9498-F848-B896-09C65181678B}"/>
              </a:ext>
            </a:extLst>
          </p:cNvPr>
          <p:cNvSpPr>
            <a:spLocks noGrp="1"/>
          </p:cNvSpPr>
          <p:nvPr>
            <p:ph type="sldNum" sz="quarter" idx="12"/>
          </p:nvPr>
        </p:nvSpPr>
        <p:spPr/>
        <p:txBody>
          <a:bodyPr/>
          <a:lstStyle/>
          <a:p>
            <a:fld id="{4AF9CA47-8CC3-9546-B7DA-E66E8ECEDC6C}" type="slidenum">
              <a:rPr lang="en-US" smtClean="0"/>
              <a:t>‹#›</a:t>
            </a:fld>
            <a:endParaRPr lang="en-US"/>
          </a:p>
        </p:txBody>
      </p:sp>
    </p:spTree>
    <p:extLst>
      <p:ext uri="{BB962C8B-B14F-4D97-AF65-F5344CB8AC3E}">
        <p14:creationId xmlns:p14="http://schemas.microsoft.com/office/powerpoint/2010/main" val="14084433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6F33F2-7E6D-9A4F-B7FB-927D88CF375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DF15CE6-B28B-0D43-98BA-D579CBF11B7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3C7FC9-CA9D-8744-896D-0550E3126CDA}"/>
              </a:ext>
            </a:extLst>
          </p:cNvPr>
          <p:cNvSpPr>
            <a:spLocks noGrp="1"/>
          </p:cNvSpPr>
          <p:nvPr>
            <p:ph type="dt" sz="half" idx="10"/>
          </p:nvPr>
        </p:nvSpPr>
        <p:spPr/>
        <p:txBody>
          <a:bodyPr/>
          <a:lstStyle/>
          <a:p>
            <a:fld id="{277C47AE-6A65-1542-9500-D38A80D5B407}" type="datetimeFigureOut">
              <a:rPr lang="en-US" smtClean="0"/>
              <a:t>4/7/22</a:t>
            </a:fld>
            <a:endParaRPr lang="en-US"/>
          </a:p>
        </p:txBody>
      </p:sp>
      <p:sp>
        <p:nvSpPr>
          <p:cNvPr id="5" name="Footer Placeholder 4">
            <a:extLst>
              <a:ext uri="{FF2B5EF4-FFF2-40B4-BE49-F238E27FC236}">
                <a16:creationId xmlns:a16="http://schemas.microsoft.com/office/drawing/2014/main" id="{89FE9F0D-2D53-2F45-B54A-CDF22C8367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E7EFF9-6623-0349-A75B-BB901C5B63F7}"/>
              </a:ext>
            </a:extLst>
          </p:cNvPr>
          <p:cNvSpPr>
            <a:spLocks noGrp="1"/>
          </p:cNvSpPr>
          <p:nvPr>
            <p:ph type="sldNum" sz="quarter" idx="12"/>
          </p:nvPr>
        </p:nvSpPr>
        <p:spPr/>
        <p:txBody>
          <a:bodyPr/>
          <a:lstStyle/>
          <a:p>
            <a:fld id="{4AF9CA47-8CC3-9546-B7DA-E66E8ECEDC6C}" type="slidenum">
              <a:rPr lang="en-US" smtClean="0"/>
              <a:t>‹#›</a:t>
            </a:fld>
            <a:endParaRPr lang="en-US"/>
          </a:p>
        </p:txBody>
      </p:sp>
    </p:spTree>
    <p:extLst>
      <p:ext uri="{BB962C8B-B14F-4D97-AF65-F5344CB8AC3E}">
        <p14:creationId xmlns:p14="http://schemas.microsoft.com/office/powerpoint/2010/main" val="2214524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210C3E-4764-214D-8EB6-B3DEF15C269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321C724-DA05-8848-86AD-9F42F8FFDD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417992-A241-324D-81CF-845485B121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7C47AE-6A65-1542-9500-D38A80D5B407}" type="datetimeFigureOut">
              <a:rPr lang="en-US" smtClean="0"/>
              <a:t>4/7/22</a:t>
            </a:fld>
            <a:endParaRPr lang="en-US"/>
          </a:p>
        </p:txBody>
      </p:sp>
      <p:sp>
        <p:nvSpPr>
          <p:cNvPr id="5" name="Footer Placeholder 4">
            <a:extLst>
              <a:ext uri="{FF2B5EF4-FFF2-40B4-BE49-F238E27FC236}">
                <a16:creationId xmlns:a16="http://schemas.microsoft.com/office/drawing/2014/main" id="{820C52C8-6808-5045-9DFA-4581EDFE0F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B13E0E-54B9-EA4B-BBA9-4C1168E0B8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F9CA47-8CC3-9546-B7DA-E66E8ECEDC6C}" type="slidenum">
              <a:rPr lang="en-US" smtClean="0"/>
              <a:t>‹#›</a:t>
            </a:fld>
            <a:endParaRPr lang="en-US"/>
          </a:p>
        </p:txBody>
      </p:sp>
    </p:spTree>
    <p:extLst>
      <p:ext uri="{BB962C8B-B14F-4D97-AF65-F5344CB8AC3E}">
        <p14:creationId xmlns:p14="http://schemas.microsoft.com/office/powerpoint/2010/main" val="689832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hyperlink" Target="mailto:lgspeight@vims.edu"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0.png"/><Relationship Id="rId5" Type="http://schemas.openxmlformats.org/officeDocument/2006/relationships/image" Target="../media/image8.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1.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hyperlink" Target="https://youtu.be/RFOmlD_OX-s"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sv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svg"/><Relationship Id="rId4" Type="http://schemas.openxmlformats.org/officeDocument/2006/relationships/image" Target="../media/image42.png"/></Relationships>
</file>

<file path=ppt/slides/_rels/slide3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5.sv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svg"/><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2000" b="-12000"/>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57D2A86-E31E-3D44-A0A7-0A6A63B6E385}"/>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4" name="Rectangle 3">
            <a:extLst>
              <a:ext uri="{FF2B5EF4-FFF2-40B4-BE49-F238E27FC236}">
                <a16:creationId xmlns:a16="http://schemas.microsoft.com/office/drawing/2014/main" id="{DB8F22C9-CE01-F04F-B6E4-F096E4AED749}"/>
              </a:ext>
            </a:extLst>
          </p:cNvPr>
          <p:cNvSpPr/>
          <p:nvPr/>
        </p:nvSpPr>
        <p:spPr>
          <a:xfrm>
            <a:off x="8926700" y="6611779"/>
            <a:ext cx="1688283" cy="246221"/>
          </a:xfrm>
          <a:prstGeom prst="rect">
            <a:avLst/>
          </a:prstGeom>
        </p:spPr>
        <p:txBody>
          <a:bodyPr wrap="none">
            <a:spAutoFit/>
          </a:bodyPr>
          <a:lstStyle/>
          <a:p>
            <a:r>
              <a:rPr lang="en-US" sz="1000" dirty="0" err="1">
                <a:solidFill>
                  <a:schemeClr val="accent5">
                    <a:lumMod val="60000"/>
                    <a:lumOff val="40000"/>
                  </a:schemeClr>
                </a:solidFill>
              </a:rPr>
              <a:t>ian.umces.edu</a:t>
            </a:r>
            <a:r>
              <a:rPr lang="en-US" sz="1000" dirty="0">
                <a:solidFill>
                  <a:schemeClr val="accent5">
                    <a:lumMod val="60000"/>
                    <a:lumOff val="40000"/>
                  </a:schemeClr>
                </a:solidFill>
              </a:rPr>
              <a:t>/media-library</a:t>
            </a:r>
          </a:p>
        </p:txBody>
      </p:sp>
    </p:spTree>
    <p:extLst>
      <p:ext uri="{BB962C8B-B14F-4D97-AF65-F5344CB8AC3E}">
        <p14:creationId xmlns:p14="http://schemas.microsoft.com/office/powerpoint/2010/main" val="19054386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logo&#10;&#10;Description automatically generated">
            <a:extLst>
              <a:ext uri="{FF2B5EF4-FFF2-40B4-BE49-F238E27FC236}">
                <a16:creationId xmlns:a16="http://schemas.microsoft.com/office/drawing/2014/main" id="{E0821A79-7C51-4A40-B847-CC18AFBAD50B}"/>
              </a:ext>
            </a:extLst>
          </p:cNvPr>
          <p:cNvPicPr>
            <a:picLocks noChangeAspect="1"/>
          </p:cNvPicPr>
          <p:nvPr/>
        </p:nvPicPr>
        <p:blipFill>
          <a:blip r:embed="rId3"/>
          <a:stretch>
            <a:fillRect/>
          </a:stretch>
        </p:blipFill>
        <p:spPr>
          <a:xfrm>
            <a:off x="-95457" y="20782"/>
            <a:ext cx="3736432" cy="934108"/>
          </a:xfrm>
          <a:prstGeom prst="rect">
            <a:avLst/>
          </a:prstGeom>
        </p:spPr>
      </p:pic>
      <p:sp>
        <p:nvSpPr>
          <p:cNvPr id="4" name="Title 1">
            <a:extLst>
              <a:ext uri="{FF2B5EF4-FFF2-40B4-BE49-F238E27FC236}">
                <a16:creationId xmlns:a16="http://schemas.microsoft.com/office/drawing/2014/main" id="{6C8E50EA-A8D5-7B49-A65C-99E07A5B8EF3}"/>
              </a:ext>
            </a:extLst>
          </p:cNvPr>
          <p:cNvSpPr txBox="1">
            <a:spLocks/>
          </p:cNvSpPr>
          <p:nvPr/>
        </p:nvSpPr>
        <p:spPr>
          <a:xfrm>
            <a:off x="274321" y="1313411"/>
            <a:ext cx="6668955" cy="5852160"/>
          </a:xfrm>
          <a:prstGeom prst="rect">
            <a:avLst/>
          </a:prstGeom>
        </p:spPr>
        <p:txBody>
          <a:bodyPr anchor="b">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900" dirty="0"/>
              <a:t>Created by: </a:t>
            </a:r>
          </a:p>
          <a:p>
            <a:r>
              <a:rPr lang="en-US" sz="3900" dirty="0"/>
              <a:t>Leslie Speight </a:t>
            </a:r>
            <a:r>
              <a:rPr lang="en-US" sz="3900" dirty="0" err="1"/>
              <a:t>Youtsey</a:t>
            </a:r>
            <a:endParaRPr lang="en-US" sz="3900" dirty="0"/>
          </a:p>
          <a:p>
            <a:r>
              <a:rPr lang="en-US" sz="3900" dirty="0"/>
              <a:t>  </a:t>
            </a:r>
          </a:p>
          <a:p>
            <a:pPr marL="571500" indent="-571500">
              <a:buFont typeface="Arial" panose="020B0604020202020204" pitchFamily="34" charset="0"/>
              <a:buChar char="•"/>
            </a:pPr>
            <a:r>
              <a:rPr lang="en-US" sz="3900" dirty="0"/>
              <a:t>VIMS Master’s Student  </a:t>
            </a:r>
          </a:p>
          <a:p>
            <a:pPr marL="571500" indent="-571500">
              <a:buFont typeface="Arial" panose="020B0604020202020204" pitchFamily="34" charset="0"/>
              <a:buChar char="•"/>
            </a:pPr>
            <a:r>
              <a:rPr lang="en-US" sz="3900" dirty="0">
                <a:hlinkClick r:id="rId4"/>
              </a:rPr>
              <a:t>lgspeight@vims.edu</a:t>
            </a:r>
            <a:endParaRPr lang="en-US" sz="3900" dirty="0"/>
          </a:p>
          <a:p>
            <a:pPr marL="571500" indent="-571500">
              <a:buFont typeface="Arial" panose="020B0604020202020204" pitchFamily="34" charset="0"/>
              <a:buChar char="•"/>
            </a:pPr>
            <a:r>
              <a:rPr lang="en-US" sz="3900" dirty="0"/>
              <a:t>From Poquoson, VA</a:t>
            </a:r>
          </a:p>
          <a:p>
            <a:pPr marL="571500" indent="-571500">
              <a:buFont typeface="Arial" panose="020B0604020202020204" pitchFamily="34" charset="0"/>
              <a:buChar char="•"/>
            </a:pPr>
            <a:r>
              <a:rPr lang="en-US" sz="3900" dirty="0"/>
              <a:t>Studying how hard clams respond to low salinity stress by measuring gene expression and identifying genotypes and phenotypes</a:t>
            </a:r>
          </a:p>
          <a:p>
            <a:endParaRPr lang="en-US" sz="5400" dirty="0"/>
          </a:p>
        </p:txBody>
      </p:sp>
      <p:pic>
        <p:nvPicPr>
          <p:cNvPr id="8" name="Picture 7" descr="A picture containing engine, control panel&#10;&#10;Description automatically generated">
            <a:extLst>
              <a:ext uri="{FF2B5EF4-FFF2-40B4-BE49-F238E27FC236}">
                <a16:creationId xmlns:a16="http://schemas.microsoft.com/office/drawing/2014/main" id="{9CC7E88A-1515-644A-81D2-121EFAAA0BE4}"/>
              </a:ext>
            </a:extLst>
          </p:cNvPr>
          <p:cNvPicPr>
            <a:picLocks noChangeAspect="1"/>
          </p:cNvPicPr>
          <p:nvPr/>
        </p:nvPicPr>
        <p:blipFill>
          <a:blip r:embed="rId5"/>
          <a:stretch>
            <a:fillRect/>
          </a:stretch>
        </p:blipFill>
        <p:spPr>
          <a:xfrm rot="16200000">
            <a:off x="7599368" y="2265368"/>
            <a:ext cx="3936541" cy="5248722"/>
          </a:xfrm>
          <a:prstGeom prst="rect">
            <a:avLst/>
          </a:prstGeom>
        </p:spPr>
      </p:pic>
      <p:pic>
        <p:nvPicPr>
          <p:cNvPr id="6" name="Picture 5" descr="A picture containing text, person, indoor, young&#10;&#10;Description automatically generated">
            <a:extLst>
              <a:ext uri="{FF2B5EF4-FFF2-40B4-BE49-F238E27FC236}">
                <a16:creationId xmlns:a16="http://schemas.microsoft.com/office/drawing/2014/main" id="{841B5E58-22AE-064C-AECD-897F5B96F86F}"/>
              </a:ext>
            </a:extLst>
          </p:cNvPr>
          <p:cNvPicPr>
            <a:picLocks noChangeAspect="1"/>
          </p:cNvPicPr>
          <p:nvPr/>
        </p:nvPicPr>
        <p:blipFill>
          <a:blip r:embed="rId6"/>
          <a:stretch>
            <a:fillRect/>
          </a:stretch>
        </p:blipFill>
        <p:spPr>
          <a:xfrm>
            <a:off x="6943278" y="0"/>
            <a:ext cx="5248722" cy="3557847"/>
          </a:xfrm>
          <a:prstGeom prst="rect">
            <a:avLst/>
          </a:prstGeom>
        </p:spPr>
      </p:pic>
      <p:pic>
        <p:nvPicPr>
          <p:cNvPr id="10" name="Picture 9" descr="A person holding a fish&#10;&#10;Description automatically generated with medium confidence">
            <a:extLst>
              <a:ext uri="{FF2B5EF4-FFF2-40B4-BE49-F238E27FC236}">
                <a16:creationId xmlns:a16="http://schemas.microsoft.com/office/drawing/2014/main" id="{EC0CF620-4E06-E144-A55D-AC9F53FE4B58}"/>
              </a:ext>
            </a:extLst>
          </p:cNvPr>
          <p:cNvPicPr>
            <a:picLocks noChangeAspect="1"/>
          </p:cNvPicPr>
          <p:nvPr/>
        </p:nvPicPr>
        <p:blipFill rotWithShape="1">
          <a:blip r:embed="rId7"/>
          <a:srcRect l="11112" r="12354"/>
          <a:stretch/>
        </p:blipFill>
        <p:spPr>
          <a:xfrm>
            <a:off x="6943276" y="0"/>
            <a:ext cx="5248722" cy="6858000"/>
          </a:xfrm>
          <a:prstGeom prst="rect">
            <a:avLst/>
          </a:prstGeom>
        </p:spPr>
      </p:pic>
    </p:spTree>
    <p:extLst>
      <p:ext uri="{BB962C8B-B14F-4D97-AF65-F5344CB8AC3E}">
        <p14:creationId xmlns:p14="http://schemas.microsoft.com/office/powerpoint/2010/main" val="4115144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3CC0E-1213-AA4F-8A4F-0D1798D9AB06}"/>
              </a:ext>
            </a:extLst>
          </p:cNvPr>
          <p:cNvSpPr>
            <a:spLocks noGrp="1"/>
          </p:cNvSpPr>
          <p:nvPr>
            <p:ph type="title"/>
          </p:nvPr>
        </p:nvSpPr>
        <p:spPr>
          <a:xfrm>
            <a:off x="640080" y="1351722"/>
            <a:ext cx="3534355" cy="930488"/>
          </a:xfrm>
        </p:spPr>
        <p:txBody>
          <a:bodyPr anchor="b">
            <a:normAutofit/>
          </a:bodyPr>
          <a:lstStyle/>
          <a:p>
            <a:r>
              <a:rPr lang="en-US" sz="5400" dirty="0"/>
              <a:t>Inheritance </a:t>
            </a:r>
          </a:p>
        </p:txBody>
      </p:sp>
      <p:pic>
        <p:nvPicPr>
          <p:cNvPr id="5" name="Content Placeholder 4">
            <a:extLst>
              <a:ext uri="{FF2B5EF4-FFF2-40B4-BE49-F238E27FC236}">
                <a16:creationId xmlns:a16="http://schemas.microsoft.com/office/drawing/2014/main" id="{171719BA-74D1-D849-930A-C9165C1E36E0}"/>
              </a:ext>
            </a:extLst>
          </p:cNvPr>
          <p:cNvPicPr>
            <a:picLocks noChangeAspect="1"/>
          </p:cNvPicPr>
          <p:nvPr/>
        </p:nvPicPr>
        <p:blipFill>
          <a:blip r:embed="rId3"/>
          <a:srcRect l="14894" r="14894"/>
          <a:stretch/>
        </p:blipFill>
        <p:spPr>
          <a:xfrm>
            <a:off x="5313225"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10" name="Picture 9" descr="Graphical user interface, application&#10;&#10;Description automatically generated">
            <a:extLst>
              <a:ext uri="{FF2B5EF4-FFF2-40B4-BE49-F238E27FC236}">
                <a16:creationId xmlns:a16="http://schemas.microsoft.com/office/drawing/2014/main" id="{1D8583FA-CDA0-B14A-BAE1-946C1C5C9CC1}"/>
              </a:ext>
            </a:extLst>
          </p:cNvPr>
          <p:cNvPicPr>
            <a:picLocks noChangeAspect="1"/>
          </p:cNvPicPr>
          <p:nvPr/>
        </p:nvPicPr>
        <p:blipFill rotWithShape="1">
          <a:blip r:embed="rId4"/>
          <a:srcRect l="13080" t="-1648" r="16828" b="1648"/>
          <a:stretch/>
        </p:blipFill>
        <p:spPr>
          <a:xfrm>
            <a:off x="5438239" y="362303"/>
            <a:ext cx="6409204" cy="6400800"/>
          </a:xfrm>
          <a:prstGeom prst="rect">
            <a:avLst/>
          </a:prstGeom>
        </p:spPr>
      </p:pic>
      <p:sp>
        <p:nvSpPr>
          <p:cNvPr id="6" name="Rectangle 5">
            <a:extLst>
              <a:ext uri="{FF2B5EF4-FFF2-40B4-BE49-F238E27FC236}">
                <a16:creationId xmlns:a16="http://schemas.microsoft.com/office/drawing/2014/main" id="{31041021-D17E-CD4D-8D33-6156B77657AA}"/>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9" name="Content Placeholder 8">
            <a:extLst>
              <a:ext uri="{FF2B5EF4-FFF2-40B4-BE49-F238E27FC236}">
                <a16:creationId xmlns:a16="http://schemas.microsoft.com/office/drawing/2014/main" id="{E4E4E7B0-BCA9-4CB1-BF94-E35F9858C9FB}"/>
              </a:ext>
            </a:extLst>
          </p:cNvPr>
          <p:cNvSpPr>
            <a:spLocks noGrp="1"/>
          </p:cNvSpPr>
          <p:nvPr>
            <p:ph idx="1"/>
          </p:nvPr>
        </p:nvSpPr>
        <p:spPr>
          <a:xfrm>
            <a:off x="640080" y="2872899"/>
            <a:ext cx="5018598" cy="3320668"/>
          </a:xfrm>
        </p:spPr>
        <p:txBody>
          <a:bodyPr>
            <a:normAutofit/>
          </a:bodyPr>
          <a:lstStyle/>
          <a:p>
            <a:pPr>
              <a:lnSpc>
                <a:spcPct val="150000"/>
              </a:lnSpc>
            </a:pPr>
            <a:r>
              <a:rPr lang="en-US" dirty="0"/>
              <a:t>Parents passing on their genetic information to their offspring</a:t>
            </a:r>
            <a:r>
              <a:rPr lang="en-US" sz="2400" dirty="0">
                <a:effectLst/>
              </a:rPr>
              <a:t> </a:t>
            </a:r>
          </a:p>
          <a:p>
            <a:pPr>
              <a:lnSpc>
                <a:spcPct val="150000"/>
              </a:lnSpc>
            </a:pPr>
            <a:r>
              <a:rPr lang="en-US" dirty="0"/>
              <a:t>Starts during Meiosis </a:t>
            </a:r>
          </a:p>
        </p:txBody>
      </p:sp>
    </p:spTree>
    <p:extLst>
      <p:ext uri="{BB962C8B-B14F-4D97-AF65-F5344CB8AC3E}">
        <p14:creationId xmlns:p14="http://schemas.microsoft.com/office/powerpoint/2010/main" val="1724099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Video 9" title="Eyeball Among White Balls">
            <a:hlinkClick r:id="" action="ppaction://media"/>
            <a:extLst>
              <a:ext uri="{FF2B5EF4-FFF2-40B4-BE49-F238E27FC236}">
                <a16:creationId xmlns:a16="http://schemas.microsoft.com/office/drawing/2014/main" id="{AE6F623B-74F2-3540-9965-2717E742F32C}"/>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lum bright="20000" contrast="-40000"/>
          </a:blip>
          <a:srcRect t="39444" b="38596"/>
          <a:stretch/>
        </p:blipFill>
        <p:spPr>
          <a:xfrm>
            <a:off x="0" y="-69436"/>
            <a:ext cx="12192000" cy="1505971"/>
          </a:xfrm>
          <a:prstGeom prst="rect">
            <a:avLst/>
          </a:prstGeom>
        </p:spPr>
      </p:pic>
      <p:sp>
        <p:nvSpPr>
          <p:cNvPr id="2" name="Title 1">
            <a:extLst>
              <a:ext uri="{FF2B5EF4-FFF2-40B4-BE49-F238E27FC236}">
                <a16:creationId xmlns:a16="http://schemas.microsoft.com/office/drawing/2014/main" id="{8DB3F535-6D72-0747-81EB-30C4736DAEC2}"/>
              </a:ext>
            </a:extLst>
          </p:cNvPr>
          <p:cNvSpPr>
            <a:spLocks noGrp="1"/>
          </p:cNvSpPr>
          <p:nvPr>
            <p:ph type="title"/>
          </p:nvPr>
        </p:nvSpPr>
        <p:spPr/>
        <p:txBody>
          <a:bodyPr/>
          <a:lstStyle/>
          <a:p>
            <a:r>
              <a:rPr lang="en-US" dirty="0"/>
              <a:t>Phenotype, Genotype, &amp; Zygosity</a:t>
            </a:r>
          </a:p>
        </p:txBody>
      </p:sp>
      <p:pic>
        <p:nvPicPr>
          <p:cNvPr id="5" name="Picture 4" descr="Graphical user interface&#10;&#10;Description automatically generated">
            <a:extLst>
              <a:ext uri="{FF2B5EF4-FFF2-40B4-BE49-F238E27FC236}">
                <a16:creationId xmlns:a16="http://schemas.microsoft.com/office/drawing/2014/main" id="{B720F4AD-20FD-DF47-98E7-622D8C0333C7}"/>
              </a:ext>
            </a:extLst>
          </p:cNvPr>
          <p:cNvPicPr>
            <a:picLocks noChangeAspect="1"/>
          </p:cNvPicPr>
          <p:nvPr/>
        </p:nvPicPr>
        <p:blipFill>
          <a:blip r:embed="rId6"/>
          <a:stretch>
            <a:fillRect/>
          </a:stretch>
        </p:blipFill>
        <p:spPr>
          <a:xfrm>
            <a:off x="4943062" y="1560581"/>
            <a:ext cx="7792278" cy="5454596"/>
          </a:xfrm>
          <a:prstGeom prst="rect">
            <a:avLst/>
          </a:prstGeom>
        </p:spPr>
      </p:pic>
      <p:sp>
        <p:nvSpPr>
          <p:cNvPr id="6" name="Rectangle 5">
            <a:extLst>
              <a:ext uri="{FF2B5EF4-FFF2-40B4-BE49-F238E27FC236}">
                <a16:creationId xmlns:a16="http://schemas.microsoft.com/office/drawing/2014/main" id="{B59762CA-E597-BE4F-A669-FE541E648410}"/>
              </a:ext>
            </a:extLst>
          </p:cNvPr>
          <p:cNvSpPr/>
          <p:nvPr/>
        </p:nvSpPr>
        <p:spPr>
          <a:xfrm>
            <a:off x="6096000" y="3031918"/>
            <a:ext cx="5526156" cy="16991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6691209-B5CD-B644-A2AA-853E23716C1E}"/>
              </a:ext>
            </a:extLst>
          </p:cNvPr>
          <p:cNvSpPr>
            <a:spLocks noGrp="1"/>
          </p:cNvSpPr>
          <p:nvPr>
            <p:ph idx="1"/>
          </p:nvPr>
        </p:nvSpPr>
        <p:spPr>
          <a:xfrm>
            <a:off x="838200" y="1825625"/>
            <a:ext cx="5257800" cy="4351338"/>
          </a:xfrm>
        </p:spPr>
        <p:txBody>
          <a:bodyPr>
            <a:normAutofit fontScale="92500" lnSpcReduction="20000"/>
          </a:bodyPr>
          <a:lstStyle/>
          <a:p>
            <a:pPr>
              <a:lnSpc>
                <a:spcPct val="150000"/>
              </a:lnSpc>
            </a:pPr>
            <a:r>
              <a:rPr lang="en-US" dirty="0"/>
              <a:t>Phenotype = observable trait</a:t>
            </a:r>
          </a:p>
          <a:p>
            <a:pPr>
              <a:lnSpc>
                <a:spcPct val="150000"/>
              </a:lnSpc>
            </a:pPr>
            <a:r>
              <a:rPr lang="en-US" dirty="0"/>
              <a:t>Genotype = underlying genetic makeup</a:t>
            </a:r>
          </a:p>
          <a:p>
            <a:pPr>
              <a:lnSpc>
                <a:spcPct val="150000"/>
              </a:lnSpc>
            </a:pPr>
            <a:r>
              <a:rPr lang="en-US" dirty="0"/>
              <a:t>Allele = variant of a gene</a:t>
            </a:r>
          </a:p>
          <a:p>
            <a:pPr>
              <a:lnSpc>
                <a:spcPct val="150000"/>
              </a:lnSpc>
            </a:pPr>
            <a:r>
              <a:rPr lang="en-US" dirty="0"/>
              <a:t>Homozygous = two of the same alleles</a:t>
            </a:r>
          </a:p>
          <a:p>
            <a:pPr>
              <a:lnSpc>
                <a:spcPct val="150000"/>
              </a:lnSpc>
            </a:pPr>
            <a:r>
              <a:rPr lang="en-US" dirty="0"/>
              <a:t>Heterozygous = two different alleles</a:t>
            </a:r>
          </a:p>
        </p:txBody>
      </p:sp>
      <p:sp>
        <p:nvSpPr>
          <p:cNvPr id="7" name="Rectangle 6">
            <a:extLst>
              <a:ext uri="{FF2B5EF4-FFF2-40B4-BE49-F238E27FC236}">
                <a16:creationId xmlns:a16="http://schemas.microsoft.com/office/drawing/2014/main" id="{89EAF2F9-0513-F140-A36B-9042740B20CB}"/>
              </a:ext>
            </a:extLst>
          </p:cNvPr>
          <p:cNvSpPr/>
          <p:nvPr/>
        </p:nvSpPr>
        <p:spPr>
          <a:xfrm>
            <a:off x="6096000" y="4731026"/>
            <a:ext cx="5526156" cy="18950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43395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69"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27" fill="hold" display="0">
                  <p:stCondLst>
                    <p:cond delay="indefinite"/>
                  </p:stCondLst>
                </p:cTn>
                <p:tgtEl>
                  <p:spTgt spid="10"/>
                </p:tgtEl>
              </p:cMediaNode>
            </p:video>
            <p:seq concurrent="1" nextAc="seek">
              <p:cTn id="28" restart="whenNotActive" fill="hold" evtFilter="cancelBubble" nodeType="interactiveSeq">
                <p:stCondLst>
                  <p:cond evt="onClick" delay="0">
                    <p:tgtEl>
                      <p:spTgt spid="10"/>
                    </p:tgtEl>
                  </p:cond>
                </p:stCondLst>
                <p:endSync evt="end" delay="0">
                  <p:rtn val="all"/>
                </p:endSync>
                <p:childTnLst>
                  <p:par>
                    <p:cTn id="29" fill="hold">
                      <p:stCondLst>
                        <p:cond delay="0"/>
                      </p:stCondLst>
                      <p:childTnLst>
                        <p:par>
                          <p:cTn id="30" fill="hold">
                            <p:stCondLst>
                              <p:cond delay="0"/>
                            </p:stCondLst>
                            <p:childTnLst>
                              <p:par>
                                <p:cTn id="31" presetID="2" presetClass="mediacall" presetSubtype="0" fill="hold" nodeType="clickEffect">
                                  <p:stCondLst>
                                    <p:cond delay="0"/>
                                  </p:stCondLst>
                                  <p:childTnLst>
                                    <p:cmd type="call" cmd="togglePause">
                                      <p:cBhvr>
                                        <p:cTn id="32" dur="1" fill="hold"/>
                                        <p:tgtEl>
                                          <p:spTgt spid="10"/>
                                        </p:tgtEl>
                                      </p:cBhvr>
                                    </p:cmd>
                                  </p:childTnLst>
                                </p:cTn>
                              </p:par>
                            </p:childTnLst>
                          </p:cTn>
                        </p:par>
                      </p:childTnLst>
                    </p:cTn>
                  </p:par>
                </p:childTnLst>
              </p:cTn>
              <p:nextCondLst>
                <p:cond evt="onClick" delay="0">
                  <p:tgtEl>
                    <p:spTgt spid="10"/>
                  </p:tgtEl>
                </p:cond>
              </p:nextCondLst>
            </p:seq>
          </p:childTnLst>
        </p:cTn>
      </p:par>
    </p:tnLst>
    <p:bldLst>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Video 9" title="Eyeball Among White Balls">
            <a:hlinkClick r:id="" action="ppaction://media"/>
            <a:extLst>
              <a:ext uri="{FF2B5EF4-FFF2-40B4-BE49-F238E27FC236}">
                <a16:creationId xmlns:a16="http://schemas.microsoft.com/office/drawing/2014/main" id="{0A60F65F-34DB-C748-AEDD-D7680EB9081A}"/>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5">
            <a:lum bright="20000" contrast="-40000"/>
          </a:blip>
          <a:srcRect t="39444" b="38596"/>
          <a:stretch/>
        </p:blipFill>
        <p:spPr>
          <a:xfrm>
            <a:off x="0" y="-69436"/>
            <a:ext cx="12192000" cy="1505971"/>
          </a:xfrm>
          <a:prstGeom prst="rect">
            <a:avLst/>
          </a:prstGeom>
        </p:spPr>
      </p:pic>
      <p:sp>
        <p:nvSpPr>
          <p:cNvPr id="2" name="Title 1">
            <a:extLst>
              <a:ext uri="{FF2B5EF4-FFF2-40B4-BE49-F238E27FC236}">
                <a16:creationId xmlns:a16="http://schemas.microsoft.com/office/drawing/2014/main" id="{8DB3F535-6D72-0747-81EB-30C4736DAEC2}"/>
              </a:ext>
            </a:extLst>
          </p:cNvPr>
          <p:cNvSpPr>
            <a:spLocks noGrp="1"/>
          </p:cNvSpPr>
          <p:nvPr>
            <p:ph type="title"/>
          </p:nvPr>
        </p:nvSpPr>
        <p:spPr/>
        <p:txBody>
          <a:bodyPr/>
          <a:lstStyle/>
          <a:p>
            <a:r>
              <a:rPr lang="en-US" dirty="0"/>
              <a:t>Phenotype, Genotype, &amp; Zygosity</a:t>
            </a:r>
          </a:p>
        </p:txBody>
      </p:sp>
      <p:sp>
        <p:nvSpPr>
          <p:cNvPr id="3" name="Content Placeholder 2">
            <a:extLst>
              <a:ext uri="{FF2B5EF4-FFF2-40B4-BE49-F238E27FC236}">
                <a16:creationId xmlns:a16="http://schemas.microsoft.com/office/drawing/2014/main" id="{66691209-B5CD-B644-A2AA-853E23716C1E}"/>
              </a:ext>
            </a:extLst>
          </p:cNvPr>
          <p:cNvSpPr>
            <a:spLocks noGrp="1"/>
          </p:cNvSpPr>
          <p:nvPr>
            <p:ph idx="1"/>
          </p:nvPr>
        </p:nvSpPr>
        <p:spPr>
          <a:xfrm>
            <a:off x="838200" y="1825625"/>
            <a:ext cx="5257800" cy="4351338"/>
          </a:xfrm>
        </p:spPr>
        <p:txBody>
          <a:bodyPr>
            <a:normAutofit fontScale="70000" lnSpcReduction="20000"/>
          </a:bodyPr>
          <a:lstStyle/>
          <a:p>
            <a:pPr>
              <a:lnSpc>
                <a:spcPct val="150000"/>
              </a:lnSpc>
            </a:pPr>
            <a:r>
              <a:rPr lang="en-US" dirty="0"/>
              <a:t>Dominant = a trait that masks the expression of another trait </a:t>
            </a:r>
          </a:p>
          <a:p>
            <a:pPr>
              <a:lnSpc>
                <a:spcPct val="150000"/>
              </a:lnSpc>
            </a:pPr>
            <a:r>
              <a:rPr lang="en-US" dirty="0"/>
              <a:t>Recessive = a trait whose expression is masked by another trait </a:t>
            </a:r>
          </a:p>
          <a:p>
            <a:pPr>
              <a:lnSpc>
                <a:spcPct val="150000"/>
              </a:lnSpc>
            </a:pPr>
            <a:r>
              <a:rPr lang="en-US" dirty="0"/>
              <a:t>Wild type = most commonly occurring genotype or phenotype for a given characteristic found in a population </a:t>
            </a:r>
          </a:p>
          <a:p>
            <a:pPr>
              <a:lnSpc>
                <a:spcPct val="150000"/>
              </a:lnSpc>
            </a:pPr>
            <a:r>
              <a:rPr lang="en-US" dirty="0"/>
              <a:t>Mutation =  a permanent variation in the nucleotide sequence of a genome </a:t>
            </a:r>
          </a:p>
        </p:txBody>
      </p:sp>
      <p:pic>
        <p:nvPicPr>
          <p:cNvPr id="4" name="Picture 3">
            <a:extLst>
              <a:ext uri="{FF2B5EF4-FFF2-40B4-BE49-F238E27FC236}">
                <a16:creationId xmlns:a16="http://schemas.microsoft.com/office/drawing/2014/main" id="{38B3F5D4-E974-3242-B168-FD737692059E}"/>
              </a:ext>
            </a:extLst>
          </p:cNvPr>
          <p:cNvPicPr>
            <a:picLocks noChangeAspect="1"/>
          </p:cNvPicPr>
          <p:nvPr/>
        </p:nvPicPr>
        <p:blipFill>
          <a:blip r:embed="rId6"/>
          <a:srcRect/>
          <a:stretch/>
        </p:blipFill>
        <p:spPr>
          <a:xfrm>
            <a:off x="4943062" y="1560582"/>
            <a:ext cx="7792278" cy="5454594"/>
          </a:xfrm>
          <a:prstGeom prst="rect">
            <a:avLst/>
          </a:prstGeom>
        </p:spPr>
      </p:pic>
      <p:sp>
        <p:nvSpPr>
          <p:cNvPr id="5" name="Rectangle 4">
            <a:extLst>
              <a:ext uri="{FF2B5EF4-FFF2-40B4-BE49-F238E27FC236}">
                <a16:creationId xmlns:a16="http://schemas.microsoft.com/office/drawing/2014/main" id="{E3FC5FBE-339E-E247-BFE3-7E318568D223}"/>
              </a:ext>
            </a:extLst>
          </p:cNvPr>
          <p:cNvSpPr/>
          <p:nvPr/>
        </p:nvSpPr>
        <p:spPr>
          <a:xfrm>
            <a:off x="6096000" y="5247861"/>
            <a:ext cx="1590261" cy="715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A7E9C85-05B2-ED40-9180-CD64ED770351}"/>
              </a:ext>
            </a:extLst>
          </p:cNvPr>
          <p:cNvSpPr/>
          <p:nvPr/>
        </p:nvSpPr>
        <p:spPr>
          <a:xfrm>
            <a:off x="10343322" y="5247860"/>
            <a:ext cx="1590261" cy="715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514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69"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21" fill="hold" display="0">
                  <p:stCondLst>
                    <p:cond delay="indefinite"/>
                  </p:stCondLst>
                </p:cTn>
                <p:tgtEl>
                  <p:spTgt spid="7"/>
                </p:tgtEl>
              </p:cMediaNode>
            </p:video>
            <p:seq concurrent="1" nextAc="seek">
              <p:cTn id="22" restart="whenNotActive" fill="hold" evtFilter="cancelBubble" nodeType="interactiveSeq">
                <p:stCondLst>
                  <p:cond evt="onClick" delay="0">
                    <p:tgtEl>
                      <p:spTgt spid="7"/>
                    </p:tgtEl>
                  </p:cond>
                </p:stCondLst>
                <p:endSync evt="end" delay="0">
                  <p:rtn val="all"/>
                </p:endSync>
                <p:childTnLst>
                  <p:par>
                    <p:cTn id="23" fill="hold">
                      <p:stCondLst>
                        <p:cond delay="0"/>
                      </p:stCondLst>
                      <p:childTnLst>
                        <p:par>
                          <p:cTn id="24" fill="hold">
                            <p:stCondLst>
                              <p:cond delay="0"/>
                            </p:stCondLst>
                            <p:childTnLst>
                              <p:par>
                                <p:cTn id="25" presetID="2" presetClass="mediacall" presetSubtype="0" fill="hold" nodeType="clickEffect">
                                  <p:stCondLst>
                                    <p:cond delay="0"/>
                                  </p:stCondLst>
                                  <p:childTnLst>
                                    <p:cmd type="call" cmd="togglePause">
                                      <p:cBhvr>
                                        <p:cTn id="26" dur="1" fill="hold"/>
                                        <p:tgtEl>
                                          <p:spTgt spid="7"/>
                                        </p:tgtEl>
                                      </p:cBhvr>
                                    </p:cmd>
                                  </p:childTnLst>
                                </p:cTn>
                              </p:par>
                            </p:childTnLst>
                          </p:cTn>
                        </p:par>
                      </p:childTnLst>
                    </p:cTn>
                  </p:par>
                </p:childTnLst>
              </p:cTn>
              <p:nextCondLst>
                <p:cond evt="onClick" delay="0">
                  <p:tgtEl>
                    <p:spTgt spid="7"/>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F9D2996-AA66-F84F-B041-F888A7C54086}"/>
              </a:ext>
            </a:extLst>
          </p:cNvPr>
          <p:cNvPicPr>
            <a:picLocks noGrp="1" noChangeAspect="1"/>
          </p:cNvPicPr>
          <p:nvPr>
            <p:ph idx="1"/>
          </p:nvPr>
        </p:nvPicPr>
        <p:blipFill rotWithShape="1">
          <a:blip r:embed="rId3"/>
          <a:srcRect b="8730"/>
          <a:stretch/>
        </p:blipFill>
        <p:spPr>
          <a:xfrm>
            <a:off x="851661" y="0"/>
            <a:ext cx="10734262" cy="6858000"/>
          </a:xfrm>
        </p:spPr>
      </p:pic>
      <p:sp>
        <p:nvSpPr>
          <p:cNvPr id="4" name="Rectangle 3">
            <a:extLst>
              <a:ext uri="{FF2B5EF4-FFF2-40B4-BE49-F238E27FC236}">
                <a16:creationId xmlns:a16="http://schemas.microsoft.com/office/drawing/2014/main" id="{B3C207D4-45D0-D748-9722-F3CC0F26C6C9}"/>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2" name="TextBox 1">
            <a:extLst>
              <a:ext uri="{FF2B5EF4-FFF2-40B4-BE49-F238E27FC236}">
                <a16:creationId xmlns:a16="http://schemas.microsoft.com/office/drawing/2014/main" id="{2F116922-A948-1449-AD46-F92A47D9151E}"/>
              </a:ext>
            </a:extLst>
          </p:cNvPr>
          <p:cNvSpPr txBox="1"/>
          <p:nvPr/>
        </p:nvSpPr>
        <p:spPr>
          <a:xfrm>
            <a:off x="10405859" y="1429586"/>
            <a:ext cx="1686679" cy="1754326"/>
          </a:xfrm>
          <a:prstGeom prst="rect">
            <a:avLst/>
          </a:prstGeom>
          <a:noFill/>
        </p:spPr>
        <p:txBody>
          <a:bodyPr wrap="square" rtlCol="0">
            <a:spAutoFit/>
          </a:bodyPr>
          <a:lstStyle/>
          <a:p>
            <a:r>
              <a:rPr lang="en-US" dirty="0">
                <a:solidFill>
                  <a:schemeClr val="accent2"/>
                </a:solidFill>
              </a:rPr>
              <a:t>Not Affected by “mutant allele”. Would look the same as unaffected person</a:t>
            </a:r>
          </a:p>
        </p:txBody>
      </p:sp>
      <p:cxnSp>
        <p:nvCxnSpPr>
          <p:cNvPr id="5" name="Straight Arrow Connector 4">
            <a:extLst>
              <a:ext uri="{FF2B5EF4-FFF2-40B4-BE49-F238E27FC236}">
                <a16:creationId xmlns:a16="http://schemas.microsoft.com/office/drawing/2014/main" id="{57D76E0C-B8F2-5E41-930E-83D4C6621450}"/>
              </a:ext>
            </a:extLst>
          </p:cNvPr>
          <p:cNvCxnSpPr>
            <a:cxnSpLocks/>
          </p:cNvCxnSpPr>
          <p:nvPr/>
        </p:nvCxnSpPr>
        <p:spPr>
          <a:xfrm>
            <a:off x="9734843" y="1856935"/>
            <a:ext cx="671016"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7" name="Straight Arrow Connector 6">
            <a:extLst>
              <a:ext uri="{FF2B5EF4-FFF2-40B4-BE49-F238E27FC236}">
                <a16:creationId xmlns:a16="http://schemas.microsoft.com/office/drawing/2014/main" id="{7D95BBC8-1AED-EF4F-A6EE-78EAD2A379EC}"/>
              </a:ext>
            </a:extLst>
          </p:cNvPr>
          <p:cNvCxnSpPr>
            <a:cxnSpLocks/>
          </p:cNvCxnSpPr>
          <p:nvPr/>
        </p:nvCxnSpPr>
        <p:spPr>
          <a:xfrm flipV="1">
            <a:off x="9734843" y="3183912"/>
            <a:ext cx="979180" cy="130070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11" name="Graphic 9" descr="Fish with solid fill">
            <a:extLst>
              <a:ext uri="{FF2B5EF4-FFF2-40B4-BE49-F238E27FC236}">
                <a16:creationId xmlns:a16="http://schemas.microsoft.com/office/drawing/2014/main" id="{1C5503AC-8E61-564D-B672-89CDF6DA81C2}"/>
              </a:ext>
            </a:extLst>
          </p:cNvPr>
          <p:cNvSpPr/>
          <p:nvPr/>
        </p:nvSpPr>
        <p:spPr>
          <a:xfrm>
            <a:off x="4779322" y="2306749"/>
            <a:ext cx="838200" cy="400050"/>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solidFill>
            <a:srgbClr val="076B94"/>
          </a:solidFill>
          <a:ln w="9525" cap="flat">
            <a:noFill/>
            <a:prstDash val="solid"/>
            <a:miter/>
          </a:ln>
        </p:spPr>
        <p:txBody>
          <a:bodyPr rtlCol="0" anchor="ctr"/>
          <a:lstStyle/>
          <a:p>
            <a:endParaRPr lang="en-US"/>
          </a:p>
        </p:txBody>
      </p:sp>
      <p:sp>
        <p:nvSpPr>
          <p:cNvPr id="17" name="Graphic 9" descr="Fish with solid fill">
            <a:extLst>
              <a:ext uri="{FF2B5EF4-FFF2-40B4-BE49-F238E27FC236}">
                <a16:creationId xmlns:a16="http://schemas.microsoft.com/office/drawing/2014/main" id="{F76C3773-5331-6245-B527-4CC26BC52CD4}"/>
              </a:ext>
            </a:extLst>
          </p:cNvPr>
          <p:cNvSpPr/>
          <p:nvPr/>
        </p:nvSpPr>
        <p:spPr>
          <a:xfrm>
            <a:off x="1367386" y="2306749"/>
            <a:ext cx="838200" cy="400050"/>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solidFill>
            <a:srgbClr val="454546"/>
          </a:solidFill>
          <a:ln w="9525" cap="flat">
            <a:noFill/>
            <a:prstDash val="solid"/>
            <a:miter/>
          </a:ln>
        </p:spPr>
        <p:txBody>
          <a:bodyPr rtlCol="0" anchor="ctr"/>
          <a:lstStyle/>
          <a:p>
            <a:endParaRPr lang="en-US"/>
          </a:p>
        </p:txBody>
      </p:sp>
      <p:sp>
        <p:nvSpPr>
          <p:cNvPr id="18" name="Graphic 9" descr="Fish with solid fill">
            <a:extLst>
              <a:ext uri="{FF2B5EF4-FFF2-40B4-BE49-F238E27FC236}">
                <a16:creationId xmlns:a16="http://schemas.microsoft.com/office/drawing/2014/main" id="{7B746E86-6B83-574F-A6D8-B207E5A9A3C9}"/>
              </a:ext>
            </a:extLst>
          </p:cNvPr>
          <p:cNvSpPr/>
          <p:nvPr/>
        </p:nvSpPr>
        <p:spPr>
          <a:xfrm>
            <a:off x="851661" y="6081019"/>
            <a:ext cx="838200" cy="400050"/>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solidFill>
            <a:srgbClr val="454546"/>
          </a:solidFill>
          <a:ln w="9525" cap="flat">
            <a:noFill/>
            <a:prstDash val="solid"/>
            <a:miter/>
          </a:ln>
        </p:spPr>
        <p:txBody>
          <a:bodyPr rtlCol="0" anchor="ctr"/>
          <a:lstStyle/>
          <a:p>
            <a:endParaRPr lang="en-US"/>
          </a:p>
        </p:txBody>
      </p:sp>
      <p:sp>
        <p:nvSpPr>
          <p:cNvPr id="19" name="Graphic 9" descr="Fish with solid fill">
            <a:extLst>
              <a:ext uri="{FF2B5EF4-FFF2-40B4-BE49-F238E27FC236}">
                <a16:creationId xmlns:a16="http://schemas.microsoft.com/office/drawing/2014/main" id="{2D14932A-1DAB-E54C-BACA-7ED9DDA863B4}"/>
              </a:ext>
            </a:extLst>
          </p:cNvPr>
          <p:cNvSpPr/>
          <p:nvPr/>
        </p:nvSpPr>
        <p:spPr>
          <a:xfrm>
            <a:off x="3244944" y="6081019"/>
            <a:ext cx="838200" cy="400050"/>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solidFill>
            <a:srgbClr val="076B94"/>
          </a:solidFill>
          <a:ln w="9525" cap="flat">
            <a:noFill/>
            <a:prstDash val="solid"/>
            <a:miter/>
          </a:ln>
        </p:spPr>
        <p:txBody>
          <a:bodyPr rtlCol="0" anchor="ctr"/>
          <a:lstStyle/>
          <a:p>
            <a:endParaRPr lang="en-US"/>
          </a:p>
        </p:txBody>
      </p:sp>
      <p:pic>
        <p:nvPicPr>
          <p:cNvPr id="21" name="Graphic 20" descr="Fish with solid fill">
            <a:extLst>
              <a:ext uri="{FF2B5EF4-FFF2-40B4-BE49-F238E27FC236}">
                <a16:creationId xmlns:a16="http://schemas.microsoft.com/office/drawing/2014/main" id="{1EA5E03C-5595-BB4E-B913-FE14BFD4DCA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722809" y="6164066"/>
            <a:ext cx="761097" cy="761097"/>
          </a:xfrm>
          <a:prstGeom prst="rect">
            <a:avLst/>
          </a:prstGeom>
        </p:spPr>
      </p:pic>
      <p:pic>
        <p:nvPicPr>
          <p:cNvPr id="22" name="Graphic 21" descr="Fish with solid fill">
            <a:extLst>
              <a:ext uri="{FF2B5EF4-FFF2-40B4-BE49-F238E27FC236}">
                <a16:creationId xmlns:a16="http://schemas.microsoft.com/office/drawing/2014/main" id="{DCC94EEF-83CC-3441-9B90-55E5D477D6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052164" y="6164066"/>
            <a:ext cx="761097" cy="761097"/>
          </a:xfrm>
          <a:prstGeom prst="rect">
            <a:avLst/>
          </a:prstGeom>
        </p:spPr>
      </p:pic>
      <p:pic>
        <p:nvPicPr>
          <p:cNvPr id="23" name="Graphic 22" descr="Fish with solid fill">
            <a:extLst>
              <a:ext uri="{FF2B5EF4-FFF2-40B4-BE49-F238E27FC236}">
                <a16:creationId xmlns:a16="http://schemas.microsoft.com/office/drawing/2014/main" id="{729F1B57-9A4C-5B4E-A76B-758EAF9274C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277752" y="6144012"/>
            <a:ext cx="761097" cy="761097"/>
          </a:xfrm>
          <a:prstGeom prst="rect">
            <a:avLst/>
          </a:prstGeom>
        </p:spPr>
      </p:pic>
      <p:pic>
        <p:nvPicPr>
          <p:cNvPr id="24" name="Graphic 23" descr="Fish with solid fill">
            <a:extLst>
              <a:ext uri="{FF2B5EF4-FFF2-40B4-BE49-F238E27FC236}">
                <a16:creationId xmlns:a16="http://schemas.microsoft.com/office/drawing/2014/main" id="{5B9BD890-351C-8D4C-BF38-766C67B6D88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333475" y="6144013"/>
            <a:ext cx="761097" cy="761097"/>
          </a:xfrm>
          <a:prstGeom prst="rect">
            <a:avLst/>
          </a:prstGeom>
        </p:spPr>
      </p:pic>
      <p:pic>
        <p:nvPicPr>
          <p:cNvPr id="25" name="Graphic 24" descr="Fish with solid fill">
            <a:extLst>
              <a:ext uri="{FF2B5EF4-FFF2-40B4-BE49-F238E27FC236}">
                <a16:creationId xmlns:a16="http://schemas.microsoft.com/office/drawing/2014/main" id="{7C333BA5-75A1-D347-9940-F1AB464FD80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100792" y="2126225"/>
            <a:ext cx="761097" cy="761097"/>
          </a:xfrm>
          <a:prstGeom prst="rect">
            <a:avLst/>
          </a:prstGeom>
        </p:spPr>
      </p:pic>
      <p:pic>
        <p:nvPicPr>
          <p:cNvPr id="26" name="Graphic 25" descr="Fish with solid fill">
            <a:extLst>
              <a:ext uri="{FF2B5EF4-FFF2-40B4-BE49-F238E27FC236}">
                <a16:creationId xmlns:a16="http://schemas.microsoft.com/office/drawing/2014/main" id="{E9861353-8A77-A646-AA79-8736FF96BFA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644762" y="2071140"/>
            <a:ext cx="761097" cy="761097"/>
          </a:xfrm>
          <a:prstGeom prst="rect">
            <a:avLst/>
          </a:prstGeom>
        </p:spPr>
      </p:pic>
      <p:sp>
        <p:nvSpPr>
          <p:cNvPr id="12" name="TextBox 11">
            <a:extLst>
              <a:ext uri="{FF2B5EF4-FFF2-40B4-BE49-F238E27FC236}">
                <a16:creationId xmlns:a16="http://schemas.microsoft.com/office/drawing/2014/main" id="{C7D836A0-B203-2949-9F4C-33B54C75512C}"/>
              </a:ext>
            </a:extLst>
          </p:cNvPr>
          <p:cNvSpPr txBox="1"/>
          <p:nvPr/>
        </p:nvSpPr>
        <p:spPr>
          <a:xfrm>
            <a:off x="6306631" y="791289"/>
            <a:ext cx="5795017" cy="6035040"/>
          </a:xfrm>
          <a:prstGeom prst="rect">
            <a:avLst/>
          </a:prstGeom>
          <a:solidFill>
            <a:schemeClr val="bg1"/>
          </a:solidFill>
        </p:spPr>
        <p:txBody>
          <a:bodyPr wrap="square" rtlCol="0" anchor="ctr">
            <a:spAutoFit/>
          </a:bodyPr>
          <a:lstStyle/>
          <a:p>
            <a:pPr marL="285750" indent="-285750">
              <a:buFont typeface="Arial" panose="020B0604020202020204" pitchFamily="34" charset="0"/>
              <a:buChar char="•"/>
            </a:pPr>
            <a:r>
              <a:rPr lang="en-US" sz="2800" dirty="0"/>
              <a:t>Autosomal = non sexed linked</a:t>
            </a:r>
          </a:p>
          <a:p>
            <a:pPr marL="285750" indent="-285750">
              <a:buFont typeface="Arial" panose="020B0604020202020204" pitchFamily="34" charset="0"/>
              <a:buChar char="•"/>
            </a:pPr>
            <a:r>
              <a:rPr lang="en-US" sz="2800" dirty="0"/>
              <a:t>Wild type allele is recessive</a:t>
            </a:r>
          </a:p>
          <a:p>
            <a:pPr marL="285750" indent="-285750">
              <a:buFont typeface="Arial" panose="020B0604020202020204" pitchFamily="34" charset="0"/>
              <a:buChar char="•"/>
            </a:pPr>
            <a:r>
              <a:rPr lang="en-US" sz="2800" dirty="0"/>
              <a:t>Mutant or rare allele is dominant</a:t>
            </a:r>
          </a:p>
          <a:p>
            <a:pPr marL="285750" indent="-285750">
              <a:buFont typeface="Arial" panose="020B0604020202020204" pitchFamily="34" charset="0"/>
              <a:buChar char="•"/>
            </a:pPr>
            <a:r>
              <a:rPr lang="en-US" sz="2800" dirty="0"/>
              <a:t>Person will be affected by 1 or 2 copies of mutant allele</a:t>
            </a:r>
          </a:p>
        </p:txBody>
      </p:sp>
      <p:sp>
        <p:nvSpPr>
          <p:cNvPr id="13" name="TextBox 12">
            <a:extLst>
              <a:ext uri="{FF2B5EF4-FFF2-40B4-BE49-F238E27FC236}">
                <a16:creationId xmlns:a16="http://schemas.microsoft.com/office/drawing/2014/main" id="{95A4762E-2235-8D41-A804-E4C7E143A4D6}"/>
              </a:ext>
            </a:extLst>
          </p:cNvPr>
          <p:cNvSpPr txBox="1"/>
          <p:nvPr/>
        </p:nvSpPr>
        <p:spPr>
          <a:xfrm>
            <a:off x="282211" y="791289"/>
            <a:ext cx="5795017" cy="5943600"/>
          </a:xfrm>
          <a:prstGeom prst="rect">
            <a:avLst/>
          </a:prstGeom>
          <a:solidFill>
            <a:schemeClr val="bg1"/>
          </a:solidFill>
        </p:spPr>
        <p:txBody>
          <a:bodyPr wrap="square" rtlCol="0" anchor="ctr">
            <a:spAutoFit/>
          </a:bodyPr>
          <a:lstStyle/>
          <a:p>
            <a:pPr marL="285750" indent="-285750">
              <a:buFont typeface="Arial" panose="020B0604020202020204" pitchFamily="34" charset="0"/>
              <a:buChar char="•"/>
            </a:pPr>
            <a:r>
              <a:rPr lang="en-US" sz="2800" dirty="0"/>
              <a:t>Autosomal = non sexed linked</a:t>
            </a:r>
          </a:p>
          <a:p>
            <a:pPr marL="285750" indent="-285750">
              <a:buFont typeface="Arial" panose="020B0604020202020204" pitchFamily="34" charset="0"/>
              <a:buChar char="•"/>
            </a:pPr>
            <a:r>
              <a:rPr lang="en-US" sz="2800" dirty="0"/>
              <a:t>Wild type allele is dominant</a:t>
            </a:r>
          </a:p>
          <a:p>
            <a:pPr marL="285750" indent="-285750">
              <a:buFont typeface="Arial" panose="020B0604020202020204" pitchFamily="34" charset="0"/>
              <a:buChar char="•"/>
            </a:pPr>
            <a:r>
              <a:rPr lang="en-US" sz="2800" dirty="0"/>
              <a:t>Mutant or rare allele is recessive</a:t>
            </a:r>
          </a:p>
          <a:p>
            <a:pPr marL="285750" indent="-285750">
              <a:buFont typeface="Arial" panose="020B0604020202020204" pitchFamily="34" charset="0"/>
              <a:buChar char="•"/>
            </a:pPr>
            <a:r>
              <a:rPr lang="en-US" sz="2800" dirty="0"/>
              <a:t>Person will only be affected with 2 copies of mutant allele</a:t>
            </a:r>
          </a:p>
          <a:p>
            <a:pPr marL="285750" indent="-285750">
              <a:buFont typeface="Arial" panose="020B0604020202020204" pitchFamily="34" charset="0"/>
              <a:buChar char="•"/>
            </a:pPr>
            <a:r>
              <a:rPr lang="en-US" sz="2800" dirty="0"/>
              <a:t>Person with 1 copy of mutant allele will not be affected</a:t>
            </a:r>
          </a:p>
        </p:txBody>
      </p:sp>
    </p:spTree>
    <p:extLst>
      <p:ext uri="{BB962C8B-B14F-4D97-AF65-F5344CB8AC3E}">
        <p14:creationId xmlns:p14="http://schemas.microsoft.com/office/powerpoint/2010/main" val="2494124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1" nodeType="clickEffect">
                                  <p:stCondLst>
                                    <p:cond delay="0"/>
                                  </p:stCondLst>
                                  <p:childTnLst>
                                    <p:set>
                                      <p:cBhvr>
                                        <p:cTn id="32" dur="1" fill="hold">
                                          <p:stCondLst>
                                            <p:cond delay="0"/>
                                          </p:stCondLst>
                                        </p:cTn>
                                        <p:tgtEl>
                                          <p:spTgt spid="1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xit" presetSubtype="0" fill="hold" grpId="2" nodeType="clickEffect">
                                  <p:stCondLst>
                                    <p:cond delay="0"/>
                                  </p:stCondLst>
                                  <p:childTnLst>
                                    <p:set>
                                      <p:cBhvr>
                                        <p:cTn id="48"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animBg="1"/>
      <p:bldP spid="17" grpId="0" animBg="1"/>
      <p:bldP spid="18" grpId="0" animBg="1"/>
      <p:bldP spid="19" grpId="0" animBg="1"/>
      <p:bldP spid="12" grpId="0" animBg="1"/>
      <p:bldP spid="13" grpId="0" animBg="1"/>
      <p:bldP spid="13" grpId="1" animBg="1"/>
      <p:bldP spid="13"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F9D2996-AA66-F84F-B041-F888A7C54086}"/>
              </a:ext>
            </a:extLst>
          </p:cNvPr>
          <p:cNvPicPr>
            <a:picLocks noGrp="1" noChangeAspect="1"/>
          </p:cNvPicPr>
          <p:nvPr>
            <p:ph idx="1"/>
          </p:nvPr>
        </p:nvPicPr>
        <p:blipFill rotWithShape="1">
          <a:blip r:embed="rId3"/>
          <a:srcRect b="8163"/>
          <a:stretch/>
        </p:blipFill>
        <p:spPr>
          <a:xfrm>
            <a:off x="887631" y="1"/>
            <a:ext cx="10668000" cy="6858000"/>
          </a:xfrm>
        </p:spPr>
      </p:pic>
      <p:sp>
        <p:nvSpPr>
          <p:cNvPr id="4" name="Rectangle 3">
            <a:extLst>
              <a:ext uri="{FF2B5EF4-FFF2-40B4-BE49-F238E27FC236}">
                <a16:creationId xmlns:a16="http://schemas.microsoft.com/office/drawing/2014/main" id="{B3C207D4-45D0-D748-9722-F3CC0F26C6C9}"/>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5" name="Graphic 2" descr="Fish with solid fill">
            <a:extLst>
              <a:ext uri="{FF2B5EF4-FFF2-40B4-BE49-F238E27FC236}">
                <a16:creationId xmlns:a16="http://schemas.microsoft.com/office/drawing/2014/main" id="{3E974DA9-037E-B947-818E-2CA924FBB8E7}"/>
              </a:ext>
            </a:extLst>
          </p:cNvPr>
          <p:cNvSpPr/>
          <p:nvPr/>
        </p:nvSpPr>
        <p:spPr>
          <a:xfrm>
            <a:off x="1095228" y="2042160"/>
            <a:ext cx="1319432" cy="588059"/>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solidFill>
            <a:srgbClr val="C63634"/>
          </a:solidFill>
          <a:ln w="9525" cap="flat">
            <a:noFill/>
            <a:prstDash val="solid"/>
            <a:miter/>
          </a:ln>
        </p:spPr>
        <p:txBody>
          <a:bodyPr rtlCol="0" anchor="ctr"/>
          <a:lstStyle/>
          <a:p>
            <a:endParaRPr lang="en-US"/>
          </a:p>
        </p:txBody>
      </p:sp>
      <p:sp>
        <p:nvSpPr>
          <p:cNvPr id="8" name="Graphic 2" descr="Fish with solid fill">
            <a:extLst>
              <a:ext uri="{FF2B5EF4-FFF2-40B4-BE49-F238E27FC236}">
                <a16:creationId xmlns:a16="http://schemas.microsoft.com/office/drawing/2014/main" id="{1A0EC44B-DEE6-1847-8765-99CD1EAB289B}"/>
              </a:ext>
            </a:extLst>
          </p:cNvPr>
          <p:cNvSpPr/>
          <p:nvPr/>
        </p:nvSpPr>
        <p:spPr>
          <a:xfrm>
            <a:off x="2782594" y="5921104"/>
            <a:ext cx="1319432" cy="588059"/>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solidFill>
            <a:srgbClr val="523676"/>
          </a:solidFill>
          <a:ln w="9525" cap="flat">
            <a:noFill/>
            <a:prstDash val="solid"/>
            <a:miter/>
          </a:ln>
        </p:spPr>
        <p:txBody>
          <a:bodyPr rtlCol="0" anchor="ctr"/>
          <a:lstStyle/>
          <a:p>
            <a:endParaRPr lang="en-US"/>
          </a:p>
        </p:txBody>
      </p:sp>
      <p:sp>
        <p:nvSpPr>
          <p:cNvPr id="9" name="Graphic 2" descr="Fish with solid fill">
            <a:extLst>
              <a:ext uri="{FF2B5EF4-FFF2-40B4-BE49-F238E27FC236}">
                <a16:creationId xmlns:a16="http://schemas.microsoft.com/office/drawing/2014/main" id="{E738C0F0-40DF-9C46-AC31-F2A688D025AE}"/>
              </a:ext>
            </a:extLst>
          </p:cNvPr>
          <p:cNvSpPr/>
          <p:nvPr/>
        </p:nvSpPr>
        <p:spPr>
          <a:xfrm>
            <a:off x="1273712" y="5921104"/>
            <a:ext cx="1319432" cy="588059"/>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solidFill>
            <a:srgbClr val="523676"/>
          </a:solidFill>
          <a:ln w="9525" cap="flat">
            <a:noFill/>
            <a:prstDash val="solid"/>
            <a:miter/>
          </a:ln>
        </p:spPr>
        <p:txBody>
          <a:bodyPr rtlCol="0" anchor="ctr"/>
          <a:lstStyle/>
          <a:p>
            <a:endParaRPr lang="en-US"/>
          </a:p>
        </p:txBody>
      </p:sp>
      <p:sp>
        <p:nvSpPr>
          <p:cNvPr id="10" name="Graphic 2" descr="Fish with solid fill">
            <a:extLst>
              <a:ext uri="{FF2B5EF4-FFF2-40B4-BE49-F238E27FC236}">
                <a16:creationId xmlns:a16="http://schemas.microsoft.com/office/drawing/2014/main" id="{D1758F7D-491B-5F4C-8376-4DCAB5A219D5}"/>
              </a:ext>
            </a:extLst>
          </p:cNvPr>
          <p:cNvSpPr/>
          <p:nvPr/>
        </p:nvSpPr>
        <p:spPr>
          <a:xfrm>
            <a:off x="4291476" y="5921104"/>
            <a:ext cx="1319432" cy="588059"/>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solidFill>
            <a:srgbClr val="523676"/>
          </a:solidFill>
          <a:ln w="9525" cap="flat">
            <a:noFill/>
            <a:prstDash val="solid"/>
            <a:miter/>
          </a:ln>
        </p:spPr>
        <p:txBody>
          <a:bodyPr rtlCol="0" anchor="ctr"/>
          <a:lstStyle/>
          <a:p>
            <a:endParaRPr lang="en-US"/>
          </a:p>
        </p:txBody>
      </p:sp>
      <p:sp>
        <p:nvSpPr>
          <p:cNvPr id="11" name="Graphic 2" descr="Fish with solid fill">
            <a:extLst>
              <a:ext uri="{FF2B5EF4-FFF2-40B4-BE49-F238E27FC236}">
                <a16:creationId xmlns:a16="http://schemas.microsoft.com/office/drawing/2014/main" id="{4263029B-DA94-8D40-AF7B-1D9A577910E0}"/>
              </a:ext>
            </a:extLst>
          </p:cNvPr>
          <p:cNvSpPr/>
          <p:nvPr/>
        </p:nvSpPr>
        <p:spPr>
          <a:xfrm>
            <a:off x="4412858" y="2042159"/>
            <a:ext cx="1319432" cy="588059"/>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solidFill>
            <a:srgbClr val="076B94"/>
          </a:solidFill>
          <a:ln w="9525" cap="flat">
            <a:noFill/>
            <a:prstDash val="solid"/>
            <a:miter/>
          </a:ln>
        </p:spPr>
        <p:txBody>
          <a:bodyPr rtlCol="0" anchor="ctr"/>
          <a:lstStyle/>
          <a:p>
            <a:endParaRPr lang="en-US"/>
          </a:p>
        </p:txBody>
      </p:sp>
      <p:sp>
        <p:nvSpPr>
          <p:cNvPr id="12" name="Graphic 2" descr="Fish with solid fill">
            <a:extLst>
              <a:ext uri="{FF2B5EF4-FFF2-40B4-BE49-F238E27FC236}">
                <a16:creationId xmlns:a16="http://schemas.microsoft.com/office/drawing/2014/main" id="{075716FA-C001-2645-A3ED-B66122E4788A}"/>
              </a:ext>
            </a:extLst>
          </p:cNvPr>
          <p:cNvSpPr/>
          <p:nvPr/>
        </p:nvSpPr>
        <p:spPr>
          <a:xfrm>
            <a:off x="6388099" y="2042158"/>
            <a:ext cx="1319432" cy="588059"/>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solidFill>
            <a:srgbClr val="C63634"/>
          </a:solidFill>
          <a:ln w="9525" cap="flat">
            <a:noFill/>
            <a:prstDash val="solid"/>
            <a:miter/>
          </a:ln>
        </p:spPr>
        <p:txBody>
          <a:bodyPr rtlCol="0" anchor="ctr"/>
          <a:lstStyle/>
          <a:p>
            <a:endParaRPr lang="en-US"/>
          </a:p>
        </p:txBody>
      </p:sp>
      <p:sp>
        <p:nvSpPr>
          <p:cNvPr id="13" name="Graphic 2" descr="Fish with solid fill">
            <a:extLst>
              <a:ext uri="{FF2B5EF4-FFF2-40B4-BE49-F238E27FC236}">
                <a16:creationId xmlns:a16="http://schemas.microsoft.com/office/drawing/2014/main" id="{C6ECA48B-A05F-5D40-A8D4-93C929A41FD2}"/>
              </a:ext>
            </a:extLst>
          </p:cNvPr>
          <p:cNvSpPr/>
          <p:nvPr/>
        </p:nvSpPr>
        <p:spPr>
          <a:xfrm>
            <a:off x="9845604" y="2042157"/>
            <a:ext cx="1319432" cy="588059"/>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solidFill>
            <a:srgbClr val="076B94"/>
          </a:solidFill>
          <a:ln w="9525" cap="flat">
            <a:noFill/>
            <a:prstDash val="solid"/>
            <a:miter/>
          </a:ln>
        </p:spPr>
        <p:txBody>
          <a:bodyPr rtlCol="0" anchor="ctr"/>
          <a:lstStyle/>
          <a:p>
            <a:endParaRPr lang="en-US"/>
          </a:p>
        </p:txBody>
      </p:sp>
      <p:sp>
        <p:nvSpPr>
          <p:cNvPr id="15" name="Graphic 2" descr="Fish with solid fill">
            <a:extLst>
              <a:ext uri="{FF2B5EF4-FFF2-40B4-BE49-F238E27FC236}">
                <a16:creationId xmlns:a16="http://schemas.microsoft.com/office/drawing/2014/main" id="{E2629FFF-8E7C-7A4C-973D-CC2B184C2237}"/>
              </a:ext>
            </a:extLst>
          </p:cNvPr>
          <p:cNvSpPr/>
          <p:nvPr/>
        </p:nvSpPr>
        <p:spPr>
          <a:xfrm>
            <a:off x="6581094" y="5921104"/>
            <a:ext cx="1319432" cy="588059"/>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pattFill prst="wdDnDiag">
            <a:fgClr>
              <a:srgbClr val="076B94"/>
            </a:fgClr>
            <a:bgClr>
              <a:srgbClr val="C63634"/>
            </a:bgClr>
          </a:pattFill>
          <a:ln w="9525" cap="flat">
            <a:noFill/>
            <a:prstDash val="solid"/>
            <a:miter/>
          </a:ln>
        </p:spPr>
        <p:txBody>
          <a:bodyPr rtlCol="0" anchor="ctr"/>
          <a:lstStyle/>
          <a:p>
            <a:endParaRPr lang="en-US"/>
          </a:p>
        </p:txBody>
      </p:sp>
      <p:sp>
        <p:nvSpPr>
          <p:cNvPr id="16" name="Graphic 2" descr="Fish with solid fill">
            <a:extLst>
              <a:ext uri="{FF2B5EF4-FFF2-40B4-BE49-F238E27FC236}">
                <a16:creationId xmlns:a16="http://schemas.microsoft.com/office/drawing/2014/main" id="{73EF6945-16ED-5C4D-B413-7EB88A9DB535}"/>
              </a:ext>
            </a:extLst>
          </p:cNvPr>
          <p:cNvSpPr/>
          <p:nvPr/>
        </p:nvSpPr>
        <p:spPr>
          <a:xfrm>
            <a:off x="8089976" y="5921103"/>
            <a:ext cx="1319432" cy="588059"/>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pattFill prst="wdDnDiag">
            <a:fgClr>
              <a:srgbClr val="076B94"/>
            </a:fgClr>
            <a:bgClr>
              <a:srgbClr val="C63634"/>
            </a:bgClr>
          </a:pattFill>
          <a:ln w="9525" cap="flat">
            <a:noFill/>
            <a:prstDash val="solid"/>
            <a:miter/>
          </a:ln>
        </p:spPr>
        <p:txBody>
          <a:bodyPr rtlCol="0" anchor="ctr"/>
          <a:lstStyle/>
          <a:p>
            <a:endParaRPr lang="en-US"/>
          </a:p>
        </p:txBody>
      </p:sp>
      <p:sp>
        <p:nvSpPr>
          <p:cNvPr id="17" name="Graphic 2" descr="Fish with solid fill">
            <a:extLst>
              <a:ext uri="{FF2B5EF4-FFF2-40B4-BE49-F238E27FC236}">
                <a16:creationId xmlns:a16="http://schemas.microsoft.com/office/drawing/2014/main" id="{0E9079B5-D405-6240-9A83-9A21D4928AAE}"/>
              </a:ext>
            </a:extLst>
          </p:cNvPr>
          <p:cNvSpPr/>
          <p:nvPr/>
        </p:nvSpPr>
        <p:spPr>
          <a:xfrm>
            <a:off x="9598858" y="5921103"/>
            <a:ext cx="1319432" cy="588059"/>
          </a:xfrm>
          <a:custGeom>
            <a:avLst/>
            <a:gdLst>
              <a:gd name="connsiteX0" fmla="*/ 695325 w 838200"/>
              <a:gd name="connsiteY0" fmla="*/ 180975 h 400050"/>
              <a:gd name="connsiteX1" fmla="*/ 676275 w 838200"/>
              <a:gd name="connsiteY1" fmla="*/ 161925 h 400050"/>
              <a:gd name="connsiteX2" fmla="*/ 695325 w 838200"/>
              <a:gd name="connsiteY2" fmla="*/ 142875 h 400050"/>
              <a:gd name="connsiteX3" fmla="*/ 714375 w 838200"/>
              <a:gd name="connsiteY3" fmla="*/ 161925 h 400050"/>
              <a:gd name="connsiteX4" fmla="*/ 695325 w 838200"/>
              <a:gd name="connsiteY4" fmla="*/ 180975 h 400050"/>
              <a:gd name="connsiteX5" fmla="*/ 533400 w 838200"/>
              <a:gd name="connsiteY5" fmla="*/ 66675 h 400050"/>
              <a:gd name="connsiteX6" fmla="*/ 461010 w 838200"/>
              <a:gd name="connsiteY6" fmla="*/ 72390 h 400050"/>
              <a:gd name="connsiteX7" fmla="*/ 323850 w 838200"/>
              <a:gd name="connsiteY7" fmla="*/ 0 h 400050"/>
              <a:gd name="connsiteX8" fmla="*/ 344805 w 838200"/>
              <a:gd name="connsiteY8" fmla="*/ 97155 h 400050"/>
              <a:gd name="connsiteX9" fmla="*/ 133350 w 838200"/>
              <a:gd name="connsiteY9" fmla="*/ 142875 h 400050"/>
              <a:gd name="connsiteX10" fmla="*/ 0 w 838200"/>
              <a:gd name="connsiteY10" fmla="*/ 66675 h 400050"/>
              <a:gd name="connsiteX11" fmla="*/ 28575 w 838200"/>
              <a:gd name="connsiteY11" fmla="*/ 200025 h 400050"/>
              <a:gd name="connsiteX12" fmla="*/ 0 w 838200"/>
              <a:gd name="connsiteY12" fmla="*/ 333375 h 400050"/>
              <a:gd name="connsiteX13" fmla="*/ 133350 w 838200"/>
              <a:gd name="connsiteY13" fmla="*/ 257175 h 400050"/>
              <a:gd name="connsiteX14" fmla="*/ 344805 w 838200"/>
              <a:gd name="connsiteY14" fmla="*/ 302895 h 400050"/>
              <a:gd name="connsiteX15" fmla="*/ 323850 w 838200"/>
              <a:gd name="connsiteY15" fmla="*/ 400050 h 400050"/>
              <a:gd name="connsiteX16" fmla="*/ 461010 w 838200"/>
              <a:gd name="connsiteY16" fmla="*/ 327660 h 400050"/>
              <a:gd name="connsiteX17" fmla="*/ 533400 w 838200"/>
              <a:gd name="connsiteY17" fmla="*/ 333375 h 400050"/>
              <a:gd name="connsiteX18" fmla="*/ 838200 w 838200"/>
              <a:gd name="connsiteY18" fmla="*/ 200025 h 400050"/>
              <a:gd name="connsiteX19" fmla="*/ 533400 w 838200"/>
              <a:gd name="connsiteY19" fmla="*/ 66675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38200" h="400050">
                <a:moveTo>
                  <a:pt x="695325" y="180975"/>
                </a:moveTo>
                <a:cubicBezTo>
                  <a:pt x="684848" y="180975"/>
                  <a:pt x="676275" y="172402"/>
                  <a:pt x="676275" y="161925"/>
                </a:cubicBezTo>
                <a:cubicBezTo>
                  <a:pt x="676275" y="151448"/>
                  <a:pt x="684848" y="142875"/>
                  <a:pt x="695325" y="142875"/>
                </a:cubicBezTo>
                <a:cubicBezTo>
                  <a:pt x="705803" y="142875"/>
                  <a:pt x="714375" y="151448"/>
                  <a:pt x="714375" y="161925"/>
                </a:cubicBezTo>
                <a:cubicBezTo>
                  <a:pt x="714375" y="172402"/>
                  <a:pt x="705803" y="180975"/>
                  <a:pt x="695325" y="180975"/>
                </a:cubicBezTo>
                <a:close/>
                <a:moveTo>
                  <a:pt x="533400" y="66675"/>
                </a:moveTo>
                <a:cubicBezTo>
                  <a:pt x="510540" y="66675"/>
                  <a:pt x="485775" y="68580"/>
                  <a:pt x="461010" y="72390"/>
                </a:cubicBezTo>
                <a:lnTo>
                  <a:pt x="323850" y="0"/>
                </a:lnTo>
                <a:cubicBezTo>
                  <a:pt x="323850" y="0"/>
                  <a:pt x="324803" y="55245"/>
                  <a:pt x="344805" y="97155"/>
                </a:cubicBezTo>
                <a:cubicBezTo>
                  <a:pt x="262890" y="118110"/>
                  <a:pt x="185738" y="142875"/>
                  <a:pt x="133350" y="142875"/>
                </a:cubicBezTo>
                <a:lnTo>
                  <a:pt x="0" y="66675"/>
                </a:lnTo>
                <a:cubicBezTo>
                  <a:pt x="0" y="119063"/>
                  <a:pt x="28575" y="200025"/>
                  <a:pt x="28575" y="200025"/>
                </a:cubicBezTo>
                <a:cubicBezTo>
                  <a:pt x="28575" y="200025"/>
                  <a:pt x="0" y="280988"/>
                  <a:pt x="0" y="333375"/>
                </a:cubicBezTo>
                <a:lnTo>
                  <a:pt x="133350" y="257175"/>
                </a:lnTo>
                <a:cubicBezTo>
                  <a:pt x="185738" y="257175"/>
                  <a:pt x="262890" y="281940"/>
                  <a:pt x="344805" y="302895"/>
                </a:cubicBezTo>
                <a:cubicBezTo>
                  <a:pt x="324803" y="344805"/>
                  <a:pt x="323850" y="400050"/>
                  <a:pt x="323850" y="400050"/>
                </a:cubicBezTo>
                <a:lnTo>
                  <a:pt x="461010" y="327660"/>
                </a:lnTo>
                <a:cubicBezTo>
                  <a:pt x="485775" y="331470"/>
                  <a:pt x="510540" y="333375"/>
                  <a:pt x="533400" y="333375"/>
                </a:cubicBezTo>
                <a:cubicBezTo>
                  <a:pt x="654368" y="333375"/>
                  <a:pt x="838200" y="242888"/>
                  <a:pt x="838200" y="200025"/>
                </a:cubicBezTo>
                <a:cubicBezTo>
                  <a:pt x="838200" y="157163"/>
                  <a:pt x="654368" y="66675"/>
                  <a:pt x="533400" y="66675"/>
                </a:cubicBezTo>
                <a:close/>
              </a:path>
            </a:pathLst>
          </a:custGeom>
          <a:pattFill prst="wdDnDiag">
            <a:fgClr>
              <a:srgbClr val="076B94"/>
            </a:fgClr>
            <a:bgClr>
              <a:srgbClr val="C63634"/>
            </a:bgClr>
          </a:pattFill>
          <a:ln w="9525" cap="flat">
            <a:noFill/>
            <a:prstDash val="solid"/>
            <a:miter/>
          </a:ln>
        </p:spPr>
        <p:txBody>
          <a:bodyPr rtlCol="0" anchor="ctr"/>
          <a:lstStyle/>
          <a:p>
            <a:endParaRPr lang="en-US"/>
          </a:p>
        </p:txBody>
      </p:sp>
      <p:sp>
        <p:nvSpPr>
          <p:cNvPr id="2" name="TextBox 1">
            <a:extLst>
              <a:ext uri="{FF2B5EF4-FFF2-40B4-BE49-F238E27FC236}">
                <a16:creationId xmlns:a16="http://schemas.microsoft.com/office/drawing/2014/main" id="{C07F37CB-256F-0E4C-819B-1F7B0CA525B7}"/>
              </a:ext>
            </a:extLst>
          </p:cNvPr>
          <p:cNvSpPr txBox="1"/>
          <p:nvPr/>
        </p:nvSpPr>
        <p:spPr>
          <a:xfrm>
            <a:off x="6359041" y="919491"/>
            <a:ext cx="5796951" cy="5577840"/>
          </a:xfrm>
          <a:prstGeom prst="rect">
            <a:avLst/>
          </a:prstGeom>
          <a:solidFill>
            <a:schemeClr val="bg1"/>
          </a:solidFill>
        </p:spPr>
        <p:txBody>
          <a:bodyPr wrap="square" rtlCol="0" anchor="ctr">
            <a:spAutoFit/>
          </a:bodyPr>
          <a:lstStyle/>
          <a:p>
            <a:pPr marL="285750" indent="-285750">
              <a:buFont typeface="Arial" panose="020B0604020202020204" pitchFamily="34" charset="0"/>
              <a:buChar char="•"/>
            </a:pPr>
            <a:r>
              <a:rPr lang="en-US" sz="2800" dirty="0"/>
              <a:t>Two different alleles for the same trait </a:t>
            </a:r>
          </a:p>
          <a:p>
            <a:pPr marL="742950" lvl="1" indent="-285750">
              <a:buFont typeface="Arial" panose="020B0604020202020204" pitchFamily="34" charset="0"/>
              <a:buChar char="•"/>
            </a:pPr>
            <a:r>
              <a:rPr lang="en-US" sz="2800" dirty="0"/>
              <a:t>i.e., color </a:t>
            </a:r>
          </a:p>
          <a:p>
            <a:pPr marL="285750" indent="-285750">
              <a:buFont typeface="Arial" panose="020B0604020202020204" pitchFamily="34" charset="0"/>
              <a:buChar char="•"/>
            </a:pPr>
            <a:r>
              <a:rPr lang="en-US" sz="2800" dirty="0"/>
              <a:t>Neither is dominant or recessive</a:t>
            </a:r>
          </a:p>
          <a:p>
            <a:pPr marL="285750" indent="-285750">
              <a:buFont typeface="Arial" panose="020B0604020202020204" pitchFamily="34" charset="0"/>
              <a:buChar char="•"/>
            </a:pPr>
            <a:r>
              <a:rPr lang="en-US" sz="2800" dirty="0"/>
              <a:t>Heterozygotes display an </a:t>
            </a:r>
            <a:r>
              <a:rPr lang="en-US" sz="2800" b="1" dirty="0"/>
              <a:t>intermediate</a:t>
            </a:r>
            <a:r>
              <a:rPr lang="en-US" sz="2800" dirty="0"/>
              <a:t> phenotype</a:t>
            </a:r>
          </a:p>
          <a:p>
            <a:pPr marL="742950" lvl="1" indent="-285750">
              <a:buFont typeface="Arial" panose="020B0604020202020204" pitchFamily="34" charset="0"/>
              <a:buChar char="•"/>
            </a:pPr>
            <a:r>
              <a:rPr lang="en-US" sz="2800" dirty="0"/>
              <a:t>i.e., blue + red = purple</a:t>
            </a:r>
          </a:p>
        </p:txBody>
      </p:sp>
      <p:sp>
        <p:nvSpPr>
          <p:cNvPr id="18" name="TextBox 17">
            <a:extLst>
              <a:ext uri="{FF2B5EF4-FFF2-40B4-BE49-F238E27FC236}">
                <a16:creationId xmlns:a16="http://schemas.microsoft.com/office/drawing/2014/main" id="{CBD2E82F-59B6-A340-977C-432A3D64078C}"/>
              </a:ext>
            </a:extLst>
          </p:cNvPr>
          <p:cNvSpPr txBox="1"/>
          <p:nvPr/>
        </p:nvSpPr>
        <p:spPr>
          <a:xfrm>
            <a:off x="287270" y="919491"/>
            <a:ext cx="5796951" cy="5577840"/>
          </a:xfrm>
          <a:prstGeom prst="rect">
            <a:avLst/>
          </a:prstGeom>
          <a:solidFill>
            <a:schemeClr val="bg1"/>
          </a:solidFill>
        </p:spPr>
        <p:txBody>
          <a:bodyPr wrap="square" rtlCol="0" anchor="ctr">
            <a:spAutoFit/>
          </a:bodyPr>
          <a:lstStyle/>
          <a:p>
            <a:pPr marL="285750" indent="-285750">
              <a:buFont typeface="Arial" panose="020B0604020202020204" pitchFamily="34" charset="0"/>
              <a:buChar char="•"/>
            </a:pPr>
            <a:r>
              <a:rPr lang="en-US" sz="2800" dirty="0"/>
              <a:t>Two different alleles for the same trait </a:t>
            </a:r>
          </a:p>
          <a:p>
            <a:pPr marL="742950" lvl="1" indent="-285750">
              <a:buFont typeface="Arial" panose="020B0604020202020204" pitchFamily="34" charset="0"/>
              <a:buChar char="•"/>
            </a:pPr>
            <a:r>
              <a:rPr lang="en-US" sz="2800" dirty="0"/>
              <a:t>i.e., color </a:t>
            </a:r>
          </a:p>
          <a:p>
            <a:pPr marL="285750" indent="-285750">
              <a:buFont typeface="Arial" panose="020B0604020202020204" pitchFamily="34" charset="0"/>
              <a:buChar char="•"/>
            </a:pPr>
            <a:r>
              <a:rPr lang="en-US" sz="2800" dirty="0"/>
              <a:t>Neither is dominant or recessive</a:t>
            </a:r>
          </a:p>
          <a:p>
            <a:pPr marL="285750" indent="-285750">
              <a:buFont typeface="Arial" panose="020B0604020202020204" pitchFamily="34" charset="0"/>
              <a:buChar char="•"/>
            </a:pPr>
            <a:r>
              <a:rPr lang="en-US" sz="2800" dirty="0"/>
              <a:t>Heterozygotes display a </a:t>
            </a:r>
            <a:r>
              <a:rPr lang="en-US" sz="2800" b="1" dirty="0"/>
              <a:t>complete &amp; simultaneous</a:t>
            </a:r>
            <a:r>
              <a:rPr lang="en-US" sz="2800" dirty="0"/>
              <a:t> phenotype</a:t>
            </a:r>
          </a:p>
          <a:p>
            <a:pPr marL="742950" lvl="1" indent="-285750">
              <a:buFont typeface="Arial" panose="020B0604020202020204" pitchFamily="34" charset="0"/>
              <a:buChar char="•"/>
            </a:pPr>
            <a:r>
              <a:rPr lang="en-US" sz="2800" dirty="0"/>
              <a:t>i.e., blue + red = blue &amp; red stripped </a:t>
            </a:r>
          </a:p>
        </p:txBody>
      </p:sp>
    </p:spTree>
    <p:extLst>
      <p:ext uri="{BB962C8B-B14F-4D97-AF65-F5344CB8AC3E}">
        <p14:creationId xmlns:p14="http://schemas.microsoft.com/office/powerpoint/2010/main" val="3428502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2" nodeType="clickEffect">
                                  <p:stCondLst>
                                    <p:cond delay="0"/>
                                  </p:stCondLst>
                                  <p:childTnLst>
                                    <p:set>
                                      <p:cBhvr>
                                        <p:cTn id="38" dur="1" fill="hold">
                                          <p:stCondLst>
                                            <p:cond delay="0"/>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P spid="15" grpId="0" animBg="1"/>
      <p:bldP spid="16" grpId="0" animBg="1"/>
      <p:bldP spid="17" grpId="0" animBg="1"/>
      <p:bldP spid="2" grpId="0" animBg="1"/>
      <p:bldP spid="18" grpId="1" animBg="1"/>
      <p:bldP spid="18" grpId="2"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2E5E5-5F51-094D-9E27-A0C71A008452}"/>
              </a:ext>
            </a:extLst>
          </p:cNvPr>
          <p:cNvSpPr>
            <a:spLocks noGrp="1"/>
          </p:cNvSpPr>
          <p:nvPr>
            <p:ph type="title"/>
          </p:nvPr>
        </p:nvSpPr>
        <p:spPr/>
        <p:txBody>
          <a:bodyPr/>
          <a:lstStyle/>
          <a:p>
            <a:r>
              <a:rPr lang="en-US" dirty="0"/>
              <a:t>Punnett Squares</a:t>
            </a:r>
          </a:p>
        </p:txBody>
      </p:sp>
      <p:sp>
        <p:nvSpPr>
          <p:cNvPr id="4" name="Rectangle 3">
            <a:extLst>
              <a:ext uri="{FF2B5EF4-FFF2-40B4-BE49-F238E27FC236}">
                <a16:creationId xmlns:a16="http://schemas.microsoft.com/office/drawing/2014/main" id="{1A9B24A9-C2F7-4846-B91B-FF91F8482B23}"/>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pic>
        <p:nvPicPr>
          <p:cNvPr id="10" name="Content Placeholder 9" descr="A picture containing text&#10;&#10;Description automatically generated">
            <a:extLst>
              <a:ext uri="{FF2B5EF4-FFF2-40B4-BE49-F238E27FC236}">
                <a16:creationId xmlns:a16="http://schemas.microsoft.com/office/drawing/2014/main" id="{A2075541-ECDE-7542-B7D7-BAD57015CEED}"/>
              </a:ext>
            </a:extLst>
          </p:cNvPr>
          <p:cNvPicPr>
            <a:picLocks noGrp="1" noChangeAspect="1"/>
          </p:cNvPicPr>
          <p:nvPr>
            <p:ph idx="1"/>
          </p:nvPr>
        </p:nvPicPr>
        <p:blipFill>
          <a:blip r:embed="rId3"/>
          <a:stretch>
            <a:fillRect/>
          </a:stretch>
        </p:blipFill>
        <p:spPr>
          <a:xfrm>
            <a:off x="838200" y="415131"/>
            <a:ext cx="9204099" cy="6442869"/>
          </a:xfrm>
        </p:spPr>
      </p:pic>
      <p:sp>
        <p:nvSpPr>
          <p:cNvPr id="3" name="Rectangle 2">
            <a:extLst>
              <a:ext uri="{FF2B5EF4-FFF2-40B4-BE49-F238E27FC236}">
                <a16:creationId xmlns:a16="http://schemas.microsoft.com/office/drawing/2014/main" id="{75325F99-ED4D-8140-8817-801450103E76}"/>
              </a:ext>
            </a:extLst>
          </p:cNvPr>
          <p:cNvSpPr/>
          <p:nvPr/>
        </p:nvSpPr>
        <p:spPr>
          <a:xfrm>
            <a:off x="6096000" y="2346384"/>
            <a:ext cx="2185358" cy="37956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DA4A081-3055-BB4A-B860-0F8B7CE2BB22}"/>
              </a:ext>
            </a:extLst>
          </p:cNvPr>
          <p:cNvSpPr/>
          <p:nvPr/>
        </p:nvSpPr>
        <p:spPr>
          <a:xfrm>
            <a:off x="4907208" y="3566933"/>
            <a:ext cx="423916" cy="229901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6" name="Straight Arrow Connector 25">
            <a:extLst>
              <a:ext uri="{FF2B5EF4-FFF2-40B4-BE49-F238E27FC236}">
                <a16:creationId xmlns:a16="http://schemas.microsoft.com/office/drawing/2014/main" id="{9DDD57BA-D129-5547-89C8-EB7BEAF61FDC}"/>
              </a:ext>
            </a:extLst>
          </p:cNvPr>
          <p:cNvCxnSpPr>
            <a:endCxn id="3" idx="1"/>
          </p:cNvCxnSpPr>
          <p:nvPr/>
        </p:nvCxnSpPr>
        <p:spPr>
          <a:xfrm>
            <a:off x="4907208" y="2346384"/>
            <a:ext cx="1188792" cy="18978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DCAB55C6-64E2-FD40-9127-A09EF744FF49}"/>
              </a:ext>
            </a:extLst>
          </p:cNvPr>
          <p:cNvCxnSpPr>
            <a:cxnSpLocks/>
          </p:cNvCxnSpPr>
          <p:nvPr/>
        </p:nvCxnSpPr>
        <p:spPr>
          <a:xfrm>
            <a:off x="4907208" y="2359440"/>
            <a:ext cx="211958" cy="122055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803817C8-2173-0D4E-B6F6-08C8E4674ED7}"/>
              </a:ext>
            </a:extLst>
          </p:cNvPr>
          <p:cNvCxnSpPr>
            <a:cxnSpLocks/>
          </p:cNvCxnSpPr>
          <p:nvPr/>
        </p:nvCxnSpPr>
        <p:spPr>
          <a:xfrm flipV="1">
            <a:off x="4907208" y="1469036"/>
            <a:ext cx="0" cy="87734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182D9D5-73A0-3445-9CE0-F080FBF461A4}"/>
              </a:ext>
            </a:extLst>
          </p:cNvPr>
          <p:cNvCxnSpPr/>
          <p:nvPr/>
        </p:nvCxnSpPr>
        <p:spPr>
          <a:xfrm>
            <a:off x="4907208" y="1454046"/>
            <a:ext cx="1463612"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38" name="Rectangle 37">
            <a:extLst>
              <a:ext uri="{FF2B5EF4-FFF2-40B4-BE49-F238E27FC236}">
                <a16:creationId xmlns:a16="http://schemas.microsoft.com/office/drawing/2014/main" id="{A0E76F69-7BA6-9F4E-8012-6A4A47403A65}"/>
              </a:ext>
            </a:extLst>
          </p:cNvPr>
          <p:cNvSpPr/>
          <p:nvPr/>
        </p:nvSpPr>
        <p:spPr>
          <a:xfrm>
            <a:off x="6370819" y="1264264"/>
            <a:ext cx="1635491" cy="37956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Action Button: Custom 39">
            <a:hlinkClick r:id="" action="ppaction://noaction" highlightClick="1"/>
            <a:extLst>
              <a:ext uri="{FF2B5EF4-FFF2-40B4-BE49-F238E27FC236}">
                <a16:creationId xmlns:a16="http://schemas.microsoft.com/office/drawing/2014/main" id="{63890CEF-D563-A54C-94CC-D72C2B247976}"/>
              </a:ext>
            </a:extLst>
          </p:cNvPr>
          <p:cNvSpPr/>
          <p:nvPr/>
        </p:nvSpPr>
        <p:spPr>
          <a:xfrm>
            <a:off x="5886450" y="3300413"/>
            <a:ext cx="728663" cy="700087"/>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Action Button: Custom 40">
            <a:hlinkClick r:id="" action="ppaction://noaction" highlightClick="1"/>
            <a:extLst>
              <a:ext uri="{FF2B5EF4-FFF2-40B4-BE49-F238E27FC236}">
                <a16:creationId xmlns:a16="http://schemas.microsoft.com/office/drawing/2014/main" id="{3C0620D2-19BF-D945-8544-6C70F52B06D1}"/>
              </a:ext>
            </a:extLst>
          </p:cNvPr>
          <p:cNvSpPr/>
          <p:nvPr/>
        </p:nvSpPr>
        <p:spPr>
          <a:xfrm>
            <a:off x="7641978" y="3291698"/>
            <a:ext cx="728663" cy="700087"/>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Action Button: Custom 41">
            <a:hlinkClick r:id="" action="ppaction://noaction" highlightClick="1"/>
            <a:extLst>
              <a:ext uri="{FF2B5EF4-FFF2-40B4-BE49-F238E27FC236}">
                <a16:creationId xmlns:a16="http://schemas.microsoft.com/office/drawing/2014/main" id="{6418A7CC-88B3-724D-BA29-838E846977F6}"/>
              </a:ext>
            </a:extLst>
          </p:cNvPr>
          <p:cNvSpPr/>
          <p:nvPr/>
        </p:nvSpPr>
        <p:spPr>
          <a:xfrm>
            <a:off x="5886449" y="4931749"/>
            <a:ext cx="728663" cy="700087"/>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Action Button: Custom 42">
            <a:hlinkClick r:id="" action="ppaction://noaction" highlightClick="1"/>
            <a:extLst>
              <a:ext uri="{FF2B5EF4-FFF2-40B4-BE49-F238E27FC236}">
                <a16:creationId xmlns:a16="http://schemas.microsoft.com/office/drawing/2014/main" id="{6E3B2E61-662E-7743-ABFA-37423AB63E59}"/>
              </a:ext>
            </a:extLst>
          </p:cNvPr>
          <p:cNvSpPr/>
          <p:nvPr/>
        </p:nvSpPr>
        <p:spPr>
          <a:xfrm>
            <a:off x="7683434" y="5074849"/>
            <a:ext cx="728663" cy="700087"/>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E2AF9CC4-478D-314F-B2CA-EE07E65A12EC}"/>
              </a:ext>
            </a:extLst>
          </p:cNvPr>
          <p:cNvSpPr/>
          <p:nvPr/>
        </p:nvSpPr>
        <p:spPr>
          <a:xfrm>
            <a:off x="2943225" y="5424892"/>
            <a:ext cx="1042988" cy="103305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F4751C01-EB46-9340-ADE7-5EA995983FE9}"/>
              </a:ext>
            </a:extLst>
          </p:cNvPr>
          <p:cNvSpPr/>
          <p:nvPr/>
        </p:nvSpPr>
        <p:spPr>
          <a:xfrm>
            <a:off x="2333297" y="3579990"/>
            <a:ext cx="2144110" cy="30317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5947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43"/>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0"/>
                                          </p:stCondLst>
                                        </p:cTn>
                                        <p:tgtEl>
                                          <p:spTgt spid="42"/>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0"/>
                                          </p:stCondLst>
                                        </p:cTn>
                                        <p:tgtEl>
                                          <p:spTgt spid="40"/>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0"/>
                                          </p:stCondLst>
                                        </p:cTn>
                                        <p:tgtEl>
                                          <p:spTgt spid="41"/>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grpId="0" nodeType="clickEffect">
                                  <p:stCondLst>
                                    <p:cond delay="0"/>
                                  </p:stCondLst>
                                  <p:childTnLst>
                                    <p:set>
                                      <p:cBhvr>
                                        <p:cTn id="32" dur="1" fill="hold">
                                          <p:stCondLst>
                                            <p:cond delay="0"/>
                                          </p:stCondLst>
                                        </p:cTn>
                                        <p:tgtEl>
                                          <p:spTgt spid="45"/>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38" grpId="0" animBg="1"/>
      <p:bldP spid="40" grpId="0" animBg="1"/>
      <p:bldP spid="41" grpId="0" animBg="1"/>
      <p:bldP spid="42" grpId="0" animBg="1"/>
      <p:bldP spid="43" grpId="0" animBg="1"/>
      <p:bldP spid="44" grpId="0" animBg="1"/>
      <p:bldP spid="4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2E5E5-5F51-094D-9E27-A0C71A008452}"/>
              </a:ext>
            </a:extLst>
          </p:cNvPr>
          <p:cNvSpPr>
            <a:spLocks noGrp="1"/>
          </p:cNvSpPr>
          <p:nvPr>
            <p:ph type="title"/>
          </p:nvPr>
        </p:nvSpPr>
        <p:spPr/>
        <p:txBody>
          <a:bodyPr/>
          <a:lstStyle/>
          <a:p>
            <a:r>
              <a:rPr lang="en-US" dirty="0"/>
              <a:t>Punnett Squares</a:t>
            </a:r>
          </a:p>
        </p:txBody>
      </p:sp>
      <p:pic>
        <p:nvPicPr>
          <p:cNvPr id="10" name="Content Placeholder 9">
            <a:extLst>
              <a:ext uri="{FF2B5EF4-FFF2-40B4-BE49-F238E27FC236}">
                <a16:creationId xmlns:a16="http://schemas.microsoft.com/office/drawing/2014/main" id="{A2075541-ECDE-7542-B7D7-BAD57015CEED}"/>
              </a:ext>
            </a:extLst>
          </p:cNvPr>
          <p:cNvPicPr>
            <a:picLocks noGrp="1" noChangeAspect="1"/>
          </p:cNvPicPr>
          <p:nvPr>
            <p:ph idx="1"/>
          </p:nvPr>
        </p:nvPicPr>
        <p:blipFill>
          <a:blip r:embed="rId3"/>
          <a:srcRect/>
          <a:stretch/>
        </p:blipFill>
        <p:spPr>
          <a:xfrm>
            <a:off x="2987902" y="415131"/>
            <a:ext cx="9204098" cy="6442869"/>
          </a:xfrm>
        </p:spPr>
      </p:pic>
      <p:sp>
        <p:nvSpPr>
          <p:cNvPr id="4" name="Rectangle 3">
            <a:extLst>
              <a:ext uri="{FF2B5EF4-FFF2-40B4-BE49-F238E27FC236}">
                <a16:creationId xmlns:a16="http://schemas.microsoft.com/office/drawing/2014/main" id="{1A9B24A9-C2F7-4846-B91B-FF91F8482B23}"/>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9" name="Curved Up Arrow 8">
            <a:extLst>
              <a:ext uri="{FF2B5EF4-FFF2-40B4-BE49-F238E27FC236}">
                <a16:creationId xmlns:a16="http://schemas.microsoft.com/office/drawing/2014/main" id="{A02F51E8-6B8B-4E4A-85AC-1D7C56625EC4}"/>
              </a:ext>
            </a:extLst>
          </p:cNvPr>
          <p:cNvSpPr/>
          <p:nvPr/>
        </p:nvSpPr>
        <p:spPr>
          <a:xfrm>
            <a:off x="1394979" y="2606369"/>
            <a:ext cx="1713962" cy="665668"/>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7" name="Curved Up Arrow 6">
            <a:extLst>
              <a:ext uri="{FF2B5EF4-FFF2-40B4-BE49-F238E27FC236}">
                <a16:creationId xmlns:a16="http://schemas.microsoft.com/office/drawing/2014/main" id="{12B38FAE-1442-C04D-960A-B952D00C5DE5}"/>
              </a:ext>
            </a:extLst>
          </p:cNvPr>
          <p:cNvSpPr/>
          <p:nvPr/>
        </p:nvSpPr>
        <p:spPr>
          <a:xfrm>
            <a:off x="1377528" y="2611363"/>
            <a:ext cx="1330537" cy="665668"/>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3" name="TextBox 2">
            <a:extLst>
              <a:ext uri="{FF2B5EF4-FFF2-40B4-BE49-F238E27FC236}">
                <a16:creationId xmlns:a16="http://schemas.microsoft.com/office/drawing/2014/main" id="{C6BEB4D2-AC52-4642-8211-7BF93CF9C52A}"/>
              </a:ext>
            </a:extLst>
          </p:cNvPr>
          <p:cNvSpPr txBox="1"/>
          <p:nvPr/>
        </p:nvSpPr>
        <p:spPr>
          <a:xfrm>
            <a:off x="976652" y="1921123"/>
            <a:ext cx="2557670" cy="707886"/>
          </a:xfrm>
          <a:prstGeom prst="rect">
            <a:avLst/>
          </a:prstGeom>
          <a:noFill/>
        </p:spPr>
        <p:txBody>
          <a:bodyPr wrap="square" rtlCol="0">
            <a:spAutoFit/>
          </a:bodyPr>
          <a:lstStyle/>
          <a:p>
            <a:pPr algn="ctr"/>
            <a:r>
              <a:rPr lang="en-US" sz="4000" dirty="0">
                <a:solidFill>
                  <a:srgbClr val="C00000"/>
                </a:solidFill>
                <a:latin typeface="Arial" panose="020B0604020202020204" pitchFamily="34" charset="0"/>
                <a:cs typeface="Arial" panose="020B0604020202020204" pitchFamily="34" charset="0"/>
              </a:rPr>
              <a:t>R R G g</a:t>
            </a:r>
            <a:r>
              <a:rPr lang="en-US" sz="2000" dirty="0"/>
              <a:t> </a:t>
            </a:r>
          </a:p>
        </p:txBody>
      </p:sp>
      <p:sp>
        <p:nvSpPr>
          <p:cNvPr id="6" name="Oval 5">
            <a:extLst>
              <a:ext uri="{FF2B5EF4-FFF2-40B4-BE49-F238E27FC236}">
                <a16:creationId xmlns:a16="http://schemas.microsoft.com/office/drawing/2014/main" id="{BD75A5E2-6ED4-554B-92D9-7190701B35B8}"/>
              </a:ext>
            </a:extLst>
          </p:cNvPr>
          <p:cNvSpPr/>
          <p:nvPr/>
        </p:nvSpPr>
        <p:spPr>
          <a:xfrm>
            <a:off x="7563277" y="2208409"/>
            <a:ext cx="698091" cy="668593"/>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urved Up Arrow 7">
            <a:extLst>
              <a:ext uri="{FF2B5EF4-FFF2-40B4-BE49-F238E27FC236}">
                <a16:creationId xmlns:a16="http://schemas.microsoft.com/office/drawing/2014/main" id="{5D0E725E-1148-9146-A078-991D0C60AF5D}"/>
              </a:ext>
            </a:extLst>
          </p:cNvPr>
          <p:cNvSpPr/>
          <p:nvPr/>
        </p:nvSpPr>
        <p:spPr>
          <a:xfrm>
            <a:off x="1975417" y="2542706"/>
            <a:ext cx="732648" cy="729331"/>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11" name="Oval 10">
            <a:extLst>
              <a:ext uri="{FF2B5EF4-FFF2-40B4-BE49-F238E27FC236}">
                <a16:creationId xmlns:a16="http://schemas.microsoft.com/office/drawing/2014/main" id="{CF164472-F949-3A40-A926-88E484B594F8}"/>
              </a:ext>
            </a:extLst>
          </p:cNvPr>
          <p:cNvSpPr/>
          <p:nvPr/>
        </p:nvSpPr>
        <p:spPr>
          <a:xfrm>
            <a:off x="8538934" y="2208409"/>
            <a:ext cx="698091" cy="668593"/>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C2411BB1-943F-B241-9E2F-54341B0F2C3F}"/>
              </a:ext>
            </a:extLst>
          </p:cNvPr>
          <p:cNvSpPr/>
          <p:nvPr/>
        </p:nvSpPr>
        <p:spPr>
          <a:xfrm>
            <a:off x="9389810" y="2225096"/>
            <a:ext cx="698091" cy="668593"/>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urved Up Arrow 4">
            <a:extLst>
              <a:ext uri="{FF2B5EF4-FFF2-40B4-BE49-F238E27FC236}">
                <a16:creationId xmlns:a16="http://schemas.microsoft.com/office/drawing/2014/main" id="{0D0244E5-A482-754A-B5E7-90942593AA68}"/>
              </a:ext>
            </a:extLst>
          </p:cNvPr>
          <p:cNvSpPr/>
          <p:nvPr/>
        </p:nvSpPr>
        <p:spPr>
          <a:xfrm>
            <a:off x="1975417" y="2578370"/>
            <a:ext cx="1150975" cy="693667"/>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13" name="Oval 12">
            <a:extLst>
              <a:ext uri="{FF2B5EF4-FFF2-40B4-BE49-F238E27FC236}">
                <a16:creationId xmlns:a16="http://schemas.microsoft.com/office/drawing/2014/main" id="{585EDFC1-0109-5B48-908E-7E1B5F14882B}"/>
              </a:ext>
            </a:extLst>
          </p:cNvPr>
          <p:cNvSpPr/>
          <p:nvPr/>
        </p:nvSpPr>
        <p:spPr>
          <a:xfrm>
            <a:off x="10272618" y="2225095"/>
            <a:ext cx="698091" cy="668593"/>
          </a:xfrm>
          <a:prstGeom prst="ellips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ABF3905E-F0DB-9E48-AFB2-16628DBCD7A4}"/>
              </a:ext>
            </a:extLst>
          </p:cNvPr>
          <p:cNvSpPr txBox="1"/>
          <p:nvPr/>
        </p:nvSpPr>
        <p:spPr>
          <a:xfrm>
            <a:off x="912606" y="3714104"/>
            <a:ext cx="2557670" cy="707886"/>
          </a:xfrm>
          <a:prstGeom prst="rect">
            <a:avLst/>
          </a:prstGeom>
          <a:noFill/>
        </p:spPr>
        <p:txBody>
          <a:bodyPr wrap="square" rtlCol="0">
            <a:spAutoFit/>
          </a:bodyPr>
          <a:lstStyle/>
          <a:p>
            <a:pPr algn="ctr"/>
            <a:r>
              <a:rPr lang="en-US" sz="4000" dirty="0">
                <a:solidFill>
                  <a:srgbClr val="0070C0"/>
                </a:solidFill>
                <a:latin typeface="Arial" panose="020B0604020202020204" pitchFamily="34" charset="0"/>
                <a:cs typeface="Arial" panose="020B0604020202020204" pitchFamily="34" charset="0"/>
              </a:rPr>
              <a:t>r r G g</a:t>
            </a:r>
            <a:r>
              <a:rPr lang="en-US" sz="2000" dirty="0">
                <a:solidFill>
                  <a:srgbClr val="0070C0"/>
                </a:solidFill>
              </a:rPr>
              <a:t> </a:t>
            </a:r>
          </a:p>
        </p:txBody>
      </p:sp>
      <p:sp>
        <p:nvSpPr>
          <p:cNvPr id="17" name="Action Button: Custom 16">
            <a:hlinkClick r:id="" action="ppaction://noaction" highlightClick="1"/>
            <a:extLst>
              <a:ext uri="{FF2B5EF4-FFF2-40B4-BE49-F238E27FC236}">
                <a16:creationId xmlns:a16="http://schemas.microsoft.com/office/drawing/2014/main" id="{C614857F-BB46-EF48-B784-38A0B20B6635}"/>
              </a:ext>
            </a:extLst>
          </p:cNvPr>
          <p:cNvSpPr/>
          <p:nvPr/>
        </p:nvSpPr>
        <p:spPr>
          <a:xfrm>
            <a:off x="7563277" y="3014663"/>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ction Button: Custom 17">
            <a:hlinkClick r:id="" action="ppaction://noaction" highlightClick="1"/>
            <a:extLst>
              <a:ext uri="{FF2B5EF4-FFF2-40B4-BE49-F238E27FC236}">
                <a16:creationId xmlns:a16="http://schemas.microsoft.com/office/drawing/2014/main" id="{86EECDA7-B740-4344-9D85-BF31F50D301D}"/>
              </a:ext>
            </a:extLst>
          </p:cNvPr>
          <p:cNvSpPr/>
          <p:nvPr/>
        </p:nvSpPr>
        <p:spPr>
          <a:xfrm>
            <a:off x="8575762" y="3044751"/>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Action Button: Custom 18">
            <a:hlinkClick r:id="" action="ppaction://noaction" highlightClick="1"/>
            <a:extLst>
              <a:ext uri="{FF2B5EF4-FFF2-40B4-BE49-F238E27FC236}">
                <a16:creationId xmlns:a16="http://schemas.microsoft.com/office/drawing/2014/main" id="{8FAF1FC2-28FD-7747-A863-D36AA9B18142}"/>
              </a:ext>
            </a:extLst>
          </p:cNvPr>
          <p:cNvSpPr/>
          <p:nvPr/>
        </p:nvSpPr>
        <p:spPr>
          <a:xfrm>
            <a:off x="7589951" y="3939360"/>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Action Button: Custom 19">
            <a:hlinkClick r:id="" action="ppaction://noaction" highlightClick="1"/>
            <a:extLst>
              <a:ext uri="{FF2B5EF4-FFF2-40B4-BE49-F238E27FC236}">
                <a16:creationId xmlns:a16="http://schemas.microsoft.com/office/drawing/2014/main" id="{7C1493DD-2100-724C-9704-7ADCBCD8ADE1}"/>
              </a:ext>
            </a:extLst>
          </p:cNvPr>
          <p:cNvSpPr/>
          <p:nvPr/>
        </p:nvSpPr>
        <p:spPr>
          <a:xfrm>
            <a:off x="8506007" y="3939360"/>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Action Button: Custom 20">
            <a:hlinkClick r:id="" action="ppaction://noaction" highlightClick="1"/>
            <a:extLst>
              <a:ext uri="{FF2B5EF4-FFF2-40B4-BE49-F238E27FC236}">
                <a16:creationId xmlns:a16="http://schemas.microsoft.com/office/drawing/2014/main" id="{0F41EC86-8ADC-1C4D-A78A-D2D52A6DAE4A}"/>
              </a:ext>
            </a:extLst>
          </p:cNvPr>
          <p:cNvSpPr/>
          <p:nvPr/>
        </p:nvSpPr>
        <p:spPr>
          <a:xfrm>
            <a:off x="9389809" y="3969594"/>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ction Button: Custom 21">
            <a:hlinkClick r:id="" action="ppaction://noaction" highlightClick="1"/>
            <a:extLst>
              <a:ext uri="{FF2B5EF4-FFF2-40B4-BE49-F238E27FC236}">
                <a16:creationId xmlns:a16="http://schemas.microsoft.com/office/drawing/2014/main" id="{D864F389-9854-4249-A093-DA2D514EB65E}"/>
              </a:ext>
            </a:extLst>
          </p:cNvPr>
          <p:cNvSpPr/>
          <p:nvPr/>
        </p:nvSpPr>
        <p:spPr>
          <a:xfrm>
            <a:off x="9427450" y="3052732"/>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ction Button: Custom 22">
            <a:hlinkClick r:id="" action="ppaction://noaction" highlightClick="1"/>
            <a:extLst>
              <a:ext uri="{FF2B5EF4-FFF2-40B4-BE49-F238E27FC236}">
                <a16:creationId xmlns:a16="http://schemas.microsoft.com/office/drawing/2014/main" id="{B85AE0C4-9502-394A-9393-9873A7D66088}"/>
              </a:ext>
            </a:extLst>
          </p:cNvPr>
          <p:cNvSpPr/>
          <p:nvPr/>
        </p:nvSpPr>
        <p:spPr>
          <a:xfrm>
            <a:off x="10354796" y="3051827"/>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Action Button: Custom 23">
            <a:hlinkClick r:id="" action="ppaction://noaction" highlightClick="1"/>
            <a:extLst>
              <a:ext uri="{FF2B5EF4-FFF2-40B4-BE49-F238E27FC236}">
                <a16:creationId xmlns:a16="http://schemas.microsoft.com/office/drawing/2014/main" id="{14380208-017A-D74C-903E-8216CCECFF62}"/>
              </a:ext>
            </a:extLst>
          </p:cNvPr>
          <p:cNvSpPr/>
          <p:nvPr/>
        </p:nvSpPr>
        <p:spPr>
          <a:xfrm>
            <a:off x="10363338" y="3969594"/>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Action Button: Custom 24">
            <a:hlinkClick r:id="" action="ppaction://noaction" highlightClick="1"/>
            <a:extLst>
              <a:ext uri="{FF2B5EF4-FFF2-40B4-BE49-F238E27FC236}">
                <a16:creationId xmlns:a16="http://schemas.microsoft.com/office/drawing/2014/main" id="{863A4CEE-657F-1742-B58B-DF3FE55BA866}"/>
              </a:ext>
            </a:extLst>
          </p:cNvPr>
          <p:cNvSpPr/>
          <p:nvPr/>
        </p:nvSpPr>
        <p:spPr>
          <a:xfrm>
            <a:off x="7589951" y="4807644"/>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Action Button: Custom 25">
            <a:hlinkClick r:id="" action="ppaction://noaction" highlightClick="1"/>
            <a:extLst>
              <a:ext uri="{FF2B5EF4-FFF2-40B4-BE49-F238E27FC236}">
                <a16:creationId xmlns:a16="http://schemas.microsoft.com/office/drawing/2014/main" id="{9EF251C6-4B20-5A4C-8809-F5A4645BB65D}"/>
              </a:ext>
            </a:extLst>
          </p:cNvPr>
          <p:cNvSpPr/>
          <p:nvPr/>
        </p:nvSpPr>
        <p:spPr>
          <a:xfrm>
            <a:off x="8554719" y="4807644"/>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Action Button: Custom 26">
            <a:hlinkClick r:id="" action="ppaction://noaction" highlightClick="1"/>
            <a:extLst>
              <a:ext uri="{FF2B5EF4-FFF2-40B4-BE49-F238E27FC236}">
                <a16:creationId xmlns:a16="http://schemas.microsoft.com/office/drawing/2014/main" id="{7807535E-F534-024E-B444-7C27F7B965BE}"/>
              </a:ext>
            </a:extLst>
          </p:cNvPr>
          <p:cNvSpPr/>
          <p:nvPr/>
        </p:nvSpPr>
        <p:spPr>
          <a:xfrm>
            <a:off x="9386611" y="4779589"/>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Action Button: Custom 27">
            <a:hlinkClick r:id="" action="ppaction://noaction" highlightClick="1"/>
            <a:extLst>
              <a:ext uri="{FF2B5EF4-FFF2-40B4-BE49-F238E27FC236}">
                <a16:creationId xmlns:a16="http://schemas.microsoft.com/office/drawing/2014/main" id="{87C666A7-BED2-1C4C-BA8B-F3AE3E6A626D}"/>
              </a:ext>
            </a:extLst>
          </p:cNvPr>
          <p:cNvSpPr/>
          <p:nvPr/>
        </p:nvSpPr>
        <p:spPr>
          <a:xfrm>
            <a:off x="10299292" y="4805346"/>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Action Button: Custom 28">
            <a:hlinkClick r:id="" action="ppaction://noaction" highlightClick="1"/>
            <a:extLst>
              <a:ext uri="{FF2B5EF4-FFF2-40B4-BE49-F238E27FC236}">
                <a16:creationId xmlns:a16="http://schemas.microsoft.com/office/drawing/2014/main" id="{6CD74CB7-61A1-FA44-8C11-20C5A9308AD0}"/>
              </a:ext>
            </a:extLst>
          </p:cNvPr>
          <p:cNvSpPr/>
          <p:nvPr/>
        </p:nvSpPr>
        <p:spPr>
          <a:xfrm>
            <a:off x="10299291" y="5714483"/>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Action Button: Custom 29">
            <a:hlinkClick r:id="" action="ppaction://noaction" highlightClick="1"/>
            <a:extLst>
              <a:ext uri="{FF2B5EF4-FFF2-40B4-BE49-F238E27FC236}">
                <a16:creationId xmlns:a16="http://schemas.microsoft.com/office/drawing/2014/main" id="{622114A7-6D57-664A-8910-048DD5D17C4E}"/>
              </a:ext>
            </a:extLst>
          </p:cNvPr>
          <p:cNvSpPr/>
          <p:nvPr/>
        </p:nvSpPr>
        <p:spPr>
          <a:xfrm>
            <a:off x="9362184" y="5711587"/>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Action Button: Custom 30">
            <a:hlinkClick r:id="" action="ppaction://noaction" highlightClick="1"/>
            <a:extLst>
              <a:ext uri="{FF2B5EF4-FFF2-40B4-BE49-F238E27FC236}">
                <a16:creationId xmlns:a16="http://schemas.microsoft.com/office/drawing/2014/main" id="{37518022-DDC7-8B44-BDC3-D65D68587944}"/>
              </a:ext>
            </a:extLst>
          </p:cNvPr>
          <p:cNvSpPr/>
          <p:nvPr/>
        </p:nvSpPr>
        <p:spPr>
          <a:xfrm>
            <a:off x="8524174" y="5737980"/>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Action Button: Custom 31">
            <a:hlinkClick r:id="" action="ppaction://noaction" highlightClick="1"/>
            <a:extLst>
              <a:ext uri="{FF2B5EF4-FFF2-40B4-BE49-F238E27FC236}">
                <a16:creationId xmlns:a16="http://schemas.microsoft.com/office/drawing/2014/main" id="{E97B1BC4-D879-7A47-8EDE-2E2E88914A72}"/>
              </a:ext>
            </a:extLst>
          </p:cNvPr>
          <p:cNvSpPr/>
          <p:nvPr/>
        </p:nvSpPr>
        <p:spPr>
          <a:xfrm>
            <a:off x="7612444" y="5737980"/>
            <a:ext cx="698091" cy="257374"/>
          </a:xfrm>
          <a:prstGeom prst="actionButtonBlank">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Curved Up Arrow 35">
            <a:extLst>
              <a:ext uri="{FF2B5EF4-FFF2-40B4-BE49-F238E27FC236}">
                <a16:creationId xmlns:a16="http://schemas.microsoft.com/office/drawing/2014/main" id="{2565BC72-F948-044F-A218-BAFCC3BCB641}"/>
              </a:ext>
            </a:extLst>
          </p:cNvPr>
          <p:cNvSpPr/>
          <p:nvPr/>
        </p:nvSpPr>
        <p:spPr>
          <a:xfrm>
            <a:off x="1750921" y="4299544"/>
            <a:ext cx="732648" cy="729331"/>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33" name="TextBox 32">
            <a:extLst>
              <a:ext uri="{FF2B5EF4-FFF2-40B4-BE49-F238E27FC236}">
                <a16:creationId xmlns:a16="http://schemas.microsoft.com/office/drawing/2014/main" id="{6B24D801-AB9F-5C42-869C-DE664BD9B847}"/>
              </a:ext>
            </a:extLst>
          </p:cNvPr>
          <p:cNvSpPr txBox="1"/>
          <p:nvPr/>
        </p:nvSpPr>
        <p:spPr>
          <a:xfrm>
            <a:off x="4547303" y="3563007"/>
            <a:ext cx="860270" cy="2837793"/>
          </a:xfrm>
          <a:prstGeom prst="rect">
            <a:avLst/>
          </a:prstGeom>
          <a:solidFill>
            <a:schemeClr val="bg1"/>
          </a:solidFill>
        </p:spPr>
        <p:txBody>
          <a:bodyPr wrap="square" rtlCol="0">
            <a:spAutoFit/>
          </a:bodyPr>
          <a:lstStyle/>
          <a:p>
            <a:endParaRPr lang="en-US" dirty="0"/>
          </a:p>
        </p:txBody>
      </p:sp>
      <p:sp>
        <p:nvSpPr>
          <p:cNvPr id="34" name="Curved Up Arrow 33">
            <a:extLst>
              <a:ext uri="{FF2B5EF4-FFF2-40B4-BE49-F238E27FC236}">
                <a16:creationId xmlns:a16="http://schemas.microsoft.com/office/drawing/2014/main" id="{6C54818C-6996-9642-917E-45EBF4146296}"/>
              </a:ext>
            </a:extLst>
          </p:cNvPr>
          <p:cNvSpPr/>
          <p:nvPr/>
        </p:nvSpPr>
        <p:spPr>
          <a:xfrm>
            <a:off x="1394979" y="4363207"/>
            <a:ext cx="1489466" cy="665668"/>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35" name="Curved Up Arrow 34">
            <a:extLst>
              <a:ext uri="{FF2B5EF4-FFF2-40B4-BE49-F238E27FC236}">
                <a16:creationId xmlns:a16="http://schemas.microsoft.com/office/drawing/2014/main" id="{027FBD8B-C538-7B43-8EAC-3929008134FA}"/>
              </a:ext>
            </a:extLst>
          </p:cNvPr>
          <p:cNvSpPr/>
          <p:nvPr/>
        </p:nvSpPr>
        <p:spPr>
          <a:xfrm>
            <a:off x="1750921" y="4335208"/>
            <a:ext cx="1150975" cy="693667"/>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
        <p:nvSpPr>
          <p:cNvPr id="39" name="Curved Up Arrow 38">
            <a:extLst>
              <a:ext uri="{FF2B5EF4-FFF2-40B4-BE49-F238E27FC236}">
                <a16:creationId xmlns:a16="http://schemas.microsoft.com/office/drawing/2014/main" id="{7AF3AE02-55E2-084B-9759-0F84B0248CC3}"/>
              </a:ext>
            </a:extLst>
          </p:cNvPr>
          <p:cNvSpPr/>
          <p:nvPr/>
        </p:nvSpPr>
        <p:spPr>
          <a:xfrm>
            <a:off x="1372688" y="4357132"/>
            <a:ext cx="1150975" cy="665668"/>
          </a:xfrm>
          <a:prstGeom prst="curvedUp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872937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1" nodeType="clickEffect">
                                  <p:stCondLst>
                                    <p:cond delay="0"/>
                                  </p:stCondLst>
                                  <p:childTnLst>
                                    <p:set>
                                      <p:cBhvr>
                                        <p:cTn id="12" dur="1" fill="hold">
                                          <p:stCondLst>
                                            <p:cond delay="0"/>
                                          </p:stCondLst>
                                        </p:cTn>
                                        <p:tgtEl>
                                          <p:spTgt spid="6"/>
                                        </p:tgtEl>
                                        <p:attrNameLst>
                                          <p:attrName>style.visibility</p:attrName>
                                        </p:attrNameLst>
                                      </p:cBhvr>
                                      <p:to>
                                        <p:strVal val="hidden"/>
                                      </p:to>
                                    </p:set>
                                  </p:childTnLst>
                                </p:cTn>
                              </p:par>
                              <p:par>
                                <p:cTn id="13" presetID="1" presetClass="exit" presetSubtype="0" fill="hold" grpId="1" nodeType="withEffect">
                                  <p:stCondLst>
                                    <p:cond delay="0"/>
                                  </p:stCondLst>
                                  <p:childTnLst>
                                    <p:set>
                                      <p:cBhvr>
                                        <p:cTn id="14" dur="1" fill="hold">
                                          <p:stCondLst>
                                            <p:cond delay="0"/>
                                          </p:stCondLst>
                                        </p:cTn>
                                        <p:tgtEl>
                                          <p:spTgt spid="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grpId="1" nodeType="clickEffect">
                                  <p:stCondLst>
                                    <p:cond delay="0"/>
                                  </p:stCondLst>
                                  <p:childTnLst>
                                    <p:set>
                                      <p:cBhvr>
                                        <p:cTn id="24" dur="1" fill="hold">
                                          <p:stCondLst>
                                            <p:cond delay="0"/>
                                          </p:stCondLst>
                                        </p:cTn>
                                        <p:tgtEl>
                                          <p:spTgt spid="9"/>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11"/>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grpId="1" nodeType="clickEffect">
                                  <p:stCondLst>
                                    <p:cond delay="0"/>
                                  </p:stCondLst>
                                  <p:childTnLst>
                                    <p:set>
                                      <p:cBhvr>
                                        <p:cTn id="36" dur="1" fill="hold">
                                          <p:stCondLst>
                                            <p:cond delay="0"/>
                                          </p:stCondLst>
                                        </p:cTn>
                                        <p:tgtEl>
                                          <p:spTgt spid="8"/>
                                        </p:tgtEl>
                                        <p:attrNameLst>
                                          <p:attrName>style.visibility</p:attrName>
                                        </p:attrNameLst>
                                      </p:cBhvr>
                                      <p:to>
                                        <p:strVal val="hidden"/>
                                      </p:to>
                                    </p:set>
                                  </p:childTnLst>
                                </p:cTn>
                              </p:par>
                              <p:par>
                                <p:cTn id="37" presetID="1" presetClass="exit" presetSubtype="0" fill="hold" grpId="1" nodeType="withEffect">
                                  <p:stCondLst>
                                    <p:cond delay="0"/>
                                  </p:stCondLst>
                                  <p:childTnLst>
                                    <p:set>
                                      <p:cBhvr>
                                        <p:cTn id="38" dur="1" fill="hold">
                                          <p:stCondLst>
                                            <p:cond delay="0"/>
                                          </p:stCondLst>
                                        </p:cTn>
                                        <p:tgtEl>
                                          <p:spTgt spid="12"/>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xit" presetSubtype="0" fill="hold" grpId="1" nodeType="clickEffect">
                                  <p:stCondLst>
                                    <p:cond delay="0"/>
                                  </p:stCondLst>
                                  <p:childTnLst>
                                    <p:set>
                                      <p:cBhvr>
                                        <p:cTn id="48" dur="1" fill="hold">
                                          <p:stCondLst>
                                            <p:cond delay="0"/>
                                          </p:stCondLst>
                                        </p:cTn>
                                        <p:tgtEl>
                                          <p:spTgt spid="5"/>
                                        </p:tgtEl>
                                        <p:attrNameLst>
                                          <p:attrName>style.visibility</p:attrName>
                                        </p:attrNameLst>
                                      </p:cBhvr>
                                      <p:to>
                                        <p:strVal val="hidden"/>
                                      </p:to>
                                    </p:set>
                                  </p:childTnLst>
                                </p:cTn>
                              </p:par>
                              <p:par>
                                <p:cTn id="49" presetID="1" presetClass="exit" presetSubtype="0" fill="hold" grpId="1" nodeType="withEffect">
                                  <p:stCondLst>
                                    <p:cond delay="0"/>
                                  </p:stCondLst>
                                  <p:childTnLst>
                                    <p:set>
                                      <p:cBhvr>
                                        <p:cTn id="50" dur="1" fill="hold">
                                          <p:stCondLst>
                                            <p:cond delay="0"/>
                                          </p:stCondLst>
                                        </p:cTn>
                                        <p:tgtEl>
                                          <p:spTgt spid="13"/>
                                        </p:tgtEl>
                                        <p:attrNameLst>
                                          <p:attrName>style.visibility</p:attrName>
                                        </p:attrNameLst>
                                      </p:cBhvr>
                                      <p:to>
                                        <p:strVal val="hidden"/>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2" nodeType="clickEffect">
                                  <p:stCondLst>
                                    <p:cond delay="0"/>
                                  </p:stCondLst>
                                  <p:childTnLst>
                                    <p:set>
                                      <p:cBhvr>
                                        <p:cTn id="58" dur="1" fill="hold">
                                          <p:stCondLst>
                                            <p:cond delay="0"/>
                                          </p:stCondLst>
                                        </p:cTn>
                                        <p:tgtEl>
                                          <p:spTgt spid="39"/>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xit" presetSubtype="0" fill="hold" grpId="3" nodeType="clickEffect">
                                  <p:stCondLst>
                                    <p:cond delay="0"/>
                                  </p:stCondLst>
                                  <p:childTnLst>
                                    <p:set>
                                      <p:cBhvr>
                                        <p:cTn id="62" dur="1" fill="hold">
                                          <p:stCondLst>
                                            <p:cond delay="0"/>
                                          </p:stCondLst>
                                        </p:cTn>
                                        <p:tgtEl>
                                          <p:spTgt spid="39"/>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34"/>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xit" presetSubtype="0" fill="hold" grpId="1" nodeType="clickEffect">
                                  <p:stCondLst>
                                    <p:cond delay="0"/>
                                  </p:stCondLst>
                                  <p:childTnLst>
                                    <p:set>
                                      <p:cBhvr>
                                        <p:cTn id="70" dur="1" fill="hold">
                                          <p:stCondLst>
                                            <p:cond delay="0"/>
                                          </p:stCondLst>
                                        </p:cTn>
                                        <p:tgtEl>
                                          <p:spTgt spid="34"/>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6"/>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xit" presetSubtype="0" fill="hold" grpId="1" nodeType="clickEffect">
                                  <p:stCondLst>
                                    <p:cond delay="0"/>
                                  </p:stCondLst>
                                  <p:childTnLst>
                                    <p:set>
                                      <p:cBhvr>
                                        <p:cTn id="78" dur="1" fill="hold">
                                          <p:stCondLst>
                                            <p:cond delay="0"/>
                                          </p:stCondLst>
                                        </p:cTn>
                                        <p:tgtEl>
                                          <p:spTgt spid="36"/>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5"/>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xit" presetSubtype="0" fill="hold" grpId="1" nodeType="clickEffect">
                                  <p:stCondLst>
                                    <p:cond delay="0"/>
                                  </p:stCondLst>
                                  <p:childTnLst>
                                    <p:set>
                                      <p:cBhvr>
                                        <p:cTn id="86" dur="1" fill="hold">
                                          <p:stCondLst>
                                            <p:cond delay="0"/>
                                          </p:stCondLst>
                                        </p:cTn>
                                        <p:tgtEl>
                                          <p:spTgt spid="35"/>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1" presetClass="exit" presetSubtype="0" fill="hold" grpId="1" nodeType="clickEffect">
                                  <p:stCondLst>
                                    <p:cond delay="0"/>
                                  </p:stCondLst>
                                  <p:childTnLst>
                                    <p:set>
                                      <p:cBhvr>
                                        <p:cTn id="90" dur="1" fill="hold">
                                          <p:stCondLst>
                                            <p:cond delay="0"/>
                                          </p:stCondLst>
                                        </p:cTn>
                                        <p:tgtEl>
                                          <p:spTgt spid="17"/>
                                        </p:tgtEl>
                                        <p:attrNameLst>
                                          <p:attrName>style.visibility</p:attrName>
                                        </p:attrNameLst>
                                      </p:cBhvr>
                                      <p:to>
                                        <p:strVal val="hidden"/>
                                      </p:to>
                                    </p:set>
                                  </p:childTnLst>
                                </p:cTn>
                              </p:par>
                            </p:childTnLst>
                          </p:cTn>
                        </p:par>
                      </p:childTnLst>
                    </p:cTn>
                  </p:par>
                  <p:par>
                    <p:cTn id="91" fill="hold">
                      <p:stCondLst>
                        <p:cond delay="indefinite"/>
                      </p:stCondLst>
                      <p:childTnLst>
                        <p:par>
                          <p:cTn id="92" fill="hold">
                            <p:stCondLst>
                              <p:cond delay="0"/>
                            </p:stCondLst>
                            <p:childTnLst>
                              <p:par>
                                <p:cTn id="93" presetID="1" presetClass="exit" presetSubtype="0" fill="hold" grpId="1" nodeType="clickEffect">
                                  <p:stCondLst>
                                    <p:cond delay="0"/>
                                  </p:stCondLst>
                                  <p:childTnLst>
                                    <p:set>
                                      <p:cBhvr>
                                        <p:cTn id="94" dur="1" fill="hold">
                                          <p:stCondLst>
                                            <p:cond delay="0"/>
                                          </p:stCondLst>
                                        </p:cTn>
                                        <p:tgtEl>
                                          <p:spTgt spid="18"/>
                                        </p:tgtEl>
                                        <p:attrNameLst>
                                          <p:attrName>style.visibility</p:attrName>
                                        </p:attrNameLst>
                                      </p:cBhvr>
                                      <p:to>
                                        <p:strVal val="hidden"/>
                                      </p:to>
                                    </p:set>
                                  </p:childTnLst>
                                </p:cTn>
                              </p:par>
                            </p:childTnLst>
                          </p:cTn>
                        </p:par>
                      </p:childTnLst>
                    </p:cTn>
                  </p:par>
                  <p:par>
                    <p:cTn id="95" fill="hold">
                      <p:stCondLst>
                        <p:cond delay="indefinite"/>
                      </p:stCondLst>
                      <p:childTnLst>
                        <p:par>
                          <p:cTn id="96" fill="hold">
                            <p:stCondLst>
                              <p:cond delay="0"/>
                            </p:stCondLst>
                            <p:childTnLst>
                              <p:par>
                                <p:cTn id="97" presetID="1" presetClass="exit" presetSubtype="0" fill="hold" grpId="0" nodeType="clickEffect">
                                  <p:stCondLst>
                                    <p:cond delay="0"/>
                                  </p:stCondLst>
                                  <p:childTnLst>
                                    <p:set>
                                      <p:cBhvr>
                                        <p:cTn id="98" dur="1" fill="hold">
                                          <p:stCondLst>
                                            <p:cond delay="0"/>
                                          </p:stCondLst>
                                        </p:cTn>
                                        <p:tgtEl>
                                          <p:spTgt spid="32"/>
                                        </p:tgtEl>
                                        <p:attrNameLst>
                                          <p:attrName>style.visibility</p:attrName>
                                        </p:attrNameLst>
                                      </p:cBhvr>
                                      <p:to>
                                        <p:strVal val="hidden"/>
                                      </p:to>
                                    </p:set>
                                  </p:childTnLst>
                                </p:cTn>
                              </p:par>
                              <p:par>
                                <p:cTn id="99" presetID="1" presetClass="exit" presetSubtype="0" fill="hold" grpId="0" nodeType="withEffect">
                                  <p:stCondLst>
                                    <p:cond delay="0"/>
                                  </p:stCondLst>
                                  <p:childTnLst>
                                    <p:set>
                                      <p:cBhvr>
                                        <p:cTn id="100" dur="1" fill="hold">
                                          <p:stCondLst>
                                            <p:cond delay="0"/>
                                          </p:stCondLst>
                                        </p:cTn>
                                        <p:tgtEl>
                                          <p:spTgt spid="31"/>
                                        </p:tgtEl>
                                        <p:attrNameLst>
                                          <p:attrName>style.visibility</p:attrName>
                                        </p:attrNameLst>
                                      </p:cBhvr>
                                      <p:to>
                                        <p:strVal val="hidden"/>
                                      </p:to>
                                    </p:set>
                                  </p:childTnLst>
                                </p:cTn>
                              </p:par>
                              <p:par>
                                <p:cTn id="101" presetID="1" presetClass="exit" presetSubtype="0" fill="hold" grpId="0" nodeType="withEffect">
                                  <p:stCondLst>
                                    <p:cond delay="0"/>
                                  </p:stCondLst>
                                  <p:childTnLst>
                                    <p:set>
                                      <p:cBhvr>
                                        <p:cTn id="102" dur="1" fill="hold">
                                          <p:stCondLst>
                                            <p:cond delay="0"/>
                                          </p:stCondLst>
                                        </p:cTn>
                                        <p:tgtEl>
                                          <p:spTgt spid="30"/>
                                        </p:tgtEl>
                                        <p:attrNameLst>
                                          <p:attrName>style.visibility</p:attrName>
                                        </p:attrNameLst>
                                      </p:cBhvr>
                                      <p:to>
                                        <p:strVal val="hidden"/>
                                      </p:to>
                                    </p:set>
                                  </p:childTnLst>
                                </p:cTn>
                              </p:par>
                              <p:par>
                                <p:cTn id="103" presetID="1" presetClass="exit" presetSubtype="0" fill="hold" grpId="0" nodeType="withEffect">
                                  <p:stCondLst>
                                    <p:cond delay="0"/>
                                  </p:stCondLst>
                                  <p:childTnLst>
                                    <p:set>
                                      <p:cBhvr>
                                        <p:cTn id="104" dur="1" fill="hold">
                                          <p:stCondLst>
                                            <p:cond delay="0"/>
                                          </p:stCondLst>
                                        </p:cTn>
                                        <p:tgtEl>
                                          <p:spTgt spid="29"/>
                                        </p:tgtEl>
                                        <p:attrNameLst>
                                          <p:attrName>style.visibility</p:attrName>
                                        </p:attrNameLst>
                                      </p:cBhvr>
                                      <p:to>
                                        <p:strVal val="hidden"/>
                                      </p:to>
                                    </p:set>
                                  </p:childTnLst>
                                </p:cTn>
                              </p:par>
                              <p:par>
                                <p:cTn id="105" presetID="1" presetClass="exit" presetSubtype="0" fill="hold" grpId="0" nodeType="withEffect">
                                  <p:stCondLst>
                                    <p:cond delay="0"/>
                                  </p:stCondLst>
                                  <p:childTnLst>
                                    <p:set>
                                      <p:cBhvr>
                                        <p:cTn id="106" dur="1" fill="hold">
                                          <p:stCondLst>
                                            <p:cond delay="0"/>
                                          </p:stCondLst>
                                        </p:cTn>
                                        <p:tgtEl>
                                          <p:spTgt spid="28"/>
                                        </p:tgtEl>
                                        <p:attrNameLst>
                                          <p:attrName>style.visibility</p:attrName>
                                        </p:attrNameLst>
                                      </p:cBhvr>
                                      <p:to>
                                        <p:strVal val="hidden"/>
                                      </p:to>
                                    </p:set>
                                  </p:childTnLst>
                                </p:cTn>
                              </p:par>
                              <p:par>
                                <p:cTn id="107" presetID="1" presetClass="exit" presetSubtype="0" fill="hold" grpId="0" nodeType="withEffect">
                                  <p:stCondLst>
                                    <p:cond delay="0"/>
                                  </p:stCondLst>
                                  <p:childTnLst>
                                    <p:set>
                                      <p:cBhvr>
                                        <p:cTn id="108" dur="1" fill="hold">
                                          <p:stCondLst>
                                            <p:cond delay="0"/>
                                          </p:stCondLst>
                                        </p:cTn>
                                        <p:tgtEl>
                                          <p:spTgt spid="27"/>
                                        </p:tgtEl>
                                        <p:attrNameLst>
                                          <p:attrName>style.visibility</p:attrName>
                                        </p:attrNameLst>
                                      </p:cBhvr>
                                      <p:to>
                                        <p:strVal val="hidden"/>
                                      </p:to>
                                    </p:set>
                                  </p:childTnLst>
                                </p:cTn>
                              </p:par>
                              <p:par>
                                <p:cTn id="109" presetID="1" presetClass="exit" presetSubtype="0" fill="hold" grpId="0" nodeType="withEffect">
                                  <p:stCondLst>
                                    <p:cond delay="0"/>
                                  </p:stCondLst>
                                  <p:childTnLst>
                                    <p:set>
                                      <p:cBhvr>
                                        <p:cTn id="110" dur="1" fill="hold">
                                          <p:stCondLst>
                                            <p:cond delay="0"/>
                                          </p:stCondLst>
                                        </p:cTn>
                                        <p:tgtEl>
                                          <p:spTgt spid="26"/>
                                        </p:tgtEl>
                                        <p:attrNameLst>
                                          <p:attrName>style.visibility</p:attrName>
                                        </p:attrNameLst>
                                      </p:cBhvr>
                                      <p:to>
                                        <p:strVal val="hidden"/>
                                      </p:to>
                                    </p:set>
                                  </p:childTnLst>
                                </p:cTn>
                              </p:par>
                              <p:par>
                                <p:cTn id="111" presetID="1" presetClass="exit" presetSubtype="0" fill="hold" grpId="0" nodeType="withEffect">
                                  <p:stCondLst>
                                    <p:cond delay="0"/>
                                  </p:stCondLst>
                                  <p:childTnLst>
                                    <p:set>
                                      <p:cBhvr>
                                        <p:cTn id="112" dur="1" fill="hold">
                                          <p:stCondLst>
                                            <p:cond delay="0"/>
                                          </p:stCondLst>
                                        </p:cTn>
                                        <p:tgtEl>
                                          <p:spTgt spid="25"/>
                                        </p:tgtEl>
                                        <p:attrNameLst>
                                          <p:attrName>style.visibility</p:attrName>
                                        </p:attrNameLst>
                                      </p:cBhvr>
                                      <p:to>
                                        <p:strVal val="hidden"/>
                                      </p:to>
                                    </p:set>
                                  </p:childTnLst>
                                </p:cTn>
                              </p:par>
                              <p:par>
                                <p:cTn id="113" presetID="1" presetClass="exit" presetSubtype="0" fill="hold" grpId="0" nodeType="withEffect">
                                  <p:stCondLst>
                                    <p:cond delay="0"/>
                                  </p:stCondLst>
                                  <p:childTnLst>
                                    <p:set>
                                      <p:cBhvr>
                                        <p:cTn id="114" dur="1" fill="hold">
                                          <p:stCondLst>
                                            <p:cond delay="0"/>
                                          </p:stCondLst>
                                        </p:cTn>
                                        <p:tgtEl>
                                          <p:spTgt spid="19"/>
                                        </p:tgtEl>
                                        <p:attrNameLst>
                                          <p:attrName>style.visibility</p:attrName>
                                        </p:attrNameLst>
                                      </p:cBhvr>
                                      <p:to>
                                        <p:strVal val="hidden"/>
                                      </p:to>
                                    </p:set>
                                  </p:childTnLst>
                                </p:cTn>
                              </p:par>
                              <p:par>
                                <p:cTn id="115" presetID="1" presetClass="exit" presetSubtype="0" fill="hold" grpId="0" nodeType="withEffect">
                                  <p:stCondLst>
                                    <p:cond delay="0"/>
                                  </p:stCondLst>
                                  <p:childTnLst>
                                    <p:set>
                                      <p:cBhvr>
                                        <p:cTn id="116" dur="1" fill="hold">
                                          <p:stCondLst>
                                            <p:cond delay="0"/>
                                          </p:stCondLst>
                                        </p:cTn>
                                        <p:tgtEl>
                                          <p:spTgt spid="20"/>
                                        </p:tgtEl>
                                        <p:attrNameLst>
                                          <p:attrName>style.visibility</p:attrName>
                                        </p:attrNameLst>
                                      </p:cBhvr>
                                      <p:to>
                                        <p:strVal val="hidden"/>
                                      </p:to>
                                    </p:set>
                                  </p:childTnLst>
                                </p:cTn>
                              </p:par>
                              <p:par>
                                <p:cTn id="117" presetID="1" presetClass="exit" presetSubtype="0" fill="hold" grpId="0" nodeType="withEffect">
                                  <p:stCondLst>
                                    <p:cond delay="0"/>
                                  </p:stCondLst>
                                  <p:childTnLst>
                                    <p:set>
                                      <p:cBhvr>
                                        <p:cTn id="118" dur="1" fill="hold">
                                          <p:stCondLst>
                                            <p:cond delay="0"/>
                                          </p:stCondLst>
                                        </p:cTn>
                                        <p:tgtEl>
                                          <p:spTgt spid="21"/>
                                        </p:tgtEl>
                                        <p:attrNameLst>
                                          <p:attrName>style.visibility</p:attrName>
                                        </p:attrNameLst>
                                      </p:cBhvr>
                                      <p:to>
                                        <p:strVal val="hidden"/>
                                      </p:to>
                                    </p:set>
                                  </p:childTnLst>
                                </p:cTn>
                              </p:par>
                              <p:par>
                                <p:cTn id="119" presetID="1" presetClass="exit" presetSubtype="0" fill="hold" grpId="0" nodeType="withEffect">
                                  <p:stCondLst>
                                    <p:cond delay="0"/>
                                  </p:stCondLst>
                                  <p:childTnLst>
                                    <p:set>
                                      <p:cBhvr>
                                        <p:cTn id="120" dur="1" fill="hold">
                                          <p:stCondLst>
                                            <p:cond delay="0"/>
                                          </p:stCondLst>
                                        </p:cTn>
                                        <p:tgtEl>
                                          <p:spTgt spid="24"/>
                                        </p:tgtEl>
                                        <p:attrNameLst>
                                          <p:attrName>style.visibility</p:attrName>
                                        </p:attrNameLst>
                                      </p:cBhvr>
                                      <p:to>
                                        <p:strVal val="hidden"/>
                                      </p:to>
                                    </p:set>
                                  </p:childTnLst>
                                </p:cTn>
                              </p:par>
                              <p:par>
                                <p:cTn id="121" presetID="1" presetClass="exit" presetSubtype="0" fill="hold" grpId="0" nodeType="withEffect">
                                  <p:stCondLst>
                                    <p:cond delay="0"/>
                                  </p:stCondLst>
                                  <p:childTnLst>
                                    <p:set>
                                      <p:cBhvr>
                                        <p:cTn id="122" dur="1" fill="hold">
                                          <p:stCondLst>
                                            <p:cond delay="0"/>
                                          </p:stCondLst>
                                        </p:cTn>
                                        <p:tgtEl>
                                          <p:spTgt spid="23"/>
                                        </p:tgtEl>
                                        <p:attrNameLst>
                                          <p:attrName>style.visibility</p:attrName>
                                        </p:attrNameLst>
                                      </p:cBhvr>
                                      <p:to>
                                        <p:strVal val="hidden"/>
                                      </p:to>
                                    </p:set>
                                  </p:childTnLst>
                                </p:cTn>
                              </p:par>
                              <p:par>
                                <p:cTn id="123" presetID="1" presetClass="exit" presetSubtype="0" fill="hold" grpId="0" nodeType="withEffect">
                                  <p:stCondLst>
                                    <p:cond delay="0"/>
                                  </p:stCondLst>
                                  <p:childTnLst>
                                    <p:set>
                                      <p:cBhvr>
                                        <p:cTn id="124" dur="1" fill="hold">
                                          <p:stCondLst>
                                            <p:cond delay="0"/>
                                          </p:stCondLst>
                                        </p:cTn>
                                        <p:tgtEl>
                                          <p:spTgt spid="22"/>
                                        </p:tgtEl>
                                        <p:attrNameLst>
                                          <p:attrName>style.visibility</p:attrName>
                                        </p:attrNameLst>
                                      </p:cBhvr>
                                      <p:to>
                                        <p:strVal val="hidden"/>
                                      </p:to>
                                    </p:set>
                                  </p:childTnLst>
                                </p:cTn>
                              </p:par>
                              <p:par>
                                <p:cTn id="125" presetID="1" presetClass="exit" presetSubtype="0" fill="hold" grpId="0" nodeType="withEffect">
                                  <p:stCondLst>
                                    <p:cond delay="0"/>
                                  </p:stCondLst>
                                  <p:childTnLst>
                                    <p:set>
                                      <p:cBhvr>
                                        <p:cTn id="126" dur="1" fill="hold">
                                          <p:stCondLst>
                                            <p:cond delay="0"/>
                                          </p:stCondLst>
                                        </p:cTn>
                                        <p:tgtEl>
                                          <p:spTgt spid="18"/>
                                        </p:tgtEl>
                                        <p:attrNameLst>
                                          <p:attrName>style.visibility</p:attrName>
                                        </p:attrNameLst>
                                      </p:cBhvr>
                                      <p:to>
                                        <p:strVal val="hidden"/>
                                      </p:to>
                                    </p:set>
                                  </p:childTnLst>
                                </p:cTn>
                              </p:par>
                              <p:par>
                                <p:cTn id="127" presetID="1" presetClass="exit" presetSubtype="0" fill="hold" grpId="0" nodeType="withEffect">
                                  <p:stCondLst>
                                    <p:cond delay="0"/>
                                  </p:stCondLst>
                                  <p:childTnLst>
                                    <p:set>
                                      <p:cBhvr>
                                        <p:cTn id="128" dur="1" fill="hold">
                                          <p:stCondLst>
                                            <p:cond delay="0"/>
                                          </p:stCondLst>
                                        </p:cTn>
                                        <p:tgtEl>
                                          <p:spTgt spid="17"/>
                                        </p:tgtEl>
                                        <p:attrNameLst>
                                          <p:attrName>style.visibility</p:attrName>
                                        </p:attrNameLst>
                                      </p:cBhvr>
                                      <p:to>
                                        <p:strVal val="hidden"/>
                                      </p:to>
                                    </p:set>
                                  </p:childTnLst>
                                </p:cTn>
                              </p:par>
                            </p:childTnLst>
                          </p:cTn>
                        </p:par>
                      </p:childTnLst>
                    </p:cTn>
                  </p:par>
                  <p:par>
                    <p:cTn id="129" fill="hold">
                      <p:stCondLst>
                        <p:cond delay="indefinite"/>
                      </p:stCondLst>
                      <p:childTnLst>
                        <p:par>
                          <p:cTn id="130" fill="hold">
                            <p:stCondLst>
                              <p:cond delay="0"/>
                            </p:stCondLst>
                            <p:childTnLst>
                              <p:par>
                                <p:cTn id="131" presetID="1" presetClass="exit" presetSubtype="0" fill="hold" grpId="0" nodeType="clickEffect">
                                  <p:stCondLst>
                                    <p:cond delay="0"/>
                                  </p:stCondLst>
                                  <p:childTnLst>
                                    <p:set>
                                      <p:cBhvr>
                                        <p:cTn id="132" dur="1" fill="hold">
                                          <p:stCondLst>
                                            <p:cond delay="0"/>
                                          </p:stCondLst>
                                        </p:cTn>
                                        <p:tgtEl>
                                          <p:spTgt spid="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7" grpId="0" animBg="1"/>
      <p:bldP spid="7" grpId="1" animBg="1"/>
      <p:bldP spid="6" grpId="0" animBg="1"/>
      <p:bldP spid="6" grpId="1" animBg="1"/>
      <p:bldP spid="8" grpId="0" animBg="1"/>
      <p:bldP spid="8" grpId="1" animBg="1"/>
      <p:bldP spid="11" grpId="0" animBg="1"/>
      <p:bldP spid="11" grpId="1" animBg="1"/>
      <p:bldP spid="12" grpId="0" animBg="1"/>
      <p:bldP spid="12" grpId="1" animBg="1"/>
      <p:bldP spid="5" grpId="0" animBg="1"/>
      <p:bldP spid="5" grpId="1" animBg="1"/>
      <p:bldP spid="13" grpId="0" animBg="1"/>
      <p:bldP spid="13" grpId="1" animBg="1"/>
      <p:bldP spid="14" grpId="0"/>
      <p:bldP spid="17" grpId="0" animBg="1"/>
      <p:bldP spid="17" grpId="1" animBg="1"/>
      <p:bldP spid="18" grpId="0" animBg="1"/>
      <p:bldP spid="18" grpId="1"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6" grpId="0" animBg="1"/>
      <p:bldP spid="36" grpId="1" animBg="1"/>
      <p:bldP spid="33" grpId="0" animBg="1"/>
      <p:bldP spid="34" grpId="0" animBg="1"/>
      <p:bldP spid="34" grpId="1" animBg="1"/>
      <p:bldP spid="35" grpId="0" animBg="1"/>
      <p:bldP spid="35" grpId="1" animBg="1"/>
      <p:bldP spid="39" grpId="2" animBg="1"/>
      <p:bldP spid="39" grpId="3"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4B926-42DC-0743-A7A2-E6F96EC194D4}"/>
              </a:ext>
            </a:extLst>
          </p:cNvPr>
          <p:cNvSpPr>
            <a:spLocks noGrp="1"/>
          </p:cNvSpPr>
          <p:nvPr>
            <p:ph type="title"/>
          </p:nvPr>
        </p:nvSpPr>
        <p:spPr/>
        <p:txBody>
          <a:bodyPr/>
          <a:lstStyle/>
          <a:p>
            <a:r>
              <a:rPr lang="en-US" dirty="0"/>
              <a:t>Selective Breeding</a:t>
            </a:r>
          </a:p>
        </p:txBody>
      </p:sp>
      <p:sp>
        <p:nvSpPr>
          <p:cNvPr id="3" name="Content Placeholder 2">
            <a:extLst>
              <a:ext uri="{FF2B5EF4-FFF2-40B4-BE49-F238E27FC236}">
                <a16:creationId xmlns:a16="http://schemas.microsoft.com/office/drawing/2014/main" id="{E06785DD-D973-FD4D-94BC-42CFE7770681}"/>
              </a:ext>
            </a:extLst>
          </p:cNvPr>
          <p:cNvSpPr>
            <a:spLocks noGrp="1"/>
          </p:cNvSpPr>
          <p:nvPr>
            <p:ph idx="1"/>
          </p:nvPr>
        </p:nvSpPr>
        <p:spPr>
          <a:xfrm>
            <a:off x="5950226" y="1027905"/>
            <a:ext cx="5403574" cy="5464969"/>
          </a:xfrm>
        </p:spPr>
        <p:txBody>
          <a:bodyPr>
            <a:normAutofit/>
          </a:bodyPr>
          <a:lstStyle/>
          <a:p>
            <a:pPr>
              <a:lnSpc>
                <a:spcPct val="150000"/>
              </a:lnSpc>
            </a:pPr>
            <a:r>
              <a:rPr lang="en-US" dirty="0"/>
              <a:t>Selecting parents to produce offspring with desired traits</a:t>
            </a:r>
          </a:p>
          <a:p>
            <a:pPr>
              <a:lnSpc>
                <a:spcPct val="150000"/>
              </a:lnSpc>
            </a:pPr>
            <a:r>
              <a:rPr lang="en-US" dirty="0"/>
              <a:t>Knowledge of inheritance and genotypes enhances selective breeding efforts </a:t>
            </a:r>
          </a:p>
          <a:p>
            <a:pPr>
              <a:lnSpc>
                <a:spcPct val="150000"/>
              </a:lnSpc>
            </a:pPr>
            <a:r>
              <a:rPr lang="en-US" dirty="0"/>
              <a:t>Aquaculture production uses selective breeding to improve quality and quantity of organisms </a:t>
            </a:r>
          </a:p>
        </p:txBody>
      </p:sp>
      <p:pic>
        <p:nvPicPr>
          <p:cNvPr id="6" name="Graphic 5">
            <a:extLst>
              <a:ext uri="{FF2B5EF4-FFF2-40B4-BE49-F238E27FC236}">
                <a16:creationId xmlns:a16="http://schemas.microsoft.com/office/drawing/2014/main" id="{E456F467-9C4B-CE4B-9A34-962DEA483C0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19758" y="2138294"/>
            <a:ext cx="4762500" cy="3721100"/>
          </a:xfrm>
          <a:prstGeom prst="rect">
            <a:avLst/>
          </a:prstGeom>
        </p:spPr>
      </p:pic>
      <p:sp>
        <p:nvSpPr>
          <p:cNvPr id="7" name="Rectangle 6">
            <a:extLst>
              <a:ext uri="{FF2B5EF4-FFF2-40B4-BE49-F238E27FC236}">
                <a16:creationId xmlns:a16="http://schemas.microsoft.com/office/drawing/2014/main" id="{1161EE66-A596-9F44-80D1-A19B1647185A}"/>
              </a:ext>
            </a:extLst>
          </p:cNvPr>
          <p:cNvSpPr/>
          <p:nvPr/>
        </p:nvSpPr>
        <p:spPr>
          <a:xfrm>
            <a:off x="0" y="6611779"/>
            <a:ext cx="1896673" cy="246221"/>
          </a:xfrm>
          <a:prstGeom prst="rect">
            <a:avLst/>
          </a:prstGeom>
        </p:spPr>
        <p:txBody>
          <a:bodyPr wrap="none">
            <a:spAutoFit/>
          </a:bodyPr>
          <a:lstStyle/>
          <a:p>
            <a:r>
              <a:rPr lang="en-US" sz="1000" dirty="0" err="1">
                <a:solidFill>
                  <a:schemeClr val="accent5">
                    <a:lumMod val="60000"/>
                    <a:lumOff val="40000"/>
                  </a:schemeClr>
                </a:solidFill>
                <a:latin typeface="Open Sans" panose="020F0502020204030204" pitchFamily="34" charset="0"/>
              </a:rPr>
              <a:t>ian.umces.edu</a:t>
            </a:r>
            <a:r>
              <a:rPr lang="en-US" sz="1000" dirty="0">
                <a:solidFill>
                  <a:schemeClr val="accent5">
                    <a:lumMod val="60000"/>
                    <a:lumOff val="40000"/>
                  </a:schemeClr>
                </a:solidFill>
                <a:latin typeface="Open Sans" panose="020F0502020204030204" pitchFamily="34" charset="0"/>
              </a:rPr>
              <a:t>/media-library</a:t>
            </a:r>
            <a:endParaRPr lang="en-US" sz="1000" dirty="0">
              <a:solidFill>
                <a:schemeClr val="accent5">
                  <a:lumMod val="60000"/>
                  <a:lumOff val="40000"/>
                </a:schemeClr>
              </a:solidFill>
            </a:endParaRPr>
          </a:p>
        </p:txBody>
      </p:sp>
      <p:pic>
        <p:nvPicPr>
          <p:cNvPr id="9" name="Video 8" title="Clown Fishes">
            <a:hlinkClick r:id="" action="ppaction://media"/>
            <a:extLst>
              <a:ext uri="{FF2B5EF4-FFF2-40B4-BE49-F238E27FC236}">
                <a16:creationId xmlns:a16="http://schemas.microsoft.com/office/drawing/2014/main" id="{AE5AA051-947C-0349-A8D2-6608BCA9E964}"/>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977500" y="2485277"/>
            <a:ext cx="4227546" cy="1662088"/>
          </a:xfrm>
          <a:prstGeom prst="ellipse">
            <a:avLst/>
          </a:prstGeom>
          <a:ln>
            <a:noFill/>
          </a:ln>
          <a:effectLst>
            <a:softEdge rad="112500"/>
          </a:effectLst>
        </p:spPr>
      </p:pic>
    </p:spTree>
    <p:extLst>
      <p:ext uri="{BB962C8B-B14F-4D97-AF65-F5344CB8AC3E}">
        <p14:creationId xmlns:p14="http://schemas.microsoft.com/office/powerpoint/2010/main" val="1148983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749"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15" repeatCount="indefinite" fill="hold" display="0">
                  <p:stCondLst>
                    <p:cond delay="indefinite"/>
                  </p:stCondLst>
                </p:cTn>
                <p:tgtEl>
                  <p:spTgt spid="9"/>
                </p:tgtEl>
              </p:cMediaNode>
            </p:video>
            <p:seq concurrent="1" nextAc="seek">
              <p:cTn id="16" restart="whenNotActive" fill="hold" evtFilter="cancelBubble" nodeType="interactiveSeq">
                <p:stCondLst>
                  <p:cond evt="onClick" delay="0">
                    <p:tgtEl>
                      <p:spTgt spid="9"/>
                    </p:tgtEl>
                  </p:cond>
                </p:stCondLst>
                <p:endSync evt="end" delay="0">
                  <p:rtn val="all"/>
                </p:endSync>
                <p:childTnLst>
                  <p:par>
                    <p:cTn id="17" fill="hold">
                      <p:stCondLst>
                        <p:cond delay="0"/>
                      </p:stCondLst>
                      <p:childTnLst>
                        <p:par>
                          <p:cTn id="18" fill="hold">
                            <p:stCondLst>
                              <p:cond delay="0"/>
                            </p:stCondLst>
                            <p:childTnLst>
                              <p:par>
                                <p:cTn id="19" presetID="2" presetClass="mediacall" presetSubtype="0" fill="hold" nodeType="clickEffect">
                                  <p:stCondLst>
                                    <p:cond delay="0"/>
                                  </p:stCondLst>
                                  <p:childTnLst>
                                    <p:cmd type="call" cmd="togglePause">
                                      <p:cBhvr>
                                        <p:cTn id="20"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075A0-C5EF-FE42-AE1E-C6BC13D34DE9}"/>
              </a:ext>
            </a:extLst>
          </p:cNvPr>
          <p:cNvSpPr>
            <a:spLocks noGrp="1"/>
          </p:cNvSpPr>
          <p:nvPr>
            <p:ph type="title"/>
          </p:nvPr>
        </p:nvSpPr>
        <p:spPr/>
        <p:txBody>
          <a:bodyPr/>
          <a:lstStyle/>
          <a:p>
            <a:r>
              <a:rPr lang="en-US" dirty="0"/>
              <a:t>Hard Clam Aquaculture</a:t>
            </a:r>
          </a:p>
        </p:txBody>
      </p:sp>
      <p:sp>
        <p:nvSpPr>
          <p:cNvPr id="3" name="Content Placeholder 2">
            <a:extLst>
              <a:ext uri="{FF2B5EF4-FFF2-40B4-BE49-F238E27FC236}">
                <a16:creationId xmlns:a16="http://schemas.microsoft.com/office/drawing/2014/main" id="{15142686-5E5D-2945-9BD2-5CD03A3A650C}"/>
              </a:ext>
            </a:extLst>
          </p:cNvPr>
          <p:cNvSpPr>
            <a:spLocks noGrp="1"/>
          </p:cNvSpPr>
          <p:nvPr>
            <p:ph idx="1"/>
          </p:nvPr>
        </p:nvSpPr>
        <p:spPr>
          <a:xfrm>
            <a:off x="838200" y="1825625"/>
            <a:ext cx="5257800" cy="4351338"/>
          </a:xfrm>
        </p:spPr>
        <p:txBody>
          <a:bodyPr anchor="ctr"/>
          <a:lstStyle/>
          <a:p>
            <a:r>
              <a:rPr lang="en-US" dirty="0"/>
              <a:t>Largest Aquaculture Industry in Virginia = Hard Clam, </a:t>
            </a:r>
            <a:r>
              <a:rPr lang="en-US" i="1" dirty="0"/>
              <a:t>Mercenaria mercenaria </a:t>
            </a:r>
          </a:p>
          <a:p>
            <a:r>
              <a:rPr lang="en-US" dirty="0"/>
              <a:t>Florida is also a large producer of hard clams</a:t>
            </a:r>
          </a:p>
          <a:p>
            <a:r>
              <a:rPr lang="en-US" dirty="0">
                <a:hlinkClick r:id="rId3"/>
              </a:rPr>
              <a:t>https://youtu.be/RFOmlD_OX-s</a:t>
            </a:r>
            <a:r>
              <a:rPr lang="en-US" dirty="0"/>
              <a:t> </a:t>
            </a:r>
          </a:p>
        </p:txBody>
      </p:sp>
      <p:pic>
        <p:nvPicPr>
          <p:cNvPr id="9" name="Picture 8" descr="A picture containing person, invertebrate, mollusk, holding&#10;&#10;Description automatically generated">
            <a:extLst>
              <a:ext uri="{FF2B5EF4-FFF2-40B4-BE49-F238E27FC236}">
                <a16:creationId xmlns:a16="http://schemas.microsoft.com/office/drawing/2014/main" id="{589ECFC6-9168-B447-899F-60540A8EDEA7}"/>
              </a:ext>
            </a:extLst>
          </p:cNvPr>
          <p:cNvPicPr>
            <a:picLocks noChangeAspect="1"/>
          </p:cNvPicPr>
          <p:nvPr/>
        </p:nvPicPr>
        <p:blipFill>
          <a:blip r:embed="rId4"/>
          <a:stretch>
            <a:fillRect/>
          </a:stretch>
        </p:blipFill>
        <p:spPr>
          <a:xfrm>
            <a:off x="6865012" y="2132123"/>
            <a:ext cx="4868035" cy="3291215"/>
          </a:xfrm>
          <a:prstGeom prst="rect">
            <a:avLst/>
          </a:prstGeom>
        </p:spPr>
      </p:pic>
      <p:sp>
        <p:nvSpPr>
          <p:cNvPr id="10" name="Rectangle 9">
            <a:extLst>
              <a:ext uri="{FF2B5EF4-FFF2-40B4-BE49-F238E27FC236}">
                <a16:creationId xmlns:a16="http://schemas.microsoft.com/office/drawing/2014/main" id="{7388A16C-8FA4-C045-B115-AE7C905EF58E}"/>
              </a:ext>
            </a:extLst>
          </p:cNvPr>
          <p:cNvSpPr/>
          <p:nvPr/>
        </p:nvSpPr>
        <p:spPr>
          <a:xfrm>
            <a:off x="5249917" y="6618398"/>
            <a:ext cx="6942083" cy="230832"/>
          </a:xfrm>
          <a:prstGeom prst="rect">
            <a:avLst/>
          </a:prstGeom>
        </p:spPr>
        <p:txBody>
          <a:bodyPr wrap="square">
            <a:spAutoFit/>
          </a:bodyPr>
          <a:lstStyle/>
          <a:p>
            <a:r>
              <a:rPr lang="en-US" sz="900" dirty="0">
                <a:solidFill>
                  <a:schemeClr val="accent5">
                    <a:lumMod val="40000"/>
                    <a:lumOff val="60000"/>
                  </a:schemeClr>
                </a:solidFill>
              </a:rPr>
              <a:t>https://</a:t>
            </a:r>
            <a:r>
              <a:rPr lang="en-US" sz="900" dirty="0" err="1">
                <a:solidFill>
                  <a:schemeClr val="accent5">
                    <a:lumMod val="40000"/>
                    <a:lumOff val="60000"/>
                  </a:schemeClr>
                </a:solidFill>
              </a:rPr>
              <a:t>upload.wikimedia.org</a:t>
            </a:r>
            <a:r>
              <a:rPr lang="en-US" sz="900" dirty="0">
                <a:solidFill>
                  <a:schemeClr val="accent5">
                    <a:lumMod val="40000"/>
                    <a:lumOff val="60000"/>
                  </a:schemeClr>
                </a:solidFill>
              </a:rPr>
              <a:t>/</a:t>
            </a:r>
            <a:r>
              <a:rPr lang="en-US" sz="900" dirty="0" err="1">
                <a:solidFill>
                  <a:schemeClr val="accent5">
                    <a:lumMod val="40000"/>
                    <a:lumOff val="60000"/>
                  </a:schemeClr>
                </a:solidFill>
              </a:rPr>
              <a:t>wikipedia</a:t>
            </a:r>
            <a:r>
              <a:rPr lang="en-US" sz="900" dirty="0">
                <a:solidFill>
                  <a:schemeClr val="accent5">
                    <a:lumMod val="40000"/>
                    <a:lumOff val="60000"/>
                  </a:schemeClr>
                </a:solidFill>
              </a:rPr>
              <a:t>/commons/thumb/3/3b/LittleNeck_clams_USDA96c1862.jpg/220px-LittleNeck_clams_USDA96c1862.jpg</a:t>
            </a:r>
          </a:p>
        </p:txBody>
      </p:sp>
    </p:spTree>
    <p:extLst>
      <p:ext uri="{BB962C8B-B14F-4D97-AF65-F5344CB8AC3E}">
        <p14:creationId xmlns:p14="http://schemas.microsoft.com/office/powerpoint/2010/main" val="13602155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075A0-C5EF-FE42-AE1E-C6BC13D34DE9}"/>
              </a:ext>
            </a:extLst>
          </p:cNvPr>
          <p:cNvSpPr>
            <a:spLocks noGrp="1"/>
          </p:cNvSpPr>
          <p:nvPr>
            <p:ph type="title"/>
          </p:nvPr>
        </p:nvSpPr>
        <p:spPr/>
        <p:txBody>
          <a:bodyPr/>
          <a:lstStyle/>
          <a:p>
            <a:r>
              <a:rPr lang="en-US" dirty="0"/>
              <a:t>Hard Clam Aquaculture Recap</a:t>
            </a:r>
          </a:p>
        </p:txBody>
      </p:sp>
      <p:sp>
        <p:nvSpPr>
          <p:cNvPr id="3" name="Content Placeholder 2">
            <a:extLst>
              <a:ext uri="{FF2B5EF4-FFF2-40B4-BE49-F238E27FC236}">
                <a16:creationId xmlns:a16="http://schemas.microsoft.com/office/drawing/2014/main" id="{15142686-5E5D-2945-9BD2-5CD03A3A650C}"/>
              </a:ext>
            </a:extLst>
          </p:cNvPr>
          <p:cNvSpPr>
            <a:spLocks noGrp="1"/>
          </p:cNvSpPr>
          <p:nvPr>
            <p:ph idx="1"/>
          </p:nvPr>
        </p:nvSpPr>
        <p:spPr>
          <a:xfrm>
            <a:off x="838200" y="1825625"/>
            <a:ext cx="3770096" cy="4351338"/>
          </a:xfrm>
        </p:spPr>
        <p:txBody>
          <a:bodyPr/>
          <a:lstStyle/>
          <a:p>
            <a:r>
              <a:rPr lang="en-US" dirty="0"/>
              <a:t>Largest Aquaculture Industry in Virginia = Hard Clam, </a:t>
            </a:r>
            <a:r>
              <a:rPr lang="en-US" i="1" dirty="0"/>
              <a:t>Mercenaria mercenaria </a:t>
            </a:r>
          </a:p>
          <a:p>
            <a:r>
              <a:rPr lang="en-US" dirty="0"/>
              <a:t>Induce clams to spawn</a:t>
            </a:r>
          </a:p>
        </p:txBody>
      </p:sp>
      <p:pic>
        <p:nvPicPr>
          <p:cNvPr id="26" name="Picture 25">
            <a:extLst>
              <a:ext uri="{FF2B5EF4-FFF2-40B4-BE49-F238E27FC236}">
                <a16:creationId xmlns:a16="http://schemas.microsoft.com/office/drawing/2014/main" id="{D76AA6A2-BE06-974B-9412-139BDFC39976}"/>
              </a:ext>
            </a:extLst>
          </p:cNvPr>
          <p:cNvPicPr>
            <a:picLocks noChangeAspect="1"/>
          </p:cNvPicPr>
          <p:nvPr/>
        </p:nvPicPr>
        <p:blipFill>
          <a:blip r:embed="rId3"/>
          <a:srcRect/>
          <a:stretch/>
        </p:blipFill>
        <p:spPr>
          <a:xfrm>
            <a:off x="5148732" y="1693555"/>
            <a:ext cx="6778225" cy="4518816"/>
          </a:xfrm>
          <a:prstGeom prst="rect">
            <a:avLst/>
          </a:prstGeom>
        </p:spPr>
      </p:pic>
      <p:sp>
        <p:nvSpPr>
          <p:cNvPr id="27" name="Oval 26">
            <a:extLst>
              <a:ext uri="{FF2B5EF4-FFF2-40B4-BE49-F238E27FC236}">
                <a16:creationId xmlns:a16="http://schemas.microsoft.com/office/drawing/2014/main" id="{15BEB2DB-5AA6-5C47-BE7A-4E1FF4D673C3}"/>
              </a:ext>
            </a:extLst>
          </p:cNvPr>
          <p:cNvSpPr/>
          <p:nvPr/>
        </p:nvSpPr>
        <p:spPr>
          <a:xfrm>
            <a:off x="5433391" y="2279374"/>
            <a:ext cx="6493566" cy="316557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18F61E7F-6891-114B-8D7E-D76E42F73403}"/>
              </a:ext>
            </a:extLst>
          </p:cNvPr>
          <p:cNvSpPr txBox="1"/>
          <p:nvPr/>
        </p:nvSpPr>
        <p:spPr>
          <a:xfrm>
            <a:off x="7664841" y="5485842"/>
            <a:ext cx="2507974" cy="523220"/>
          </a:xfrm>
          <a:prstGeom prst="rect">
            <a:avLst/>
          </a:prstGeom>
          <a:noFill/>
        </p:spPr>
        <p:txBody>
          <a:bodyPr wrap="square" rtlCol="0">
            <a:spAutoFit/>
          </a:bodyPr>
          <a:lstStyle/>
          <a:p>
            <a:r>
              <a:rPr lang="en-US" sz="2800" dirty="0">
                <a:solidFill>
                  <a:schemeClr val="accent1"/>
                </a:solidFill>
              </a:rPr>
              <a:t>A lot Gametes !</a:t>
            </a:r>
          </a:p>
        </p:txBody>
      </p:sp>
      <p:sp>
        <p:nvSpPr>
          <p:cNvPr id="8" name="Rectangle 7">
            <a:extLst>
              <a:ext uri="{FF2B5EF4-FFF2-40B4-BE49-F238E27FC236}">
                <a16:creationId xmlns:a16="http://schemas.microsoft.com/office/drawing/2014/main" id="{16B92142-2F47-324D-8C41-9A5D2E15860A}"/>
              </a:ext>
            </a:extLst>
          </p:cNvPr>
          <p:cNvSpPr/>
          <p:nvPr/>
        </p:nvSpPr>
        <p:spPr>
          <a:xfrm>
            <a:off x="7672861" y="6627812"/>
            <a:ext cx="4475922" cy="246221"/>
          </a:xfrm>
          <a:prstGeom prst="rect">
            <a:avLst/>
          </a:prstGeom>
        </p:spPr>
        <p:txBody>
          <a:bodyPr wrap="square">
            <a:spAutoFit/>
          </a:bodyPr>
          <a:lstStyle/>
          <a:p>
            <a:r>
              <a:rPr lang="en-US" sz="1000" dirty="0">
                <a:solidFill>
                  <a:schemeClr val="accent5">
                    <a:lumMod val="60000"/>
                    <a:lumOff val="40000"/>
                  </a:schemeClr>
                </a:solidFill>
              </a:rPr>
              <a:t>https://</a:t>
            </a:r>
            <a:r>
              <a:rPr lang="en-US" sz="1000" dirty="0" err="1">
                <a:solidFill>
                  <a:schemeClr val="accent5">
                    <a:lumMod val="60000"/>
                    <a:lumOff val="40000"/>
                  </a:schemeClr>
                </a:solidFill>
              </a:rPr>
              <a:t>www.vims.edu</a:t>
            </a:r>
            <a:r>
              <a:rPr lang="en-US" sz="1000" dirty="0">
                <a:solidFill>
                  <a:schemeClr val="accent5">
                    <a:lumMod val="60000"/>
                    <a:lumOff val="40000"/>
                  </a:schemeClr>
                </a:solidFill>
              </a:rPr>
              <a:t>/</a:t>
            </a:r>
            <a:r>
              <a:rPr lang="en-US" sz="1000" dirty="0" err="1">
                <a:solidFill>
                  <a:schemeClr val="accent5">
                    <a:lumMod val="60000"/>
                    <a:lumOff val="40000"/>
                  </a:schemeClr>
                </a:solidFill>
              </a:rPr>
              <a:t>esl</a:t>
            </a:r>
            <a:r>
              <a:rPr lang="en-US" sz="1000" dirty="0">
                <a:solidFill>
                  <a:schemeClr val="accent5">
                    <a:lumMod val="60000"/>
                    <a:lumOff val="40000"/>
                  </a:schemeClr>
                </a:solidFill>
              </a:rPr>
              <a:t>/research/aquaculture-research/hard-clam/</a:t>
            </a:r>
            <a:r>
              <a:rPr lang="en-US" sz="1000" dirty="0" err="1">
                <a:solidFill>
                  <a:schemeClr val="accent5">
                    <a:lumMod val="60000"/>
                    <a:lumOff val="40000"/>
                  </a:schemeClr>
                </a:solidFill>
              </a:rPr>
              <a:t>index.php</a:t>
            </a:r>
            <a:endParaRPr lang="en-US" sz="1000" dirty="0">
              <a:solidFill>
                <a:schemeClr val="accent5">
                  <a:lumMod val="60000"/>
                  <a:lumOff val="40000"/>
                </a:schemeClr>
              </a:solidFill>
            </a:endParaRPr>
          </a:p>
        </p:txBody>
      </p:sp>
      <p:pic>
        <p:nvPicPr>
          <p:cNvPr id="9" name="Picture 8" descr="A snail on a white surface&#10;&#10;Description automatically generated with medium confidence">
            <a:extLst>
              <a:ext uri="{FF2B5EF4-FFF2-40B4-BE49-F238E27FC236}">
                <a16:creationId xmlns:a16="http://schemas.microsoft.com/office/drawing/2014/main" id="{A3265CCD-495D-EA49-B11F-C39F184E7EB4}"/>
              </a:ext>
            </a:extLst>
          </p:cNvPr>
          <p:cNvPicPr>
            <a:picLocks noChangeAspect="1"/>
          </p:cNvPicPr>
          <p:nvPr/>
        </p:nvPicPr>
        <p:blipFill>
          <a:blip r:embed="rId4"/>
          <a:stretch>
            <a:fillRect/>
          </a:stretch>
        </p:blipFill>
        <p:spPr>
          <a:xfrm>
            <a:off x="5148732" y="1413051"/>
            <a:ext cx="6778225" cy="5079824"/>
          </a:xfrm>
          <a:prstGeom prst="rect">
            <a:avLst/>
          </a:prstGeom>
        </p:spPr>
      </p:pic>
      <p:sp>
        <p:nvSpPr>
          <p:cNvPr id="10" name="Oval 9">
            <a:extLst>
              <a:ext uri="{FF2B5EF4-FFF2-40B4-BE49-F238E27FC236}">
                <a16:creationId xmlns:a16="http://schemas.microsoft.com/office/drawing/2014/main" id="{BE50A02B-CE8E-F140-AB80-DAE905FED5F4}"/>
              </a:ext>
            </a:extLst>
          </p:cNvPr>
          <p:cNvSpPr/>
          <p:nvPr/>
        </p:nvSpPr>
        <p:spPr>
          <a:xfrm>
            <a:off x="5433391" y="2279374"/>
            <a:ext cx="3525079" cy="316557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0B8DC83-A717-EF40-AA39-95A89EB16FEF}"/>
              </a:ext>
            </a:extLst>
          </p:cNvPr>
          <p:cNvSpPr txBox="1"/>
          <p:nvPr/>
        </p:nvSpPr>
        <p:spPr>
          <a:xfrm>
            <a:off x="6304721" y="1825625"/>
            <a:ext cx="1782418" cy="523220"/>
          </a:xfrm>
          <a:prstGeom prst="rect">
            <a:avLst/>
          </a:prstGeom>
          <a:noFill/>
        </p:spPr>
        <p:txBody>
          <a:bodyPr wrap="square" rtlCol="0">
            <a:spAutoFit/>
          </a:bodyPr>
          <a:lstStyle/>
          <a:p>
            <a:r>
              <a:rPr lang="en-US" sz="2800" dirty="0">
                <a:solidFill>
                  <a:schemeClr val="accent1"/>
                </a:solidFill>
              </a:rPr>
              <a:t>Gametes</a:t>
            </a:r>
          </a:p>
        </p:txBody>
      </p:sp>
    </p:spTree>
    <p:extLst>
      <p:ext uri="{BB962C8B-B14F-4D97-AF65-F5344CB8AC3E}">
        <p14:creationId xmlns:p14="http://schemas.microsoft.com/office/powerpoint/2010/main" val="131817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075A0-C5EF-FE42-AE1E-C6BC13D34DE9}"/>
              </a:ext>
            </a:extLst>
          </p:cNvPr>
          <p:cNvSpPr>
            <a:spLocks noGrp="1"/>
          </p:cNvSpPr>
          <p:nvPr>
            <p:ph type="title"/>
          </p:nvPr>
        </p:nvSpPr>
        <p:spPr/>
        <p:txBody>
          <a:bodyPr/>
          <a:lstStyle/>
          <a:p>
            <a:r>
              <a:rPr lang="en-US" dirty="0"/>
              <a:t>Hard Clam Aquaculture Recap</a:t>
            </a:r>
          </a:p>
        </p:txBody>
      </p:sp>
      <p:sp>
        <p:nvSpPr>
          <p:cNvPr id="3" name="Content Placeholder 2">
            <a:extLst>
              <a:ext uri="{FF2B5EF4-FFF2-40B4-BE49-F238E27FC236}">
                <a16:creationId xmlns:a16="http://schemas.microsoft.com/office/drawing/2014/main" id="{15142686-5E5D-2945-9BD2-5CD03A3A650C}"/>
              </a:ext>
            </a:extLst>
          </p:cNvPr>
          <p:cNvSpPr>
            <a:spLocks noGrp="1"/>
          </p:cNvSpPr>
          <p:nvPr>
            <p:ph idx="1"/>
          </p:nvPr>
        </p:nvSpPr>
        <p:spPr>
          <a:xfrm>
            <a:off x="838200" y="1825625"/>
            <a:ext cx="3770096" cy="4351338"/>
          </a:xfrm>
        </p:spPr>
        <p:txBody>
          <a:bodyPr/>
          <a:lstStyle/>
          <a:p>
            <a:r>
              <a:rPr lang="en-US" dirty="0"/>
              <a:t>Largest Aquaculture Industry in Virginia = Hard Clam, </a:t>
            </a:r>
            <a:r>
              <a:rPr lang="en-US" i="1" dirty="0"/>
              <a:t>Mercenaria mercenaria </a:t>
            </a:r>
          </a:p>
          <a:p>
            <a:r>
              <a:rPr lang="en-US" dirty="0"/>
              <a:t>Induce clams to spawn</a:t>
            </a:r>
          </a:p>
          <a:p>
            <a:r>
              <a:rPr lang="en-US" dirty="0"/>
              <a:t>Get clam larvae </a:t>
            </a:r>
          </a:p>
          <a:p>
            <a:r>
              <a:rPr lang="en-US" dirty="0"/>
              <a:t>Very small</a:t>
            </a:r>
          </a:p>
        </p:txBody>
      </p:sp>
      <p:pic>
        <p:nvPicPr>
          <p:cNvPr id="26" name="Picture 25">
            <a:extLst>
              <a:ext uri="{FF2B5EF4-FFF2-40B4-BE49-F238E27FC236}">
                <a16:creationId xmlns:a16="http://schemas.microsoft.com/office/drawing/2014/main" id="{D76AA6A2-BE06-974B-9412-139BDFC39976}"/>
              </a:ext>
            </a:extLst>
          </p:cNvPr>
          <p:cNvPicPr>
            <a:picLocks noChangeAspect="1"/>
          </p:cNvPicPr>
          <p:nvPr/>
        </p:nvPicPr>
        <p:blipFill>
          <a:blip r:embed="rId3"/>
          <a:srcRect/>
          <a:stretch/>
        </p:blipFill>
        <p:spPr>
          <a:xfrm rot="16200000">
            <a:off x="7102879" y="408412"/>
            <a:ext cx="3396462" cy="6041175"/>
          </a:xfrm>
          <a:prstGeom prst="rect">
            <a:avLst/>
          </a:prstGeom>
        </p:spPr>
      </p:pic>
      <p:pic>
        <p:nvPicPr>
          <p:cNvPr id="6" name="Picture 5" descr="A picture containing person, hand&#10;&#10;Description automatically generated">
            <a:extLst>
              <a:ext uri="{FF2B5EF4-FFF2-40B4-BE49-F238E27FC236}">
                <a16:creationId xmlns:a16="http://schemas.microsoft.com/office/drawing/2014/main" id="{7A01CE42-9E6B-064B-BBC5-7D2F518F475F}"/>
              </a:ext>
            </a:extLst>
          </p:cNvPr>
          <p:cNvPicPr>
            <a:picLocks noChangeAspect="1"/>
          </p:cNvPicPr>
          <p:nvPr/>
        </p:nvPicPr>
        <p:blipFill>
          <a:blip r:embed="rId4"/>
          <a:stretch>
            <a:fillRect/>
          </a:stretch>
        </p:blipFill>
        <p:spPr>
          <a:xfrm>
            <a:off x="5472600" y="1686519"/>
            <a:ext cx="6467313" cy="4182986"/>
          </a:xfrm>
          <a:prstGeom prst="rect">
            <a:avLst/>
          </a:prstGeom>
        </p:spPr>
      </p:pic>
      <p:sp>
        <p:nvSpPr>
          <p:cNvPr id="10" name="Rectangle 9">
            <a:extLst>
              <a:ext uri="{FF2B5EF4-FFF2-40B4-BE49-F238E27FC236}">
                <a16:creationId xmlns:a16="http://schemas.microsoft.com/office/drawing/2014/main" id="{7FF6D28B-3D75-8D4A-B29D-95BDF93C57E6}"/>
              </a:ext>
            </a:extLst>
          </p:cNvPr>
          <p:cNvSpPr/>
          <p:nvPr/>
        </p:nvSpPr>
        <p:spPr>
          <a:xfrm>
            <a:off x="7672861" y="6627812"/>
            <a:ext cx="4475922" cy="246221"/>
          </a:xfrm>
          <a:prstGeom prst="rect">
            <a:avLst/>
          </a:prstGeom>
        </p:spPr>
        <p:txBody>
          <a:bodyPr wrap="square">
            <a:spAutoFit/>
          </a:bodyPr>
          <a:lstStyle/>
          <a:p>
            <a:r>
              <a:rPr lang="en-US" sz="1000" dirty="0">
                <a:solidFill>
                  <a:schemeClr val="accent5">
                    <a:lumMod val="60000"/>
                    <a:lumOff val="40000"/>
                  </a:schemeClr>
                </a:solidFill>
              </a:rPr>
              <a:t>https://</a:t>
            </a:r>
            <a:r>
              <a:rPr lang="en-US" sz="1000" dirty="0" err="1">
                <a:solidFill>
                  <a:schemeClr val="accent5">
                    <a:lumMod val="60000"/>
                    <a:lumOff val="40000"/>
                  </a:schemeClr>
                </a:solidFill>
              </a:rPr>
              <a:t>www.vims.edu</a:t>
            </a:r>
            <a:r>
              <a:rPr lang="en-US" sz="1000" dirty="0">
                <a:solidFill>
                  <a:schemeClr val="accent5">
                    <a:lumMod val="60000"/>
                    <a:lumOff val="40000"/>
                  </a:schemeClr>
                </a:solidFill>
              </a:rPr>
              <a:t>/</a:t>
            </a:r>
            <a:r>
              <a:rPr lang="en-US" sz="1000" dirty="0" err="1">
                <a:solidFill>
                  <a:schemeClr val="accent5">
                    <a:lumMod val="60000"/>
                    <a:lumOff val="40000"/>
                  </a:schemeClr>
                </a:solidFill>
              </a:rPr>
              <a:t>esl</a:t>
            </a:r>
            <a:r>
              <a:rPr lang="en-US" sz="1000" dirty="0">
                <a:solidFill>
                  <a:schemeClr val="accent5">
                    <a:lumMod val="60000"/>
                    <a:lumOff val="40000"/>
                  </a:schemeClr>
                </a:solidFill>
              </a:rPr>
              <a:t>/research/aquaculture-research/hard-clam/</a:t>
            </a:r>
            <a:r>
              <a:rPr lang="en-US" sz="1000" dirty="0" err="1">
                <a:solidFill>
                  <a:schemeClr val="accent5">
                    <a:lumMod val="60000"/>
                    <a:lumOff val="40000"/>
                  </a:schemeClr>
                </a:solidFill>
              </a:rPr>
              <a:t>index.php</a:t>
            </a:r>
            <a:endParaRPr lang="en-US" sz="1000" dirty="0">
              <a:solidFill>
                <a:schemeClr val="accent5">
                  <a:lumMod val="60000"/>
                  <a:lumOff val="40000"/>
                </a:schemeClr>
              </a:solidFill>
            </a:endParaRPr>
          </a:p>
        </p:txBody>
      </p:sp>
    </p:spTree>
    <p:extLst>
      <p:ext uri="{BB962C8B-B14F-4D97-AF65-F5344CB8AC3E}">
        <p14:creationId xmlns:p14="http://schemas.microsoft.com/office/powerpoint/2010/main" val="1026277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075A0-C5EF-FE42-AE1E-C6BC13D34DE9}"/>
              </a:ext>
            </a:extLst>
          </p:cNvPr>
          <p:cNvSpPr>
            <a:spLocks noGrp="1"/>
          </p:cNvSpPr>
          <p:nvPr>
            <p:ph type="title"/>
          </p:nvPr>
        </p:nvSpPr>
        <p:spPr/>
        <p:txBody>
          <a:bodyPr/>
          <a:lstStyle/>
          <a:p>
            <a:r>
              <a:rPr lang="en-US" dirty="0"/>
              <a:t>Hard Clam Aquaculture Recap</a:t>
            </a:r>
          </a:p>
        </p:txBody>
      </p:sp>
      <p:sp>
        <p:nvSpPr>
          <p:cNvPr id="3" name="Content Placeholder 2">
            <a:extLst>
              <a:ext uri="{FF2B5EF4-FFF2-40B4-BE49-F238E27FC236}">
                <a16:creationId xmlns:a16="http://schemas.microsoft.com/office/drawing/2014/main" id="{15142686-5E5D-2945-9BD2-5CD03A3A650C}"/>
              </a:ext>
            </a:extLst>
          </p:cNvPr>
          <p:cNvSpPr>
            <a:spLocks noGrp="1"/>
          </p:cNvSpPr>
          <p:nvPr>
            <p:ph idx="1"/>
          </p:nvPr>
        </p:nvSpPr>
        <p:spPr>
          <a:xfrm>
            <a:off x="838200" y="1825625"/>
            <a:ext cx="4572936" cy="4351338"/>
          </a:xfrm>
        </p:spPr>
        <p:txBody>
          <a:bodyPr/>
          <a:lstStyle/>
          <a:p>
            <a:r>
              <a:rPr lang="en-US" dirty="0"/>
              <a:t>Juvenile Clams</a:t>
            </a:r>
          </a:p>
        </p:txBody>
      </p:sp>
      <p:pic>
        <p:nvPicPr>
          <p:cNvPr id="7" name="Picture 6" descr="A picture containing indoor, outdoor object, honeycomb, pan&#10;&#10;Description automatically generated">
            <a:extLst>
              <a:ext uri="{FF2B5EF4-FFF2-40B4-BE49-F238E27FC236}">
                <a16:creationId xmlns:a16="http://schemas.microsoft.com/office/drawing/2014/main" id="{5D1032C7-6645-584B-93E6-32BC2BE1A1BC}"/>
              </a:ext>
            </a:extLst>
          </p:cNvPr>
          <p:cNvPicPr>
            <a:picLocks noChangeAspect="1"/>
          </p:cNvPicPr>
          <p:nvPr/>
        </p:nvPicPr>
        <p:blipFill>
          <a:blip r:embed="rId3"/>
          <a:stretch>
            <a:fillRect/>
          </a:stretch>
        </p:blipFill>
        <p:spPr>
          <a:xfrm>
            <a:off x="6096000" y="1351722"/>
            <a:ext cx="5833412" cy="3642543"/>
          </a:xfrm>
          <a:prstGeom prst="rect">
            <a:avLst/>
          </a:prstGeom>
        </p:spPr>
      </p:pic>
      <p:pic>
        <p:nvPicPr>
          <p:cNvPr id="9" name="Picture 8" descr="A pile of coffee beans&#10;&#10;Description automatically generated with medium confidence">
            <a:extLst>
              <a:ext uri="{FF2B5EF4-FFF2-40B4-BE49-F238E27FC236}">
                <a16:creationId xmlns:a16="http://schemas.microsoft.com/office/drawing/2014/main" id="{8E317437-22A2-FF4A-A272-070D9266F610}"/>
              </a:ext>
            </a:extLst>
          </p:cNvPr>
          <p:cNvPicPr>
            <a:picLocks noChangeAspect="1"/>
          </p:cNvPicPr>
          <p:nvPr/>
        </p:nvPicPr>
        <p:blipFill>
          <a:blip r:embed="rId4"/>
          <a:stretch>
            <a:fillRect/>
          </a:stretch>
        </p:blipFill>
        <p:spPr>
          <a:xfrm>
            <a:off x="718930" y="2368550"/>
            <a:ext cx="5257800" cy="3943350"/>
          </a:xfrm>
          <a:prstGeom prst="rect">
            <a:avLst/>
          </a:prstGeom>
        </p:spPr>
      </p:pic>
      <p:sp>
        <p:nvSpPr>
          <p:cNvPr id="11" name="Rectangle 10">
            <a:extLst>
              <a:ext uri="{FF2B5EF4-FFF2-40B4-BE49-F238E27FC236}">
                <a16:creationId xmlns:a16="http://schemas.microsoft.com/office/drawing/2014/main" id="{C401B7E0-FDDB-A44D-9E35-36A21527DB95}"/>
              </a:ext>
            </a:extLst>
          </p:cNvPr>
          <p:cNvSpPr/>
          <p:nvPr/>
        </p:nvSpPr>
        <p:spPr>
          <a:xfrm>
            <a:off x="7672861" y="6627812"/>
            <a:ext cx="4475922" cy="246221"/>
          </a:xfrm>
          <a:prstGeom prst="rect">
            <a:avLst/>
          </a:prstGeom>
        </p:spPr>
        <p:txBody>
          <a:bodyPr wrap="square">
            <a:spAutoFit/>
          </a:bodyPr>
          <a:lstStyle/>
          <a:p>
            <a:r>
              <a:rPr lang="en-US" sz="1000" dirty="0">
                <a:solidFill>
                  <a:schemeClr val="accent5">
                    <a:lumMod val="60000"/>
                    <a:lumOff val="40000"/>
                  </a:schemeClr>
                </a:solidFill>
              </a:rPr>
              <a:t>https://</a:t>
            </a:r>
            <a:r>
              <a:rPr lang="en-US" sz="1000" dirty="0" err="1">
                <a:solidFill>
                  <a:schemeClr val="accent5">
                    <a:lumMod val="60000"/>
                    <a:lumOff val="40000"/>
                  </a:schemeClr>
                </a:solidFill>
              </a:rPr>
              <a:t>www.vims.edu</a:t>
            </a:r>
            <a:r>
              <a:rPr lang="en-US" sz="1000" dirty="0">
                <a:solidFill>
                  <a:schemeClr val="accent5">
                    <a:lumMod val="60000"/>
                    <a:lumOff val="40000"/>
                  </a:schemeClr>
                </a:solidFill>
              </a:rPr>
              <a:t>/</a:t>
            </a:r>
            <a:r>
              <a:rPr lang="en-US" sz="1000" dirty="0" err="1">
                <a:solidFill>
                  <a:schemeClr val="accent5">
                    <a:lumMod val="60000"/>
                    <a:lumOff val="40000"/>
                  </a:schemeClr>
                </a:solidFill>
              </a:rPr>
              <a:t>esl</a:t>
            </a:r>
            <a:r>
              <a:rPr lang="en-US" sz="1000" dirty="0">
                <a:solidFill>
                  <a:schemeClr val="accent5">
                    <a:lumMod val="60000"/>
                    <a:lumOff val="40000"/>
                  </a:schemeClr>
                </a:solidFill>
              </a:rPr>
              <a:t>/research/aquaculture-research/hard-clam/</a:t>
            </a:r>
            <a:r>
              <a:rPr lang="en-US" sz="1000" dirty="0" err="1">
                <a:solidFill>
                  <a:schemeClr val="accent5">
                    <a:lumMod val="60000"/>
                    <a:lumOff val="40000"/>
                  </a:schemeClr>
                </a:solidFill>
              </a:rPr>
              <a:t>index.php</a:t>
            </a:r>
            <a:endParaRPr lang="en-US" sz="1000" dirty="0">
              <a:solidFill>
                <a:schemeClr val="accent5">
                  <a:lumMod val="60000"/>
                  <a:lumOff val="40000"/>
                </a:schemeClr>
              </a:solidFill>
            </a:endParaRPr>
          </a:p>
        </p:txBody>
      </p:sp>
    </p:spTree>
    <p:extLst>
      <p:ext uri="{BB962C8B-B14F-4D97-AF65-F5344CB8AC3E}">
        <p14:creationId xmlns:p14="http://schemas.microsoft.com/office/powerpoint/2010/main" val="25579714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075A0-C5EF-FE42-AE1E-C6BC13D34DE9}"/>
              </a:ext>
            </a:extLst>
          </p:cNvPr>
          <p:cNvSpPr>
            <a:spLocks noGrp="1"/>
          </p:cNvSpPr>
          <p:nvPr>
            <p:ph type="title"/>
          </p:nvPr>
        </p:nvSpPr>
        <p:spPr/>
        <p:txBody>
          <a:bodyPr/>
          <a:lstStyle/>
          <a:p>
            <a:r>
              <a:rPr lang="en-US" dirty="0"/>
              <a:t>Hard Clam Aquaculture</a:t>
            </a:r>
          </a:p>
        </p:txBody>
      </p:sp>
      <p:sp>
        <p:nvSpPr>
          <p:cNvPr id="3" name="Content Placeholder 2">
            <a:extLst>
              <a:ext uri="{FF2B5EF4-FFF2-40B4-BE49-F238E27FC236}">
                <a16:creationId xmlns:a16="http://schemas.microsoft.com/office/drawing/2014/main" id="{15142686-5E5D-2945-9BD2-5CD03A3A650C}"/>
              </a:ext>
            </a:extLst>
          </p:cNvPr>
          <p:cNvSpPr>
            <a:spLocks noGrp="1"/>
          </p:cNvSpPr>
          <p:nvPr>
            <p:ph idx="1"/>
          </p:nvPr>
        </p:nvSpPr>
        <p:spPr>
          <a:xfrm>
            <a:off x="838200" y="1825625"/>
            <a:ext cx="4572936" cy="4351338"/>
          </a:xfrm>
        </p:spPr>
        <p:txBody>
          <a:bodyPr/>
          <a:lstStyle/>
          <a:p>
            <a:r>
              <a:rPr lang="en-US" dirty="0"/>
              <a:t>Juvenile Clams = clam seeds</a:t>
            </a:r>
          </a:p>
          <a:p>
            <a:r>
              <a:rPr lang="en-US" dirty="0"/>
              <a:t>Brought up in a controlled environment = increase survival </a:t>
            </a:r>
          </a:p>
        </p:txBody>
      </p:sp>
      <p:pic>
        <p:nvPicPr>
          <p:cNvPr id="6" name="Picture 5" descr="A picture containing outdoor&#10;&#10;Description automatically generated">
            <a:extLst>
              <a:ext uri="{FF2B5EF4-FFF2-40B4-BE49-F238E27FC236}">
                <a16:creationId xmlns:a16="http://schemas.microsoft.com/office/drawing/2014/main" id="{05E7F40F-4E72-B74C-96CD-67D9C75B535B}"/>
              </a:ext>
            </a:extLst>
          </p:cNvPr>
          <p:cNvPicPr>
            <a:picLocks noChangeAspect="1"/>
          </p:cNvPicPr>
          <p:nvPr/>
        </p:nvPicPr>
        <p:blipFill>
          <a:blip r:embed="rId3"/>
          <a:stretch>
            <a:fillRect/>
          </a:stretch>
        </p:blipFill>
        <p:spPr>
          <a:xfrm>
            <a:off x="6557715" y="657221"/>
            <a:ext cx="4375330" cy="5835654"/>
          </a:xfrm>
          <a:prstGeom prst="rect">
            <a:avLst/>
          </a:prstGeom>
        </p:spPr>
      </p:pic>
      <p:sp>
        <p:nvSpPr>
          <p:cNvPr id="10" name="Rectangle 9">
            <a:extLst>
              <a:ext uri="{FF2B5EF4-FFF2-40B4-BE49-F238E27FC236}">
                <a16:creationId xmlns:a16="http://schemas.microsoft.com/office/drawing/2014/main" id="{AED65FFD-0193-5D40-A116-15DEE7ED89A7}"/>
              </a:ext>
            </a:extLst>
          </p:cNvPr>
          <p:cNvSpPr/>
          <p:nvPr/>
        </p:nvSpPr>
        <p:spPr>
          <a:xfrm>
            <a:off x="7672861" y="6627812"/>
            <a:ext cx="4475922" cy="246221"/>
          </a:xfrm>
          <a:prstGeom prst="rect">
            <a:avLst/>
          </a:prstGeom>
        </p:spPr>
        <p:txBody>
          <a:bodyPr wrap="square">
            <a:spAutoFit/>
          </a:bodyPr>
          <a:lstStyle/>
          <a:p>
            <a:r>
              <a:rPr lang="en-US" sz="1000" dirty="0">
                <a:solidFill>
                  <a:schemeClr val="accent5">
                    <a:lumMod val="60000"/>
                    <a:lumOff val="40000"/>
                  </a:schemeClr>
                </a:solidFill>
              </a:rPr>
              <a:t>https://</a:t>
            </a:r>
            <a:r>
              <a:rPr lang="en-US" sz="1000" dirty="0" err="1">
                <a:solidFill>
                  <a:schemeClr val="accent5">
                    <a:lumMod val="60000"/>
                    <a:lumOff val="40000"/>
                  </a:schemeClr>
                </a:solidFill>
              </a:rPr>
              <a:t>www.vims.edu</a:t>
            </a:r>
            <a:r>
              <a:rPr lang="en-US" sz="1000" dirty="0">
                <a:solidFill>
                  <a:schemeClr val="accent5">
                    <a:lumMod val="60000"/>
                    <a:lumOff val="40000"/>
                  </a:schemeClr>
                </a:solidFill>
              </a:rPr>
              <a:t>/</a:t>
            </a:r>
            <a:r>
              <a:rPr lang="en-US" sz="1000" dirty="0" err="1">
                <a:solidFill>
                  <a:schemeClr val="accent5">
                    <a:lumMod val="60000"/>
                    <a:lumOff val="40000"/>
                  </a:schemeClr>
                </a:solidFill>
              </a:rPr>
              <a:t>esl</a:t>
            </a:r>
            <a:r>
              <a:rPr lang="en-US" sz="1000" dirty="0">
                <a:solidFill>
                  <a:schemeClr val="accent5">
                    <a:lumMod val="60000"/>
                    <a:lumOff val="40000"/>
                  </a:schemeClr>
                </a:solidFill>
              </a:rPr>
              <a:t>/research/aquaculture-research/hard-clam/</a:t>
            </a:r>
            <a:r>
              <a:rPr lang="en-US" sz="1000" dirty="0" err="1">
                <a:solidFill>
                  <a:schemeClr val="accent5">
                    <a:lumMod val="60000"/>
                    <a:lumOff val="40000"/>
                  </a:schemeClr>
                </a:solidFill>
              </a:rPr>
              <a:t>index.php</a:t>
            </a:r>
            <a:endParaRPr lang="en-US" sz="1000" dirty="0">
              <a:solidFill>
                <a:schemeClr val="accent5">
                  <a:lumMod val="60000"/>
                  <a:lumOff val="40000"/>
                </a:schemeClr>
              </a:solidFill>
            </a:endParaRPr>
          </a:p>
        </p:txBody>
      </p:sp>
    </p:spTree>
    <p:extLst>
      <p:ext uri="{BB962C8B-B14F-4D97-AF65-F5344CB8AC3E}">
        <p14:creationId xmlns:p14="http://schemas.microsoft.com/office/powerpoint/2010/main" val="24961095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075A0-C5EF-FE42-AE1E-C6BC13D34DE9}"/>
              </a:ext>
            </a:extLst>
          </p:cNvPr>
          <p:cNvSpPr>
            <a:spLocks noGrp="1"/>
          </p:cNvSpPr>
          <p:nvPr>
            <p:ph type="title"/>
          </p:nvPr>
        </p:nvSpPr>
        <p:spPr/>
        <p:txBody>
          <a:bodyPr/>
          <a:lstStyle/>
          <a:p>
            <a:r>
              <a:rPr lang="en-US" dirty="0"/>
              <a:t>Hard Clam Aquaculture</a:t>
            </a:r>
          </a:p>
        </p:txBody>
      </p:sp>
      <p:sp>
        <p:nvSpPr>
          <p:cNvPr id="3" name="Content Placeholder 2">
            <a:extLst>
              <a:ext uri="{FF2B5EF4-FFF2-40B4-BE49-F238E27FC236}">
                <a16:creationId xmlns:a16="http://schemas.microsoft.com/office/drawing/2014/main" id="{15142686-5E5D-2945-9BD2-5CD03A3A650C}"/>
              </a:ext>
            </a:extLst>
          </p:cNvPr>
          <p:cNvSpPr>
            <a:spLocks noGrp="1"/>
          </p:cNvSpPr>
          <p:nvPr>
            <p:ph idx="1"/>
          </p:nvPr>
        </p:nvSpPr>
        <p:spPr>
          <a:xfrm>
            <a:off x="838200" y="1825625"/>
            <a:ext cx="4572936" cy="4351338"/>
          </a:xfrm>
        </p:spPr>
        <p:txBody>
          <a:bodyPr/>
          <a:lstStyle/>
          <a:p>
            <a:r>
              <a:rPr lang="en-US" dirty="0"/>
              <a:t>Juvenile Clams = clam seeds</a:t>
            </a:r>
          </a:p>
          <a:p>
            <a:r>
              <a:rPr lang="en-US" dirty="0"/>
              <a:t>Brought up in a controlled environment = increase survival </a:t>
            </a:r>
          </a:p>
          <a:p>
            <a:r>
              <a:rPr lang="en-US" dirty="0"/>
              <a:t>Once large enough, taken to grow out locations </a:t>
            </a:r>
          </a:p>
          <a:p>
            <a:pPr lvl="1"/>
            <a:r>
              <a:rPr lang="en-US" dirty="0"/>
              <a:t>Shallow mud and sand flats</a:t>
            </a:r>
          </a:p>
          <a:p>
            <a:pPr lvl="1"/>
            <a:r>
              <a:rPr lang="en-US" dirty="0"/>
              <a:t>Protected from predators</a:t>
            </a:r>
          </a:p>
        </p:txBody>
      </p:sp>
      <p:pic>
        <p:nvPicPr>
          <p:cNvPr id="9" name="Picture 8" descr="A group of people swimming in water&#10;&#10;Description automatically generated with low confidence">
            <a:extLst>
              <a:ext uri="{FF2B5EF4-FFF2-40B4-BE49-F238E27FC236}">
                <a16:creationId xmlns:a16="http://schemas.microsoft.com/office/drawing/2014/main" id="{71D843FA-E4E6-3041-8C6D-FAF817F04B43}"/>
              </a:ext>
            </a:extLst>
          </p:cNvPr>
          <p:cNvPicPr>
            <a:picLocks noChangeAspect="1"/>
          </p:cNvPicPr>
          <p:nvPr/>
        </p:nvPicPr>
        <p:blipFill>
          <a:blip r:embed="rId3"/>
          <a:stretch>
            <a:fillRect/>
          </a:stretch>
        </p:blipFill>
        <p:spPr>
          <a:xfrm rot="10800000">
            <a:off x="5584063" y="1690687"/>
            <a:ext cx="6175052" cy="4631289"/>
          </a:xfrm>
          <a:prstGeom prst="rect">
            <a:avLst/>
          </a:prstGeom>
        </p:spPr>
      </p:pic>
      <p:pic>
        <p:nvPicPr>
          <p:cNvPr id="7" name="Picture 6" descr="A picture containing outdoor, sky, water&#10;&#10;Description automatically generated">
            <a:extLst>
              <a:ext uri="{FF2B5EF4-FFF2-40B4-BE49-F238E27FC236}">
                <a16:creationId xmlns:a16="http://schemas.microsoft.com/office/drawing/2014/main" id="{95E9C300-A043-0745-9642-8A4BA32B47DD}"/>
              </a:ext>
            </a:extLst>
          </p:cNvPr>
          <p:cNvPicPr>
            <a:picLocks noChangeAspect="1"/>
          </p:cNvPicPr>
          <p:nvPr/>
        </p:nvPicPr>
        <p:blipFill>
          <a:blip r:embed="rId4"/>
          <a:stretch>
            <a:fillRect/>
          </a:stretch>
        </p:blipFill>
        <p:spPr>
          <a:xfrm>
            <a:off x="6485112" y="127049"/>
            <a:ext cx="4863548" cy="6484730"/>
          </a:xfrm>
          <a:prstGeom prst="rect">
            <a:avLst/>
          </a:prstGeom>
        </p:spPr>
      </p:pic>
      <p:sp>
        <p:nvSpPr>
          <p:cNvPr id="10" name="Rectangle 9">
            <a:extLst>
              <a:ext uri="{FF2B5EF4-FFF2-40B4-BE49-F238E27FC236}">
                <a16:creationId xmlns:a16="http://schemas.microsoft.com/office/drawing/2014/main" id="{08F84E6A-41CA-AD40-A7BE-19E276F45972}"/>
              </a:ext>
            </a:extLst>
          </p:cNvPr>
          <p:cNvSpPr/>
          <p:nvPr/>
        </p:nvSpPr>
        <p:spPr>
          <a:xfrm>
            <a:off x="7672861" y="6627812"/>
            <a:ext cx="4475922" cy="246221"/>
          </a:xfrm>
          <a:prstGeom prst="rect">
            <a:avLst/>
          </a:prstGeom>
        </p:spPr>
        <p:txBody>
          <a:bodyPr wrap="square">
            <a:spAutoFit/>
          </a:bodyPr>
          <a:lstStyle/>
          <a:p>
            <a:r>
              <a:rPr lang="en-US" sz="1000" dirty="0">
                <a:solidFill>
                  <a:schemeClr val="accent5">
                    <a:lumMod val="60000"/>
                    <a:lumOff val="40000"/>
                  </a:schemeClr>
                </a:solidFill>
              </a:rPr>
              <a:t>https://</a:t>
            </a:r>
            <a:r>
              <a:rPr lang="en-US" sz="1000" dirty="0" err="1">
                <a:solidFill>
                  <a:schemeClr val="accent5">
                    <a:lumMod val="60000"/>
                    <a:lumOff val="40000"/>
                  </a:schemeClr>
                </a:solidFill>
              </a:rPr>
              <a:t>www.vims.edu</a:t>
            </a:r>
            <a:r>
              <a:rPr lang="en-US" sz="1000" dirty="0">
                <a:solidFill>
                  <a:schemeClr val="accent5">
                    <a:lumMod val="60000"/>
                    <a:lumOff val="40000"/>
                  </a:schemeClr>
                </a:solidFill>
              </a:rPr>
              <a:t>/</a:t>
            </a:r>
            <a:r>
              <a:rPr lang="en-US" sz="1000" dirty="0" err="1">
                <a:solidFill>
                  <a:schemeClr val="accent5">
                    <a:lumMod val="60000"/>
                    <a:lumOff val="40000"/>
                  </a:schemeClr>
                </a:solidFill>
              </a:rPr>
              <a:t>esl</a:t>
            </a:r>
            <a:r>
              <a:rPr lang="en-US" sz="1000" dirty="0">
                <a:solidFill>
                  <a:schemeClr val="accent5">
                    <a:lumMod val="60000"/>
                    <a:lumOff val="40000"/>
                  </a:schemeClr>
                </a:solidFill>
              </a:rPr>
              <a:t>/research/aquaculture-research/hard-clam/</a:t>
            </a:r>
            <a:r>
              <a:rPr lang="en-US" sz="1000" dirty="0" err="1">
                <a:solidFill>
                  <a:schemeClr val="accent5">
                    <a:lumMod val="60000"/>
                    <a:lumOff val="40000"/>
                  </a:schemeClr>
                </a:solidFill>
              </a:rPr>
              <a:t>index.php</a:t>
            </a:r>
            <a:endParaRPr lang="en-US" sz="1000" dirty="0">
              <a:solidFill>
                <a:schemeClr val="accent5">
                  <a:lumMod val="60000"/>
                  <a:lumOff val="40000"/>
                </a:schemeClr>
              </a:solidFill>
            </a:endParaRPr>
          </a:p>
        </p:txBody>
      </p:sp>
    </p:spTree>
    <p:extLst>
      <p:ext uri="{BB962C8B-B14F-4D97-AF65-F5344CB8AC3E}">
        <p14:creationId xmlns:p14="http://schemas.microsoft.com/office/powerpoint/2010/main" val="1544535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5000"/>
            <a:lum/>
          </a:blip>
          <a:srcRect/>
          <a:stretch>
            <a:fillRect t="-12000" b="-12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A9AF6-3E9E-6847-9A81-FE3E222D77B0}"/>
              </a:ext>
            </a:extLst>
          </p:cNvPr>
          <p:cNvSpPr>
            <a:spLocks noGrp="1"/>
          </p:cNvSpPr>
          <p:nvPr>
            <p:ph type="ctrTitle"/>
          </p:nvPr>
        </p:nvSpPr>
        <p:spPr>
          <a:xfrm>
            <a:off x="1524000" y="861391"/>
            <a:ext cx="9144000" cy="1177580"/>
          </a:xfrm>
        </p:spPr>
        <p:txBody>
          <a:bodyPr>
            <a:normAutofit/>
          </a:bodyPr>
          <a:lstStyle/>
          <a:p>
            <a:r>
              <a:rPr lang="en-US" sz="7200" dirty="0"/>
              <a:t>Activity I</a:t>
            </a:r>
          </a:p>
        </p:txBody>
      </p:sp>
      <p:sp>
        <p:nvSpPr>
          <p:cNvPr id="3" name="Subtitle 2">
            <a:extLst>
              <a:ext uri="{FF2B5EF4-FFF2-40B4-BE49-F238E27FC236}">
                <a16:creationId xmlns:a16="http://schemas.microsoft.com/office/drawing/2014/main" id="{359E5197-7062-AF48-B81F-5BC4C855326C}"/>
              </a:ext>
            </a:extLst>
          </p:cNvPr>
          <p:cNvSpPr>
            <a:spLocks noGrp="1"/>
          </p:cNvSpPr>
          <p:nvPr>
            <p:ph type="subTitle" idx="1"/>
          </p:nvPr>
        </p:nvSpPr>
        <p:spPr>
          <a:xfrm>
            <a:off x="1524000" y="2038971"/>
            <a:ext cx="9144000" cy="1655762"/>
          </a:xfrm>
        </p:spPr>
        <p:txBody>
          <a:bodyPr>
            <a:normAutofit/>
          </a:bodyPr>
          <a:lstStyle/>
          <a:p>
            <a:r>
              <a:rPr lang="en-US" sz="3600" dirty="0"/>
              <a:t>Practice Punnett Squares with random genotype combinations </a:t>
            </a:r>
          </a:p>
        </p:txBody>
      </p:sp>
      <p:sp>
        <p:nvSpPr>
          <p:cNvPr id="4" name="Rectangle 3">
            <a:extLst>
              <a:ext uri="{FF2B5EF4-FFF2-40B4-BE49-F238E27FC236}">
                <a16:creationId xmlns:a16="http://schemas.microsoft.com/office/drawing/2014/main" id="{B9FD0CD9-0EB5-EA4F-A987-8D1A413BB928}"/>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5" name="Rectangle 4">
            <a:extLst>
              <a:ext uri="{FF2B5EF4-FFF2-40B4-BE49-F238E27FC236}">
                <a16:creationId xmlns:a16="http://schemas.microsoft.com/office/drawing/2014/main" id="{18DFAF76-4AFD-BE49-9D88-E9E5009CFC64}"/>
              </a:ext>
            </a:extLst>
          </p:cNvPr>
          <p:cNvSpPr/>
          <p:nvPr/>
        </p:nvSpPr>
        <p:spPr>
          <a:xfrm>
            <a:off x="8608647" y="6611778"/>
            <a:ext cx="1896673" cy="246221"/>
          </a:xfrm>
          <a:prstGeom prst="rect">
            <a:avLst/>
          </a:prstGeom>
        </p:spPr>
        <p:txBody>
          <a:bodyPr wrap="none">
            <a:spAutoFit/>
          </a:bodyPr>
          <a:lstStyle/>
          <a:p>
            <a:r>
              <a:rPr lang="en-US" sz="1000" dirty="0" err="1">
                <a:solidFill>
                  <a:schemeClr val="accent5">
                    <a:lumMod val="60000"/>
                    <a:lumOff val="40000"/>
                  </a:schemeClr>
                </a:solidFill>
                <a:latin typeface="Open Sans" panose="020F0502020204030204" pitchFamily="34" charset="0"/>
              </a:rPr>
              <a:t>ian.umces.edu</a:t>
            </a:r>
            <a:r>
              <a:rPr lang="en-US" sz="1000" dirty="0">
                <a:solidFill>
                  <a:schemeClr val="accent5">
                    <a:lumMod val="60000"/>
                    <a:lumOff val="40000"/>
                  </a:schemeClr>
                </a:solidFill>
                <a:latin typeface="Open Sans" panose="020F0502020204030204" pitchFamily="34" charset="0"/>
              </a:rPr>
              <a:t>/media-library</a:t>
            </a:r>
            <a:endParaRPr lang="en-US" sz="1000" dirty="0">
              <a:solidFill>
                <a:schemeClr val="accent5">
                  <a:lumMod val="60000"/>
                  <a:lumOff val="40000"/>
                </a:schemeClr>
              </a:solidFill>
            </a:endParaRPr>
          </a:p>
        </p:txBody>
      </p:sp>
    </p:spTree>
    <p:extLst>
      <p:ext uri="{BB962C8B-B14F-4D97-AF65-F5344CB8AC3E}">
        <p14:creationId xmlns:p14="http://schemas.microsoft.com/office/powerpoint/2010/main" val="36350139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6439B-1F6F-7E44-9021-A3D8931F6031}"/>
              </a:ext>
            </a:extLst>
          </p:cNvPr>
          <p:cNvSpPr>
            <a:spLocks noGrp="1"/>
          </p:cNvSpPr>
          <p:nvPr>
            <p:ph type="title"/>
          </p:nvPr>
        </p:nvSpPr>
        <p:spPr/>
        <p:txBody>
          <a:bodyPr/>
          <a:lstStyle/>
          <a:p>
            <a:r>
              <a:rPr lang="en-US" dirty="0"/>
              <a:t>Lesson Scenario</a:t>
            </a:r>
          </a:p>
        </p:txBody>
      </p:sp>
      <p:pic>
        <p:nvPicPr>
          <p:cNvPr id="9" name="Content Placeholder 8" descr="Graphical user interface&#10;&#10;Description automatically generated">
            <a:extLst>
              <a:ext uri="{FF2B5EF4-FFF2-40B4-BE49-F238E27FC236}">
                <a16:creationId xmlns:a16="http://schemas.microsoft.com/office/drawing/2014/main" id="{FF067EC1-CA16-5249-A19E-E2DAC321A812}"/>
              </a:ext>
            </a:extLst>
          </p:cNvPr>
          <p:cNvPicPr>
            <a:picLocks noGrp="1" noChangeAspect="1"/>
          </p:cNvPicPr>
          <p:nvPr>
            <p:ph idx="1"/>
          </p:nvPr>
        </p:nvPicPr>
        <p:blipFill>
          <a:blip r:embed="rId3"/>
          <a:stretch>
            <a:fillRect/>
          </a:stretch>
        </p:blipFill>
        <p:spPr>
          <a:xfrm>
            <a:off x="5294245" y="1248354"/>
            <a:ext cx="6745357" cy="4721750"/>
          </a:xfrm>
        </p:spPr>
      </p:pic>
      <p:sp>
        <p:nvSpPr>
          <p:cNvPr id="4" name="Rectangle 3">
            <a:extLst>
              <a:ext uri="{FF2B5EF4-FFF2-40B4-BE49-F238E27FC236}">
                <a16:creationId xmlns:a16="http://schemas.microsoft.com/office/drawing/2014/main" id="{DFA95F60-E546-7740-B477-8C673970E75D}"/>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6" name="Rectangle 5">
            <a:extLst>
              <a:ext uri="{FF2B5EF4-FFF2-40B4-BE49-F238E27FC236}">
                <a16:creationId xmlns:a16="http://schemas.microsoft.com/office/drawing/2014/main" id="{3A4D2BC6-7136-134D-A65A-65843BE94284}"/>
              </a:ext>
            </a:extLst>
          </p:cNvPr>
          <p:cNvSpPr/>
          <p:nvPr/>
        </p:nvSpPr>
        <p:spPr>
          <a:xfrm>
            <a:off x="8926700" y="6611779"/>
            <a:ext cx="1688283" cy="246221"/>
          </a:xfrm>
          <a:prstGeom prst="rect">
            <a:avLst/>
          </a:prstGeom>
        </p:spPr>
        <p:txBody>
          <a:bodyPr wrap="none">
            <a:spAutoFit/>
          </a:bodyPr>
          <a:lstStyle/>
          <a:p>
            <a:r>
              <a:rPr lang="en-US" sz="1000" dirty="0" err="1">
                <a:solidFill>
                  <a:schemeClr val="accent5">
                    <a:lumMod val="60000"/>
                    <a:lumOff val="40000"/>
                  </a:schemeClr>
                </a:solidFill>
              </a:rPr>
              <a:t>ian.umces.edu</a:t>
            </a:r>
            <a:r>
              <a:rPr lang="en-US" sz="1000" dirty="0">
                <a:solidFill>
                  <a:schemeClr val="accent5">
                    <a:lumMod val="60000"/>
                    <a:lumOff val="40000"/>
                  </a:schemeClr>
                </a:solidFill>
              </a:rPr>
              <a:t>/media-library</a:t>
            </a:r>
          </a:p>
        </p:txBody>
      </p:sp>
      <p:sp>
        <p:nvSpPr>
          <p:cNvPr id="7" name="TextBox 6">
            <a:extLst>
              <a:ext uri="{FF2B5EF4-FFF2-40B4-BE49-F238E27FC236}">
                <a16:creationId xmlns:a16="http://schemas.microsoft.com/office/drawing/2014/main" id="{0773118B-8482-6347-BBC9-DB23937B87D3}"/>
              </a:ext>
            </a:extLst>
          </p:cNvPr>
          <p:cNvSpPr txBox="1"/>
          <p:nvPr/>
        </p:nvSpPr>
        <p:spPr>
          <a:xfrm>
            <a:off x="662609" y="1948070"/>
            <a:ext cx="4631636" cy="280506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400" dirty="0"/>
              <a:t>You work in a hard clam hatchery </a:t>
            </a:r>
          </a:p>
          <a:p>
            <a:pPr marL="285750" indent="-285750">
              <a:lnSpc>
                <a:spcPct val="150000"/>
              </a:lnSpc>
              <a:buFont typeface="Arial" panose="020B0604020202020204" pitchFamily="34" charset="0"/>
              <a:buChar char="•"/>
            </a:pPr>
            <a:r>
              <a:rPr lang="en-US" sz="2400" dirty="0"/>
              <a:t>You have been working closely with local scientist to genotype a few traits and phenotypes among your clams</a:t>
            </a:r>
          </a:p>
        </p:txBody>
      </p:sp>
    </p:spTree>
    <p:extLst>
      <p:ext uri="{BB962C8B-B14F-4D97-AF65-F5344CB8AC3E}">
        <p14:creationId xmlns:p14="http://schemas.microsoft.com/office/powerpoint/2010/main" val="16956014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6439B-1F6F-7E44-9021-A3D8931F6031}"/>
              </a:ext>
            </a:extLst>
          </p:cNvPr>
          <p:cNvSpPr>
            <a:spLocks noGrp="1"/>
          </p:cNvSpPr>
          <p:nvPr>
            <p:ph type="title"/>
          </p:nvPr>
        </p:nvSpPr>
        <p:spPr/>
        <p:txBody>
          <a:bodyPr/>
          <a:lstStyle/>
          <a:p>
            <a:r>
              <a:rPr lang="en-US" dirty="0"/>
              <a:t>Lesson Scenario</a:t>
            </a:r>
          </a:p>
        </p:txBody>
      </p:sp>
      <p:pic>
        <p:nvPicPr>
          <p:cNvPr id="9" name="Content Placeholder 8">
            <a:extLst>
              <a:ext uri="{FF2B5EF4-FFF2-40B4-BE49-F238E27FC236}">
                <a16:creationId xmlns:a16="http://schemas.microsoft.com/office/drawing/2014/main" id="{FF067EC1-CA16-5249-A19E-E2DAC321A812}"/>
              </a:ext>
            </a:extLst>
          </p:cNvPr>
          <p:cNvPicPr>
            <a:picLocks noGrp="1" noChangeAspect="1"/>
          </p:cNvPicPr>
          <p:nvPr>
            <p:ph idx="1"/>
          </p:nvPr>
        </p:nvPicPr>
        <p:blipFill>
          <a:blip r:embed="rId2"/>
          <a:srcRect/>
          <a:stretch/>
        </p:blipFill>
        <p:spPr>
          <a:xfrm>
            <a:off x="3826101" y="1027906"/>
            <a:ext cx="8365898" cy="5856129"/>
          </a:xfrm>
        </p:spPr>
      </p:pic>
      <p:sp>
        <p:nvSpPr>
          <p:cNvPr id="4" name="Rectangle 3">
            <a:extLst>
              <a:ext uri="{FF2B5EF4-FFF2-40B4-BE49-F238E27FC236}">
                <a16:creationId xmlns:a16="http://schemas.microsoft.com/office/drawing/2014/main" id="{79B5A3DB-504F-4448-8ED6-00DA9B89BD57}"/>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6" name="Rectangle 5">
            <a:extLst>
              <a:ext uri="{FF2B5EF4-FFF2-40B4-BE49-F238E27FC236}">
                <a16:creationId xmlns:a16="http://schemas.microsoft.com/office/drawing/2014/main" id="{6AAF22E2-7D77-1348-AA64-17F9B0AB8E61}"/>
              </a:ext>
            </a:extLst>
          </p:cNvPr>
          <p:cNvSpPr/>
          <p:nvPr/>
        </p:nvSpPr>
        <p:spPr>
          <a:xfrm>
            <a:off x="8926700" y="6611779"/>
            <a:ext cx="1688283" cy="246221"/>
          </a:xfrm>
          <a:prstGeom prst="rect">
            <a:avLst/>
          </a:prstGeom>
        </p:spPr>
        <p:txBody>
          <a:bodyPr wrap="none">
            <a:spAutoFit/>
          </a:bodyPr>
          <a:lstStyle/>
          <a:p>
            <a:r>
              <a:rPr lang="en-US" sz="1000" dirty="0" err="1">
                <a:solidFill>
                  <a:schemeClr val="accent5">
                    <a:lumMod val="60000"/>
                    <a:lumOff val="40000"/>
                  </a:schemeClr>
                </a:solidFill>
              </a:rPr>
              <a:t>ian.umces.edu</a:t>
            </a:r>
            <a:r>
              <a:rPr lang="en-US" sz="1000" dirty="0">
                <a:solidFill>
                  <a:schemeClr val="accent5">
                    <a:lumMod val="60000"/>
                    <a:lumOff val="40000"/>
                  </a:schemeClr>
                </a:solidFill>
              </a:rPr>
              <a:t>/media-library</a:t>
            </a:r>
          </a:p>
        </p:txBody>
      </p:sp>
      <p:sp>
        <p:nvSpPr>
          <p:cNvPr id="3" name="TextBox 2">
            <a:extLst>
              <a:ext uri="{FF2B5EF4-FFF2-40B4-BE49-F238E27FC236}">
                <a16:creationId xmlns:a16="http://schemas.microsoft.com/office/drawing/2014/main" id="{87EA6DD8-1BE8-804B-A0E4-EEBFAD02807E}"/>
              </a:ext>
            </a:extLst>
          </p:cNvPr>
          <p:cNvSpPr txBox="1"/>
          <p:nvPr/>
        </p:nvSpPr>
        <p:spPr>
          <a:xfrm>
            <a:off x="838200" y="2251285"/>
            <a:ext cx="2517913" cy="67185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800" dirty="0"/>
              <a:t>Shell color </a:t>
            </a:r>
          </a:p>
        </p:txBody>
      </p:sp>
    </p:spTree>
    <p:extLst>
      <p:ext uri="{BB962C8B-B14F-4D97-AF65-F5344CB8AC3E}">
        <p14:creationId xmlns:p14="http://schemas.microsoft.com/office/powerpoint/2010/main" val="29977442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E6439B-1F6F-7E44-9021-A3D8931F6031}"/>
              </a:ext>
            </a:extLst>
          </p:cNvPr>
          <p:cNvSpPr>
            <a:spLocks noGrp="1"/>
          </p:cNvSpPr>
          <p:nvPr>
            <p:ph type="title"/>
          </p:nvPr>
        </p:nvSpPr>
        <p:spPr/>
        <p:txBody>
          <a:bodyPr/>
          <a:lstStyle/>
          <a:p>
            <a:r>
              <a:rPr lang="en-US" dirty="0"/>
              <a:t>Lesson Scenario</a:t>
            </a:r>
          </a:p>
        </p:txBody>
      </p:sp>
      <p:pic>
        <p:nvPicPr>
          <p:cNvPr id="9" name="Content Placeholder 8">
            <a:extLst>
              <a:ext uri="{FF2B5EF4-FFF2-40B4-BE49-F238E27FC236}">
                <a16:creationId xmlns:a16="http://schemas.microsoft.com/office/drawing/2014/main" id="{FF067EC1-CA16-5249-A19E-E2DAC321A812}"/>
              </a:ext>
            </a:extLst>
          </p:cNvPr>
          <p:cNvPicPr>
            <a:picLocks noGrp="1" noChangeAspect="1"/>
          </p:cNvPicPr>
          <p:nvPr>
            <p:ph idx="1"/>
          </p:nvPr>
        </p:nvPicPr>
        <p:blipFill>
          <a:blip r:embed="rId2"/>
          <a:srcRect/>
          <a:stretch/>
        </p:blipFill>
        <p:spPr>
          <a:xfrm>
            <a:off x="3826101" y="1027906"/>
            <a:ext cx="8365898" cy="5856129"/>
          </a:xfrm>
        </p:spPr>
      </p:pic>
      <p:sp>
        <p:nvSpPr>
          <p:cNvPr id="4" name="Rectangle 3">
            <a:extLst>
              <a:ext uri="{FF2B5EF4-FFF2-40B4-BE49-F238E27FC236}">
                <a16:creationId xmlns:a16="http://schemas.microsoft.com/office/drawing/2014/main" id="{39777151-42C2-D845-B5CB-2CF09489B080}"/>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6" name="Rectangle 5">
            <a:extLst>
              <a:ext uri="{FF2B5EF4-FFF2-40B4-BE49-F238E27FC236}">
                <a16:creationId xmlns:a16="http://schemas.microsoft.com/office/drawing/2014/main" id="{73B11A03-8AEF-704C-B3AA-BDCB2E33984F}"/>
              </a:ext>
            </a:extLst>
          </p:cNvPr>
          <p:cNvSpPr/>
          <p:nvPr/>
        </p:nvSpPr>
        <p:spPr>
          <a:xfrm>
            <a:off x="8926700" y="6611779"/>
            <a:ext cx="1688283" cy="246221"/>
          </a:xfrm>
          <a:prstGeom prst="rect">
            <a:avLst/>
          </a:prstGeom>
        </p:spPr>
        <p:txBody>
          <a:bodyPr wrap="none">
            <a:spAutoFit/>
          </a:bodyPr>
          <a:lstStyle/>
          <a:p>
            <a:r>
              <a:rPr lang="en-US" sz="1000" dirty="0" err="1">
                <a:solidFill>
                  <a:schemeClr val="accent5">
                    <a:lumMod val="60000"/>
                    <a:lumOff val="40000"/>
                  </a:schemeClr>
                </a:solidFill>
              </a:rPr>
              <a:t>ian.umces.edu</a:t>
            </a:r>
            <a:r>
              <a:rPr lang="en-US" sz="1000" dirty="0">
                <a:solidFill>
                  <a:schemeClr val="accent5">
                    <a:lumMod val="60000"/>
                    <a:lumOff val="40000"/>
                  </a:schemeClr>
                </a:solidFill>
              </a:rPr>
              <a:t>/media-library</a:t>
            </a:r>
          </a:p>
        </p:txBody>
      </p:sp>
      <p:sp>
        <p:nvSpPr>
          <p:cNvPr id="7" name="TextBox 6">
            <a:extLst>
              <a:ext uri="{FF2B5EF4-FFF2-40B4-BE49-F238E27FC236}">
                <a16:creationId xmlns:a16="http://schemas.microsoft.com/office/drawing/2014/main" id="{F8A09EFB-85D0-A44D-A225-8623D18A5C28}"/>
              </a:ext>
            </a:extLst>
          </p:cNvPr>
          <p:cNvSpPr txBox="1"/>
          <p:nvPr/>
        </p:nvSpPr>
        <p:spPr>
          <a:xfrm>
            <a:off x="838200" y="2251285"/>
            <a:ext cx="2517913" cy="131818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800" dirty="0"/>
              <a:t>Shell color</a:t>
            </a:r>
          </a:p>
          <a:p>
            <a:pPr marL="285750" indent="-285750">
              <a:lnSpc>
                <a:spcPct val="150000"/>
              </a:lnSpc>
              <a:buFont typeface="Arial" panose="020B0604020202020204" pitchFamily="34" charset="0"/>
              <a:buChar char="•"/>
            </a:pPr>
            <a:r>
              <a:rPr lang="en-US" sz="2800" dirty="0"/>
              <a:t>Growth rate </a:t>
            </a:r>
          </a:p>
        </p:txBody>
      </p:sp>
    </p:spTree>
    <p:extLst>
      <p:ext uri="{BB962C8B-B14F-4D97-AF65-F5344CB8AC3E}">
        <p14:creationId xmlns:p14="http://schemas.microsoft.com/office/powerpoint/2010/main" val="6933808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FF067EC1-CA16-5249-A19E-E2DAC321A812}"/>
              </a:ext>
            </a:extLst>
          </p:cNvPr>
          <p:cNvPicPr>
            <a:picLocks noGrp="1" noChangeAspect="1"/>
          </p:cNvPicPr>
          <p:nvPr>
            <p:ph idx="1"/>
          </p:nvPr>
        </p:nvPicPr>
        <p:blipFill>
          <a:blip r:embed="rId3"/>
          <a:srcRect/>
          <a:stretch/>
        </p:blipFill>
        <p:spPr>
          <a:xfrm>
            <a:off x="3826101" y="1027906"/>
            <a:ext cx="8365897" cy="5856128"/>
          </a:xfrm>
        </p:spPr>
      </p:pic>
      <p:sp>
        <p:nvSpPr>
          <p:cNvPr id="2" name="Title 1">
            <a:extLst>
              <a:ext uri="{FF2B5EF4-FFF2-40B4-BE49-F238E27FC236}">
                <a16:creationId xmlns:a16="http://schemas.microsoft.com/office/drawing/2014/main" id="{2EE6439B-1F6F-7E44-9021-A3D8931F6031}"/>
              </a:ext>
            </a:extLst>
          </p:cNvPr>
          <p:cNvSpPr>
            <a:spLocks noGrp="1"/>
          </p:cNvSpPr>
          <p:nvPr>
            <p:ph type="title"/>
          </p:nvPr>
        </p:nvSpPr>
        <p:spPr/>
        <p:txBody>
          <a:bodyPr/>
          <a:lstStyle/>
          <a:p>
            <a:r>
              <a:rPr lang="en-US" dirty="0"/>
              <a:t>Lesson Scenario</a:t>
            </a:r>
          </a:p>
        </p:txBody>
      </p:sp>
      <p:sp>
        <p:nvSpPr>
          <p:cNvPr id="4" name="Rectangle 3">
            <a:extLst>
              <a:ext uri="{FF2B5EF4-FFF2-40B4-BE49-F238E27FC236}">
                <a16:creationId xmlns:a16="http://schemas.microsoft.com/office/drawing/2014/main" id="{70858008-072C-6247-B229-3457854FF280}"/>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6" name="Rectangle 5">
            <a:extLst>
              <a:ext uri="{FF2B5EF4-FFF2-40B4-BE49-F238E27FC236}">
                <a16:creationId xmlns:a16="http://schemas.microsoft.com/office/drawing/2014/main" id="{4D613697-F03E-964B-BA84-FC0D75609F70}"/>
              </a:ext>
            </a:extLst>
          </p:cNvPr>
          <p:cNvSpPr/>
          <p:nvPr/>
        </p:nvSpPr>
        <p:spPr>
          <a:xfrm>
            <a:off x="8926700" y="6611779"/>
            <a:ext cx="1688283" cy="246221"/>
          </a:xfrm>
          <a:prstGeom prst="rect">
            <a:avLst/>
          </a:prstGeom>
        </p:spPr>
        <p:txBody>
          <a:bodyPr wrap="none">
            <a:spAutoFit/>
          </a:bodyPr>
          <a:lstStyle/>
          <a:p>
            <a:r>
              <a:rPr lang="en-US" sz="1000" dirty="0" err="1">
                <a:solidFill>
                  <a:schemeClr val="accent5">
                    <a:lumMod val="60000"/>
                    <a:lumOff val="40000"/>
                  </a:schemeClr>
                </a:solidFill>
              </a:rPr>
              <a:t>ian.umces.edu</a:t>
            </a:r>
            <a:r>
              <a:rPr lang="en-US" sz="1000" dirty="0">
                <a:solidFill>
                  <a:schemeClr val="accent5">
                    <a:lumMod val="60000"/>
                    <a:lumOff val="40000"/>
                  </a:schemeClr>
                </a:solidFill>
              </a:rPr>
              <a:t>/media-library</a:t>
            </a:r>
          </a:p>
        </p:txBody>
      </p:sp>
      <p:sp>
        <p:nvSpPr>
          <p:cNvPr id="7" name="TextBox 6">
            <a:extLst>
              <a:ext uri="{FF2B5EF4-FFF2-40B4-BE49-F238E27FC236}">
                <a16:creationId xmlns:a16="http://schemas.microsoft.com/office/drawing/2014/main" id="{17D51DF6-D661-3D45-AC35-001A8C983427}"/>
              </a:ext>
            </a:extLst>
          </p:cNvPr>
          <p:cNvSpPr txBox="1"/>
          <p:nvPr/>
        </p:nvSpPr>
        <p:spPr>
          <a:xfrm>
            <a:off x="838200" y="2251285"/>
            <a:ext cx="2517913" cy="2610843"/>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800" dirty="0"/>
              <a:t>Shell color</a:t>
            </a:r>
          </a:p>
          <a:p>
            <a:pPr marL="285750" indent="-285750">
              <a:lnSpc>
                <a:spcPct val="150000"/>
              </a:lnSpc>
              <a:buFont typeface="Arial" panose="020B0604020202020204" pitchFamily="34" charset="0"/>
              <a:buChar char="•"/>
            </a:pPr>
            <a:r>
              <a:rPr lang="en-US" sz="2800" dirty="0"/>
              <a:t>Growth rate</a:t>
            </a:r>
          </a:p>
          <a:p>
            <a:pPr marL="285750" indent="-285750">
              <a:lnSpc>
                <a:spcPct val="150000"/>
              </a:lnSpc>
              <a:buFont typeface="Arial" panose="020B0604020202020204" pitchFamily="34" charset="0"/>
              <a:buChar char="•"/>
            </a:pPr>
            <a:r>
              <a:rPr lang="en-US" sz="2800" dirty="0"/>
              <a:t>Disease resistance  </a:t>
            </a:r>
          </a:p>
        </p:txBody>
      </p:sp>
    </p:spTree>
    <p:extLst>
      <p:ext uri="{BB962C8B-B14F-4D97-AF65-F5344CB8AC3E}">
        <p14:creationId xmlns:p14="http://schemas.microsoft.com/office/powerpoint/2010/main" val="32370102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42807171-AE73-0F44-885A-1A7C241875A2}"/>
              </a:ext>
            </a:extLst>
          </p:cNvPr>
          <p:cNvGraphicFramePr>
            <a:graphicFrameLocks noGrp="1"/>
          </p:cNvGraphicFramePr>
          <p:nvPr>
            <p:ph idx="1"/>
            <p:extLst>
              <p:ext uri="{D42A27DB-BD31-4B8C-83A1-F6EECF244321}">
                <p14:modId xmlns:p14="http://schemas.microsoft.com/office/powerpoint/2010/main" val="259787804"/>
              </p:ext>
            </p:extLst>
          </p:nvPr>
        </p:nvGraphicFramePr>
        <p:xfrm>
          <a:off x="963956" y="1293018"/>
          <a:ext cx="10562416" cy="4481406"/>
        </p:xfrm>
        <a:graphic>
          <a:graphicData uri="http://schemas.openxmlformats.org/drawingml/2006/table">
            <a:tbl>
              <a:tblPr firstRow="1" firstCol="1" bandRow="1"/>
              <a:tblGrid>
                <a:gridCol w="2565985">
                  <a:extLst>
                    <a:ext uri="{9D8B030D-6E8A-4147-A177-3AD203B41FA5}">
                      <a16:colId xmlns:a16="http://schemas.microsoft.com/office/drawing/2014/main" val="211735080"/>
                    </a:ext>
                  </a:extLst>
                </a:gridCol>
                <a:gridCol w="2680107">
                  <a:extLst>
                    <a:ext uri="{9D8B030D-6E8A-4147-A177-3AD203B41FA5}">
                      <a16:colId xmlns:a16="http://schemas.microsoft.com/office/drawing/2014/main" val="112994890"/>
                    </a:ext>
                  </a:extLst>
                </a:gridCol>
                <a:gridCol w="2728391">
                  <a:extLst>
                    <a:ext uri="{9D8B030D-6E8A-4147-A177-3AD203B41FA5}">
                      <a16:colId xmlns:a16="http://schemas.microsoft.com/office/drawing/2014/main" val="255615860"/>
                    </a:ext>
                  </a:extLst>
                </a:gridCol>
                <a:gridCol w="2587933">
                  <a:extLst>
                    <a:ext uri="{9D8B030D-6E8A-4147-A177-3AD203B41FA5}">
                      <a16:colId xmlns:a16="http://schemas.microsoft.com/office/drawing/2014/main" val="1935130414"/>
                    </a:ext>
                  </a:extLst>
                </a:gridCol>
              </a:tblGrid>
              <a:tr h="1493802">
                <a:tc>
                  <a:txBody>
                    <a:bodyPr/>
                    <a:lstStyle/>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Color Genotype &amp; Phenotype</a:t>
                      </a:r>
                      <a:endParaRPr lang="en-US" sz="5100" b="0" i="0" u="none" strike="noStrike">
                        <a:effectLst/>
                        <a:latin typeface="Arial" panose="020B0604020202020204" pitchFamily="34" charset="0"/>
                      </a:endParaRPr>
                    </a:p>
                  </a:txBody>
                  <a:tcPr marL="195769" marR="195769" marT="2719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RR</a:t>
                      </a:r>
                      <a:endParaRPr lang="en-US" sz="5100" b="0" i="0" u="none" strike="noStrike">
                        <a:effectLst/>
                        <a:latin typeface="Arial" panose="020B0604020202020204" pitchFamily="34" charset="0"/>
                      </a:endParaRPr>
                    </a:p>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Red</a:t>
                      </a:r>
                      <a:endParaRPr lang="en-US" sz="5100" b="0" i="0" u="none" strike="noStrike">
                        <a:effectLst/>
                        <a:latin typeface="Arial" panose="020B0604020202020204" pitchFamily="34" charset="0"/>
                      </a:endParaRPr>
                    </a:p>
                  </a:txBody>
                  <a:tcPr marL="195769" marR="195769" marT="2719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RW</a:t>
                      </a:r>
                      <a:endParaRPr lang="en-US" sz="5100" b="0" i="0" u="none" strike="noStrike">
                        <a:effectLst/>
                        <a:latin typeface="Arial" panose="020B0604020202020204" pitchFamily="34" charset="0"/>
                      </a:endParaRPr>
                    </a:p>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Mottled</a:t>
                      </a:r>
                      <a:endParaRPr lang="en-US" sz="5100" b="0" i="0" u="none" strike="noStrike">
                        <a:effectLst/>
                        <a:latin typeface="Arial" panose="020B0604020202020204" pitchFamily="34" charset="0"/>
                      </a:endParaRPr>
                    </a:p>
                  </a:txBody>
                  <a:tcPr marL="195769" marR="195769" marT="2719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WW</a:t>
                      </a:r>
                      <a:endParaRPr lang="en-US" sz="5100" b="0" i="0" u="none" strike="noStrike">
                        <a:effectLst/>
                        <a:latin typeface="Arial" panose="020B0604020202020204" pitchFamily="34" charset="0"/>
                      </a:endParaRPr>
                    </a:p>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White</a:t>
                      </a:r>
                      <a:endParaRPr lang="en-US" sz="5100" b="0" i="0" u="none" strike="noStrike">
                        <a:effectLst/>
                        <a:latin typeface="Arial" panose="020B0604020202020204" pitchFamily="34" charset="0"/>
                      </a:endParaRPr>
                    </a:p>
                  </a:txBody>
                  <a:tcPr marL="195769" marR="195769" marT="2719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47578845"/>
                  </a:ext>
                </a:extLst>
              </a:tr>
              <a:tr h="1493802">
                <a:tc>
                  <a:txBody>
                    <a:bodyPr/>
                    <a:lstStyle/>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Growth Genotype &amp;</a:t>
                      </a:r>
                      <a:endParaRPr lang="en-US" sz="5100" b="0" i="0" u="none" strike="noStrike">
                        <a:effectLst/>
                        <a:latin typeface="Arial" panose="020B0604020202020204" pitchFamily="34" charset="0"/>
                      </a:endParaRPr>
                    </a:p>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Phenotype</a:t>
                      </a:r>
                      <a:endParaRPr lang="en-US" sz="5100" b="0" i="0" u="none" strike="noStrike">
                        <a:effectLst/>
                        <a:latin typeface="Arial" panose="020B0604020202020204" pitchFamily="34" charset="0"/>
                      </a:endParaRPr>
                    </a:p>
                  </a:txBody>
                  <a:tcPr marL="195769" marR="195769" marT="2719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ctr">
                        <a:spcBef>
                          <a:spcPts val="0"/>
                        </a:spcBef>
                        <a:spcAft>
                          <a:spcPts val="0"/>
                        </a:spcAft>
                      </a:pPr>
                      <a:r>
                        <a:rPr lang="en-US" sz="3100" b="0" i="0" u="none" strike="noStrike" dirty="0">
                          <a:effectLst/>
                          <a:latin typeface="Calibri" panose="020F0502020204030204" pitchFamily="34" charset="0"/>
                          <a:ea typeface="Calibri" panose="020F0502020204030204" pitchFamily="34" charset="0"/>
                          <a:cs typeface="Times New Roman" panose="02020603050405020304" pitchFamily="18" charset="0"/>
                        </a:rPr>
                        <a:t>GG</a:t>
                      </a:r>
                      <a:endParaRPr lang="en-US" sz="5100" b="0" i="0" u="none" strike="noStrike" dirty="0">
                        <a:effectLst/>
                        <a:latin typeface="Arial" panose="020B0604020202020204" pitchFamily="34" charset="0"/>
                      </a:endParaRPr>
                    </a:p>
                    <a:p>
                      <a:pPr marL="0" marR="0" algn="ctr" fontAlgn="ctr">
                        <a:spcBef>
                          <a:spcPts val="0"/>
                        </a:spcBef>
                        <a:spcAft>
                          <a:spcPts val="0"/>
                        </a:spcAft>
                      </a:pPr>
                      <a:r>
                        <a:rPr lang="en-US" sz="3100" b="0" i="0" u="none" strike="noStrike" dirty="0">
                          <a:effectLst/>
                          <a:latin typeface="Calibri" panose="020F0502020204030204" pitchFamily="34" charset="0"/>
                          <a:ea typeface="Calibri" panose="020F0502020204030204" pitchFamily="34" charset="0"/>
                          <a:cs typeface="Times New Roman" panose="02020603050405020304" pitchFamily="18" charset="0"/>
                        </a:rPr>
                        <a:t>Fast growing</a:t>
                      </a:r>
                      <a:endParaRPr lang="en-US" sz="5100" b="0" i="0" u="none" strike="noStrike" dirty="0">
                        <a:effectLst/>
                        <a:latin typeface="Arial" panose="020B0604020202020204" pitchFamily="34" charset="0"/>
                      </a:endParaRPr>
                    </a:p>
                  </a:txBody>
                  <a:tcPr marL="195769" marR="195769" marT="2719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ctr">
                        <a:spcBef>
                          <a:spcPts val="0"/>
                        </a:spcBef>
                        <a:spcAft>
                          <a:spcPts val="0"/>
                        </a:spcAft>
                      </a:pPr>
                      <a:r>
                        <a:rPr lang="en-US" sz="3100" b="0" i="0" u="none" strike="noStrike" dirty="0">
                          <a:effectLst/>
                          <a:latin typeface="Calibri" panose="020F0502020204030204" pitchFamily="34" charset="0"/>
                          <a:ea typeface="Calibri" panose="020F0502020204030204" pitchFamily="34" charset="0"/>
                          <a:cs typeface="Times New Roman" panose="02020603050405020304" pitchFamily="18" charset="0"/>
                        </a:rPr>
                        <a:t>Gg</a:t>
                      </a:r>
                      <a:endParaRPr lang="en-US" sz="5100" b="0" i="0" u="none" strike="noStrike" dirty="0">
                        <a:effectLst/>
                        <a:latin typeface="Arial" panose="020B0604020202020204" pitchFamily="34" charset="0"/>
                      </a:endParaRPr>
                    </a:p>
                    <a:p>
                      <a:pPr marL="0" marR="0" algn="ctr" fontAlgn="ctr">
                        <a:spcBef>
                          <a:spcPts val="0"/>
                        </a:spcBef>
                        <a:spcAft>
                          <a:spcPts val="0"/>
                        </a:spcAft>
                      </a:pPr>
                      <a:r>
                        <a:rPr lang="en-US" sz="3100" b="0" i="0" u="none" strike="noStrike" dirty="0">
                          <a:effectLst/>
                          <a:latin typeface="Calibri" panose="020F0502020204030204" pitchFamily="34" charset="0"/>
                          <a:ea typeface="Calibri" panose="020F0502020204030204" pitchFamily="34" charset="0"/>
                          <a:cs typeface="Times New Roman" panose="02020603050405020304" pitchFamily="18" charset="0"/>
                        </a:rPr>
                        <a:t>Fast Growing</a:t>
                      </a:r>
                      <a:endParaRPr lang="en-US" sz="5100" b="0" i="0" u="none" strike="noStrike" dirty="0">
                        <a:effectLst/>
                        <a:latin typeface="Arial" panose="020B0604020202020204" pitchFamily="34" charset="0"/>
                      </a:endParaRPr>
                    </a:p>
                  </a:txBody>
                  <a:tcPr marL="195769" marR="195769" marT="2719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gg</a:t>
                      </a:r>
                      <a:endParaRPr lang="en-US" sz="5100" b="0" i="0" u="none" strike="noStrike">
                        <a:effectLst/>
                        <a:latin typeface="Arial" panose="020B0604020202020204" pitchFamily="34" charset="0"/>
                      </a:endParaRPr>
                    </a:p>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Normal growing-WT</a:t>
                      </a:r>
                      <a:endParaRPr lang="en-US" sz="5100" b="0" i="0" u="none" strike="noStrike">
                        <a:effectLst/>
                        <a:latin typeface="Arial" panose="020B0604020202020204" pitchFamily="34" charset="0"/>
                      </a:endParaRPr>
                    </a:p>
                  </a:txBody>
                  <a:tcPr marL="195769" marR="195769" marT="2719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37417416"/>
                  </a:ext>
                </a:extLst>
              </a:tr>
              <a:tr h="1493802">
                <a:tc>
                  <a:txBody>
                    <a:bodyPr/>
                    <a:lstStyle/>
                    <a:p>
                      <a:pPr marL="0" marR="0" algn="ctr" fontAlgn="ctr">
                        <a:spcBef>
                          <a:spcPts val="0"/>
                        </a:spcBef>
                        <a:spcAft>
                          <a:spcPts val="0"/>
                        </a:spcAft>
                      </a:pPr>
                      <a:r>
                        <a:rPr lang="en-US" sz="3100" b="0" i="0" u="none" strike="noStrike" dirty="0">
                          <a:effectLst/>
                          <a:latin typeface="Calibri" panose="020F0502020204030204" pitchFamily="34" charset="0"/>
                          <a:ea typeface="Calibri" panose="020F0502020204030204" pitchFamily="34" charset="0"/>
                          <a:cs typeface="Times New Roman" panose="02020603050405020304" pitchFamily="18" charset="0"/>
                        </a:rPr>
                        <a:t>Disease Genotype &amp; Phenotype</a:t>
                      </a:r>
                      <a:endParaRPr lang="en-US" sz="5100" b="0" i="0" u="none" strike="noStrike" dirty="0">
                        <a:effectLst/>
                        <a:latin typeface="Arial" panose="020B0604020202020204" pitchFamily="34" charset="0"/>
                      </a:endParaRPr>
                    </a:p>
                  </a:txBody>
                  <a:tcPr marL="195769" marR="195769" marT="2719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DD</a:t>
                      </a:r>
                      <a:endParaRPr lang="en-US" sz="5100" b="0" i="0" u="none" strike="noStrike">
                        <a:effectLst/>
                        <a:latin typeface="Arial" panose="020B0604020202020204" pitchFamily="34" charset="0"/>
                      </a:endParaRPr>
                    </a:p>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Non-disease resistant-WT</a:t>
                      </a:r>
                      <a:endParaRPr lang="en-US" sz="5100" b="0" i="0" u="none" strike="noStrike">
                        <a:effectLst/>
                        <a:latin typeface="Arial" panose="020B0604020202020204" pitchFamily="34" charset="0"/>
                      </a:endParaRPr>
                    </a:p>
                  </a:txBody>
                  <a:tcPr marL="195769" marR="195769" marT="2719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Dd</a:t>
                      </a:r>
                      <a:endParaRPr lang="en-US" sz="5100" b="0" i="0" u="none" strike="noStrike">
                        <a:effectLst/>
                        <a:latin typeface="Arial" panose="020B0604020202020204" pitchFamily="34" charset="0"/>
                      </a:endParaRPr>
                    </a:p>
                    <a:p>
                      <a:pPr marL="0" marR="0" algn="ctr" fontAlgn="ctr">
                        <a:spcBef>
                          <a:spcPts val="0"/>
                        </a:spcBef>
                        <a:spcAft>
                          <a:spcPts val="0"/>
                        </a:spcAft>
                      </a:pPr>
                      <a:r>
                        <a:rPr lang="en-US" sz="3100" b="0" i="0" u="none" strike="noStrike">
                          <a:effectLst/>
                          <a:latin typeface="Calibri" panose="020F0502020204030204" pitchFamily="34" charset="0"/>
                          <a:ea typeface="Calibri" panose="020F0502020204030204" pitchFamily="34" charset="0"/>
                          <a:cs typeface="Times New Roman" panose="02020603050405020304" pitchFamily="18" charset="0"/>
                        </a:rPr>
                        <a:t>Non-disease resistant-WT</a:t>
                      </a:r>
                      <a:endParaRPr lang="en-US" sz="5100" b="0" i="0" u="none" strike="noStrike">
                        <a:effectLst/>
                        <a:latin typeface="Arial" panose="020B0604020202020204" pitchFamily="34" charset="0"/>
                      </a:endParaRPr>
                    </a:p>
                  </a:txBody>
                  <a:tcPr marL="195769" marR="195769" marT="2719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fontAlgn="ctr">
                        <a:spcBef>
                          <a:spcPts val="0"/>
                        </a:spcBef>
                        <a:spcAft>
                          <a:spcPts val="0"/>
                        </a:spcAft>
                      </a:pPr>
                      <a:r>
                        <a:rPr lang="en-US" sz="3100" b="0" i="0" u="none" strike="noStrike" dirty="0">
                          <a:effectLst/>
                          <a:latin typeface="Calibri" panose="020F0502020204030204" pitchFamily="34" charset="0"/>
                          <a:ea typeface="Calibri" panose="020F0502020204030204" pitchFamily="34" charset="0"/>
                          <a:cs typeface="Times New Roman" panose="02020603050405020304" pitchFamily="18" charset="0"/>
                        </a:rPr>
                        <a:t>dd</a:t>
                      </a:r>
                      <a:endParaRPr lang="en-US" sz="5100" b="0" i="0" u="none" strike="noStrike" dirty="0">
                        <a:effectLst/>
                        <a:latin typeface="Arial" panose="020B0604020202020204" pitchFamily="34" charset="0"/>
                      </a:endParaRPr>
                    </a:p>
                    <a:p>
                      <a:pPr marL="0" marR="0" algn="ctr" fontAlgn="ctr">
                        <a:spcBef>
                          <a:spcPts val="0"/>
                        </a:spcBef>
                        <a:spcAft>
                          <a:spcPts val="0"/>
                        </a:spcAft>
                      </a:pPr>
                      <a:r>
                        <a:rPr lang="en-US" sz="3100" b="0" i="0" u="none" strike="noStrike" dirty="0">
                          <a:effectLst/>
                          <a:latin typeface="Calibri" panose="020F0502020204030204" pitchFamily="34" charset="0"/>
                          <a:ea typeface="Calibri" panose="020F0502020204030204" pitchFamily="34" charset="0"/>
                          <a:cs typeface="Times New Roman" panose="02020603050405020304" pitchFamily="18" charset="0"/>
                        </a:rPr>
                        <a:t>Disease resistant</a:t>
                      </a:r>
                      <a:endParaRPr lang="en-US" sz="5100" b="0" i="0" u="none" strike="noStrike" dirty="0">
                        <a:effectLst/>
                        <a:latin typeface="Arial" panose="020B0604020202020204" pitchFamily="34" charset="0"/>
                      </a:endParaRPr>
                    </a:p>
                  </a:txBody>
                  <a:tcPr marL="195769" marR="195769" marT="2719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2537306"/>
                  </a:ext>
                </a:extLst>
              </a:tr>
            </a:tbl>
          </a:graphicData>
        </a:graphic>
      </p:graphicFrame>
      <p:sp>
        <p:nvSpPr>
          <p:cNvPr id="7" name="Title 1">
            <a:extLst>
              <a:ext uri="{FF2B5EF4-FFF2-40B4-BE49-F238E27FC236}">
                <a16:creationId xmlns:a16="http://schemas.microsoft.com/office/drawing/2014/main" id="{0A7A3858-A04E-FC4C-8104-F546C7802E40}"/>
              </a:ext>
            </a:extLst>
          </p:cNvPr>
          <p:cNvSpPr>
            <a:spLocks noGrp="1"/>
          </p:cNvSpPr>
          <p:nvPr>
            <p:ph type="title"/>
          </p:nvPr>
        </p:nvSpPr>
        <p:spPr>
          <a:xfrm>
            <a:off x="665628" y="253110"/>
            <a:ext cx="7456396" cy="1039908"/>
          </a:xfrm>
        </p:spPr>
        <p:txBody>
          <a:bodyPr/>
          <a:lstStyle/>
          <a:p>
            <a:r>
              <a:rPr lang="en-US" dirty="0"/>
              <a:t>Possible Hard Clam Genotypes</a:t>
            </a:r>
          </a:p>
        </p:txBody>
      </p:sp>
    </p:spTree>
    <p:extLst>
      <p:ext uri="{BB962C8B-B14F-4D97-AF65-F5344CB8AC3E}">
        <p14:creationId xmlns:p14="http://schemas.microsoft.com/office/powerpoint/2010/main" val="29312634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035C6-FDA8-7442-90C6-658F4DB74965}"/>
              </a:ext>
            </a:extLst>
          </p:cNvPr>
          <p:cNvSpPr>
            <a:spLocks noGrp="1"/>
          </p:cNvSpPr>
          <p:nvPr>
            <p:ph type="title"/>
          </p:nvPr>
        </p:nvSpPr>
        <p:spPr/>
        <p:txBody>
          <a:bodyPr/>
          <a:lstStyle/>
          <a:p>
            <a:r>
              <a:rPr lang="en-US" dirty="0"/>
              <a:t>Selecting Your Genotypes</a:t>
            </a:r>
          </a:p>
        </p:txBody>
      </p:sp>
      <p:pic>
        <p:nvPicPr>
          <p:cNvPr id="5" name="Content Placeholder 4" descr="A picture containing cup, coffee, indoor, paper cup&#10;&#10;Description automatically generated">
            <a:extLst>
              <a:ext uri="{FF2B5EF4-FFF2-40B4-BE49-F238E27FC236}">
                <a16:creationId xmlns:a16="http://schemas.microsoft.com/office/drawing/2014/main" id="{AF9FAAD4-5F33-A849-89E5-B8D43CB89B60}"/>
              </a:ext>
            </a:extLst>
          </p:cNvPr>
          <p:cNvPicPr>
            <a:picLocks noGrp="1" noChangeAspect="1"/>
          </p:cNvPicPr>
          <p:nvPr>
            <p:ph idx="1"/>
          </p:nvPr>
        </p:nvPicPr>
        <p:blipFill>
          <a:blip r:embed="rId3"/>
          <a:stretch>
            <a:fillRect/>
          </a:stretch>
        </p:blipFill>
        <p:spPr>
          <a:xfrm>
            <a:off x="2703089" y="1540812"/>
            <a:ext cx="7325332" cy="5127733"/>
          </a:xfrm>
        </p:spPr>
      </p:pic>
      <p:graphicFrame>
        <p:nvGraphicFramePr>
          <p:cNvPr id="8" name="Table 7">
            <a:extLst>
              <a:ext uri="{FF2B5EF4-FFF2-40B4-BE49-F238E27FC236}">
                <a16:creationId xmlns:a16="http://schemas.microsoft.com/office/drawing/2014/main" id="{C762E44C-F743-094C-979A-7E8F5C9FA56E}"/>
              </a:ext>
            </a:extLst>
          </p:cNvPr>
          <p:cNvGraphicFramePr>
            <a:graphicFrameLocks noGrp="1"/>
          </p:cNvGraphicFramePr>
          <p:nvPr>
            <p:extLst>
              <p:ext uri="{D42A27DB-BD31-4B8C-83A1-F6EECF244321}">
                <p14:modId xmlns:p14="http://schemas.microsoft.com/office/powerpoint/2010/main" val="1576500448"/>
              </p:ext>
            </p:extLst>
          </p:nvPr>
        </p:nvGraphicFramePr>
        <p:xfrm>
          <a:off x="3682427" y="5006975"/>
          <a:ext cx="5366656" cy="1485900"/>
        </p:xfrm>
        <a:graphic>
          <a:graphicData uri="http://schemas.openxmlformats.org/drawingml/2006/table">
            <a:tbl>
              <a:tblPr firstRow="1" firstCol="1" bandRow="1">
                <a:tableStyleId>{2D5ABB26-0587-4C30-8999-92F81FD0307C}</a:tableStyleId>
              </a:tblPr>
              <a:tblGrid>
                <a:gridCol w="1341396">
                  <a:extLst>
                    <a:ext uri="{9D8B030D-6E8A-4147-A177-3AD203B41FA5}">
                      <a16:colId xmlns:a16="http://schemas.microsoft.com/office/drawing/2014/main" val="1279296750"/>
                    </a:ext>
                  </a:extLst>
                </a:gridCol>
                <a:gridCol w="1341396">
                  <a:extLst>
                    <a:ext uri="{9D8B030D-6E8A-4147-A177-3AD203B41FA5}">
                      <a16:colId xmlns:a16="http://schemas.microsoft.com/office/drawing/2014/main" val="1617562935"/>
                    </a:ext>
                  </a:extLst>
                </a:gridCol>
                <a:gridCol w="1341932">
                  <a:extLst>
                    <a:ext uri="{9D8B030D-6E8A-4147-A177-3AD203B41FA5}">
                      <a16:colId xmlns:a16="http://schemas.microsoft.com/office/drawing/2014/main" val="2283606239"/>
                    </a:ext>
                  </a:extLst>
                </a:gridCol>
                <a:gridCol w="1341932">
                  <a:extLst>
                    <a:ext uri="{9D8B030D-6E8A-4147-A177-3AD203B41FA5}">
                      <a16:colId xmlns:a16="http://schemas.microsoft.com/office/drawing/2014/main" val="4265332120"/>
                    </a:ext>
                  </a:extLst>
                </a:gridCol>
              </a:tblGrid>
              <a:tr h="495300">
                <a:tc>
                  <a:txBody>
                    <a:bodyPr/>
                    <a:lstStyle/>
                    <a:p>
                      <a:pPr marL="0" marR="0" algn="ctr">
                        <a:spcBef>
                          <a:spcPts val="0"/>
                        </a:spcBef>
                        <a:spcAft>
                          <a:spcPts val="0"/>
                        </a:spcAft>
                      </a:pPr>
                      <a:r>
                        <a:rPr lang="en-US" sz="2800">
                          <a:effectLst/>
                        </a:rPr>
                        <a:t>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a:effectLst/>
                        </a:rPr>
                        <a:t>Color</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Growth</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a:effectLst/>
                        </a:rPr>
                        <a:t>Disease</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7999269"/>
                  </a:ext>
                </a:extLst>
              </a:tr>
              <a:tr h="495300">
                <a:tc>
                  <a:txBody>
                    <a:bodyPr/>
                    <a:lstStyle/>
                    <a:p>
                      <a:pPr marL="0" marR="0" algn="ctr">
                        <a:spcBef>
                          <a:spcPts val="0"/>
                        </a:spcBef>
                        <a:spcAft>
                          <a:spcPts val="0"/>
                        </a:spcAft>
                      </a:pPr>
                      <a:r>
                        <a:rPr lang="en-US" sz="2800" dirty="0">
                          <a:effectLst/>
                        </a:rPr>
                        <a:t>Clam 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 RW</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a:effectLst/>
                        </a:rPr>
                        <a:t>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a:effectLst/>
                        </a:rPr>
                        <a:t>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65059638"/>
                  </a:ext>
                </a:extLst>
              </a:tr>
              <a:tr h="495300">
                <a:tc>
                  <a:txBody>
                    <a:bodyPr/>
                    <a:lstStyle/>
                    <a:p>
                      <a:pPr marL="0" marR="0" algn="ctr">
                        <a:spcBef>
                          <a:spcPts val="0"/>
                        </a:spcBef>
                        <a:spcAft>
                          <a:spcPts val="0"/>
                        </a:spcAft>
                      </a:pPr>
                      <a:r>
                        <a:rPr lang="en-US" sz="2800" dirty="0">
                          <a:effectLst/>
                        </a:rPr>
                        <a:t>Clam 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a:effectLst/>
                        </a:rPr>
                        <a:t>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21029886"/>
                  </a:ext>
                </a:extLst>
              </a:tr>
            </a:tbl>
          </a:graphicData>
        </a:graphic>
      </p:graphicFrame>
      <p:sp>
        <p:nvSpPr>
          <p:cNvPr id="9" name="Rectangle 8">
            <a:extLst>
              <a:ext uri="{FF2B5EF4-FFF2-40B4-BE49-F238E27FC236}">
                <a16:creationId xmlns:a16="http://schemas.microsoft.com/office/drawing/2014/main" id="{BFF8D093-3954-FA4D-A045-4C0479D950F5}"/>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Tree>
    <p:extLst>
      <p:ext uri="{BB962C8B-B14F-4D97-AF65-F5344CB8AC3E}">
        <p14:creationId xmlns:p14="http://schemas.microsoft.com/office/powerpoint/2010/main" val="27452230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035C6-FDA8-7442-90C6-658F4DB74965}"/>
              </a:ext>
            </a:extLst>
          </p:cNvPr>
          <p:cNvSpPr>
            <a:spLocks noGrp="1"/>
          </p:cNvSpPr>
          <p:nvPr>
            <p:ph type="title"/>
          </p:nvPr>
        </p:nvSpPr>
        <p:spPr/>
        <p:txBody>
          <a:bodyPr/>
          <a:lstStyle/>
          <a:p>
            <a:r>
              <a:rPr lang="en-US" dirty="0"/>
              <a:t>Selecting Your Genotypes</a:t>
            </a:r>
          </a:p>
        </p:txBody>
      </p:sp>
      <p:pic>
        <p:nvPicPr>
          <p:cNvPr id="5" name="Content Placeholder 4">
            <a:extLst>
              <a:ext uri="{FF2B5EF4-FFF2-40B4-BE49-F238E27FC236}">
                <a16:creationId xmlns:a16="http://schemas.microsoft.com/office/drawing/2014/main" id="{AF9FAAD4-5F33-A849-89E5-B8D43CB89B60}"/>
              </a:ext>
            </a:extLst>
          </p:cNvPr>
          <p:cNvPicPr>
            <a:picLocks noGrp="1" noChangeAspect="1"/>
          </p:cNvPicPr>
          <p:nvPr>
            <p:ph idx="1"/>
          </p:nvPr>
        </p:nvPicPr>
        <p:blipFill>
          <a:blip r:embed="rId3"/>
          <a:srcRect/>
          <a:stretch/>
        </p:blipFill>
        <p:spPr>
          <a:xfrm>
            <a:off x="2703089" y="1540812"/>
            <a:ext cx="7325332" cy="5127732"/>
          </a:xfrm>
        </p:spPr>
      </p:pic>
      <p:graphicFrame>
        <p:nvGraphicFramePr>
          <p:cNvPr id="8" name="Table 7">
            <a:extLst>
              <a:ext uri="{FF2B5EF4-FFF2-40B4-BE49-F238E27FC236}">
                <a16:creationId xmlns:a16="http://schemas.microsoft.com/office/drawing/2014/main" id="{C762E44C-F743-094C-979A-7E8F5C9FA56E}"/>
              </a:ext>
            </a:extLst>
          </p:cNvPr>
          <p:cNvGraphicFramePr>
            <a:graphicFrameLocks noGrp="1"/>
          </p:cNvGraphicFramePr>
          <p:nvPr>
            <p:extLst>
              <p:ext uri="{D42A27DB-BD31-4B8C-83A1-F6EECF244321}">
                <p14:modId xmlns:p14="http://schemas.microsoft.com/office/powerpoint/2010/main" val="3941254008"/>
              </p:ext>
            </p:extLst>
          </p:nvPr>
        </p:nvGraphicFramePr>
        <p:xfrm>
          <a:off x="3682427" y="5006975"/>
          <a:ext cx="5366656" cy="1485900"/>
        </p:xfrm>
        <a:graphic>
          <a:graphicData uri="http://schemas.openxmlformats.org/drawingml/2006/table">
            <a:tbl>
              <a:tblPr firstRow="1" firstCol="1" bandRow="1">
                <a:tableStyleId>{2D5ABB26-0587-4C30-8999-92F81FD0307C}</a:tableStyleId>
              </a:tblPr>
              <a:tblGrid>
                <a:gridCol w="1341396">
                  <a:extLst>
                    <a:ext uri="{9D8B030D-6E8A-4147-A177-3AD203B41FA5}">
                      <a16:colId xmlns:a16="http://schemas.microsoft.com/office/drawing/2014/main" val="1279296750"/>
                    </a:ext>
                  </a:extLst>
                </a:gridCol>
                <a:gridCol w="1341396">
                  <a:extLst>
                    <a:ext uri="{9D8B030D-6E8A-4147-A177-3AD203B41FA5}">
                      <a16:colId xmlns:a16="http://schemas.microsoft.com/office/drawing/2014/main" val="1617562935"/>
                    </a:ext>
                  </a:extLst>
                </a:gridCol>
                <a:gridCol w="1341932">
                  <a:extLst>
                    <a:ext uri="{9D8B030D-6E8A-4147-A177-3AD203B41FA5}">
                      <a16:colId xmlns:a16="http://schemas.microsoft.com/office/drawing/2014/main" val="2283606239"/>
                    </a:ext>
                  </a:extLst>
                </a:gridCol>
                <a:gridCol w="1341932">
                  <a:extLst>
                    <a:ext uri="{9D8B030D-6E8A-4147-A177-3AD203B41FA5}">
                      <a16:colId xmlns:a16="http://schemas.microsoft.com/office/drawing/2014/main" val="4265332120"/>
                    </a:ext>
                  </a:extLst>
                </a:gridCol>
              </a:tblGrid>
              <a:tr h="495300">
                <a:tc>
                  <a:txBody>
                    <a:bodyPr/>
                    <a:lstStyle/>
                    <a:p>
                      <a:pPr marL="0" marR="0" algn="ctr">
                        <a:spcBef>
                          <a:spcPts val="0"/>
                        </a:spcBef>
                        <a:spcAft>
                          <a:spcPts val="0"/>
                        </a:spcAft>
                      </a:pPr>
                      <a:r>
                        <a:rPr lang="en-US" sz="2800">
                          <a:effectLst/>
                        </a:rPr>
                        <a:t>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a:effectLst/>
                        </a:rPr>
                        <a:t>Color</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Growth</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a:effectLst/>
                        </a:rPr>
                        <a:t>Disease</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7999269"/>
                  </a:ext>
                </a:extLst>
              </a:tr>
              <a:tr h="495300">
                <a:tc>
                  <a:txBody>
                    <a:bodyPr/>
                    <a:lstStyle/>
                    <a:p>
                      <a:pPr marL="0" marR="0" algn="ctr">
                        <a:spcBef>
                          <a:spcPts val="0"/>
                        </a:spcBef>
                        <a:spcAft>
                          <a:spcPts val="0"/>
                        </a:spcAft>
                      </a:pPr>
                      <a:r>
                        <a:rPr lang="en-US" sz="2800" dirty="0">
                          <a:effectLst/>
                        </a:rPr>
                        <a:t>Clam 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 RW</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Gg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a:effectLst/>
                        </a:rPr>
                        <a:t>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65059638"/>
                  </a:ext>
                </a:extLst>
              </a:tr>
              <a:tr h="495300">
                <a:tc>
                  <a:txBody>
                    <a:bodyPr/>
                    <a:lstStyle/>
                    <a:p>
                      <a:pPr marL="0" marR="0" algn="ctr">
                        <a:spcBef>
                          <a:spcPts val="0"/>
                        </a:spcBef>
                        <a:spcAft>
                          <a:spcPts val="0"/>
                        </a:spcAft>
                      </a:pPr>
                      <a:r>
                        <a:rPr lang="en-US" sz="2800" dirty="0">
                          <a:effectLst/>
                        </a:rPr>
                        <a:t>Clam 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a:effectLst/>
                        </a:rPr>
                        <a:t>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21029886"/>
                  </a:ext>
                </a:extLst>
              </a:tr>
            </a:tbl>
          </a:graphicData>
        </a:graphic>
      </p:graphicFrame>
      <p:sp>
        <p:nvSpPr>
          <p:cNvPr id="6" name="Rectangle 5">
            <a:extLst>
              <a:ext uri="{FF2B5EF4-FFF2-40B4-BE49-F238E27FC236}">
                <a16:creationId xmlns:a16="http://schemas.microsoft.com/office/drawing/2014/main" id="{B3F3C5CD-B0EE-6046-97DB-E14260E57EBA}"/>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Tree>
    <p:extLst>
      <p:ext uri="{BB962C8B-B14F-4D97-AF65-F5344CB8AC3E}">
        <p14:creationId xmlns:p14="http://schemas.microsoft.com/office/powerpoint/2010/main" val="28413143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035C6-FDA8-7442-90C6-658F4DB74965}"/>
              </a:ext>
            </a:extLst>
          </p:cNvPr>
          <p:cNvSpPr>
            <a:spLocks noGrp="1"/>
          </p:cNvSpPr>
          <p:nvPr>
            <p:ph type="title"/>
          </p:nvPr>
        </p:nvSpPr>
        <p:spPr/>
        <p:txBody>
          <a:bodyPr/>
          <a:lstStyle/>
          <a:p>
            <a:r>
              <a:rPr lang="en-US" dirty="0"/>
              <a:t>Selecting Your Genotypes</a:t>
            </a:r>
          </a:p>
        </p:txBody>
      </p:sp>
      <p:pic>
        <p:nvPicPr>
          <p:cNvPr id="5" name="Content Placeholder 4">
            <a:extLst>
              <a:ext uri="{FF2B5EF4-FFF2-40B4-BE49-F238E27FC236}">
                <a16:creationId xmlns:a16="http://schemas.microsoft.com/office/drawing/2014/main" id="{AF9FAAD4-5F33-A849-89E5-B8D43CB89B60}"/>
              </a:ext>
            </a:extLst>
          </p:cNvPr>
          <p:cNvPicPr>
            <a:picLocks noGrp="1" noChangeAspect="1"/>
          </p:cNvPicPr>
          <p:nvPr>
            <p:ph idx="1"/>
          </p:nvPr>
        </p:nvPicPr>
        <p:blipFill>
          <a:blip r:embed="rId3"/>
          <a:srcRect/>
          <a:stretch/>
        </p:blipFill>
        <p:spPr>
          <a:xfrm>
            <a:off x="2703089" y="1540812"/>
            <a:ext cx="7325331" cy="5127732"/>
          </a:xfrm>
        </p:spPr>
      </p:pic>
      <p:graphicFrame>
        <p:nvGraphicFramePr>
          <p:cNvPr id="8" name="Table 7">
            <a:extLst>
              <a:ext uri="{FF2B5EF4-FFF2-40B4-BE49-F238E27FC236}">
                <a16:creationId xmlns:a16="http://schemas.microsoft.com/office/drawing/2014/main" id="{C762E44C-F743-094C-979A-7E8F5C9FA56E}"/>
              </a:ext>
            </a:extLst>
          </p:cNvPr>
          <p:cNvGraphicFramePr>
            <a:graphicFrameLocks noGrp="1"/>
          </p:cNvGraphicFramePr>
          <p:nvPr>
            <p:extLst>
              <p:ext uri="{D42A27DB-BD31-4B8C-83A1-F6EECF244321}">
                <p14:modId xmlns:p14="http://schemas.microsoft.com/office/powerpoint/2010/main" val="4030670304"/>
              </p:ext>
            </p:extLst>
          </p:nvPr>
        </p:nvGraphicFramePr>
        <p:xfrm>
          <a:off x="3682427" y="5006975"/>
          <a:ext cx="5366656" cy="1485900"/>
        </p:xfrm>
        <a:graphic>
          <a:graphicData uri="http://schemas.openxmlformats.org/drawingml/2006/table">
            <a:tbl>
              <a:tblPr firstRow="1" firstCol="1" bandRow="1">
                <a:tableStyleId>{2D5ABB26-0587-4C30-8999-92F81FD0307C}</a:tableStyleId>
              </a:tblPr>
              <a:tblGrid>
                <a:gridCol w="1341396">
                  <a:extLst>
                    <a:ext uri="{9D8B030D-6E8A-4147-A177-3AD203B41FA5}">
                      <a16:colId xmlns:a16="http://schemas.microsoft.com/office/drawing/2014/main" val="1279296750"/>
                    </a:ext>
                  </a:extLst>
                </a:gridCol>
                <a:gridCol w="1341396">
                  <a:extLst>
                    <a:ext uri="{9D8B030D-6E8A-4147-A177-3AD203B41FA5}">
                      <a16:colId xmlns:a16="http://schemas.microsoft.com/office/drawing/2014/main" val="1617562935"/>
                    </a:ext>
                  </a:extLst>
                </a:gridCol>
                <a:gridCol w="1341932">
                  <a:extLst>
                    <a:ext uri="{9D8B030D-6E8A-4147-A177-3AD203B41FA5}">
                      <a16:colId xmlns:a16="http://schemas.microsoft.com/office/drawing/2014/main" val="2283606239"/>
                    </a:ext>
                  </a:extLst>
                </a:gridCol>
                <a:gridCol w="1341932">
                  <a:extLst>
                    <a:ext uri="{9D8B030D-6E8A-4147-A177-3AD203B41FA5}">
                      <a16:colId xmlns:a16="http://schemas.microsoft.com/office/drawing/2014/main" val="4265332120"/>
                    </a:ext>
                  </a:extLst>
                </a:gridCol>
              </a:tblGrid>
              <a:tr h="495300">
                <a:tc>
                  <a:txBody>
                    <a:bodyPr/>
                    <a:lstStyle/>
                    <a:p>
                      <a:pPr marL="0" marR="0" algn="ctr">
                        <a:spcBef>
                          <a:spcPts val="0"/>
                        </a:spcBef>
                        <a:spcAft>
                          <a:spcPts val="0"/>
                        </a:spcAft>
                      </a:pPr>
                      <a:r>
                        <a:rPr lang="en-US" sz="2800">
                          <a:effectLst/>
                        </a:rPr>
                        <a:t>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a:effectLst/>
                        </a:rPr>
                        <a:t>Color</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Growth</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a:effectLst/>
                        </a:rPr>
                        <a:t>Disease</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7999269"/>
                  </a:ext>
                </a:extLst>
              </a:tr>
              <a:tr h="495300">
                <a:tc>
                  <a:txBody>
                    <a:bodyPr/>
                    <a:lstStyle/>
                    <a:p>
                      <a:pPr marL="0" marR="0" algn="ctr">
                        <a:spcBef>
                          <a:spcPts val="0"/>
                        </a:spcBef>
                        <a:spcAft>
                          <a:spcPts val="0"/>
                        </a:spcAft>
                      </a:pPr>
                      <a:r>
                        <a:rPr lang="en-US" sz="2800" dirty="0">
                          <a:effectLst/>
                        </a:rPr>
                        <a:t>Clam 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 RW</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Gg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 dd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65059638"/>
                  </a:ext>
                </a:extLst>
              </a:tr>
              <a:tr h="495300">
                <a:tc>
                  <a:txBody>
                    <a:bodyPr/>
                    <a:lstStyle/>
                    <a:p>
                      <a:pPr marL="0" marR="0" algn="ctr">
                        <a:spcBef>
                          <a:spcPts val="0"/>
                        </a:spcBef>
                        <a:spcAft>
                          <a:spcPts val="0"/>
                        </a:spcAft>
                      </a:pPr>
                      <a:r>
                        <a:rPr lang="en-US" sz="2800" dirty="0">
                          <a:effectLst/>
                        </a:rPr>
                        <a:t>Clam 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21029886"/>
                  </a:ext>
                </a:extLst>
              </a:tr>
            </a:tbl>
          </a:graphicData>
        </a:graphic>
      </p:graphicFrame>
      <p:sp>
        <p:nvSpPr>
          <p:cNvPr id="6" name="Rectangle 5">
            <a:extLst>
              <a:ext uri="{FF2B5EF4-FFF2-40B4-BE49-F238E27FC236}">
                <a16:creationId xmlns:a16="http://schemas.microsoft.com/office/drawing/2014/main" id="{0F71D14F-8A1B-5D4B-9AE7-183EB520BF30}"/>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Tree>
    <p:extLst>
      <p:ext uri="{BB962C8B-B14F-4D97-AF65-F5344CB8AC3E}">
        <p14:creationId xmlns:p14="http://schemas.microsoft.com/office/powerpoint/2010/main" val="12610652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035C6-FDA8-7442-90C6-658F4DB74965}"/>
              </a:ext>
            </a:extLst>
          </p:cNvPr>
          <p:cNvSpPr>
            <a:spLocks noGrp="1"/>
          </p:cNvSpPr>
          <p:nvPr>
            <p:ph type="title"/>
          </p:nvPr>
        </p:nvSpPr>
        <p:spPr/>
        <p:txBody>
          <a:bodyPr/>
          <a:lstStyle/>
          <a:p>
            <a:r>
              <a:rPr lang="en-US" dirty="0"/>
              <a:t>Selecting Your Genotypes</a:t>
            </a:r>
          </a:p>
        </p:txBody>
      </p:sp>
      <p:pic>
        <p:nvPicPr>
          <p:cNvPr id="5" name="Content Placeholder 4">
            <a:extLst>
              <a:ext uri="{FF2B5EF4-FFF2-40B4-BE49-F238E27FC236}">
                <a16:creationId xmlns:a16="http://schemas.microsoft.com/office/drawing/2014/main" id="{AF9FAAD4-5F33-A849-89E5-B8D43CB89B60}"/>
              </a:ext>
            </a:extLst>
          </p:cNvPr>
          <p:cNvPicPr>
            <a:picLocks noGrp="1" noChangeAspect="1"/>
          </p:cNvPicPr>
          <p:nvPr>
            <p:ph idx="1"/>
          </p:nvPr>
        </p:nvPicPr>
        <p:blipFill>
          <a:blip r:embed="rId3"/>
          <a:srcRect/>
          <a:stretch/>
        </p:blipFill>
        <p:spPr>
          <a:xfrm>
            <a:off x="2703089" y="1540812"/>
            <a:ext cx="7325331" cy="5127732"/>
          </a:xfrm>
        </p:spPr>
      </p:pic>
      <p:graphicFrame>
        <p:nvGraphicFramePr>
          <p:cNvPr id="8" name="Table 7">
            <a:extLst>
              <a:ext uri="{FF2B5EF4-FFF2-40B4-BE49-F238E27FC236}">
                <a16:creationId xmlns:a16="http://schemas.microsoft.com/office/drawing/2014/main" id="{C762E44C-F743-094C-979A-7E8F5C9FA56E}"/>
              </a:ext>
            </a:extLst>
          </p:cNvPr>
          <p:cNvGraphicFramePr>
            <a:graphicFrameLocks noGrp="1"/>
          </p:cNvGraphicFramePr>
          <p:nvPr>
            <p:extLst>
              <p:ext uri="{D42A27DB-BD31-4B8C-83A1-F6EECF244321}">
                <p14:modId xmlns:p14="http://schemas.microsoft.com/office/powerpoint/2010/main" val="2810313067"/>
              </p:ext>
            </p:extLst>
          </p:nvPr>
        </p:nvGraphicFramePr>
        <p:xfrm>
          <a:off x="3682427" y="5006975"/>
          <a:ext cx="5366656" cy="1485900"/>
        </p:xfrm>
        <a:graphic>
          <a:graphicData uri="http://schemas.openxmlformats.org/drawingml/2006/table">
            <a:tbl>
              <a:tblPr firstRow="1" firstCol="1" bandRow="1">
                <a:tableStyleId>{2D5ABB26-0587-4C30-8999-92F81FD0307C}</a:tableStyleId>
              </a:tblPr>
              <a:tblGrid>
                <a:gridCol w="1341396">
                  <a:extLst>
                    <a:ext uri="{9D8B030D-6E8A-4147-A177-3AD203B41FA5}">
                      <a16:colId xmlns:a16="http://schemas.microsoft.com/office/drawing/2014/main" val="1279296750"/>
                    </a:ext>
                  </a:extLst>
                </a:gridCol>
                <a:gridCol w="1341396">
                  <a:extLst>
                    <a:ext uri="{9D8B030D-6E8A-4147-A177-3AD203B41FA5}">
                      <a16:colId xmlns:a16="http://schemas.microsoft.com/office/drawing/2014/main" val="1617562935"/>
                    </a:ext>
                  </a:extLst>
                </a:gridCol>
                <a:gridCol w="1341932">
                  <a:extLst>
                    <a:ext uri="{9D8B030D-6E8A-4147-A177-3AD203B41FA5}">
                      <a16:colId xmlns:a16="http://schemas.microsoft.com/office/drawing/2014/main" val="2283606239"/>
                    </a:ext>
                  </a:extLst>
                </a:gridCol>
                <a:gridCol w="1341932">
                  <a:extLst>
                    <a:ext uri="{9D8B030D-6E8A-4147-A177-3AD203B41FA5}">
                      <a16:colId xmlns:a16="http://schemas.microsoft.com/office/drawing/2014/main" val="4265332120"/>
                    </a:ext>
                  </a:extLst>
                </a:gridCol>
              </a:tblGrid>
              <a:tr h="495300">
                <a:tc>
                  <a:txBody>
                    <a:bodyPr/>
                    <a:lstStyle/>
                    <a:p>
                      <a:pPr marL="0" marR="0" algn="ctr">
                        <a:spcBef>
                          <a:spcPts val="0"/>
                        </a:spcBef>
                        <a:spcAft>
                          <a:spcPts val="0"/>
                        </a:spcAft>
                      </a:pPr>
                      <a:r>
                        <a:rPr lang="en-US" sz="2800">
                          <a:effectLst/>
                        </a:rPr>
                        <a:t>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a:effectLst/>
                        </a:rPr>
                        <a:t>Color</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Growth</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a:effectLst/>
                        </a:rPr>
                        <a:t>Disease</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97999269"/>
                  </a:ext>
                </a:extLst>
              </a:tr>
              <a:tr h="495300">
                <a:tc>
                  <a:txBody>
                    <a:bodyPr/>
                    <a:lstStyle/>
                    <a:p>
                      <a:pPr marL="0" marR="0" algn="ctr">
                        <a:spcBef>
                          <a:spcPts val="0"/>
                        </a:spcBef>
                        <a:spcAft>
                          <a:spcPts val="0"/>
                        </a:spcAft>
                      </a:pPr>
                      <a:r>
                        <a:rPr lang="en-US" sz="2800" dirty="0">
                          <a:effectLst/>
                        </a:rPr>
                        <a:t>Clam 1</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 RW</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Gg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 dd</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65059638"/>
                  </a:ext>
                </a:extLst>
              </a:tr>
              <a:tr h="495300">
                <a:tc>
                  <a:txBody>
                    <a:bodyPr/>
                    <a:lstStyle/>
                    <a:p>
                      <a:pPr marL="0" marR="0" algn="ctr">
                        <a:spcBef>
                          <a:spcPts val="0"/>
                        </a:spcBef>
                        <a:spcAft>
                          <a:spcPts val="0"/>
                        </a:spcAft>
                      </a:pPr>
                      <a:r>
                        <a:rPr lang="en-US" sz="2800" dirty="0">
                          <a:effectLst/>
                        </a:rPr>
                        <a:t>Clam 2</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RR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GG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800" dirty="0">
                          <a:effectLst/>
                        </a:rPr>
                        <a:t>DD </a:t>
                      </a:r>
                      <a:endParaRPr lang="en-US"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21029886"/>
                  </a:ext>
                </a:extLst>
              </a:tr>
            </a:tbl>
          </a:graphicData>
        </a:graphic>
      </p:graphicFrame>
      <p:sp>
        <p:nvSpPr>
          <p:cNvPr id="6" name="Rectangle 5">
            <a:extLst>
              <a:ext uri="{FF2B5EF4-FFF2-40B4-BE49-F238E27FC236}">
                <a16:creationId xmlns:a16="http://schemas.microsoft.com/office/drawing/2014/main" id="{2D54410E-7451-9C47-9E7F-7A7979807926}"/>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Tree>
    <p:extLst>
      <p:ext uri="{BB962C8B-B14F-4D97-AF65-F5344CB8AC3E}">
        <p14:creationId xmlns:p14="http://schemas.microsoft.com/office/powerpoint/2010/main" val="30995059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48C31-6471-FB4F-9155-EBF0CF57268F}"/>
              </a:ext>
            </a:extLst>
          </p:cNvPr>
          <p:cNvSpPr>
            <a:spLocks noGrp="1"/>
          </p:cNvSpPr>
          <p:nvPr>
            <p:ph type="title"/>
          </p:nvPr>
        </p:nvSpPr>
        <p:spPr/>
        <p:txBody>
          <a:bodyPr/>
          <a:lstStyle/>
          <a:p>
            <a:r>
              <a:rPr lang="en-US" dirty="0"/>
              <a:t>Punnett Squares</a:t>
            </a:r>
          </a:p>
        </p:txBody>
      </p:sp>
      <p:pic>
        <p:nvPicPr>
          <p:cNvPr id="4" name="Content Placeholder 5" descr="Graphical user interface, application&#10;&#10;Description automatically generated">
            <a:extLst>
              <a:ext uri="{FF2B5EF4-FFF2-40B4-BE49-F238E27FC236}">
                <a16:creationId xmlns:a16="http://schemas.microsoft.com/office/drawing/2014/main" id="{CAE746F6-45D2-6C47-8DA7-0076BE608A62}"/>
              </a:ext>
            </a:extLst>
          </p:cNvPr>
          <p:cNvPicPr>
            <a:picLocks noChangeAspect="1"/>
          </p:cNvPicPr>
          <p:nvPr/>
        </p:nvPicPr>
        <p:blipFill>
          <a:blip r:embed="rId3"/>
          <a:stretch>
            <a:fillRect/>
          </a:stretch>
        </p:blipFill>
        <p:spPr>
          <a:xfrm>
            <a:off x="1973488" y="0"/>
            <a:ext cx="10218512" cy="7152958"/>
          </a:xfrm>
          <a:prstGeom prst="rect">
            <a:avLst/>
          </a:prstGeom>
        </p:spPr>
      </p:pic>
      <p:sp>
        <p:nvSpPr>
          <p:cNvPr id="3" name="TextBox 2">
            <a:extLst>
              <a:ext uri="{FF2B5EF4-FFF2-40B4-BE49-F238E27FC236}">
                <a16:creationId xmlns:a16="http://schemas.microsoft.com/office/drawing/2014/main" id="{1F337826-9A68-ED47-AE56-A0FAA20C0E9A}"/>
              </a:ext>
            </a:extLst>
          </p:cNvPr>
          <p:cNvSpPr txBox="1"/>
          <p:nvPr/>
        </p:nvSpPr>
        <p:spPr>
          <a:xfrm>
            <a:off x="838200" y="1690688"/>
            <a:ext cx="4144617" cy="523220"/>
          </a:xfrm>
          <a:prstGeom prst="rect">
            <a:avLst/>
          </a:prstGeom>
          <a:noFill/>
        </p:spPr>
        <p:txBody>
          <a:bodyPr wrap="square" rtlCol="0">
            <a:spAutoFit/>
          </a:bodyPr>
          <a:lstStyle/>
          <a:p>
            <a:r>
              <a:rPr lang="en-US" sz="2800" dirty="0"/>
              <a:t>What type of Inheritance ? </a:t>
            </a:r>
          </a:p>
        </p:txBody>
      </p:sp>
      <p:sp>
        <p:nvSpPr>
          <p:cNvPr id="5" name="Rectangle 4">
            <a:extLst>
              <a:ext uri="{FF2B5EF4-FFF2-40B4-BE49-F238E27FC236}">
                <a16:creationId xmlns:a16="http://schemas.microsoft.com/office/drawing/2014/main" id="{9E116D6E-3AE2-A04D-9621-9F918252733F}"/>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6" name="Rectangle 5">
            <a:extLst>
              <a:ext uri="{FF2B5EF4-FFF2-40B4-BE49-F238E27FC236}">
                <a16:creationId xmlns:a16="http://schemas.microsoft.com/office/drawing/2014/main" id="{CC86314D-6AEF-3E43-A687-C386CD5CC114}"/>
              </a:ext>
            </a:extLst>
          </p:cNvPr>
          <p:cNvSpPr/>
          <p:nvPr/>
        </p:nvSpPr>
        <p:spPr>
          <a:xfrm>
            <a:off x="8926700" y="6611779"/>
            <a:ext cx="1688283" cy="246221"/>
          </a:xfrm>
          <a:prstGeom prst="rect">
            <a:avLst/>
          </a:prstGeom>
        </p:spPr>
        <p:txBody>
          <a:bodyPr wrap="none">
            <a:spAutoFit/>
          </a:bodyPr>
          <a:lstStyle/>
          <a:p>
            <a:r>
              <a:rPr lang="en-US" sz="1000" dirty="0" err="1">
                <a:solidFill>
                  <a:schemeClr val="accent5">
                    <a:lumMod val="60000"/>
                    <a:lumOff val="40000"/>
                  </a:schemeClr>
                </a:solidFill>
              </a:rPr>
              <a:t>ian.umces.edu</a:t>
            </a:r>
            <a:r>
              <a:rPr lang="en-US" sz="1000" dirty="0">
                <a:solidFill>
                  <a:schemeClr val="accent5">
                    <a:lumMod val="60000"/>
                    <a:lumOff val="40000"/>
                  </a:schemeClr>
                </a:solidFill>
              </a:rPr>
              <a:t>/media-library</a:t>
            </a:r>
          </a:p>
        </p:txBody>
      </p:sp>
    </p:spTree>
    <p:extLst>
      <p:ext uri="{BB962C8B-B14F-4D97-AF65-F5344CB8AC3E}">
        <p14:creationId xmlns:p14="http://schemas.microsoft.com/office/powerpoint/2010/main" val="11221713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5000"/>
            <a:lum/>
          </a:blip>
          <a:srcRect/>
          <a:stretch>
            <a:fillRect t="-12000" b="-12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A9AF6-3E9E-6847-9A81-FE3E222D77B0}"/>
              </a:ext>
            </a:extLst>
          </p:cNvPr>
          <p:cNvSpPr>
            <a:spLocks noGrp="1"/>
          </p:cNvSpPr>
          <p:nvPr>
            <p:ph type="ctrTitle"/>
          </p:nvPr>
        </p:nvSpPr>
        <p:spPr>
          <a:xfrm>
            <a:off x="1524000" y="861391"/>
            <a:ext cx="9144000" cy="1177580"/>
          </a:xfrm>
        </p:spPr>
        <p:txBody>
          <a:bodyPr>
            <a:normAutofit/>
          </a:bodyPr>
          <a:lstStyle/>
          <a:p>
            <a:r>
              <a:rPr lang="en-US" sz="7200" dirty="0"/>
              <a:t>Activity II</a:t>
            </a:r>
          </a:p>
        </p:txBody>
      </p:sp>
      <p:sp>
        <p:nvSpPr>
          <p:cNvPr id="3" name="Subtitle 2">
            <a:extLst>
              <a:ext uri="{FF2B5EF4-FFF2-40B4-BE49-F238E27FC236}">
                <a16:creationId xmlns:a16="http://schemas.microsoft.com/office/drawing/2014/main" id="{359E5197-7062-AF48-B81F-5BC4C855326C}"/>
              </a:ext>
            </a:extLst>
          </p:cNvPr>
          <p:cNvSpPr>
            <a:spLocks noGrp="1"/>
          </p:cNvSpPr>
          <p:nvPr>
            <p:ph type="subTitle" idx="1"/>
          </p:nvPr>
        </p:nvSpPr>
        <p:spPr>
          <a:xfrm>
            <a:off x="1524000" y="2038971"/>
            <a:ext cx="9144000" cy="1655762"/>
          </a:xfrm>
        </p:spPr>
        <p:txBody>
          <a:bodyPr>
            <a:normAutofit/>
          </a:bodyPr>
          <a:lstStyle/>
          <a:p>
            <a:r>
              <a:rPr lang="en-US" sz="3600" dirty="0"/>
              <a:t>Decide which clams to breed based on grower’s request </a:t>
            </a:r>
          </a:p>
        </p:txBody>
      </p:sp>
      <p:sp>
        <p:nvSpPr>
          <p:cNvPr id="4" name="Rectangle 3">
            <a:extLst>
              <a:ext uri="{FF2B5EF4-FFF2-40B4-BE49-F238E27FC236}">
                <a16:creationId xmlns:a16="http://schemas.microsoft.com/office/drawing/2014/main" id="{151B26BB-2077-0D4A-A588-552778690F94}"/>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6" name="Rectangle 5">
            <a:extLst>
              <a:ext uri="{FF2B5EF4-FFF2-40B4-BE49-F238E27FC236}">
                <a16:creationId xmlns:a16="http://schemas.microsoft.com/office/drawing/2014/main" id="{33B20EC9-6BA0-A147-8935-8CDEF7FAA3A5}"/>
              </a:ext>
            </a:extLst>
          </p:cNvPr>
          <p:cNvSpPr/>
          <p:nvPr/>
        </p:nvSpPr>
        <p:spPr>
          <a:xfrm>
            <a:off x="8926700" y="6611779"/>
            <a:ext cx="1688283" cy="246221"/>
          </a:xfrm>
          <a:prstGeom prst="rect">
            <a:avLst/>
          </a:prstGeom>
        </p:spPr>
        <p:txBody>
          <a:bodyPr wrap="none">
            <a:spAutoFit/>
          </a:bodyPr>
          <a:lstStyle/>
          <a:p>
            <a:r>
              <a:rPr lang="en-US" sz="1000" dirty="0" err="1">
                <a:solidFill>
                  <a:schemeClr val="accent5">
                    <a:lumMod val="60000"/>
                    <a:lumOff val="40000"/>
                  </a:schemeClr>
                </a:solidFill>
              </a:rPr>
              <a:t>ian.umces.edu</a:t>
            </a:r>
            <a:r>
              <a:rPr lang="en-US" sz="1000" dirty="0">
                <a:solidFill>
                  <a:schemeClr val="accent5">
                    <a:lumMod val="60000"/>
                    <a:lumOff val="40000"/>
                  </a:schemeClr>
                </a:solidFill>
              </a:rPr>
              <a:t>/media-library</a:t>
            </a:r>
          </a:p>
        </p:txBody>
      </p:sp>
    </p:spTree>
    <p:extLst>
      <p:ext uri="{BB962C8B-B14F-4D97-AF65-F5344CB8AC3E}">
        <p14:creationId xmlns:p14="http://schemas.microsoft.com/office/powerpoint/2010/main" val="8504550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alendar&#10;&#10;Description automatically generated">
            <a:extLst>
              <a:ext uri="{FF2B5EF4-FFF2-40B4-BE49-F238E27FC236}">
                <a16:creationId xmlns:a16="http://schemas.microsoft.com/office/drawing/2014/main" id="{870057E0-0630-0A4B-9189-4B8C9183BBE1}"/>
              </a:ext>
            </a:extLst>
          </p:cNvPr>
          <p:cNvPicPr>
            <a:picLocks noChangeAspect="1"/>
          </p:cNvPicPr>
          <p:nvPr/>
        </p:nvPicPr>
        <p:blipFill>
          <a:blip r:embed="rId3"/>
          <a:stretch>
            <a:fillRect/>
          </a:stretch>
        </p:blipFill>
        <p:spPr>
          <a:xfrm>
            <a:off x="1524000" y="228600"/>
            <a:ext cx="9144000" cy="6400800"/>
          </a:xfrm>
          <a:prstGeom prst="rect">
            <a:avLst/>
          </a:prstGeom>
        </p:spPr>
      </p:pic>
      <p:sp>
        <p:nvSpPr>
          <p:cNvPr id="4" name="Rectangle 3">
            <a:extLst>
              <a:ext uri="{FF2B5EF4-FFF2-40B4-BE49-F238E27FC236}">
                <a16:creationId xmlns:a16="http://schemas.microsoft.com/office/drawing/2014/main" id="{E78F1D11-B3E2-AF40-8097-6720D6E871E6}"/>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5" name="Rectangle 4">
            <a:extLst>
              <a:ext uri="{FF2B5EF4-FFF2-40B4-BE49-F238E27FC236}">
                <a16:creationId xmlns:a16="http://schemas.microsoft.com/office/drawing/2014/main" id="{FAB2BBE4-C14B-094A-9ABD-C53A669A6CFD}"/>
              </a:ext>
            </a:extLst>
          </p:cNvPr>
          <p:cNvSpPr/>
          <p:nvPr/>
        </p:nvSpPr>
        <p:spPr>
          <a:xfrm>
            <a:off x="8926700" y="6611779"/>
            <a:ext cx="1688283" cy="246221"/>
          </a:xfrm>
          <a:prstGeom prst="rect">
            <a:avLst/>
          </a:prstGeom>
        </p:spPr>
        <p:txBody>
          <a:bodyPr wrap="none">
            <a:spAutoFit/>
          </a:bodyPr>
          <a:lstStyle/>
          <a:p>
            <a:r>
              <a:rPr lang="en-US" sz="1000" dirty="0" err="1">
                <a:solidFill>
                  <a:schemeClr val="accent5">
                    <a:lumMod val="60000"/>
                    <a:lumOff val="40000"/>
                  </a:schemeClr>
                </a:solidFill>
              </a:rPr>
              <a:t>ian.umces.edu</a:t>
            </a:r>
            <a:r>
              <a:rPr lang="en-US" sz="1000" dirty="0">
                <a:solidFill>
                  <a:schemeClr val="accent5">
                    <a:lumMod val="60000"/>
                    <a:lumOff val="40000"/>
                  </a:schemeClr>
                </a:solidFill>
              </a:rPr>
              <a:t>/media-library</a:t>
            </a:r>
          </a:p>
        </p:txBody>
      </p:sp>
      <p:pic>
        <p:nvPicPr>
          <p:cNvPr id="6" name="Graphic 5" descr="Male with solid fill">
            <a:extLst>
              <a:ext uri="{FF2B5EF4-FFF2-40B4-BE49-F238E27FC236}">
                <a16:creationId xmlns:a16="http://schemas.microsoft.com/office/drawing/2014/main" id="{515BA1CC-D7DF-3841-AA3A-ABE66303224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24265" y="956603"/>
            <a:ext cx="685800" cy="685800"/>
          </a:xfrm>
          <a:prstGeom prst="rect">
            <a:avLst/>
          </a:prstGeom>
        </p:spPr>
      </p:pic>
      <p:pic>
        <p:nvPicPr>
          <p:cNvPr id="8" name="Graphic 7" descr="Female with solid fill">
            <a:extLst>
              <a:ext uri="{FF2B5EF4-FFF2-40B4-BE49-F238E27FC236}">
                <a16:creationId xmlns:a16="http://schemas.microsoft.com/office/drawing/2014/main" id="{EE2A7138-FA6B-8848-9329-9CAF0C07EF0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13641" y="4093697"/>
            <a:ext cx="650631" cy="650631"/>
          </a:xfrm>
          <a:prstGeom prst="rect">
            <a:avLst/>
          </a:prstGeom>
        </p:spPr>
      </p:pic>
      <p:sp>
        <p:nvSpPr>
          <p:cNvPr id="9" name="TextBox 8">
            <a:extLst>
              <a:ext uri="{FF2B5EF4-FFF2-40B4-BE49-F238E27FC236}">
                <a16:creationId xmlns:a16="http://schemas.microsoft.com/office/drawing/2014/main" id="{F7532D47-CDD8-4E4D-B9CE-143C8FE61040}"/>
              </a:ext>
            </a:extLst>
          </p:cNvPr>
          <p:cNvSpPr txBox="1"/>
          <p:nvPr/>
        </p:nvSpPr>
        <p:spPr>
          <a:xfrm>
            <a:off x="706901" y="1037893"/>
            <a:ext cx="1308295" cy="523220"/>
          </a:xfrm>
          <a:prstGeom prst="rect">
            <a:avLst/>
          </a:prstGeom>
          <a:noFill/>
        </p:spPr>
        <p:txBody>
          <a:bodyPr wrap="square" rtlCol="0">
            <a:spAutoFit/>
          </a:bodyPr>
          <a:lstStyle/>
          <a:p>
            <a:r>
              <a:rPr lang="en-US" sz="2800" dirty="0"/>
              <a:t>= Male</a:t>
            </a:r>
          </a:p>
        </p:txBody>
      </p:sp>
      <p:sp>
        <p:nvSpPr>
          <p:cNvPr id="10" name="TextBox 9">
            <a:extLst>
              <a:ext uri="{FF2B5EF4-FFF2-40B4-BE49-F238E27FC236}">
                <a16:creationId xmlns:a16="http://schemas.microsoft.com/office/drawing/2014/main" id="{581ABC03-11FE-E84D-A76B-3F4D0EEAECEA}"/>
              </a:ext>
            </a:extLst>
          </p:cNvPr>
          <p:cNvSpPr txBox="1"/>
          <p:nvPr/>
        </p:nvSpPr>
        <p:spPr>
          <a:xfrm>
            <a:off x="9851172" y="4221108"/>
            <a:ext cx="1839080" cy="523220"/>
          </a:xfrm>
          <a:prstGeom prst="rect">
            <a:avLst/>
          </a:prstGeom>
          <a:noFill/>
        </p:spPr>
        <p:txBody>
          <a:bodyPr wrap="square" rtlCol="0">
            <a:spAutoFit/>
          </a:bodyPr>
          <a:lstStyle/>
          <a:p>
            <a:r>
              <a:rPr lang="en-US" sz="2800" dirty="0"/>
              <a:t>= female</a:t>
            </a:r>
          </a:p>
        </p:txBody>
      </p:sp>
    </p:spTree>
    <p:extLst>
      <p:ext uri="{BB962C8B-B14F-4D97-AF65-F5344CB8AC3E}">
        <p14:creationId xmlns:p14="http://schemas.microsoft.com/office/powerpoint/2010/main" val="12296097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5BA4CC-D5FB-8B4C-938C-260BBFFF9356}"/>
              </a:ext>
            </a:extLst>
          </p:cNvPr>
          <p:cNvPicPr>
            <a:picLocks noChangeAspect="1"/>
          </p:cNvPicPr>
          <p:nvPr/>
        </p:nvPicPr>
        <p:blipFill rotWithShape="1">
          <a:blip r:embed="rId3"/>
          <a:srcRect l="21769" r="25987" b="33023"/>
          <a:stretch/>
        </p:blipFill>
        <p:spPr>
          <a:xfrm>
            <a:off x="6510732" y="704740"/>
            <a:ext cx="4777274" cy="4867799"/>
          </a:xfrm>
          <a:prstGeom prst="rect">
            <a:avLst/>
          </a:prstGeom>
        </p:spPr>
      </p:pic>
      <p:sp>
        <p:nvSpPr>
          <p:cNvPr id="5" name="Title 1">
            <a:extLst>
              <a:ext uri="{FF2B5EF4-FFF2-40B4-BE49-F238E27FC236}">
                <a16:creationId xmlns:a16="http://schemas.microsoft.com/office/drawing/2014/main" id="{9E9B0A37-F2C2-A440-8CE8-E396DF975B0A}"/>
              </a:ext>
            </a:extLst>
          </p:cNvPr>
          <p:cNvSpPr txBox="1">
            <a:spLocks/>
          </p:cNvSpPr>
          <p:nvPr/>
        </p:nvSpPr>
        <p:spPr>
          <a:xfrm>
            <a:off x="838200" y="365125"/>
            <a:ext cx="509708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Assessing Growers’ </a:t>
            </a:r>
          </a:p>
          <a:p>
            <a:r>
              <a:rPr lang="en-US" dirty="0"/>
              <a:t>Desired Clams</a:t>
            </a:r>
          </a:p>
        </p:txBody>
      </p:sp>
      <p:sp>
        <p:nvSpPr>
          <p:cNvPr id="6" name="TextBox 5">
            <a:extLst>
              <a:ext uri="{FF2B5EF4-FFF2-40B4-BE49-F238E27FC236}">
                <a16:creationId xmlns:a16="http://schemas.microsoft.com/office/drawing/2014/main" id="{455C7A1B-6C66-CC42-83BF-6FB2AF4D7548}"/>
              </a:ext>
            </a:extLst>
          </p:cNvPr>
          <p:cNvSpPr txBox="1"/>
          <p:nvPr/>
        </p:nvSpPr>
        <p:spPr>
          <a:xfrm>
            <a:off x="714894" y="1943040"/>
            <a:ext cx="5795838" cy="390350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800" dirty="0"/>
              <a:t>Six groups </a:t>
            </a:r>
          </a:p>
          <a:p>
            <a:pPr marL="285750" indent="-285750">
              <a:lnSpc>
                <a:spcPct val="150000"/>
              </a:lnSpc>
              <a:buFont typeface="Arial" panose="020B0604020202020204" pitchFamily="34" charset="0"/>
              <a:buChar char="•"/>
            </a:pPr>
            <a:r>
              <a:rPr lang="en-US" sz="2800" dirty="0"/>
              <a:t>Each group select two clams from cup</a:t>
            </a:r>
          </a:p>
          <a:p>
            <a:pPr marL="285750" indent="-285750">
              <a:lnSpc>
                <a:spcPct val="150000"/>
              </a:lnSpc>
              <a:buFont typeface="Arial" panose="020B0604020202020204" pitchFamily="34" charset="0"/>
              <a:buChar char="•"/>
            </a:pPr>
            <a:r>
              <a:rPr lang="en-US" sz="2800" dirty="0"/>
              <a:t>Read growers’ desired clams</a:t>
            </a:r>
          </a:p>
          <a:p>
            <a:pPr marL="285750" indent="-285750">
              <a:lnSpc>
                <a:spcPct val="150000"/>
              </a:lnSpc>
              <a:buFont typeface="Arial" panose="020B0604020202020204" pitchFamily="34" charset="0"/>
              <a:buChar char="•"/>
            </a:pPr>
            <a:r>
              <a:rPr lang="en-US" sz="2800" dirty="0"/>
              <a:t>Write which genotype combinations are needed to produce these clams</a:t>
            </a:r>
          </a:p>
        </p:txBody>
      </p:sp>
      <p:sp>
        <p:nvSpPr>
          <p:cNvPr id="7" name="TextBox 6">
            <a:extLst>
              <a:ext uri="{FF2B5EF4-FFF2-40B4-BE49-F238E27FC236}">
                <a16:creationId xmlns:a16="http://schemas.microsoft.com/office/drawing/2014/main" id="{C28B30D8-3F64-8B4F-A57F-90C62824ACE7}"/>
              </a:ext>
            </a:extLst>
          </p:cNvPr>
          <p:cNvSpPr txBox="1"/>
          <p:nvPr/>
        </p:nvSpPr>
        <p:spPr>
          <a:xfrm>
            <a:off x="6865495" y="678892"/>
            <a:ext cx="4611611" cy="4955203"/>
          </a:xfrm>
          <a:prstGeom prst="rect">
            <a:avLst/>
          </a:prstGeom>
          <a:solidFill>
            <a:schemeClr val="bg1"/>
          </a:solidFill>
        </p:spPr>
        <p:txBody>
          <a:bodyPr wrap="square" rtlCol="0">
            <a:spAutoFit/>
          </a:bodyPr>
          <a:lstStyle/>
          <a:p>
            <a:r>
              <a:rPr lang="en-US" sz="2000" dirty="0">
                <a:solidFill>
                  <a:schemeClr val="accent1"/>
                </a:solidFill>
              </a:rPr>
              <a:t>Example: </a:t>
            </a:r>
          </a:p>
          <a:p>
            <a:endParaRPr lang="en-US" sz="2000" dirty="0">
              <a:solidFill>
                <a:schemeClr val="accent1"/>
              </a:solidFill>
            </a:endParaRPr>
          </a:p>
          <a:p>
            <a:r>
              <a:rPr lang="en-US" sz="2000" dirty="0">
                <a:solidFill>
                  <a:schemeClr val="accent1"/>
                </a:solidFill>
              </a:rPr>
              <a:t>Grower X wants red and mottled clams that have fast growth</a:t>
            </a:r>
          </a:p>
          <a:p>
            <a:endParaRPr lang="en-US" sz="2000" dirty="0">
              <a:solidFill>
                <a:schemeClr val="accent1"/>
              </a:solidFill>
            </a:endParaRPr>
          </a:p>
          <a:p>
            <a:r>
              <a:rPr lang="en-US" sz="2000" dirty="0">
                <a:solidFill>
                  <a:schemeClr val="accent1"/>
                </a:solidFill>
              </a:rPr>
              <a:t>Genotype of offspring needed:</a:t>
            </a:r>
          </a:p>
          <a:p>
            <a:endParaRPr lang="en-US" sz="2000" dirty="0">
              <a:solidFill>
                <a:schemeClr val="accent1"/>
              </a:solidFill>
            </a:endParaRPr>
          </a:p>
          <a:p>
            <a:pPr algn="ctr"/>
            <a:r>
              <a:rPr lang="en-US" sz="2000" dirty="0">
                <a:solidFill>
                  <a:schemeClr val="accent1"/>
                </a:solidFill>
              </a:rPr>
              <a:t>RR &amp; RW </a:t>
            </a:r>
          </a:p>
          <a:p>
            <a:pPr algn="ctr"/>
            <a:r>
              <a:rPr lang="en-US" sz="2000" dirty="0">
                <a:solidFill>
                  <a:schemeClr val="accent1"/>
                </a:solidFill>
              </a:rPr>
              <a:t>GG or Gg</a:t>
            </a:r>
          </a:p>
          <a:p>
            <a:endParaRPr lang="en-US" sz="2000" dirty="0">
              <a:solidFill>
                <a:schemeClr val="accent1"/>
              </a:solidFill>
            </a:endParaRPr>
          </a:p>
          <a:p>
            <a:r>
              <a:rPr lang="en-US" sz="2000" dirty="0">
                <a:solidFill>
                  <a:schemeClr val="accent1"/>
                </a:solidFill>
              </a:rPr>
              <a:t>Genotype of Parents needed:</a:t>
            </a:r>
          </a:p>
          <a:p>
            <a:endParaRPr lang="en-US" sz="2000" dirty="0">
              <a:solidFill>
                <a:schemeClr val="accent1"/>
              </a:solidFill>
            </a:endParaRPr>
          </a:p>
          <a:p>
            <a:pPr algn="ctr"/>
            <a:r>
              <a:rPr lang="en-US" sz="2000" dirty="0">
                <a:solidFill>
                  <a:schemeClr val="accent1"/>
                </a:solidFill>
              </a:rPr>
              <a:t>RW x RR </a:t>
            </a:r>
          </a:p>
          <a:p>
            <a:pPr algn="ctr"/>
            <a:r>
              <a:rPr lang="en-US" sz="2000" dirty="0">
                <a:solidFill>
                  <a:schemeClr val="accent1"/>
                </a:solidFill>
              </a:rPr>
              <a:t>GG x GG,  Gg x GG, or GG x gg</a:t>
            </a:r>
          </a:p>
          <a:p>
            <a:pPr algn="ctr"/>
            <a:endParaRPr lang="en-US" dirty="0">
              <a:solidFill>
                <a:schemeClr val="accent1"/>
              </a:solidFill>
            </a:endParaRPr>
          </a:p>
          <a:p>
            <a:endParaRPr lang="en-US" dirty="0">
              <a:solidFill>
                <a:schemeClr val="accent1"/>
              </a:solidFill>
            </a:endParaRPr>
          </a:p>
        </p:txBody>
      </p:sp>
      <p:sp>
        <p:nvSpPr>
          <p:cNvPr id="8" name="Rectangle 7">
            <a:extLst>
              <a:ext uri="{FF2B5EF4-FFF2-40B4-BE49-F238E27FC236}">
                <a16:creationId xmlns:a16="http://schemas.microsoft.com/office/drawing/2014/main" id="{17C2E353-D451-7246-B9AE-F62D0ADC39AF}"/>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9" name="Rectangle 8">
            <a:extLst>
              <a:ext uri="{FF2B5EF4-FFF2-40B4-BE49-F238E27FC236}">
                <a16:creationId xmlns:a16="http://schemas.microsoft.com/office/drawing/2014/main" id="{B0D53743-AC9A-8643-B3BC-48729112522B}"/>
              </a:ext>
            </a:extLst>
          </p:cNvPr>
          <p:cNvSpPr/>
          <p:nvPr/>
        </p:nvSpPr>
        <p:spPr>
          <a:xfrm>
            <a:off x="8926700" y="6611779"/>
            <a:ext cx="1688283" cy="246221"/>
          </a:xfrm>
          <a:prstGeom prst="rect">
            <a:avLst/>
          </a:prstGeom>
        </p:spPr>
        <p:txBody>
          <a:bodyPr wrap="none">
            <a:spAutoFit/>
          </a:bodyPr>
          <a:lstStyle/>
          <a:p>
            <a:r>
              <a:rPr lang="en-US" sz="1000" dirty="0" err="1">
                <a:solidFill>
                  <a:schemeClr val="accent5">
                    <a:lumMod val="60000"/>
                    <a:lumOff val="40000"/>
                  </a:schemeClr>
                </a:solidFill>
              </a:rPr>
              <a:t>ian.umces.edu</a:t>
            </a:r>
            <a:r>
              <a:rPr lang="en-US" sz="1000" dirty="0">
                <a:solidFill>
                  <a:schemeClr val="accent5">
                    <a:lumMod val="60000"/>
                    <a:lumOff val="40000"/>
                  </a:schemeClr>
                </a:solidFill>
              </a:rPr>
              <a:t>/media-library</a:t>
            </a:r>
          </a:p>
        </p:txBody>
      </p:sp>
    </p:spTree>
    <p:extLst>
      <p:ext uri="{BB962C8B-B14F-4D97-AF65-F5344CB8AC3E}">
        <p14:creationId xmlns:p14="http://schemas.microsoft.com/office/powerpoint/2010/main" val="372314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graphical user interface&#10;&#10;Description automatically generated">
            <a:extLst>
              <a:ext uri="{FF2B5EF4-FFF2-40B4-BE49-F238E27FC236}">
                <a16:creationId xmlns:a16="http://schemas.microsoft.com/office/drawing/2014/main" id="{B5B3C079-FB05-B940-83E0-D2CE8714E801}"/>
              </a:ext>
            </a:extLst>
          </p:cNvPr>
          <p:cNvPicPr>
            <a:picLocks noChangeAspect="1"/>
          </p:cNvPicPr>
          <p:nvPr/>
        </p:nvPicPr>
        <p:blipFill>
          <a:blip r:embed="rId3"/>
          <a:stretch>
            <a:fillRect/>
          </a:stretch>
        </p:blipFill>
        <p:spPr>
          <a:xfrm>
            <a:off x="1691952" y="228600"/>
            <a:ext cx="9144000" cy="6400800"/>
          </a:xfrm>
          <a:prstGeom prst="rect">
            <a:avLst/>
          </a:prstGeom>
        </p:spPr>
      </p:pic>
      <p:sp>
        <p:nvSpPr>
          <p:cNvPr id="4" name="Rectangle 3">
            <a:extLst>
              <a:ext uri="{FF2B5EF4-FFF2-40B4-BE49-F238E27FC236}">
                <a16:creationId xmlns:a16="http://schemas.microsoft.com/office/drawing/2014/main" id="{93244A50-289C-684E-A4B6-9F527A3F6A16}"/>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5" name="Rectangle 4">
            <a:extLst>
              <a:ext uri="{FF2B5EF4-FFF2-40B4-BE49-F238E27FC236}">
                <a16:creationId xmlns:a16="http://schemas.microsoft.com/office/drawing/2014/main" id="{F968E9EC-0396-D341-8E12-FA455C770988}"/>
              </a:ext>
            </a:extLst>
          </p:cNvPr>
          <p:cNvSpPr/>
          <p:nvPr/>
        </p:nvSpPr>
        <p:spPr>
          <a:xfrm>
            <a:off x="8926700" y="6611779"/>
            <a:ext cx="1688283" cy="246221"/>
          </a:xfrm>
          <a:prstGeom prst="rect">
            <a:avLst/>
          </a:prstGeom>
        </p:spPr>
        <p:txBody>
          <a:bodyPr wrap="none">
            <a:spAutoFit/>
          </a:bodyPr>
          <a:lstStyle/>
          <a:p>
            <a:r>
              <a:rPr lang="en-US" sz="1000" dirty="0" err="1">
                <a:solidFill>
                  <a:schemeClr val="accent5">
                    <a:lumMod val="60000"/>
                    <a:lumOff val="40000"/>
                  </a:schemeClr>
                </a:solidFill>
              </a:rPr>
              <a:t>ian.umces.edu</a:t>
            </a:r>
            <a:r>
              <a:rPr lang="en-US" sz="1000" dirty="0">
                <a:solidFill>
                  <a:schemeClr val="accent5">
                    <a:lumMod val="60000"/>
                    <a:lumOff val="40000"/>
                  </a:schemeClr>
                </a:solidFill>
              </a:rPr>
              <a:t>/media-library</a:t>
            </a:r>
          </a:p>
        </p:txBody>
      </p:sp>
    </p:spTree>
    <p:extLst>
      <p:ext uri="{BB962C8B-B14F-4D97-AF65-F5344CB8AC3E}">
        <p14:creationId xmlns:p14="http://schemas.microsoft.com/office/powerpoint/2010/main" val="33879852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alendar&#10;&#10;Description automatically generated">
            <a:extLst>
              <a:ext uri="{FF2B5EF4-FFF2-40B4-BE49-F238E27FC236}">
                <a16:creationId xmlns:a16="http://schemas.microsoft.com/office/drawing/2014/main" id="{870057E0-0630-0A4B-9189-4B8C9183BBE1}"/>
              </a:ext>
            </a:extLst>
          </p:cNvPr>
          <p:cNvPicPr>
            <a:picLocks noChangeAspect="1"/>
          </p:cNvPicPr>
          <p:nvPr/>
        </p:nvPicPr>
        <p:blipFill>
          <a:blip r:embed="rId3"/>
          <a:stretch>
            <a:fillRect/>
          </a:stretch>
        </p:blipFill>
        <p:spPr>
          <a:xfrm>
            <a:off x="1524000" y="228600"/>
            <a:ext cx="9144000" cy="6400800"/>
          </a:xfrm>
          <a:prstGeom prst="rect">
            <a:avLst/>
          </a:prstGeom>
        </p:spPr>
      </p:pic>
      <p:sp>
        <p:nvSpPr>
          <p:cNvPr id="4" name="Rectangle 3">
            <a:extLst>
              <a:ext uri="{FF2B5EF4-FFF2-40B4-BE49-F238E27FC236}">
                <a16:creationId xmlns:a16="http://schemas.microsoft.com/office/drawing/2014/main" id="{C5AF1714-AB59-1E44-96E3-E51F8F9E8AEB}"/>
              </a:ext>
            </a:extLst>
          </p:cNvPr>
          <p:cNvSpPr/>
          <p:nvPr/>
        </p:nvSpPr>
        <p:spPr>
          <a:xfrm>
            <a:off x="10505320" y="6611779"/>
            <a:ext cx="1686680" cy="246221"/>
          </a:xfrm>
          <a:prstGeom prst="rect">
            <a:avLst/>
          </a:prstGeom>
        </p:spPr>
        <p:txBody>
          <a:bodyPr wrap="none">
            <a:spAutoFit/>
          </a:bodyPr>
          <a:lstStyle/>
          <a:p>
            <a:r>
              <a:rPr lang="en-US" sz="1000" dirty="0">
                <a:solidFill>
                  <a:schemeClr val="accent5">
                    <a:lumMod val="60000"/>
                    <a:lumOff val="40000"/>
                  </a:schemeClr>
                </a:solidFill>
              </a:rPr>
              <a:t>Created with </a:t>
            </a:r>
            <a:r>
              <a:rPr lang="en-US" sz="1000" dirty="0" err="1">
                <a:solidFill>
                  <a:schemeClr val="accent5">
                    <a:lumMod val="60000"/>
                    <a:lumOff val="40000"/>
                  </a:schemeClr>
                </a:solidFill>
              </a:rPr>
              <a:t>BioRender.com</a:t>
            </a:r>
            <a:endParaRPr lang="en-US" sz="1000" dirty="0">
              <a:solidFill>
                <a:schemeClr val="accent5">
                  <a:lumMod val="60000"/>
                  <a:lumOff val="40000"/>
                </a:schemeClr>
              </a:solidFill>
            </a:endParaRPr>
          </a:p>
        </p:txBody>
      </p:sp>
      <p:sp>
        <p:nvSpPr>
          <p:cNvPr id="5" name="Rectangle 4">
            <a:extLst>
              <a:ext uri="{FF2B5EF4-FFF2-40B4-BE49-F238E27FC236}">
                <a16:creationId xmlns:a16="http://schemas.microsoft.com/office/drawing/2014/main" id="{587774FA-46EA-884A-B931-80B418AC7ADB}"/>
              </a:ext>
            </a:extLst>
          </p:cNvPr>
          <p:cNvSpPr/>
          <p:nvPr/>
        </p:nvSpPr>
        <p:spPr>
          <a:xfrm>
            <a:off x="8926700" y="6611779"/>
            <a:ext cx="1688283" cy="246221"/>
          </a:xfrm>
          <a:prstGeom prst="rect">
            <a:avLst/>
          </a:prstGeom>
        </p:spPr>
        <p:txBody>
          <a:bodyPr wrap="none">
            <a:spAutoFit/>
          </a:bodyPr>
          <a:lstStyle/>
          <a:p>
            <a:r>
              <a:rPr lang="en-US" sz="1000" dirty="0" err="1">
                <a:solidFill>
                  <a:schemeClr val="accent5">
                    <a:lumMod val="60000"/>
                    <a:lumOff val="40000"/>
                  </a:schemeClr>
                </a:solidFill>
              </a:rPr>
              <a:t>ian.umces.edu</a:t>
            </a:r>
            <a:r>
              <a:rPr lang="en-US" sz="1000" dirty="0">
                <a:solidFill>
                  <a:schemeClr val="accent5">
                    <a:lumMod val="60000"/>
                    <a:lumOff val="40000"/>
                  </a:schemeClr>
                </a:solidFill>
              </a:rPr>
              <a:t>/media-library</a:t>
            </a:r>
          </a:p>
        </p:txBody>
      </p:sp>
      <p:pic>
        <p:nvPicPr>
          <p:cNvPr id="6" name="Graphic 5" descr="Male with solid fill">
            <a:extLst>
              <a:ext uri="{FF2B5EF4-FFF2-40B4-BE49-F238E27FC236}">
                <a16:creationId xmlns:a16="http://schemas.microsoft.com/office/drawing/2014/main" id="{CE9E17C0-B804-F541-8333-DA40A736B49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24265" y="956603"/>
            <a:ext cx="685800" cy="685800"/>
          </a:xfrm>
          <a:prstGeom prst="rect">
            <a:avLst/>
          </a:prstGeom>
        </p:spPr>
      </p:pic>
      <p:pic>
        <p:nvPicPr>
          <p:cNvPr id="7" name="Graphic 6" descr="Female with solid fill">
            <a:extLst>
              <a:ext uri="{FF2B5EF4-FFF2-40B4-BE49-F238E27FC236}">
                <a16:creationId xmlns:a16="http://schemas.microsoft.com/office/drawing/2014/main" id="{18CC7EF0-3297-3B42-A5F1-43A2D0D8586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13641" y="4093697"/>
            <a:ext cx="650631" cy="650631"/>
          </a:xfrm>
          <a:prstGeom prst="rect">
            <a:avLst/>
          </a:prstGeom>
        </p:spPr>
      </p:pic>
      <p:sp>
        <p:nvSpPr>
          <p:cNvPr id="8" name="TextBox 7">
            <a:extLst>
              <a:ext uri="{FF2B5EF4-FFF2-40B4-BE49-F238E27FC236}">
                <a16:creationId xmlns:a16="http://schemas.microsoft.com/office/drawing/2014/main" id="{9EDB0943-A3EE-A649-9BF1-4E2947288C0E}"/>
              </a:ext>
            </a:extLst>
          </p:cNvPr>
          <p:cNvSpPr txBox="1"/>
          <p:nvPr/>
        </p:nvSpPr>
        <p:spPr>
          <a:xfrm>
            <a:off x="706901" y="1037893"/>
            <a:ext cx="1308295" cy="523220"/>
          </a:xfrm>
          <a:prstGeom prst="rect">
            <a:avLst/>
          </a:prstGeom>
          <a:noFill/>
        </p:spPr>
        <p:txBody>
          <a:bodyPr wrap="square" rtlCol="0">
            <a:spAutoFit/>
          </a:bodyPr>
          <a:lstStyle/>
          <a:p>
            <a:r>
              <a:rPr lang="en-US" sz="2800" dirty="0"/>
              <a:t>= Male</a:t>
            </a:r>
          </a:p>
        </p:txBody>
      </p:sp>
      <p:sp>
        <p:nvSpPr>
          <p:cNvPr id="9" name="TextBox 8">
            <a:extLst>
              <a:ext uri="{FF2B5EF4-FFF2-40B4-BE49-F238E27FC236}">
                <a16:creationId xmlns:a16="http://schemas.microsoft.com/office/drawing/2014/main" id="{A8C5E078-4ACE-584A-87A2-D87477BE1BB9}"/>
              </a:ext>
            </a:extLst>
          </p:cNvPr>
          <p:cNvSpPr txBox="1"/>
          <p:nvPr/>
        </p:nvSpPr>
        <p:spPr>
          <a:xfrm>
            <a:off x="9851172" y="4221108"/>
            <a:ext cx="1839080" cy="523220"/>
          </a:xfrm>
          <a:prstGeom prst="rect">
            <a:avLst/>
          </a:prstGeom>
          <a:noFill/>
        </p:spPr>
        <p:txBody>
          <a:bodyPr wrap="square" rtlCol="0">
            <a:spAutoFit/>
          </a:bodyPr>
          <a:lstStyle/>
          <a:p>
            <a:r>
              <a:rPr lang="en-US" sz="2800" dirty="0"/>
              <a:t>= female</a:t>
            </a:r>
          </a:p>
        </p:txBody>
      </p:sp>
    </p:spTree>
    <p:extLst>
      <p:ext uri="{BB962C8B-B14F-4D97-AF65-F5344CB8AC3E}">
        <p14:creationId xmlns:p14="http://schemas.microsoft.com/office/powerpoint/2010/main" val="1592731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2706</TotalTime>
  <Words>3376</Words>
  <Application>Microsoft Macintosh PowerPoint</Application>
  <PresentationFormat>Widescreen</PresentationFormat>
  <Paragraphs>354</Paragraphs>
  <Slides>32</Slides>
  <Notes>30</Notes>
  <HiddenSlides>0</HiddenSlides>
  <MMClips>3</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Open Sans</vt:lpstr>
      <vt:lpstr>Office Theme</vt:lpstr>
      <vt:lpstr>PowerPoint Presentation</vt:lpstr>
      <vt:lpstr>PowerPoint Presentation</vt:lpstr>
      <vt:lpstr>Inheritance </vt:lpstr>
      <vt:lpstr>Phenotype, Genotype, &amp; Zygosity</vt:lpstr>
      <vt:lpstr>Phenotype, Genotype, &amp; Zygosity</vt:lpstr>
      <vt:lpstr>PowerPoint Presentation</vt:lpstr>
      <vt:lpstr>PowerPoint Presentation</vt:lpstr>
      <vt:lpstr>Punnett Squares</vt:lpstr>
      <vt:lpstr>Punnett Squares</vt:lpstr>
      <vt:lpstr>Selective Breeding</vt:lpstr>
      <vt:lpstr>Hard Clam Aquaculture</vt:lpstr>
      <vt:lpstr>Hard Clam Aquaculture Recap</vt:lpstr>
      <vt:lpstr>Hard Clam Aquaculture Recap</vt:lpstr>
      <vt:lpstr>Hard Clam Aquaculture Recap</vt:lpstr>
      <vt:lpstr>Hard Clam Aquaculture</vt:lpstr>
      <vt:lpstr>Hard Clam Aquaculture</vt:lpstr>
      <vt:lpstr>Activity I</vt:lpstr>
      <vt:lpstr>Lesson Scenario</vt:lpstr>
      <vt:lpstr>Lesson Scenario</vt:lpstr>
      <vt:lpstr>Lesson Scenario</vt:lpstr>
      <vt:lpstr>Lesson Scenario</vt:lpstr>
      <vt:lpstr>Possible Hard Clam Genotypes</vt:lpstr>
      <vt:lpstr>Selecting Your Genotypes</vt:lpstr>
      <vt:lpstr>Selecting Your Genotypes</vt:lpstr>
      <vt:lpstr>Selecting Your Genotypes</vt:lpstr>
      <vt:lpstr>Selecting Your Genotypes</vt:lpstr>
      <vt:lpstr>Punnett Squares</vt:lpstr>
      <vt:lpstr>Activity II</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Leslie G. Speight</dc:creator>
  <cp:lastModifiedBy>Leslie G. Speight</cp:lastModifiedBy>
  <cp:revision>49</cp:revision>
  <dcterms:created xsi:type="dcterms:W3CDTF">2021-11-30T02:01:50Z</dcterms:created>
  <dcterms:modified xsi:type="dcterms:W3CDTF">2022-04-08T20:44:55Z</dcterms:modified>
</cp:coreProperties>
</file>