
<file path=[Content_Types].xml><?xml version="1.0" encoding="utf-8"?>
<Types xmlns="http://schemas.openxmlformats.org/package/2006/content-types">
  <Default Extension="png" ContentType="image/png"/>
  <Default Extension="svg" ContentType="image/svg+xml"/>
  <Default Extension="jpeg" ContentType="image/jpeg"/>
  <Default Extension="mov" ContentType="video/quicktime"/>
  <Default Extension="emf" ContentType="image/x-emf"/>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sldIdLst>
    <p:sldId id="256" r:id="rId2"/>
    <p:sldId id="291" r:id="rId3"/>
    <p:sldId id="344" r:id="rId4"/>
    <p:sldId id="296" r:id="rId5"/>
    <p:sldId id="318" r:id="rId6"/>
    <p:sldId id="334" r:id="rId7"/>
    <p:sldId id="326" r:id="rId8"/>
    <p:sldId id="335" r:id="rId9"/>
    <p:sldId id="332" r:id="rId10"/>
    <p:sldId id="336" r:id="rId11"/>
    <p:sldId id="317" r:id="rId12"/>
    <p:sldId id="302" r:id="rId13"/>
    <p:sldId id="337" r:id="rId14"/>
    <p:sldId id="338" r:id="rId15"/>
    <p:sldId id="260" r:id="rId16"/>
    <p:sldId id="340" r:id="rId17"/>
    <p:sldId id="264" r:id="rId18"/>
    <p:sldId id="343" r:id="rId19"/>
    <p:sldId id="341" r:id="rId20"/>
    <p:sldId id="342" r:id="rId21"/>
    <p:sldId id="33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64374"/>
    <a:srgbClr val="595959"/>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511"/>
    <p:restoredTop sz="81628"/>
  </p:normalViewPr>
  <p:slideViewPr>
    <p:cSldViewPr snapToGrid="0" snapToObjects="1">
      <p:cViewPr varScale="1">
        <p:scale>
          <a:sx n="62" d="100"/>
          <a:sy n="62" d="100"/>
        </p:scale>
        <p:origin x="130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AC455E-836C-8948-94AF-398160B4EEE8}" type="datetimeFigureOut">
              <a:rPr lang="en-US" smtClean="0"/>
              <a:t>4/20/2021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5885F3-20DD-B045-B132-AD4C99E980E6}" type="slidenum">
              <a:rPr lang="en-US" smtClean="0"/>
              <a:t>‹#›</a:t>
            </a:fld>
            <a:endParaRPr lang="en-US"/>
          </a:p>
        </p:txBody>
      </p:sp>
    </p:spTree>
    <p:extLst>
      <p:ext uri="{BB962C8B-B14F-4D97-AF65-F5344CB8AC3E}">
        <p14:creationId xmlns:p14="http://schemas.microsoft.com/office/powerpoint/2010/main" val="18905796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Today’s class will be focused on the impact that climate change has on the first life-stage of oysters called larvae</a:t>
            </a:r>
          </a:p>
        </p:txBody>
      </p:sp>
      <p:sp>
        <p:nvSpPr>
          <p:cNvPr id="4" name="Slide Number Placeholder 3"/>
          <p:cNvSpPr>
            <a:spLocks noGrp="1"/>
          </p:cNvSpPr>
          <p:nvPr>
            <p:ph type="sldNum" sz="quarter" idx="5"/>
          </p:nvPr>
        </p:nvSpPr>
        <p:spPr/>
        <p:txBody>
          <a:bodyPr/>
          <a:lstStyle/>
          <a:p>
            <a:fld id="{E45885F3-20DD-B045-B132-AD4C99E980E6}" type="slidenum">
              <a:rPr lang="en-US" smtClean="0"/>
              <a:t>1</a:t>
            </a:fld>
            <a:endParaRPr lang="en-US"/>
          </a:p>
        </p:txBody>
      </p:sp>
    </p:spTree>
    <p:extLst>
      <p:ext uri="{BB962C8B-B14F-4D97-AF65-F5344CB8AC3E}">
        <p14:creationId xmlns:p14="http://schemas.microsoft.com/office/powerpoint/2010/main" val="3998955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Annie Schatz (like shots) is originally from Nashville, TN, went to college out in CA, and now is here at the VA Institute of Marine Science getting her </a:t>
            </a:r>
            <a:r>
              <a:rPr lang="en-US" dirty="0" err="1"/>
              <a:t>Ph.D</a:t>
            </a:r>
            <a:endParaRPr lang="en-US" dirty="0"/>
          </a:p>
          <a:p>
            <a:pPr marL="171450" indent="-171450">
              <a:buFontTx/>
              <a:buChar char="-"/>
            </a:pPr>
            <a:r>
              <a:rPr lang="en-US" dirty="0"/>
              <a:t>Her research is focused on the impacts of climate change on marine invertebrates, specifically the Eastern oyster, which is local to VA (and the entire East and Gulf Coasts). </a:t>
            </a:r>
          </a:p>
          <a:p>
            <a:pPr marL="171450" indent="-171450">
              <a:buFontTx/>
              <a:buChar char="-"/>
            </a:pPr>
            <a:r>
              <a:rPr lang="en-US" dirty="0"/>
              <a:t>Specifically, she measures changes to the cellular biology and physiology of the first two stages in an oyster’s life to understand how climate change may causes internal issues that could affect their performance later in their life</a:t>
            </a:r>
          </a:p>
          <a:p>
            <a:pPr marL="171450" indent="-171450">
              <a:buFontTx/>
              <a:buChar char="-"/>
            </a:pPr>
            <a:r>
              <a:rPr lang="en-US" dirty="0"/>
              <a:t>She has aspects of her research in laboratory settings that are highly controlled and she works in field settings to mimic effects to oyster aquaculture </a:t>
            </a:r>
          </a:p>
          <a:p>
            <a:pPr marL="171450" indent="-171450">
              <a:buFontTx/>
              <a:buChar char="-"/>
            </a:pPr>
            <a:r>
              <a:rPr lang="en-US" dirty="0"/>
              <a:t>Today’s lesson is designed from her own experiment that she did in the summer of 2019, and the data we will be working with was collected from </a:t>
            </a:r>
            <a:r>
              <a:rPr lang="en-US"/>
              <a:t>that experiment </a:t>
            </a:r>
            <a:endParaRPr lang="en-US" dirty="0"/>
          </a:p>
        </p:txBody>
      </p:sp>
      <p:sp>
        <p:nvSpPr>
          <p:cNvPr id="4" name="Slide Number Placeholder 3"/>
          <p:cNvSpPr>
            <a:spLocks noGrp="1"/>
          </p:cNvSpPr>
          <p:nvPr>
            <p:ph type="sldNum" sz="quarter" idx="5"/>
          </p:nvPr>
        </p:nvSpPr>
        <p:spPr/>
        <p:txBody>
          <a:bodyPr/>
          <a:lstStyle/>
          <a:p>
            <a:fld id="{E45885F3-20DD-B045-B132-AD4C99E980E6}" type="slidenum">
              <a:rPr lang="en-US" smtClean="0"/>
              <a:t>2</a:t>
            </a:fld>
            <a:endParaRPr lang="en-US"/>
          </a:p>
        </p:txBody>
      </p:sp>
    </p:spTree>
    <p:extLst>
      <p:ext uri="{BB962C8B-B14F-4D97-AF65-F5344CB8AC3E}">
        <p14:creationId xmlns:p14="http://schemas.microsoft.com/office/powerpoint/2010/main" val="26626061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Before we get started, let’s talk about what climate change is.</a:t>
            </a:r>
          </a:p>
          <a:p>
            <a:pPr marL="171450" indent="-171450">
              <a:buFontTx/>
              <a:buChar char="-"/>
            </a:pPr>
            <a:r>
              <a:rPr lang="en-US" dirty="0"/>
              <a:t>Part of climate change is actually </a:t>
            </a:r>
            <a:r>
              <a:rPr lang="en-US" dirty="0" err="1"/>
              <a:t>cuased</a:t>
            </a:r>
            <a:r>
              <a:rPr lang="en-US" dirty="0"/>
              <a:t> by events that would occur even if humans were not on the planet. </a:t>
            </a:r>
          </a:p>
          <a:p>
            <a:pPr marL="171450" indent="-171450">
              <a:buFontTx/>
              <a:buChar char="-"/>
            </a:pPr>
            <a:r>
              <a:rPr lang="en-US" dirty="0"/>
              <a:t>If you’ve ever heard of the Milankovitch cycles, which characterize aspects of the Earth’s rotation and orbit, they are responsible to changes in the Earth’s climate on the time scale of millions of years</a:t>
            </a:r>
          </a:p>
          <a:p>
            <a:pPr marL="171450" indent="-171450">
              <a:buFontTx/>
              <a:buChar char="-"/>
            </a:pPr>
            <a:r>
              <a:rPr lang="en-US" dirty="0"/>
              <a:t>On the order of several decades, large volcanic eruptions can be responsible for changes to the Earth’s climate</a:t>
            </a:r>
          </a:p>
          <a:p>
            <a:endParaRPr lang="en-US" dirty="0"/>
          </a:p>
        </p:txBody>
      </p:sp>
      <p:sp>
        <p:nvSpPr>
          <p:cNvPr id="4" name="Slide Number Placeholder 3"/>
          <p:cNvSpPr>
            <a:spLocks noGrp="1"/>
          </p:cNvSpPr>
          <p:nvPr>
            <p:ph type="sldNum" sz="quarter" idx="5"/>
          </p:nvPr>
        </p:nvSpPr>
        <p:spPr/>
        <p:txBody>
          <a:bodyPr/>
          <a:lstStyle/>
          <a:p>
            <a:fld id="{E45885F3-20DD-B045-B132-AD4C99E980E6}" type="slidenum">
              <a:rPr lang="en-US" smtClean="0"/>
              <a:t>3</a:t>
            </a:fld>
            <a:endParaRPr lang="en-US"/>
          </a:p>
        </p:txBody>
      </p:sp>
    </p:spTree>
    <p:extLst>
      <p:ext uri="{BB962C8B-B14F-4D97-AF65-F5344CB8AC3E}">
        <p14:creationId xmlns:p14="http://schemas.microsoft.com/office/powerpoint/2010/main" val="1986405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The other half of what causes climate change is the part that you all are probably more familiar with, which is the aspect where our actions as humans come into play, we refer to this as anthropogenic climate change</a:t>
            </a:r>
          </a:p>
          <a:p>
            <a:pPr marL="171450" indent="-171450">
              <a:buFontTx/>
              <a:buChar char="-"/>
            </a:pPr>
            <a:r>
              <a:rPr lang="en-US" dirty="0"/>
              <a:t>Due to urbanization, agriculture, and the burning of fossil fuels, we have caused those natural cycles that we briefly talked about on the previous slide have been greatly speed up</a:t>
            </a:r>
          </a:p>
          <a:p>
            <a:pPr marL="171450" indent="-171450">
              <a:buFontTx/>
              <a:buChar char="-"/>
            </a:pPr>
            <a:r>
              <a:rPr lang="en-US" dirty="0"/>
              <a:t>For the purposes of this lesson, we will be focusing on how the burning of fossil fuels causes gases, that are referred to as greenhouse gasses, to be emitted into the atmosphere. </a:t>
            </a:r>
          </a:p>
          <a:p>
            <a:pPr marL="171450" indent="-171450">
              <a:buFontTx/>
              <a:buChar char="-"/>
            </a:pPr>
            <a:r>
              <a:rPr lang="en-US" dirty="0"/>
              <a:t>Specifically, we will be focusing on one of the more common greenhouse gasses, carbon dioxide or CO2</a:t>
            </a:r>
          </a:p>
        </p:txBody>
      </p:sp>
      <p:sp>
        <p:nvSpPr>
          <p:cNvPr id="4" name="Slide Number Placeholder 3"/>
          <p:cNvSpPr>
            <a:spLocks noGrp="1"/>
          </p:cNvSpPr>
          <p:nvPr>
            <p:ph type="sldNum" sz="quarter" idx="5"/>
          </p:nvPr>
        </p:nvSpPr>
        <p:spPr/>
        <p:txBody>
          <a:bodyPr/>
          <a:lstStyle/>
          <a:p>
            <a:fld id="{E45885F3-20DD-B045-B132-AD4C99E980E6}" type="slidenum">
              <a:rPr lang="en-US" smtClean="0"/>
              <a:t>4</a:t>
            </a:fld>
            <a:endParaRPr lang="en-US"/>
          </a:p>
        </p:txBody>
      </p:sp>
    </p:spTree>
    <p:extLst>
      <p:ext uri="{BB962C8B-B14F-4D97-AF65-F5344CB8AC3E}">
        <p14:creationId xmlns:p14="http://schemas.microsoft.com/office/powerpoint/2010/main" val="3652643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One consequence of anthropogenic climate change is that our oceans are starting to heat up, but how does this happen?</a:t>
            </a:r>
          </a:p>
          <a:p>
            <a:pPr marL="171450" indent="-171450">
              <a:buFontTx/>
              <a:buChar char="-"/>
            </a:pPr>
            <a:r>
              <a:rPr lang="en-US" dirty="0"/>
              <a:t>As the greenhouse gases are emitted into our atmosphere from the burning of fossil fuels </a:t>
            </a:r>
          </a:p>
        </p:txBody>
      </p:sp>
      <p:sp>
        <p:nvSpPr>
          <p:cNvPr id="4" name="Slide Number Placeholder 3"/>
          <p:cNvSpPr>
            <a:spLocks noGrp="1"/>
          </p:cNvSpPr>
          <p:nvPr>
            <p:ph type="sldNum" sz="quarter" idx="5"/>
          </p:nvPr>
        </p:nvSpPr>
        <p:spPr/>
        <p:txBody>
          <a:bodyPr/>
          <a:lstStyle/>
          <a:p>
            <a:fld id="{A5B4D7A1-A0E6-3943-ACA9-7D5B732E4C76}" type="slidenum">
              <a:rPr lang="en-US" smtClean="0"/>
              <a:t>5</a:t>
            </a:fld>
            <a:endParaRPr lang="en-US"/>
          </a:p>
        </p:txBody>
      </p:sp>
    </p:spTree>
    <p:extLst>
      <p:ext uri="{BB962C8B-B14F-4D97-AF65-F5344CB8AC3E}">
        <p14:creationId xmlns:p14="http://schemas.microsoft.com/office/powerpoint/2010/main" val="2036531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Heat in the form of radiation from the sun and from the reflection of that radiation from the Earth’s surface get trapped by those greenhouse gasses, called the greenhouse effect aptly named because of how greenhouse get very hot</a:t>
            </a:r>
          </a:p>
          <a:p>
            <a:pPr marL="171450" indent="-171450">
              <a:buFontTx/>
              <a:buChar char="-"/>
            </a:pPr>
            <a:r>
              <a:rPr lang="en-US" dirty="0"/>
              <a:t>This heat has been causing the Earth’s atmosphere to increase in temperature over the past several decades, which in turn warms up our oceans</a:t>
            </a:r>
          </a:p>
        </p:txBody>
      </p:sp>
      <p:sp>
        <p:nvSpPr>
          <p:cNvPr id="4" name="Slide Number Placeholder 3"/>
          <p:cNvSpPr>
            <a:spLocks noGrp="1"/>
          </p:cNvSpPr>
          <p:nvPr>
            <p:ph type="sldNum" sz="quarter" idx="5"/>
          </p:nvPr>
        </p:nvSpPr>
        <p:spPr/>
        <p:txBody>
          <a:bodyPr/>
          <a:lstStyle/>
          <a:p>
            <a:fld id="{A5B4D7A1-A0E6-3943-ACA9-7D5B732E4C76}" type="slidenum">
              <a:rPr lang="en-US" smtClean="0"/>
              <a:t>6</a:t>
            </a:fld>
            <a:endParaRPr lang="en-US"/>
          </a:p>
        </p:txBody>
      </p:sp>
    </p:spTree>
    <p:extLst>
      <p:ext uri="{BB962C8B-B14F-4D97-AF65-F5344CB8AC3E}">
        <p14:creationId xmlns:p14="http://schemas.microsoft.com/office/powerpoint/2010/main" val="512201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Another consequence of all of the CO2 in the atmosphere is the acidification of our oceans</a:t>
            </a:r>
          </a:p>
        </p:txBody>
      </p:sp>
      <p:sp>
        <p:nvSpPr>
          <p:cNvPr id="4" name="Slide Number Placeholder 3"/>
          <p:cNvSpPr>
            <a:spLocks noGrp="1"/>
          </p:cNvSpPr>
          <p:nvPr>
            <p:ph type="sldNum" sz="quarter" idx="5"/>
          </p:nvPr>
        </p:nvSpPr>
        <p:spPr/>
        <p:txBody>
          <a:bodyPr/>
          <a:lstStyle/>
          <a:p>
            <a:fld id="{A5B4D7A1-A0E6-3943-ACA9-7D5B732E4C76}" type="slidenum">
              <a:rPr lang="en-US" smtClean="0"/>
              <a:t>7</a:t>
            </a:fld>
            <a:endParaRPr lang="en-US"/>
          </a:p>
        </p:txBody>
      </p:sp>
    </p:spTree>
    <p:extLst>
      <p:ext uri="{BB962C8B-B14F-4D97-AF65-F5344CB8AC3E}">
        <p14:creationId xmlns:p14="http://schemas.microsoft.com/office/powerpoint/2010/main" val="27650207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The carbon dioxide that is overwhelming our atmosphere actually dissolves into the ocean and reacts with water because the gases in our oceans and atmosphere always want to be in equilibrium</a:t>
            </a:r>
          </a:p>
          <a:p>
            <a:r>
              <a:rPr lang="en-US" dirty="0"/>
              <a:t>- So as we pump more and more CO2 into the atmosphere, the atmosphere has more co2 than the ocean, so naturally, the ocean takes up enough co2 to try to gain equilibrium</a:t>
            </a:r>
          </a:p>
        </p:txBody>
      </p:sp>
      <p:sp>
        <p:nvSpPr>
          <p:cNvPr id="4" name="Slide Number Placeholder 3"/>
          <p:cNvSpPr>
            <a:spLocks noGrp="1"/>
          </p:cNvSpPr>
          <p:nvPr>
            <p:ph type="sldNum" sz="quarter" idx="5"/>
          </p:nvPr>
        </p:nvSpPr>
        <p:spPr/>
        <p:txBody>
          <a:bodyPr/>
          <a:lstStyle/>
          <a:p>
            <a:fld id="{A5B4D7A1-A0E6-3943-ACA9-7D5B732E4C76}" type="slidenum">
              <a:rPr lang="en-US" smtClean="0"/>
              <a:t>8</a:t>
            </a:fld>
            <a:endParaRPr lang="en-US"/>
          </a:p>
        </p:txBody>
      </p:sp>
    </p:spTree>
    <p:extLst>
      <p:ext uri="{BB962C8B-B14F-4D97-AF65-F5344CB8AC3E}">
        <p14:creationId xmlns:p14="http://schemas.microsoft.com/office/powerpoint/2010/main" val="36525077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When CO2 dissolves into our oceans, it undergoes a series of chemical reactions with water that cause hydrogen ions to be released, which lowers the pH therefore increasing the acidity. </a:t>
            </a:r>
          </a:p>
        </p:txBody>
      </p:sp>
      <p:sp>
        <p:nvSpPr>
          <p:cNvPr id="4" name="Slide Number Placeholder 3"/>
          <p:cNvSpPr>
            <a:spLocks noGrp="1"/>
          </p:cNvSpPr>
          <p:nvPr>
            <p:ph type="sldNum" sz="quarter" idx="5"/>
          </p:nvPr>
        </p:nvSpPr>
        <p:spPr/>
        <p:txBody>
          <a:bodyPr/>
          <a:lstStyle/>
          <a:p>
            <a:fld id="{A5B4D7A1-A0E6-3943-ACA9-7D5B732E4C76}" type="slidenum">
              <a:rPr lang="en-US" smtClean="0"/>
              <a:t>9</a:t>
            </a:fld>
            <a:endParaRPr lang="en-US"/>
          </a:p>
        </p:txBody>
      </p:sp>
    </p:spTree>
    <p:extLst>
      <p:ext uri="{BB962C8B-B14F-4D97-AF65-F5344CB8AC3E}">
        <p14:creationId xmlns:p14="http://schemas.microsoft.com/office/powerpoint/2010/main" val="3412723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These are the chemical reactions that occur once CO2 dissolves into the ocean</a:t>
            </a:r>
          </a:p>
          <a:p>
            <a:pPr marL="171450" indent="-171450">
              <a:buFontTx/>
              <a:buChar char="-"/>
            </a:pPr>
            <a:r>
              <a:rPr lang="en-US" dirty="0"/>
              <a:t>First, a very weak acid, called carbonic acid is formed. Because it is so weak and thermodynamically unstable, it dissociates very quickly into bicarbonate and a hydrogen ion</a:t>
            </a:r>
          </a:p>
          <a:p>
            <a:pPr marL="171450" indent="-171450">
              <a:buFontTx/>
              <a:buChar char="-"/>
            </a:pPr>
            <a:r>
              <a:rPr lang="en-US" dirty="0"/>
              <a:t>Bicarbonate can further dissociate into carbonate and yet another hydrogen ion, which is favorable for organisms that produce calcium carbonate shells because then carbonate can be taken up and directly precipitated into the shell structure</a:t>
            </a:r>
          </a:p>
          <a:p>
            <a:pPr marL="171450" indent="-171450">
              <a:buFontTx/>
              <a:buChar char="-"/>
            </a:pPr>
            <a:r>
              <a:rPr lang="en-US" dirty="0"/>
              <a:t>However, bicarbonate is the most thermodynamically favored molecule in this series of reactions, so as more CO2 dissolves into the oceans, less carbonate is available. Now shell-building organisms will have to take up bicarbonate and spend more energy turning it into carbonate before adding it into their shell </a:t>
            </a:r>
          </a:p>
          <a:p>
            <a:pPr marL="171450" indent="-171450">
              <a:buFontTx/>
              <a:buChar char="-"/>
            </a:pPr>
            <a:r>
              <a:rPr lang="en-US" dirty="0"/>
              <a:t>Lastly, when we talk about ocean acidification, we are not saying that the ocean is turning into vinegar. Ocean acidification refers to the act of the pH of  seawater, which is about 8.1 in the open ocean and 7.8 here in Chesapeake Bay, moving towards a pH of 7, which is that of fresh or tap water. </a:t>
            </a:r>
          </a:p>
          <a:p>
            <a:pPr marL="171450" indent="-171450">
              <a:buFontTx/>
              <a:buChar char="-"/>
            </a:pPr>
            <a:r>
              <a:rPr lang="en-US" dirty="0"/>
              <a:t>So today we are interested in understanding how these two aspects of anthropogenic climate change, ocean warming and acidification, may affect oysters</a:t>
            </a:r>
          </a:p>
        </p:txBody>
      </p:sp>
      <p:sp>
        <p:nvSpPr>
          <p:cNvPr id="4" name="Slide Number Placeholder 3"/>
          <p:cNvSpPr>
            <a:spLocks noGrp="1"/>
          </p:cNvSpPr>
          <p:nvPr>
            <p:ph type="sldNum" sz="quarter" idx="5"/>
          </p:nvPr>
        </p:nvSpPr>
        <p:spPr/>
        <p:txBody>
          <a:bodyPr/>
          <a:lstStyle/>
          <a:p>
            <a:fld id="{A5B4D7A1-A0E6-3943-ACA9-7D5B732E4C76}" type="slidenum">
              <a:rPr lang="en-US" smtClean="0"/>
              <a:t>10</a:t>
            </a:fld>
            <a:endParaRPr lang="en-US"/>
          </a:p>
        </p:txBody>
      </p:sp>
    </p:spTree>
    <p:extLst>
      <p:ext uri="{BB962C8B-B14F-4D97-AF65-F5344CB8AC3E}">
        <p14:creationId xmlns:p14="http://schemas.microsoft.com/office/powerpoint/2010/main" val="34840253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Why care about oysters? Well who here likes to eat them, or maybe someone in your family eats them? Or maybe your family works in the aquaculture industry?</a:t>
            </a:r>
          </a:p>
          <a:p>
            <a:pPr marL="171450" indent="-171450">
              <a:buFontTx/>
              <a:buChar char="-"/>
            </a:pPr>
            <a:r>
              <a:rPr lang="en-US" dirty="0"/>
              <a:t>Well oysters provide both ecological and economical services</a:t>
            </a:r>
          </a:p>
          <a:p>
            <a:pPr marL="171450" indent="-171450">
              <a:buFontTx/>
              <a:buChar char="-"/>
            </a:pPr>
            <a:r>
              <a:rPr lang="en-US" dirty="0"/>
              <a:t>Ecologically, they are what we call a foundation species because they create these reef-life structures that can then provide a 3-D home for other important organisms like the blue crab in an otherwise flat and sandy area</a:t>
            </a:r>
          </a:p>
          <a:p>
            <a:pPr marL="171450" indent="-171450">
              <a:buFontTx/>
              <a:buChar char="-"/>
            </a:pPr>
            <a:r>
              <a:rPr lang="en-US" dirty="0"/>
              <a:t>They also help keep our waters more clear because they filter and feed on algae in the water </a:t>
            </a:r>
          </a:p>
          <a:p>
            <a:pPr marL="171450" indent="-171450">
              <a:buFontTx/>
              <a:buChar char="-"/>
            </a:pPr>
            <a:r>
              <a:rPr lang="en-US" dirty="0"/>
              <a:t>They also then excrete what they do not consume onto the seafloor, which becomes food for smaller organisms that live on or in the bottom sediments</a:t>
            </a:r>
          </a:p>
          <a:p>
            <a:pPr marL="171450" indent="-171450">
              <a:buFontTx/>
              <a:buChar char="-"/>
            </a:pPr>
            <a:r>
              <a:rPr lang="en-US" dirty="0"/>
              <a:t>Economically aside from the aquaculture industry, which is worth about $15 million here in VA, their reef structures can protect shoreline homes from storm surge by dissipating the wave energy </a:t>
            </a:r>
          </a:p>
          <a:p>
            <a:endParaRPr lang="en-US" dirty="0"/>
          </a:p>
        </p:txBody>
      </p:sp>
      <p:sp>
        <p:nvSpPr>
          <p:cNvPr id="4" name="Slide Number Placeholder 3"/>
          <p:cNvSpPr>
            <a:spLocks noGrp="1"/>
          </p:cNvSpPr>
          <p:nvPr>
            <p:ph type="sldNum" sz="quarter" idx="5"/>
          </p:nvPr>
        </p:nvSpPr>
        <p:spPr/>
        <p:txBody>
          <a:bodyPr/>
          <a:lstStyle/>
          <a:p>
            <a:fld id="{A5B4D7A1-A0E6-3943-ACA9-7D5B732E4C76}" type="slidenum">
              <a:rPr lang="en-US" smtClean="0"/>
              <a:t>11</a:t>
            </a:fld>
            <a:endParaRPr lang="en-US"/>
          </a:p>
        </p:txBody>
      </p:sp>
    </p:spTree>
    <p:extLst>
      <p:ext uri="{BB962C8B-B14F-4D97-AF65-F5344CB8AC3E}">
        <p14:creationId xmlns:p14="http://schemas.microsoft.com/office/powerpoint/2010/main" val="9719934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Oysters, however, are susceptible to climate change because they first off cannot re-locate themselves because they are stuck where they are, which is what we call a sessile organism. </a:t>
            </a:r>
          </a:p>
          <a:p>
            <a:pPr marL="171450" indent="-171450">
              <a:buFontTx/>
              <a:buChar char="-"/>
            </a:pPr>
            <a:r>
              <a:rPr lang="en-US" dirty="0"/>
              <a:t>Second, they are ectothermic meaning that they cannot regulate their internal body temperature, which means that their internal cellular processes are directly correlated to the surrounding water temperature, so if the water is getting warmer, there will be a point that it gets too hot for them to keep up with the fast-paced cellular processes and the energy demand that comes with that increase that will cause them to fail</a:t>
            </a:r>
          </a:p>
          <a:p>
            <a:pPr marL="171450" indent="-171450">
              <a:buFontTx/>
              <a:buChar char="-"/>
            </a:pPr>
            <a:r>
              <a:rPr lang="en-US" dirty="0"/>
              <a:t>Lastly, because their shells are made of calcium carbonate, as the ocean becomes more acidic, recall that there are less carbonate ions so maintaining their shell becomes more energetically expensive. So they have to compromise and take energy away from other aspects of their biology or have a weaker shell. </a:t>
            </a:r>
          </a:p>
        </p:txBody>
      </p:sp>
      <p:sp>
        <p:nvSpPr>
          <p:cNvPr id="4" name="Slide Number Placeholder 3"/>
          <p:cNvSpPr>
            <a:spLocks noGrp="1"/>
          </p:cNvSpPr>
          <p:nvPr>
            <p:ph type="sldNum" sz="quarter" idx="5"/>
          </p:nvPr>
        </p:nvSpPr>
        <p:spPr/>
        <p:txBody>
          <a:bodyPr/>
          <a:lstStyle/>
          <a:p>
            <a:fld id="{E45885F3-20DD-B045-B132-AD4C99E980E6}" type="slidenum">
              <a:rPr lang="en-US" smtClean="0"/>
              <a:t>12</a:t>
            </a:fld>
            <a:endParaRPr lang="en-US"/>
          </a:p>
        </p:txBody>
      </p:sp>
    </p:spTree>
    <p:extLst>
      <p:ext uri="{BB962C8B-B14F-4D97-AF65-F5344CB8AC3E}">
        <p14:creationId xmlns:p14="http://schemas.microsoft.com/office/powerpoint/2010/main" val="15165799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Add to all of that, that oysters have an initial life stage called a larva that is already considered the most vulnerable life stage because they need a lot of energy to develop into their adult from as quickly as possible to avoid being eaten. </a:t>
            </a:r>
          </a:p>
          <a:p>
            <a:pPr marL="171450" indent="-171450">
              <a:buFontTx/>
              <a:buChar char="-"/>
            </a:pPr>
            <a:r>
              <a:rPr lang="en-US" dirty="0"/>
              <a:t>Oyster larvae do swim to increase their likelihood of happening upon a patch of algae, but as you see they </a:t>
            </a:r>
            <a:r>
              <a:rPr lang="en-US" dirty="0" err="1"/>
              <a:t>arent</a:t>
            </a:r>
            <a:r>
              <a:rPr lang="en-US" dirty="0"/>
              <a:t> the best swimmers</a:t>
            </a:r>
          </a:p>
          <a:p>
            <a:pPr marL="171450" indent="-171450">
              <a:buFontTx/>
              <a:buChar char="-"/>
            </a:pPr>
            <a:r>
              <a:rPr lang="en-US" dirty="0"/>
              <a:t>So their strategy to avoid predation is to just get to the point of metamorphosis into the adult form as quickly as possible, which again, requires a lot of energy. </a:t>
            </a:r>
          </a:p>
        </p:txBody>
      </p:sp>
      <p:sp>
        <p:nvSpPr>
          <p:cNvPr id="4" name="Slide Number Placeholder 3"/>
          <p:cNvSpPr>
            <a:spLocks noGrp="1"/>
          </p:cNvSpPr>
          <p:nvPr>
            <p:ph type="sldNum" sz="quarter" idx="5"/>
          </p:nvPr>
        </p:nvSpPr>
        <p:spPr/>
        <p:txBody>
          <a:bodyPr/>
          <a:lstStyle/>
          <a:p>
            <a:fld id="{E45885F3-20DD-B045-B132-AD4C99E980E6}" type="slidenum">
              <a:rPr lang="en-US" smtClean="0"/>
              <a:t>13</a:t>
            </a:fld>
            <a:endParaRPr lang="en-US"/>
          </a:p>
        </p:txBody>
      </p:sp>
    </p:spTree>
    <p:extLst>
      <p:ext uri="{BB962C8B-B14F-4D97-AF65-F5344CB8AC3E}">
        <p14:creationId xmlns:p14="http://schemas.microsoft.com/office/powerpoint/2010/main" val="41463635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That makes them very susceptible to any additional stress from their environment</a:t>
            </a:r>
          </a:p>
          <a:p>
            <a:pPr marL="171450" indent="-171450">
              <a:buFontTx/>
              <a:buChar char="-"/>
            </a:pPr>
            <a:r>
              <a:rPr lang="en-US" dirty="0"/>
              <a:t>When they feel that stress, they have to shift energy away from other aspects of their biology to ensure that the processes necessary for surviving are maintained</a:t>
            </a:r>
          </a:p>
          <a:p>
            <a:pPr marL="171450" indent="-171450">
              <a:buFontTx/>
              <a:buChar char="-"/>
            </a:pPr>
            <a:endParaRPr lang="en-US" dirty="0"/>
          </a:p>
          <a:p>
            <a:pPr marL="171450" indent="-171450">
              <a:buFontTx/>
              <a:buChar char="-"/>
            </a:pPr>
            <a:r>
              <a:rPr lang="en-US" dirty="0"/>
              <a:t>As a break, you could have the students run in place for 30 seconds to a minute while trying to talk to each other at the same time to get the point across that there is only so much energy that your body has to handle multiple stressors and still continue functioning </a:t>
            </a:r>
          </a:p>
        </p:txBody>
      </p:sp>
      <p:sp>
        <p:nvSpPr>
          <p:cNvPr id="4" name="Slide Number Placeholder 3"/>
          <p:cNvSpPr>
            <a:spLocks noGrp="1"/>
          </p:cNvSpPr>
          <p:nvPr>
            <p:ph type="sldNum" sz="quarter" idx="5"/>
          </p:nvPr>
        </p:nvSpPr>
        <p:spPr/>
        <p:txBody>
          <a:bodyPr/>
          <a:lstStyle/>
          <a:p>
            <a:fld id="{E45885F3-20DD-B045-B132-AD4C99E980E6}" type="slidenum">
              <a:rPr lang="en-US" smtClean="0"/>
              <a:t>14</a:t>
            </a:fld>
            <a:endParaRPr lang="en-US"/>
          </a:p>
        </p:txBody>
      </p:sp>
    </p:spTree>
    <p:extLst>
      <p:ext uri="{BB962C8B-B14F-4D97-AF65-F5344CB8AC3E}">
        <p14:creationId xmlns:p14="http://schemas.microsoft.com/office/powerpoint/2010/main" val="5934543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This concept of shifting energy away from one biological category to another at the detriment of the former in order to survive is called the </a:t>
            </a:r>
            <a:r>
              <a:rPr lang="en-US" dirty="0" err="1"/>
              <a:t>bioenergtic</a:t>
            </a:r>
            <a:r>
              <a:rPr lang="en-US" dirty="0"/>
              <a:t> framework, which is what we will be using to understand how ocean warming and acidification are affecting the biochemistry of oyster larvae at the cellular level</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To walk you through this figure of the bioenergetic framework, we have three different situations here that correspond to A) no stress, B) moderate stress, and C) a lot of stress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As you can see during normal conditions, energy is getting distributed evenly (not to be confused with each category getting the same amount of energy since some processes will always be prioritized)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As an organism begins to experiences more stress, processes like protecting cellular membrane structure or DNA that fall within the “Cellular Maintenance” category, are prioritized and receive most of the energy at the expense of growth, storing energy, or activities like swimming</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Lastly, as an organism experiences extreme stress, to combat the negatives that come with cellular stress, all energy must go to those cellular maintenance processes in order for the organism to survive. </a:t>
            </a:r>
          </a:p>
        </p:txBody>
      </p:sp>
      <p:sp>
        <p:nvSpPr>
          <p:cNvPr id="4" name="Slide Number Placeholder 3"/>
          <p:cNvSpPr>
            <a:spLocks noGrp="1"/>
          </p:cNvSpPr>
          <p:nvPr>
            <p:ph type="sldNum" sz="quarter" idx="5"/>
          </p:nvPr>
        </p:nvSpPr>
        <p:spPr/>
        <p:txBody>
          <a:bodyPr/>
          <a:lstStyle/>
          <a:p>
            <a:fld id="{E45885F3-20DD-B045-B132-AD4C99E980E6}" type="slidenum">
              <a:rPr lang="en-US" smtClean="0"/>
              <a:t>15</a:t>
            </a:fld>
            <a:endParaRPr lang="en-US"/>
          </a:p>
        </p:txBody>
      </p:sp>
    </p:spTree>
    <p:extLst>
      <p:ext uri="{BB962C8B-B14F-4D97-AF65-F5344CB8AC3E}">
        <p14:creationId xmlns:p14="http://schemas.microsoft.com/office/powerpoint/2010/main" val="3961796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So today we will be conducting an experiment to see, biochemically, how oysters respond to warmer water temperatures and more acidic water, looking for signs of stress using the bioenergetic framework that we just went over on the previous slide</a:t>
            </a:r>
          </a:p>
          <a:p>
            <a:pPr marL="171450" indent="-171450">
              <a:buFontTx/>
              <a:buChar char="-"/>
            </a:pPr>
            <a:r>
              <a:rPr lang="en-US" dirty="0"/>
              <a:t>This lesson is based off of an actual experiment done by a graduate student at vims in the tank system pictured here</a:t>
            </a:r>
          </a:p>
          <a:p>
            <a:pPr marL="171450" indent="-171450">
              <a:buFontTx/>
              <a:buChar char="-"/>
            </a:pPr>
            <a:r>
              <a:rPr lang="en-US" dirty="0"/>
              <a:t>She set up three different treatments based on current summertime water conditions in VA in the Chesapeake Bay to answer our question</a:t>
            </a:r>
          </a:p>
          <a:p>
            <a:pPr marL="171450" indent="-171450">
              <a:buFontTx/>
              <a:buChar char="-"/>
            </a:pPr>
            <a:r>
              <a:rPr lang="en-US" dirty="0"/>
              <a:t>Each treatment was replicated three times, and one replicate represents one of the tanks pictured here</a:t>
            </a:r>
          </a:p>
          <a:p>
            <a:pPr marL="171450" indent="-171450">
              <a:buFontTx/>
              <a:buChar char="-"/>
            </a:pPr>
            <a:r>
              <a:rPr lang="en-US" dirty="0"/>
              <a:t>She then collected 6-day old larvae from each tank to observe how temperature and pH affect the level of Total protein, Total Antioxidant, and Total lipid, which each represent one of the categories in the bioenergetic framework</a:t>
            </a:r>
          </a:p>
          <a:p>
            <a:pPr marL="171450" indent="-171450">
              <a:buFontTx/>
              <a:buChar char="-"/>
            </a:pPr>
            <a:r>
              <a:rPr lang="en-US" dirty="0"/>
              <a:t>Total protein is a proxy for biomass, which was chosen to represent the Growth category</a:t>
            </a:r>
          </a:p>
          <a:p>
            <a:pPr marL="171450" indent="-171450">
              <a:buFontTx/>
              <a:buChar char="-"/>
            </a:pPr>
            <a:r>
              <a:rPr lang="en-US" dirty="0"/>
              <a:t>Total antioxidant, which we will talk about more, is a proxy for the amount of oxidative stress that the larvae are experiencing, which pertains the the cellular maintenance category</a:t>
            </a:r>
          </a:p>
          <a:p>
            <a:pPr marL="171450" indent="-171450">
              <a:buFontTx/>
              <a:buChar char="-"/>
            </a:pPr>
            <a:r>
              <a:rPr lang="en-US" dirty="0"/>
              <a:t>Lastly, total lipid is the energy storage molecule used by oyster larvae, which represents the energy storage category in the bioenergetic framework</a:t>
            </a:r>
          </a:p>
          <a:p>
            <a:pPr marL="171450" indent="-171450">
              <a:buFontTx/>
              <a:buChar char="-"/>
            </a:pPr>
            <a:r>
              <a:rPr lang="en-US" dirty="0"/>
              <a:t>These biochemical samples are measured through a series of chemical reactions that result in a color being produced. </a:t>
            </a:r>
          </a:p>
          <a:p>
            <a:pPr marL="171450" indent="-171450">
              <a:buFontTx/>
              <a:buChar char="-"/>
            </a:pPr>
            <a:r>
              <a:rPr lang="en-US" dirty="0"/>
              <a:t>The strength of that color corresponds to a molecular concentration that can be measured through a spectrophotometer.</a:t>
            </a:r>
          </a:p>
          <a:p>
            <a:pPr marL="171450" indent="-171450">
              <a:buFontTx/>
              <a:buChar char="-"/>
            </a:pPr>
            <a:r>
              <a:rPr lang="en-US" dirty="0"/>
              <a:t>Today you will take the absorbance values measured from your samples on your microplate and calculate the concentration of your biomolecule </a:t>
            </a:r>
          </a:p>
          <a:p>
            <a:pPr marL="171450" indent="-171450">
              <a:buFontTx/>
              <a:buChar char="-"/>
            </a:pPr>
            <a:endParaRPr lang="en-US" dirty="0"/>
          </a:p>
        </p:txBody>
      </p:sp>
      <p:sp>
        <p:nvSpPr>
          <p:cNvPr id="4" name="Slide Number Placeholder 3"/>
          <p:cNvSpPr>
            <a:spLocks noGrp="1"/>
          </p:cNvSpPr>
          <p:nvPr>
            <p:ph type="sldNum" sz="quarter" idx="5"/>
          </p:nvPr>
        </p:nvSpPr>
        <p:spPr/>
        <p:txBody>
          <a:bodyPr/>
          <a:lstStyle/>
          <a:p>
            <a:fld id="{E45885F3-20DD-B045-B132-AD4C99E980E6}" type="slidenum">
              <a:rPr lang="en-US" smtClean="0"/>
              <a:t>16</a:t>
            </a:fld>
            <a:endParaRPr lang="en-US"/>
          </a:p>
        </p:txBody>
      </p:sp>
    </p:spTree>
    <p:extLst>
      <p:ext uri="{BB962C8B-B14F-4D97-AF65-F5344CB8AC3E}">
        <p14:creationId xmlns:p14="http://schemas.microsoft.com/office/powerpoint/2010/main" val="1620487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Oxidative stress occurs when an organism accumulates more reactive oxygen species than there are antioxidants to combat them, which can lead to major cellular damage</a:t>
            </a:r>
          </a:p>
          <a:p>
            <a:pPr marL="171450" indent="-171450">
              <a:buFontTx/>
              <a:buChar char="-"/>
            </a:pPr>
            <a:r>
              <a:rPr lang="en-US" dirty="0"/>
              <a:t>Reactive oxygen species are created during cellular respiration because oxygen is used as the final electron acceptor in the electron transport chain, and oxygen has unique vallance electrons (i.e. 2 unpaired electrons that spin in the same direction) that make the process of accepting electrons very slow</a:t>
            </a:r>
          </a:p>
          <a:p>
            <a:pPr marL="171450" indent="-171450">
              <a:buFontTx/>
              <a:buChar char="-"/>
            </a:pPr>
            <a:r>
              <a:rPr lang="en-US" dirty="0"/>
              <a:t>Because that process is slow, a lot of oxygen radicals, those with only a single unpaired electron, escape. These oxygen radicals and other ROS that are produced are very reactive making them very dangerous molecules to have floating inside of cells. They can react with almost every component of a cell: lipids, proteins, and DNA/RNA which can cause a lot of damage and potentially lead to death if left unchecked, which is why antioxidants are part of the “Cellular maintenance” category in the Bioenergetic framework </a:t>
            </a:r>
          </a:p>
          <a:p>
            <a:pPr marL="171450" indent="-171450">
              <a:buFontTx/>
              <a:buChar char="-"/>
            </a:pPr>
            <a:r>
              <a:rPr lang="en-US" dirty="0"/>
              <a:t>Antioxidants are proteins and vitamins that organisms have on hand to react with ROS </a:t>
            </a:r>
          </a:p>
          <a:p>
            <a:pPr marL="171450" indent="-171450">
              <a:buFontTx/>
              <a:buChar char="-"/>
            </a:pPr>
            <a:r>
              <a:rPr lang="en-US" dirty="0"/>
              <a:t>While antioxidants are always around, there is a finite pool. An organism can make more once an organism starts to experience more oxidative stress, usually instigative by an organism respiring more to increase their metabolism and energy production when stressed, but the production of antioxidants is also energetically expensive, which is the reason behind that shift in energy to the cellular maintenance category and away from others like growth and activity. </a:t>
            </a:r>
          </a:p>
          <a:p>
            <a:pPr marL="171450" indent="-171450">
              <a:buFontTx/>
              <a:buChar char="-"/>
            </a:pPr>
            <a:r>
              <a:rPr lang="en-US" dirty="0"/>
              <a:t>Because energy is created by respiration/metabolism, which increased when an organism is experiencing stress, oxidative stress will increase, as will the amount of antioxidants, which is why it is a good proxy for the cellular maintenance category</a:t>
            </a:r>
          </a:p>
          <a:p>
            <a:pPr marL="171450" indent="-171450">
              <a:buFontTx/>
              <a:buChar char="-"/>
            </a:pPr>
            <a:r>
              <a:rPr lang="en-US" dirty="0"/>
              <a:t>More antioxidants corresponds with more oxidative stress</a:t>
            </a:r>
          </a:p>
        </p:txBody>
      </p:sp>
      <p:sp>
        <p:nvSpPr>
          <p:cNvPr id="4" name="Slide Number Placeholder 3"/>
          <p:cNvSpPr>
            <a:spLocks noGrp="1"/>
          </p:cNvSpPr>
          <p:nvPr>
            <p:ph type="sldNum" sz="quarter" idx="5"/>
          </p:nvPr>
        </p:nvSpPr>
        <p:spPr/>
        <p:txBody>
          <a:bodyPr/>
          <a:lstStyle/>
          <a:p>
            <a:fld id="{E45885F3-20DD-B045-B132-AD4C99E980E6}" type="slidenum">
              <a:rPr lang="en-US" smtClean="0"/>
              <a:t>17</a:t>
            </a:fld>
            <a:endParaRPr lang="en-US"/>
          </a:p>
        </p:txBody>
      </p:sp>
    </p:spTree>
    <p:extLst>
      <p:ext uri="{BB962C8B-B14F-4D97-AF65-F5344CB8AC3E}">
        <p14:creationId xmlns:p14="http://schemas.microsoft.com/office/powerpoint/2010/main" val="33166463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Have the students write down how the think the warm and acidic water may affect the shell size of larvae</a:t>
            </a:r>
          </a:p>
        </p:txBody>
      </p:sp>
      <p:sp>
        <p:nvSpPr>
          <p:cNvPr id="4" name="Slide Number Placeholder 3"/>
          <p:cNvSpPr>
            <a:spLocks noGrp="1"/>
          </p:cNvSpPr>
          <p:nvPr>
            <p:ph type="sldNum" sz="quarter" idx="5"/>
          </p:nvPr>
        </p:nvSpPr>
        <p:spPr/>
        <p:txBody>
          <a:bodyPr/>
          <a:lstStyle/>
          <a:p>
            <a:fld id="{E45885F3-20DD-B045-B132-AD4C99E980E6}" type="slidenum">
              <a:rPr lang="en-US" smtClean="0"/>
              <a:t>18</a:t>
            </a:fld>
            <a:endParaRPr lang="en-US"/>
          </a:p>
        </p:txBody>
      </p:sp>
    </p:spTree>
    <p:extLst>
      <p:ext uri="{BB962C8B-B14F-4D97-AF65-F5344CB8AC3E}">
        <p14:creationId xmlns:p14="http://schemas.microsoft.com/office/powerpoint/2010/main" val="13610083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Have students tell you:</a:t>
            </a:r>
          </a:p>
          <a:p>
            <a:pPr marL="171450" indent="-171450">
              <a:buFontTx/>
              <a:buChar char="-"/>
            </a:pPr>
            <a:r>
              <a:rPr lang="en-US" dirty="0"/>
              <a:t>1) If their hypothesis was supported or not</a:t>
            </a:r>
          </a:p>
          <a:p>
            <a:pPr marL="171450" indent="-171450">
              <a:buFontTx/>
              <a:buChar char="-"/>
            </a:pPr>
            <a:r>
              <a:rPr lang="en-US" dirty="0"/>
              <a:t>2) Why do they think those larvae in warm water grew more </a:t>
            </a:r>
          </a:p>
          <a:p>
            <a:pPr marL="171450" indent="-171450">
              <a:buFontTx/>
              <a:buChar char="-"/>
            </a:pPr>
            <a:r>
              <a:rPr lang="en-US" dirty="0"/>
              <a:t>3) Why those in acidic conditions are not that different from those in the control</a:t>
            </a:r>
          </a:p>
        </p:txBody>
      </p:sp>
      <p:sp>
        <p:nvSpPr>
          <p:cNvPr id="4" name="Slide Number Placeholder 3"/>
          <p:cNvSpPr>
            <a:spLocks noGrp="1"/>
          </p:cNvSpPr>
          <p:nvPr>
            <p:ph type="sldNum" sz="quarter" idx="5"/>
          </p:nvPr>
        </p:nvSpPr>
        <p:spPr/>
        <p:txBody>
          <a:bodyPr/>
          <a:lstStyle/>
          <a:p>
            <a:fld id="{E45885F3-20DD-B045-B132-AD4C99E980E6}" type="slidenum">
              <a:rPr lang="en-US" smtClean="0"/>
              <a:t>19</a:t>
            </a:fld>
            <a:endParaRPr lang="en-US"/>
          </a:p>
        </p:txBody>
      </p:sp>
    </p:spTree>
    <p:extLst>
      <p:ext uri="{BB962C8B-B14F-4D97-AF65-F5344CB8AC3E}">
        <p14:creationId xmlns:p14="http://schemas.microsoft.com/office/powerpoint/2010/main" val="38885554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Go over the rest of the agenda for the lesson</a:t>
            </a:r>
          </a:p>
        </p:txBody>
      </p:sp>
      <p:sp>
        <p:nvSpPr>
          <p:cNvPr id="4" name="Slide Number Placeholder 3"/>
          <p:cNvSpPr>
            <a:spLocks noGrp="1"/>
          </p:cNvSpPr>
          <p:nvPr>
            <p:ph type="sldNum" sz="quarter" idx="5"/>
          </p:nvPr>
        </p:nvSpPr>
        <p:spPr/>
        <p:txBody>
          <a:bodyPr/>
          <a:lstStyle/>
          <a:p>
            <a:fld id="{E45885F3-20DD-B045-B132-AD4C99E980E6}" type="slidenum">
              <a:rPr lang="en-US" smtClean="0"/>
              <a:t>20</a:t>
            </a:fld>
            <a:endParaRPr lang="en-US"/>
          </a:p>
        </p:txBody>
      </p:sp>
    </p:spTree>
    <p:extLst>
      <p:ext uri="{BB962C8B-B14F-4D97-AF65-F5344CB8AC3E}">
        <p14:creationId xmlns:p14="http://schemas.microsoft.com/office/powerpoint/2010/main" val="8019383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Show this slide after the three groups have presented their results and have the wrap-up discussion/ reflection with these questions as a guide:</a:t>
            </a:r>
          </a:p>
          <a:p>
            <a:pPr marL="628650" lvl="1" indent="-171450">
              <a:buFontTx/>
              <a:buChar char="-"/>
            </a:pPr>
            <a:r>
              <a:rPr lang="en-US" sz="1200" kern="1200" dirty="0">
                <a:solidFill>
                  <a:schemeClr val="tx1"/>
                </a:solidFill>
                <a:effectLst/>
                <a:latin typeface="+mn-lt"/>
                <a:ea typeface="+mn-ea"/>
                <a:cs typeface="+mn-cs"/>
              </a:rPr>
              <a:t>1) How is a high temperature affecting larval oysters? Why do you think that is?</a:t>
            </a:r>
            <a:r>
              <a:rPr lang="en-US" dirty="0">
                <a:effectLst/>
              </a:rPr>
              <a:t> </a:t>
            </a:r>
          </a:p>
          <a:p>
            <a:pPr marL="628650" lvl="1" indent="-171450">
              <a:buFontTx/>
              <a:buChar char="-"/>
            </a:pPr>
            <a:r>
              <a:rPr lang="en-US" dirty="0">
                <a:effectLst/>
              </a:rPr>
              <a:t>2) </a:t>
            </a:r>
            <a:r>
              <a:rPr lang="en-US" sz="1200" kern="1200" dirty="0">
                <a:solidFill>
                  <a:schemeClr val="tx1"/>
                </a:solidFill>
                <a:effectLst/>
                <a:latin typeface="+mn-lt"/>
                <a:ea typeface="+mn-ea"/>
                <a:cs typeface="+mn-cs"/>
              </a:rPr>
              <a:t>How is a low pH affecting larval oysters? Why do you think that is?</a:t>
            </a:r>
            <a:r>
              <a:rPr lang="en-US" dirty="0">
                <a:effectLst/>
              </a:rPr>
              <a:t> </a:t>
            </a:r>
          </a:p>
          <a:p>
            <a:pPr marL="628650" lvl="1" indent="-171450">
              <a:buFontTx/>
              <a:buChar char="-"/>
            </a:pPr>
            <a:r>
              <a:rPr lang="en-US" dirty="0">
                <a:effectLst/>
              </a:rPr>
              <a:t>3) </a:t>
            </a:r>
            <a:r>
              <a:rPr lang="en-US" sz="1200" kern="1200" dirty="0">
                <a:solidFill>
                  <a:schemeClr val="tx1"/>
                </a:solidFill>
                <a:effectLst/>
                <a:latin typeface="+mn-lt"/>
                <a:ea typeface="+mn-ea"/>
                <a:cs typeface="+mn-cs"/>
              </a:rPr>
              <a:t>What do you think would happen to larval oysters if they experienced both environmental stressors simultaneously?</a:t>
            </a:r>
            <a:r>
              <a:rPr lang="en-US" dirty="0">
                <a:effectLst/>
              </a:rPr>
              <a:t> </a:t>
            </a:r>
          </a:p>
          <a:p>
            <a:pPr marL="628650" lvl="1" indent="-171450">
              <a:buFontTx/>
              <a:buChar char="-"/>
            </a:pPr>
            <a:r>
              <a:rPr lang="en-US" dirty="0">
                <a:effectLst/>
              </a:rPr>
              <a:t>4) </a:t>
            </a:r>
            <a:r>
              <a:rPr lang="en-US" sz="1200" kern="1200" dirty="0">
                <a:solidFill>
                  <a:schemeClr val="tx1"/>
                </a:solidFill>
                <a:effectLst/>
                <a:latin typeface="+mn-lt"/>
                <a:ea typeface="+mn-ea"/>
                <a:cs typeface="+mn-cs"/>
              </a:rPr>
              <a:t>Do you think the physiological effects will change throughout the larval developmental period given that this is almost halfway through? </a:t>
            </a:r>
          </a:p>
          <a:p>
            <a:pPr marL="628650" lvl="1" indent="-171450">
              <a:buFontTx/>
              <a:buChar char="-"/>
            </a:pPr>
            <a:r>
              <a:rPr lang="en-US" sz="1200" kern="1200" dirty="0">
                <a:solidFill>
                  <a:schemeClr val="tx1"/>
                </a:solidFill>
                <a:effectLst/>
                <a:latin typeface="+mn-lt"/>
                <a:ea typeface="+mn-ea"/>
                <a:cs typeface="+mn-cs"/>
              </a:rPr>
              <a:t>5) Given what we have learned today, how do you think oyster populations might preform in the future, given that climate change will continue to make the waters warmer and more acidic?</a:t>
            </a:r>
            <a:r>
              <a:rPr lang="en-US" dirty="0">
                <a:effectLst/>
              </a:rPr>
              <a:t> </a:t>
            </a:r>
            <a:endParaRPr lang="en-US" dirty="0"/>
          </a:p>
        </p:txBody>
      </p:sp>
      <p:sp>
        <p:nvSpPr>
          <p:cNvPr id="4" name="Slide Number Placeholder 3"/>
          <p:cNvSpPr>
            <a:spLocks noGrp="1"/>
          </p:cNvSpPr>
          <p:nvPr>
            <p:ph type="sldNum" sz="quarter" idx="5"/>
          </p:nvPr>
        </p:nvSpPr>
        <p:spPr/>
        <p:txBody>
          <a:bodyPr/>
          <a:lstStyle/>
          <a:p>
            <a:fld id="{E45885F3-20DD-B045-B132-AD4C99E980E6}" type="slidenum">
              <a:rPr lang="en-US" smtClean="0"/>
              <a:t>21</a:t>
            </a:fld>
            <a:endParaRPr lang="en-US"/>
          </a:p>
        </p:txBody>
      </p:sp>
    </p:spTree>
    <p:extLst>
      <p:ext uri="{BB962C8B-B14F-4D97-AF65-F5344CB8AC3E}">
        <p14:creationId xmlns:p14="http://schemas.microsoft.com/office/powerpoint/2010/main" val="1736855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892437-6B92-384C-9B6E-143096F92D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B06C79B-74BA-4B49-B093-7DE6D09A3B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788D900-C8AD-F546-9741-0DA3CB3814B0}"/>
              </a:ext>
            </a:extLst>
          </p:cNvPr>
          <p:cNvSpPr>
            <a:spLocks noGrp="1"/>
          </p:cNvSpPr>
          <p:nvPr>
            <p:ph type="dt" sz="half" idx="10"/>
          </p:nvPr>
        </p:nvSpPr>
        <p:spPr/>
        <p:txBody>
          <a:bodyPr/>
          <a:lstStyle/>
          <a:p>
            <a:fld id="{0ED8A0FC-7151-DC4F-93F2-51A1765E499F}" type="datetimeFigureOut">
              <a:rPr lang="en-US" smtClean="0"/>
              <a:t>4/20/2021</a:t>
            </a:fld>
            <a:endParaRPr lang="en-US"/>
          </a:p>
        </p:txBody>
      </p:sp>
      <p:sp>
        <p:nvSpPr>
          <p:cNvPr id="5" name="Footer Placeholder 4">
            <a:extLst>
              <a:ext uri="{FF2B5EF4-FFF2-40B4-BE49-F238E27FC236}">
                <a16:creationId xmlns:a16="http://schemas.microsoft.com/office/drawing/2014/main" id="{A832F7BC-FDEE-6D43-8851-A7F778E9E9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6D2A0E-5994-F341-8B52-19F114F688C2}"/>
              </a:ext>
            </a:extLst>
          </p:cNvPr>
          <p:cNvSpPr>
            <a:spLocks noGrp="1"/>
          </p:cNvSpPr>
          <p:nvPr>
            <p:ph type="sldNum" sz="quarter" idx="12"/>
          </p:nvPr>
        </p:nvSpPr>
        <p:spPr/>
        <p:txBody>
          <a:bodyPr/>
          <a:lstStyle/>
          <a:p>
            <a:fld id="{47EB274E-ADED-FB4B-936E-CB38E500686E}" type="slidenum">
              <a:rPr lang="en-US" smtClean="0"/>
              <a:t>‹#›</a:t>
            </a:fld>
            <a:endParaRPr lang="en-US"/>
          </a:p>
        </p:txBody>
      </p:sp>
    </p:spTree>
    <p:extLst>
      <p:ext uri="{BB962C8B-B14F-4D97-AF65-F5344CB8AC3E}">
        <p14:creationId xmlns:p14="http://schemas.microsoft.com/office/powerpoint/2010/main" val="9706982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21712-1408-794C-BD0B-846156A52BD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15EE7F-B187-C947-B512-4CB8111D867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1A9F89-06FC-264F-8DA6-67D88CD6BE53}"/>
              </a:ext>
            </a:extLst>
          </p:cNvPr>
          <p:cNvSpPr>
            <a:spLocks noGrp="1"/>
          </p:cNvSpPr>
          <p:nvPr>
            <p:ph type="dt" sz="half" idx="10"/>
          </p:nvPr>
        </p:nvSpPr>
        <p:spPr/>
        <p:txBody>
          <a:bodyPr/>
          <a:lstStyle/>
          <a:p>
            <a:fld id="{0ED8A0FC-7151-DC4F-93F2-51A1765E499F}" type="datetimeFigureOut">
              <a:rPr lang="en-US" smtClean="0"/>
              <a:t>4/20/2021</a:t>
            </a:fld>
            <a:endParaRPr lang="en-US"/>
          </a:p>
        </p:txBody>
      </p:sp>
      <p:sp>
        <p:nvSpPr>
          <p:cNvPr id="5" name="Footer Placeholder 4">
            <a:extLst>
              <a:ext uri="{FF2B5EF4-FFF2-40B4-BE49-F238E27FC236}">
                <a16:creationId xmlns:a16="http://schemas.microsoft.com/office/drawing/2014/main" id="{3846D343-33A8-974F-A083-1F05CDD71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A9367B-7B27-A84F-A119-1AF7F65D4811}"/>
              </a:ext>
            </a:extLst>
          </p:cNvPr>
          <p:cNvSpPr>
            <a:spLocks noGrp="1"/>
          </p:cNvSpPr>
          <p:nvPr>
            <p:ph type="sldNum" sz="quarter" idx="12"/>
          </p:nvPr>
        </p:nvSpPr>
        <p:spPr/>
        <p:txBody>
          <a:bodyPr/>
          <a:lstStyle/>
          <a:p>
            <a:fld id="{47EB274E-ADED-FB4B-936E-CB38E500686E}" type="slidenum">
              <a:rPr lang="en-US" smtClean="0"/>
              <a:t>‹#›</a:t>
            </a:fld>
            <a:endParaRPr lang="en-US"/>
          </a:p>
        </p:txBody>
      </p:sp>
    </p:spTree>
    <p:extLst>
      <p:ext uri="{BB962C8B-B14F-4D97-AF65-F5344CB8AC3E}">
        <p14:creationId xmlns:p14="http://schemas.microsoft.com/office/powerpoint/2010/main" val="1437231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7EFBA-6ABB-BB4A-8239-830B4CD930C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D38605C-6F3B-7945-A81A-90541EE5FC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1E198C2-ABF4-D84B-ABB1-B44DA9BF3615}"/>
              </a:ext>
            </a:extLst>
          </p:cNvPr>
          <p:cNvSpPr>
            <a:spLocks noGrp="1"/>
          </p:cNvSpPr>
          <p:nvPr>
            <p:ph type="dt" sz="half" idx="10"/>
          </p:nvPr>
        </p:nvSpPr>
        <p:spPr/>
        <p:txBody>
          <a:bodyPr/>
          <a:lstStyle/>
          <a:p>
            <a:fld id="{0ED8A0FC-7151-DC4F-93F2-51A1765E499F}" type="datetimeFigureOut">
              <a:rPr lang="en-US" smtClean="0"/>
              <a:t>4/20/2021</a:t>
            </a:fld>
            <a:endParaRPr lang="en-US"/>
          </a:p>
        </p:txBody>
      </p:sp>
      <p:sp>
        <p:nvSpPr>
          <p:cNvPr id="5" name="Footer Placeholder 4">
            <a:extLst>
              <a:ext uri="{FF2B5EF4-FFF2-40B4-BE49-F238E27FC236}">
                <a16:creationId xmlns:a16="http://schemas.microsoft.com/office/drawing/2014/main" id="{EA252E28-F891-9747-8E72-27335ABA49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50952F-AED3-574A-94EE-DC8BA68622BF}"/>
              </a:ext>
            </a:extLst>
          </p:cNvPr>
          <p:cNvSpPr>
            <a:spLocks noGrp="1"/>
          </p:cNvSpPr>
          <p:nvPr>
            <p:ph type="sldNum" sz="quarter" idx="12"/>
          </p:nvPr>
        </p:nvSpPr>
        <p:spPr/>
        <p:txBody>
          <a:bodyPr/>
          <a:lstStyle/>
          <a:p>
            <a:fld id="{47EB274E-ADED-FB4B-936E-CB38E500686E}" type="slidenum">
              <a:rPr lang="en-US" smtClean="0"/>
              <a:t>‹#›</a:t>
            </a:fld>
            <a:endParaRPr lang="en-US"/>
          </a:p>
        </p:txBody>
      </p:sp>
    </p:spTree>
    <p:extLst>
      <p:ext uri="{BB962C8B-B14F-4D97-AF65-F5344CB8AC3E}">
        <p14:creationId xmlns:p14="http://schemas.microsoft.com/office/powerpoint/2010/main" val="3550027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FF696-6B73-C342-B447-64EBFE0C02B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C1560D3-0146-4748-85FD-9A313C82139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D4663C2-DA25-4D45-B804-10982857348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6EE4C9D-FD69-2A4F-8343-5E50F7294FC5}"/>
              </a:ext>
            </a:extLst>
          </p:cNvPr>
          <p:cNvSpPr>
            <a:spLocks noGrp="1"/>
          </p:cNvSpPr>
          <p:nvPr>
            <p:ph type="dt" sz="half" idx="10"/>
          </p:nvPr>
        </p:nvSpPr>
        <p:spPr/>
        <p:txBody>
          <a:bodyPr/>
          <a:lstStyle/>
          <a:p>
            <a:fld id="{0ED8A0FC-7151-DC4F-93F2-51A1765E499F}" type="datetimeFigureOut">
              <a:rPr lang="en-US" smtClean="0"/>
              <a:t>4/20/2021</a:t>
            </a:fld>
            <a:endParaRPr lang="en-US"/>
          </a:p>
        </p:txBody>
      </p:sp>
      <p:sp>
        <p:nvSpPr>
          <p:cNvPr id="6" name="Footer Placeholder 5">
            <a:extLst>
              <a:ext uri="{FF2B5EF4-FFF2-40B4-BE49-F238E27FC236}">
                <a16:creationId xmlns:a16="http://schemas.microsoft.com/office/drawing/2014/main" id="{2A01912B-47CD-7946-B5EB-0A01B2262A1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A4189C8-D884-DB4F-A705-AF73887AA882}"/>
              </a:ext>
            </a:extLst>
          </p:cNvPr>
          <p:cNvSpPr>
            <a:spLocks noGrp="1"/>
          </p:cNvSpPr>
          <p:nvPr>
            <p:ph type="sldNum" sz="quarter" idx="12"/>
          </p:nvPr>
        </p:nvSpPr>
        <p:spPr/>
        <p:txBody>
          <a:bodyPr/>
          <a:lstStyle/>
          <a:p>
            <a:fld id="{47EB274E-ADED-FB4B-936E-CB38E500686E}" type="slidenum">
              <a:rPr lang="en-US" smtClean="0"/>
              <a:t>‹#›</a:t>
            </a:fld>
            <a:endParaRPr lang="en-US"/>
          </a:p>
        </p:txBody>
      </p:sp>
    </p:spTree>
    <p:extLst>
      <p:ext uri="{BB962C8B-B14F-4D97-AF65-F5344CB8AC3E}">
        <p14:creationId xmlns:p14="http://schemas.microsoft.com/office/powerpoint/2010/main" val="1709805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73C3D-54B7-1840-B3CF-3187CD312F4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DA15B7D-2CEC-F84E-9064-B077087C24D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FE567D8-6AB8-7349-9E0C-F98FE5CFD8A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FF5F2A5-A6ED-0945-A7D6-6218F7AE90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F0250CC-3EB3-5C46-8AD2-9B35C51B940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89FF2FC-6696-6040-9130-27864EC365FB}"/>
              </a:ext>
            </a:extLst>
          </p:cNvPr>
          <p:cNvSpPr>
            <a:spLocks noGrp="1"/>
          </p:cNvSpPr>
          <p:nvPr>
            <p:ph type="dt" sz="half" idx="10"/>
          </p:nvPr>
        </p:nvSpPr>
        <p:spPr/>
        <p:txBody>
          <a:bodyPr/>
          <a:lstStyle/>
          <a:p>
            <a:fld id="{0ED8A0FC-7151-DC4F-93F2-51A1765E499F}" type="datetimeFigureOut">
              <a:rPr lang="en-US" smtClean="0"/>
              <a:t>4/20/2021</a:t>
            </a:fld>
            <a:endParaRPr lang="en-US"/>
          </a:p>
        </p:txBody>
      </p:sp>
      <p:sp>
        <p:nvSpPr>
          <p:cNvPr id="8" name="Footer Placeholder 7">
            <a:extLst>
              <a:ext uri="{FF2B5EF4-FFF2-40B4-BE49-F238E27FC236}">
                <a16:creationId xmlns:a16="http://schemas.microsoft.com/office/drawing/2014/main" id="{2B3672C2-F459-B741-B9B6-79BAB5CB266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4804478-5507-324D-99EB-BEB897660DA7}"/>
              </a:ext>
            </a:extLst>
          </p:cNvPr>
          <p:cNvSpPr>
            <a:spLocks noGrp="1"/>
          </p:cNvSpPr>
          <p:nvPr>
            <p:ph type="sldNum" sz="quarter" idx="12"/>
          </p:nvPr>
        </p:nvSpPr>
        <p:spPr/>
        <p:txBody>
          <a:bodyPr/>
          <a:lstStyle/>
          <a:p>
            <a:fld id="{47EB274E-ADED-FB4B-936E-CB38E500686E}" type="slidenum">
              <a:rPr lang="en-US" smtClean="0"/>
              <a:t>‹#›</a:t>
            </a:fld>
            <a:endParaRPr lang="en-US"/>
          </a:p>
        </p:txBody>
      </p:sp>
    </p:spTree>
    <p:extLst>
      <p:ext uri="{BB962C8B-B14F-4D97-AF65-F5344CB8AC3E}">
        <p14:creationId xmlns:p14="http://schemas.microsoft.com/office/powerpoint/2010/main" val="13866274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3B087-3CEB-7844-991F-7C9A2D500A6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965A3D8-D519-9444-B8CA-24DCA84B323A}"/>
              </a:ext>
            </a:extLst>
          </p:cNvPr>
          <p:cNvSpPr>
            <a:spLocks noGrp="1"/>
          </p:cNvSpPr>
          <p:nvPr>
            <p:ph type="dt" sz="half" idx="10"/>
          </p:nvPr>
        </p:nvSpPr>
        <p:spPr/>
        <p:txBody>
          <a:bodyPr/>
          <a:lstStyle/>
          <a:p>
            <a:fld id="{0ED8A0FC-7151-DC4F-93F2-51A1765E499F}" type="datetimeFigureOut">
              <a:rPr lang="en-US" smtClean="0"/>
              <a:t>4/20/2021</a:t>
            </a:fld>
            <a:endParaRPr lang="en-US"/>
          </a:p>
        </p:txBody>
      </p:sp>
      <p:sp>
        <p:nvSpPr>
          <p:cNvPr id="4" name="Footer Placeholder 3">
            <a:extLst>
              <a:ext uri="{FF2B5EF4-FFF2-40B4-BE49-F238E27FC236}">
                <a16:creationId xmlns:a16="http://schemas.microsoft.com/office/drawing/2014/main" id="{B3D8D857-2CBA-0F42-A8FB-6B78F44F70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5B901CC-3285-3D4B-B187-28465DA59F6C}"/>
              </a:ext>
            </a:extLst>
          </p:cNvPr>
          <p:cNvSpPr>
            <a:spLocks noGrp="1"/>
          </p:cNvSpPr>
          <p:nvPr>
            <p:ph type="sldNum" sz="quarter" idx="12"/>
          </p:nvPr>
        </p:nvSpPr>
        <p:spPr/>
        <p:txBody>
          <a:bodyPr/>
          <a:lstStyle/>
          <a:p>
            <a:fld id="{47EB274E-ADED-FB4B-936E-CB38E500686E}" type="slidenum">
              <a:rPr lang="en-US" smtClean="0"/>
              <a:t>‹#›</a:t>
            </a:fld>
            <a:endParaRPr lang="en-US"/>
          </a:p>
        </p:txBody>
      </p:sp>
    </p:spTree>
    <p:extLst>
      <p:ext uri="{BB962C8B-B14F-4D97-AF65-F5344CB8AC3E}">
        <p14:creationId xmlns:p14="http://schemas.microsoft.com/office/powerpoint/2010/main" val="2080714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EB3080-A006-7F40-AF93-296BDEE9A885}"/>
              </a:ext>
            </a:extLst>
          </p:cNvPr>
          <p:cNvSpPr>
            <a:spLocks noGrp="1"/>
          </p:cNvSpPr>
          <p:nvPr>
            <p:ph type="dt" sz="half" idx="10"/>
          </p:nvPr>
        </p:nvSpPr>
        <p:spPr/>
        <p:txBody>
          <a:bodyPr/>
          <a:lstStyle/>
          <a:p>
            <a:fld id="{0ED8A0FC-7151-DC4F-93F2-51A1765E499F}" type="datetimeFigureOut">
              <a:rPr lang="en-US" smtClean="0"/>
              <a:t>4/20/2021</a:t>
            </a:fld>
            <a:endParaRPr lang="en-US"/>
          </a:p>
        </p:txBody>
      </p:sp>
      <p:sp>
        <p:nvSpPr>
          <p:cNvPr id="3" name="Footer Placeholder 2">
            <a:extLst>
              <a:ext uri="{FF2B5EF4-FFF2-40B4-BE49-F238E27FC236}">
                <a16:creationId xmlns:a16="http://schemas.microsoft.com/office/drawing/2014/main" id="{0C59F40F-5AE0-B64E-A7DC-FD70BD399A6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41410A9-4B2E-AB46-9440-7569BD754346}"/>
              </a:ext>
            </a:extLst>
          </p:cNvPr>
          <p:cNvSpPr>
            <a:spLocks noGrp="1"/>
          </p:cNvSpPr>
          <p:nvPr>
            <p:ph type="sldNum" sz="quarter" idx="12"/>
          </p:nvPr>
        </p:nvSpPr>
        <p:spPr/>
        <p:txBody>
          <a:bodyPr/>
          <a:lstStyle/>
          <a:p>
            <a:fld id="{47EB274E-ADED-FB4B-936E-CB38E500686E}" type="slidenum">
              <a:rPr lang="en-US" smtClean="0"/>
              <a:t>‹#›</a:t>
            </a:fld>
            <a:endParaRPr lang="en-US"/>
          </a:p>
        </p:txBody>
      </p:sp>
    </p:spTree>
    <p:extLst>
      <p:ext uri="{BB962C8B-B14F-4D97-AF65-F5344CB8AC3E}">
        <p14:creationId xmlns:p14="http://schemas.microsoft.com/office/powerpoint/2010/main" val="2293315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CBCCC-B75C-CB4E-9AC6-EDA9DE7F92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353D91E-F9B7-F84A-B252-19C791A73E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FB8707B-3F21-3843-BA55-5B726613BF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A712FDE-FB62-8843-BEB5-C4D07297BF48}"/>
              </a:ext>
            </a:extLst>
          </p:cNvPr>
          <p:cNvSpPr>
            <a:spLocks noGrp="1"/>
          </p:cNvSpPr>
          <p:nvPr>
            <p:ph type="dt" sz="half" idx="10"/>
          </p:nvPr>
        </p:nvSpPr>
        <p:spPr/>
        <p:txBody>
          <a:bodyPr/>
          <a:lstStyle/>
          <a:p>
            <a:fld id="{0ED8A0FC-7151-DC4F-93F2-51A1765E499F}" type="datetimeFigureOut">
              <a:rPr lang="en-US" smtClean="0"/>
              <a:t>4/20/2021</a:t>
            </a:fld>
            <a:endParaRPr lang="en-US"/>
          </a:p>
        </p:txBody>
      </p:sp>
      <p:sp>
        <p:nvSpPr>
          <p:cNvPr id="6" name="Footer Placeholder 5">
            <a:extLst>
              <a:ext uri="{FF2B5EF4-FFF2-40B4-BE49-F238E27FC236}">
                <a16:creationId xmlns:a16="http://schemas.microsoft.com/office/drawing/2014/main" id="{CE8C25B8-6517-9946-B729-D4F2700FD8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6F682D1-FDD8-9642-A9FA-1E26D5E2BB76}"/>
              </a:ext>
            </a:extLst>
          </p:cNvPr>
          <p:cNvSpPr>
            <a:spLocks noGrp="1"/>
          </p:cNvSpPr>
          <p:nvPr>
            <p:ph type="sldNum" sz="quarter" idx="12"/>
          </p:nvPr>
        </p:nvSpPr>
        <p:spPr/>
        <p:txBody>
          <a:bodyPr/>
          <a:lstStyle/>
          <a:p>
            <a:fld id="{47EB274E-ADED-FB4B-936E-CB38E500686E}" type="slidenum">
              <a:rPr lang="en-US" smtClean="0"/>
              <a:t>‹#›</a:t>
            </a:fld>
            <a:endParaRPr lang="en-US"/>
          </a:p>
        </p:txBody>
      </p:sp>
    </p:spTree>
    <p:extLst>
      <p:ext uri="{BB962C8B-B14F-4D97-AF65-F5344CB8AC3E}">
        <p14:creationId xmlns:p14="http://schemas.microsoft.com/office/powerpoint/2010/main" val="34711169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0F52EA-4063-4846-9558-A606C53B92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32C15FC-D553-C14A-99E0-EADC724DC9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3EA9FAB-0393-F849-8CDC-CEEA22BA49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FC48F3-2EC1-2241-A63C-06F3E917C609}"/>
              </a:ext>
            </a:extLst>
          </p:cNvPr>
          <p:cNvSpPr>
            <a:spLocks noGrp="1"/>
          </p:cNvSpPr>
          <p:nvPr>
            <p:ph type="dt" sz="half" idx="10"/>
          </p:nvPr>
        </p:nvSpPr>
        <p:spPr/>
        <p:txBody>
          <a:bodyPr/>
          <a:lstStyle/>
          <a:p>
            <a:fld id="{0ED8A0FC-7151-DC4F-93F2-51A1765E499F}" type="datetimeFigureOut">
              <a:rPr lang="en-US" smtClean="0"/>
              <a:t>4/20/2021</a:t>
            </a:fld>
            <a:endParaRPr lang="en-US"/>
          </a:p>
        </p:txBody>
      </p:sp>
      <p:sp>
        <p:nvSpPr>
          <p:cNvPr id="6" name="Footer Placeholder 5">
            <a:extLst>
              <a:ext uri="{FF2B5EF4-FFF2-40B4-BE49-F238E27FC236}">
                <a16:creationId xmlns:a16="http://schemas.microsoft.com/office/drawing/2014/main" id="{FECDF250-40AA-044D-9BBE-7DAEEC6F9E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9A520BD-16AC-4F4E-8FAD-1FC1D59561B2}"/>
              </a:ext>
            </a:extLst>
          </p:cNvPr>
          <p:cNvSpPr>
            <a:spLocks noGrp="1"/>
          </p:cNvSpPr>
          <p:nvPr>
            <p:ph type="sldNum" sz="quarter" idx="12"/>
          </p:nvPr>
        </p:nvSpPr>
        <p:spPr/>
        <p:txBody>
          <a:bodyPr/>
          <a:lstStyle/>
          <a:p>
            <a:fld id="{47EB274E-ADED-FB4B-936E-CB38E500686E}" type="slidenum">
              <a:rPr lang="en-US" smtClean="0"/>
              <a:t>‹#›</a:t>
            </a:fld>
            <a:endParaRPr lang="en-US"/>
          </a:p>
        </p:txBody>
      </p:sp>
    </p:spTree>
    <p:extLst>
      <p:ext uri="{BB962C8B-B14F-4D97-AF65-F5344CB8AC3E}">
        <p14:creationId xmlns:p14="http://schemas.microsoft.com/office/powerpoint/2010/main" val="2180849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271BD-3099-7849-9B65-180F81C8155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7759029-D90C-A44D-9FF6-6127EAC8DD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B2A370-1681-F049-8471-93670FDBD2A4}"/>
              </a:ext>
            </a:extLst>
          </p:cNvPr>
          <p:cNvSpPr>
            <a:spLocks noGrp="1"/>
          </p:cNvSpPr>
          <p:nvPr>
            <p:ph type="dt" sz="half" idx="10"/>
          </p:nvPr>
        </p:nvSpPr>
        <p:spPr/>
        <p:txBody>
          <a:bodyPr/>
          <a:lstStyle/>
          <a:p>
            <a:fld id="{0ED8A0FC-7151-DC4F-93F2-51A1765E499F}" type="datetimeFigureOut">
              <a:rPr lang="en-US" smtClean="0"/>
              <a:t>4/20/2021</a:t>
            </a:fld>
            <a:endParaRPr lang="en-US"/>
          </a:p>
        </p:txBody>
      </p:sp>
      <p:sp>
        <p:nvSpPr>
          <p:cNvPr id="5" name="Footer Placeholder 4">
            <a:extLst>
              <a:ext uri="{FF2B5EF4-FFF2-40B4-BE49-F238E27FC236}">
                <a16:creationId xmlns:a16="http://schemas.microsoft.com/office/drawing/2014/main" id="{8092B1E9-417B-8744-A3DB-D4F579DE39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D10CA4-7E9D-554E-A95B-BD3BCDA7BCCB}"/>
              </a:ext>
            </a:extLst>
          </p:cNvPr>
          <p:cNvSpPr>
            <a:spLocks noGrp="1"/>
          </p:cNvSpPr>
          <p:nvPr>
            <p:ph type="sldNum" sz="quarter" idx="12"/>
          </p:nvPr>
        </p:nvSpPr>
        <p:spPr/>
        <p:txBody>
          <a:bodyPr/>
          <a:lstStyle/>
          <a:p>
            <a:fld id="{47EB274E-ADED-FB4B-936E-CB38E500686E}" type="slidenum">
              <a:rPr lang="en-US" smtClean="0"/>
              <a:t>‹#›</a:t>
            </a:fld>
            <a:endParaRPr lang="en-US"/>
          </a:p>
        </p:txBody>
      </p:sp>
    </p:spTree>
    <p:extLst>
      <p:ext uri="{BB962C8B-B14F-4D97-AF65-F5344CB8AC3E}">
        <p14:creationId xmlns:p14="http://schemas.microsoft.com/office/powerpoint/2010/main" val="1191947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585330-A5D6-4245-BB91-505D60F5C51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4907601-F547-2645-9DCB-89A15B2778E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58845D-102E-AE4E-8211-E3ECD86014D9}"/>
              </a:ext>
            </a:extLst>
          </p:cNvPr>
          <p:cNvSpPr>
            <a:spLocks noGrp="1"/>
          </p:cNvSpPr>
          <p:nvPr>
            <p:ph type="dt" sz="half" idx="10"/>
          </p:nvPr>
        </p:nvSpPr>
        <p:spPr/>
        <p:txBody>
          <a:bodyPr/>
          <a:lstStyle/>
          <a:p>
            <a:fld id="{0ED8A0FC-7151-DC4F-93F2-51A1765E499F}" type="datetimeFigureOut">
              <a:rPr lang="en-US" smtClean="0"/>
              <a:t>4/20/2021</a:t>
            </a:fld>
            <a:endParaRPr lang="en-US"/>
          </a:p>
        </p:txBody>
      </p:sp>
      <p:sp>
        <p:nvSpPr>
          <p:cNvPr id="5" name="Footer Placeholder 4">
            <a:extLst>
              <a:ext uri="{FF2B5EF4-FFF2-40B4-BE49-F238E27FC236}">
                <a16:creationId xmlns:a16="http://schemas.microsoft.com/office/drawing/2014/main" id="{C56E0EC0-AB71-2F4E-A515-7C92CD3EC6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E66B1F-8F99-D349-83C1-6B5809277143}"/>
              </a:ext>
            </a:extLst>
          </p:cNvPr>
          <p:cNvSpPr>
            <a:spLocks noGrp="1"/>
          </p:cNvSpPr>
          <p:nvPr>
            <p:ph type="sldNum" sz="quarter" idx="12"/>
          </p:nvPr>
        </p:nvSpPr>
        <p:spPr/>
        <p:txBody>
          <a:bodyPr/>
          <a:lstStyle/>
          <a:p>
            <a:fld id="{47EB274E-ADED-FB4B-936E-CB38E500686E}" type="slidenum">
              <a:rPr lang="en-US" smtClean="0"/>
              <a:t>‹#›</a:t>
            </a:fld>
            <a:endParaRPr lang="en-US"/>
          </a:p>
        </p:txBody>
      </p:sp>
    </p:spTree>
    <p:extLst>
      <p:ext uri="{BB962C8B-B14F-4D97-AF65-F5344CB8AC3E}">
        <p14:creationId xmlns:p14="http://schemas.microsoft.com/office/powerpoint/2010/main" val="2859119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15FF960-320F-A345-AEF8-5B98638753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FA2D635-D58E-E441-AD28-BECDAF5C10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86B528-971B-8F4C-96D4-FCC295A955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D8A0FC-7151-DC4F-93F2-51A1765E499F}" type="datetimeFigureOut">
              <a:rPr lang="en-US" smtClean="0"/>
              <a:t>4/20/2021</a:t>
            </a:fld>
            <a:endParaRPr lang="en-US"/>
          </a:p>
        </p:txBody>
      </p:sp>
      <p:sp>
        <p:nvSpPr>
          <p:cNvPr id="5" name="Footer Placeholder 4">
            <a:extLst>
              <a:ext uri="{FF2B5EF4-FFF2-40B4-BE49-F238E27FC236}">
                <a16:creationId xmlns:a16="http://schemas.microsoft.com/office/drawing/2014/main" id="{6343C2F1-5F2E-4241-B138-D8D4847143E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2DA2FDC-3884-A64C-B043-8EDAF5AFD2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EB274E-ADED-FB4B-936E-CB38E500686E}" type="slidenum">
              <a:rPr lang="en-US" smtClean="0"/>
              <a:t>‹#›</a:t>
            </a:fld>
            <a:endParaRPr lang="en-US"/>
          </a:p>
        </p:txBody>
      </p:sp>
    </p:spTree>
    <p:extLst>
      <p:ext uri="{BB962C8B-B14F-4D97-AF65-F5344CB8AC3E}">
        <p14:creationId xmlns:p14="http://schemas.microsoft.com/office/powerpoint/2010/main" val="26015149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slides/_rels/slide5.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21.png"/><Relationship Id="rId7" Type="http://schemas.openxmlformats.org/officeDocument/2006/relationships/image" Target="../media/image19.png"/><Relationship Id="rId12" Type="http://schemas.openxmlformats.org/officeDocument/2006/relationships/image" Target="../media/image24.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8.sv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9.svg"/><Relationship Id="rId4" Type="http://schemas.openxmlformats.org/officeDocument/2006/relationships/hyperlink" Target="https://pixabay.com/en/waves-sea-water-tide-ocean-blue-311635/" TargetMode="External"/><Relationship Id="rId9" Type="http://schemas.openxmlformats.org/officeDocument/2006/relationships/image" Target="../media/image22.png"/></Relationships>
</file>

<file path=ppt/slides/_rels/slide6.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23.png"/><Relationship Id="rId7" Type="http://schemas.openxmlformats.org/officeDocument/2006/relationships/image" Target="../media/image17.png"/><Relationship Id="rId12" Type="http://schemas.openxmlformats.org/officeDocument/2006/relationships/image" Target="../media/image9.sv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pixabay.com/en/waves-sea-water-tide-ocean-blue-311635/" TargetMode="External"/><Relationship Id="rId11" Type="http://schemas.openxmlformats.org/officeDocument/2006/relationships/image" Target="../media/image22.png"/><Relationship Id="rId5" Type="http://schemas.openxmlformats.org/officeDocument/2006/relationships/image" Target="../media/image21.png"/><Relationship Id="rId10" Type="http://schemas.openxmlformats.org/officeDocument/2006/relationships/image" Target="../media/image20.svg"/><Relationship Id="rId4" Type="http://schemas.openxmlformats.org/officeDocument/2006/relationships/image" Target="../media/image24.svg"/><Relationship Id="rId9" Type="http://schemas.openxmlformats.org/officeDocument/2006/relationships/image" Target="../media/image19.png"/></Relationships>
</file>

<file path=ppt/slides/_rels/slide7.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23.png"/><Relationship Id="rId7"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pixabay.com/en/waves-sea-water-tide-ocean-blue-311635/" TargetMode="External"/><Relationship Id="rId5" Type="http://schemas.openxmlformats.org/officeDocument/2006/relationships/image" Target="../media/image21.png"/><Relationship Id="rId10" Type="http://schemas.openxmlformats.org/officeDocument/2006/relationships/image" Target="../media/image20.svg"/><Relationship Id="rId4" Type="http://schemas.openxmlformats.org/officeDocument/2006/relationships/image" Target="../media/image24.svg"/><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23.png"/><Relationship Id="rId7" Type="http://schemas.openxmlformats.org/officeDocument/2006/relationships/image" Target="../media/image17.png"/><Relationship Id="rId12" Type="http://schemas.openxmlformats.org/officeDocument/2006/relationships/image" Target="../media/image26.sv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pixabay.com/en/waves-sea-water-tide-ocean-blue-311635/" TargetMode="External"/><Relationship Id="rId11" Type="http://schemas.openxmlformats.org/officeDocument/2006/relationships/image" Target="../media/image25.png"/><Relationship Id="rId5" Type="http://schemas.openxmlformats.org/officeDocument/2006/relationships/image" Target="../media/image21.png"/><Relationship Id="rId10" Type="http://schemas.openxmlformats.org/officeDocument/2006/relationships/image" Target="../media/image20.svg"/><Relationship Id="rId4" Type="http://schemas.openxmlformats.org/officeDocument/2006/relationships/image" Target="../media/image24.svg"/><Relationship Id="rId9" Type="http://schemas.openxmlformats.org/officeDocument/2006/relationships/image" Target="../media/image19.png"/></Relationships>
</file>

<file path=ppt/slides/_rels/slide9.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23.png"/><Relationship Id="rId7" Type="http://schemas.openxmlformats.org/officeDocument/2006/relationships/image" Target="../media/image17.png"/><Relationship Id="rId12" Type="http://schemas.openxmlformats.org/officeDocument/2006/relationships/image" Target="../media/image26.sv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pixabay.com/en/waves-sea-water-tide-ocean-blue-311635/" TargetMode="External"/><Relationship Id="rId11" Type="http://schemas.openxmlformats.org/officeDocument/2006/relationships/image" Target="../media/image25.png"/><Relationship Id="rId5" Type="http://schemas.openxmlformats.org/officeDocument/2006/relationships/image" Target="../media/image21.png"/><Relationship Id="rId10" Type="http://schemas.openxmlformats.org/officeDocument/2006/relationships/image" Target="../media/image20.svg"/><Relationship Id="rId4" Type="http://schemas.openxmlformats.org/officeDocument/2006/relationships/image" Target="../media/image24.svg"/><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image" Target="../media/image18.svg"/><Relationship Id="rId13" Type="http://schemas.openxmlformats.org/officeDocument/2006/relationships/image" Target="../media/image27.jpeg"/><Relationship Id="rId3" Type="http://schemas.openxmlformats.org/officeDocument/2006/relationships/image" Target="../media/image23.png"/><Relationship Id="rId7" Type="http://schemas.openxmlformats.org/officeDocument/2006/relationships/image" Target="../media/image17.png"/><Relationship Id="rId12" Type="http://schemas.openxmlformats.org/officeDocument/2006/relationships/image" Target="../media/image26.sv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hyperlink" Target="https://pixabay.com/en/waves-sea-water-tide-ocean-blue-311635/" TargetMode="External"/><Relationship Id="rId11" Type="http://schemas.openxmlformats.org/officeDocument/2006/relationships/image" Target="../media/image25.png"/><Relationship Id="rId5" Type="http://schemas.openxmlformats.org/officeDocument/2006/relationships/image" Target="../media/image21.png"/><Relationship Id="rId10" Type="http://schemas.openxmlformats.org/officeDocument/2006/relationships/image" Target="../media/image20.svg"/><Relationship Id="rId4" Type="http://schemas.openxmlformats.org/officeDocument/2006/relationships/image" Target="../media/image24.svg"/><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8" Type="http://schemas.openxmlformats.org/officeDocument/2006/relationships/image" Target="../media/image33.svg"/><Relationship Id="rId13" Type="http://schemas.openxmlformats.org/officeDocument/2006/relationships/image" Target="../media/image38.png"/><Relationship Id="rId18" Type="http://schemas.openxmlformats.org/officeDocument/2006/relationships/image" Target="../media/image43.svg"/><Relationship Id="rId3" Type="http://schemas.openxmlformats.org/officeDocument/2006/relationships/image" Target="../media/image28.png"/><Relationship Id="rId21" Type="http://schemas.openxmlformats.org/officeDocument/2006/relationships/image" Target="../media/image46.png"/><Relationship Id="rId7" Type="http://schemas.openxmlformats.org/officeDocument/2006/relationships/image" Target="../media/image32.png"/><Relationship Id="rId12" Type="http://schemas.openxmlformats.org/officeDocument/2006/relationships/image" Target="../media/image37.svg"/><Relationship Id="rId17" Type="http://schemas.openxmlformats.org/officeDocument/2006/relationships/image" Target="../media/image42.png"/><Relationship Id="rId2" Type="http://schemas.openxmlformats.org/officeDocument/2006/relationships/notesSlide" Target="../notesSlides/notesSlide11.xml"/><Relationship Id="rId16" Type="http://schemas.openxmlformats.org/officeDocument/2006/relationships/image" Target="../media/image41.svg"/><Relationship Id="rId20" Type="http://schemas.openxmlformats.org/officeDocument/2006/relationships/image" Target="../media/image45.svg"/><Relationship Id="rId1" Type="http://schemas.openxmlformats.org/officeDocument/2006/relationships/slideLayout" Target="../slideLayouts/slideLayout2.xml"/><Relationship Id="rId6" Type="http://schemas.openxmlformats.org/officeDocument/2006/relationships/image" Target="../media/image31.svg"/><Relationship Id="rId11" Type="http://schemas.openxmlformats.org/officeDocument/2006/relationships/image" Target="../media/image36.png"/><Relationship Id="rId5" Type="http://schemas.openxmlformats.org/officeDocument/2006/relationships/image" Target="../media/image30.png"/><Relationship Id="rId15" Type="http://schemas.openxmlformats.org/officeDocument/2006/relationships/image" Target="../media/image40.png"/><Relationship Id="rId10" Type="http://schemas.openxmlformats.org/officeDocument/2006/relationships/image" Target="../media/image35.svg"/><Relationship Id="rId19" Type="http://schemas.openxmlformats.org/officeDocument/2006/relationships/image" Target="../media/image44.png"/><Relationship Id="rId4" Type="http://schemas.openxmlformats.org/officeDocument/2006/relationships/image" Target="../media/image29.svg"/><Relationship Id="rId9" Type="http://schemas.openxmlformats.org/officeDocument/2006/relationships/image" Target="../media/image34.png"/><Relationship Id="rId14" Type="http://schemas.openxmlformats.org/officeDocument/2006/relationships/image" Target="../media/image39.svg"/><Relationship Id="rId22" Type="http://schemas.openxmlformats.org/officeDocument/2006/relationships/image" Target="../media/image47.svg"/></Relationships>
</file>

<file path=ppt/slides/_rels/slide1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9.svg"/></Relationships>
</file>

<file path=ppt/slides/_rels/slide1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Layout" Target="../slideLayouts/slideLayout2.xml"/><Relationship Id="rId7" Type="http://schemas.openxmlformats.org/officeDocument/2006/relationships/image" Target="../media/image52.png"/><Relationship Id="rId2" Type="http://schemas.microsoft.com/office/2007/relationships/media" Target="../media/media1.mov"/><Relationship Id="rId1" Type="http://schemas.openxmlformats.org/officeDocument/2006/relationships/video" Target="NULL" TargetMode="External"/><Relationship Id="rId6" Type="http://schemas.openxmlformats.org/officeDocument/2006/relationships/image" Target="../media/image51.tiff"/><Relationship Id="rId5" Type="http://schemas.openxmlformats.org/officeDocument/2006/relationships/image" Target="../media/image50.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slideLayout" Target="../slideLayouts/slideLayout2.xml"/><Relationship Id="rId7" Type="http://schemas.microsoft.com/office/2007/relationships/hdphoto" Target="../media/hdphoto4.wdp"/><Relationship Id="rId2" Type="http://schemas.microsoft.com/office/2007/relationships/media" Target="../media/media1.mov"/><Relationship Id="rId1" Type="http://schemas.openxmlformats.org/officeDocument/2006/relationships/video" Target="NULL" TargetMode="External"/><Relationship Id="rId6" Type="http://schemas.microsoft.com/office/2007/relationships/hdphoto" Target="../media/hdphoto3.wdp"/><Relationship Id="rId5" Type="http://schemas.openxmlformats.org/officeDocument/2006/relationships/image" Target="../media/image53.png"/><Relationship Id="rId10" Type="http://schemas.openxmlformats.org/officeDocument/2006/relationships/image" Target="../media/image50.png"/><Relationship Id="rId4" Type="http://schemas.openxmlformats.org/officeDocument/2006/relationships/notesSlide" Target="../notesSlides/notesSlide14.xml"/><Relationship Id="rId9" Type="http://schemas.microsoft.com/office/2007/relationships/hdphoto" Target="../media/hdphoto2.wd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56.jpg"/><Relationship Id="rId4" Type="http://schemas.openxmlformats.org/officeDocument/2006/relationships/image" Target="../media/image55.jpg"/></Relationships>
</file>

<file path=ppt/slides/_rels/slide1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8.e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9.emf"/><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2.emf"/><Relationship Id="rId5" Type="http://schemas.openxmlformats.org/officeDocument/2006/relationships/image" Target="../media/image61.emf"/><Relationship Id="rId4" Type="http://schemas.openxmlformats.org/officeDocument/2006/relationships/image" Target="../media/image60.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table, looking, sitting, plate&#10;&#10;Description automatically generated">
            <a:extLst>
              <a:ext uri="{FF2B5EF4-FFF2-40B4-BE49-F238E27FC236}">
                <a16:creationId xmlns:a16="http://schemas.microsoft.com/office/drawing/2014/main" id="{EB8C9007-77AF-584B-AA70-BEDBE735DCBA}"/>
              </a:ext>
            </a:extLst>
          </p:cNvPr>
          <p:cNvPicPr>
            <a:picLocks noChangeAspect="1"/>
          </p:cNvPicPr>
          <p:nvPr/>
        </p:nvPicPr>
        <p:blipFill rotWithShape="1">
          <a:blip r:embed="rId3"/>
          <a:srcRect t="1397" r="25021" b="7692"/>
          <a:stretch/>
        </p:blipFill>
        <p:spPr>
          <a:xfrm>
            <a:off x="3523488" y="10"/>
            <a:ext cx="8668512" cy="6857990"/>
          </a:xfrm>
          <a:prstGeom prst="rect">
            <a:avLst/>
          </a:prstGeom>
        </p:spPr>
      </p:pic>
      <p:sp>
        <p:nvSpPr>
          <p:cNvPr id="14"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06FACCE-7813-9448-995E-E46D1CC8D84C}"/>
              </a:ext>
            </a:extLst>
          </p:cNvPr>
          <p:cNvSpPr>
            <a:spLocks noGrp="1"/>
          </p:cNvSpPr>
          <p:nvPr>
            <p:ph type="ctrTitle"/>
          </p:nvPr>
        </p:nvSpPr>
        <p:spPr>
          <a:xfrm>
            <a:off x="477981" y="1122363"/>
            <a:ext cx="4247928" cy="3204134"/>
          </a:xfrm>
        </p:spPr>
        <p:txBody>
          <a:bodyPr anchor="b">
            <a:normAutofit/>
          </a:bodyPr>
          <a:lstStyle/>
          <a:p>
            <a:pPr algn="l"/>
            <a:r>
              <a:rPr lang="en-US" sz="3000" b="1" dirty="0"/>
              <a:t>Case of the Stressed-Out Larva: </a:t>
            </a:r>
            <a:br>
              <a:rPr lang="en-US" sz="3000" b="1" dirty="0"/>
            </a:br>
            <a:br>
              <a:rPr lang="en-US" sz="3000" dirty="0"/>
            </a:br>
            <a:r>
              <a:rPr lang="en-US" sz="3000" b="1" dirty="0"/>
              <a:t>A Study of Global Climate Change Effects to Oyster Cellular Physiology</a:t>
            </a:r>
            <a:endParaRPr lang="en-US" sz="3000" dirty="0"/>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41848E74-C719-1C4B-B14F-DCFA3EB82EA9}"/>
              </a:ext>
            </a:extLst>
          </p:cNvPr>
          <p:cNvSpPr txBox="1"/>
          <p:nvPr/>
        </p:nvSpPr>
        <p:spPr>
          <a:xfrm>
            <a:off x="10356236" y="6581001"/>
            <a:ext cx="2025432" cy="276999"/>
          </a:xfrm>
          <a:prstGeom prst="rect">
            <a:avLst/>
          </a:prstGeom>
          <a:noFill/>
        </p:spPr>
        <p:txBody>
          <a:bodyPr wrap="square" rtlCol="0">
            <a:spAutoFit/>
          </a:bodyPr>
          <a:lstStyle/>
          <a:p>
            <a:r>
              <a:rPr lang="en-US" sz="1200" dirty="0"/>
              <a:t>Image credit: Aileen Devlin</a:t>
            </a:r>
          </a:p>
        </p:txBody>
      </p:sp>
    </p:spTree>
    <p:extLst>
      <p:ext uri="{BB962C8B-B14F-4D97-AF65-F5344CB8AC3E}">
        <p14:creationId xmlns:p14="http://schemas.microsoft.com/office/powerpoint/2010/main" val="120673119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CF0C87A5-A5BC-274A-BB23-385CB28D0BE3}"/>
              </a:ext>
            </a:extLst>
          </p:cNvPr>
          <p:cNvSpPr/>
          <p:nvPr/>
        </p:nvSpPr>
        <p:spPr>
          <a:xfrm>
            <a:off x="-1" y="2365"/>
            <a:ext cx="12192000" cy="1192692"/>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This lesson was created by a graduate student at the Virginia Institute of Marine Science (VIMS)</a:t>
            </a:r>
          </a:p>
        </p:txBody>
      </p:sp>
      <p:sp>
        <p:nvSpPr>
          <p:cNvPr id="2" name="TextBox 1">
            <a:extLst>
              <a:ext uri="{FF2B5EF4-FFF2-40B4-BE49-F238E27FC236}">
                <a16:creationId xmlns:a16="http://schemas.microsoft.com/office/drawing/2014/main" id="{263E311A-9675-074C-ADE4-8A6324D40E5E}"/>
              </a:ext>
            </a:extLst>
          </p:cNvPr>
          <p:cNvSpPr txBox="1"/>
          <p:nvPr/>
        </p:nvSpPr>
        <p:spPr>
          <a:xfrm>
            <a:off x="761655" y="1187270"/>
            <a:ext cx="4823918" cy="523220"/>
          </a:xfrm>
          <a:prstGeom prst="rect">
            <a:avLst/>
          </a:prstGeom>
          <a:noFill/>
        </p:spPr>
        <p:txBody>
          <a:bodyPr wrap="square" rtlCol="0">
            <a:spAutoFit/>
          </a:bodyPr>
          <a:lstStyle/>
          <a:p>
            <a:pPr algn="ctr"/>
            <a:r>
              <a:rPr lang="en-US" sz="2800" dirty="0">
                <a:solidFill>
                  <a:schemeClr val="bg1">
                    <a:lumMod val="95000"/>
                  </a:schemeClr>
                </a:solidFill>
              </a:rPr>
              <a:t>Annie Schatz – </a:t>
            </a:r>
            <a:r>
              <a:rPr lang="en-US" sz="2800" dirty="0" err="1">
                <a:solidFill>
                  <a:schemeClr val="bg1">
                    <a:lumMod val="95000"/>
                  </a:schemeClr>
                </a:solidFill>
              </a:rPr>
              <a:t>Ph.D</a:t>
            </a:r>
            <a:r>
              <a:rPr lang="en-US" sz="2800" dirty="0">
                <a:solidFill>
                  <a:schemeClr val="bg1">
                    <a:lumMod val="95000"/>
                  </a:schemeClr>
                </a:solidFill>
              </a:rPr>
              <a:t> Student</a:t>
            </a:r>
          </a:p>
        </p:txBody>
      </p:sp>
      <p:pic>
        <p:nvPicPr>
          <p:cNvPr id="4" name="Picture 3" descr="A picture containing text, person, indoor&#10;&#10;Description automatically generated">
            <a:extLst>
              <a:ext uri="{FF2B5EF4-FFF2-40B4-BE49-F238E27FC236}">
                <a16:creationId xmlns:a16="http://schemas.microsoft.com/office/drawing/2014/main" id="{1F0019F6-8346-5841-8B31-095AC8F38E72}"/>
              </a:ext>
            </a:extLst>
          </p:cNvPr>
          <p:cNvPicPr>
            <a:picLocks noChangeAspect="1"/>
          </p:cNvPicPr>
          <p:nvPr/>
        </p:nvPicPr>
        <p:blipFill>
          <a:blip r:embed="rId3"/>
          <a:stretch>
            <a:fillRect/>
          </a:stretch>
        </p:blipFill>
        <p:spPr>
          <a:xfrm>
            <a:off x="119381" y="1710490"/>
            <a:ext cx="3245832" cy="2126020"/>
          </a:xfrm>
          <a:prstGeom prst="rect">
            <a:avLst/>
          </a:prstGeom>
          <a:ln>
            <a:solidFill>
              <a:schemeClr val="tx1"/>
            </a:solidFill>
          </a:ln>
        </p:spPr>
      </p:pic>
      <p:pic>
        <p:nvPicPr>
          <p:cNvPr id="22" name="Picture 21">
            <a:extLst>
              <a:ext uri="{FF2B5EF4-FFF2-40B4-BE49-F238E27FC236}">
                <a16:creationId xmlns:a16="http://schemas.microsoft.com/office/drawing/2014/main" id="{0FD65DF9-A5B8-9143-A896-5BC8F5AAF624}"/>
              </a:ext>
            </a:extLst>
          </p:cNvPr>
          <p:cNvPicPr>
            <a:picLocks noChangeAspect="1"/>
          </p:cNvPicPr>
          <p:nvPr/>
        </p:nvPicPr>
        <p:blipFill rotWithShape="1">
          <a:blip r:embed="rId4"/>
          <a:srcRect l="25662" t="6137" r="26191" b="29048"/>
          <a:stretch/>
        </p:blipFill>
        <p:spPr>
          <a:xfrm>
            <a:off x="3501214" y="1710490"/>
            <a:ext cx="2841171" cy="2549781"/>
          </a:xfrm>
          <a:prstGeom prst="rect">
            <a:avLst/>
          </a:prstGeom>
          <a:ln>
            <a:solidFill>
              <a:schemeClr val="tx1"/>
            </a:solidFill>
          </a:ln>
        </p:spPr>
      </p:pic>
      <p:pic>
        <p:nvPicPr>
          <p:cNvPr id="12" name="Picture 11" descr="A picture containing person&#10;&#10;Description automatically generated">
            <a:extLst>
              <a:ext uri="{FF2B5EF4-FFF2-40B4-BE49-F238E27FC236}">
                <a16:creationId xmlns:a16="http://schemas.microsoft.com/office/drawing/2014/main" id="{D40F80A0-002E-E743-A8CB-AB7059A67CF9}"/>
              </a:ext>
            </a:extLst>
          </p:cNvPr>
          <p:cNvPicPr>
            <a:picLocks noChangeAspect="1"/>
          </p:cNvPicPr>
          <p:nvPr/>
        </p:nvPicPr>
        <p:blipFill>
          <a:blip r:embed="rId5"/>
          <a:stretch>
            <a:fillRect/>
          </a:stretch>
        </p:blipFill>
        <p:spPr>
          <a:xfrm>
            <a:off x="119381" y="3968938"/>
            <a:ext cx="1654990" cy="2781496"/>
          </a:xfrm>
          <a:prstGeom prst="rect">
            <a:avLst/>
          </a:prstGeom>
          <a:ln>
            <a:solidFill>
              <a:schemeClr val="tx1"/>
            </a:solidFill>
          </a:ln>
        </p:spPr>
      </p:pic>
      <p:pic>
        <p:nvPicPr>
          <p:cNvPr id="20" name="Picture 19" descr="A picture containing sky, outdoor&#10;&#10;Description automatically generated">
            <a:extLst>
              <a:ext uri="{FF2B5EF4-FFF2-40B4-BE49-F238E27FC236}">
                <a16:creationId xmlns:a16="http://schemas.microsoft.com/office/drawing/2014/main" id="{7DE7B16A-48D3-E842-B27E-6224A03206A4}"/>
              </a:ext>
            </a:extLst>
          </p:cNvPr>
          <p:cNvPicPr>
            <a:picLocks noChangeAspect="1"/>
          </p:cNvPicPr>
          <p:nvPr/>
        </p:nvPicPr>
        <p:blipFill>
          <a:blip r:embed="rId6"/>
          <a:stretch>
            <a:fillRect/>
          </a:stretch>
        </p:blipFill>
        <p:spPr>
          <a:xfrm>
            <a:off x="1909506" y="4397182"/>
            <a:ext cx="3538723" cy="2353252"/>
          </a:xfrm>
          <a:prstGeom prst="rect">
            <a:avLst/>
          </a:prstGeom>
          <a:ln>
            <a:solidFill>
              <a:schemeClr val="tx1"/>
            </a:solidFill>
          </a:ln>
        </p:spPr>
      </p:pic>
      <p:sp>
        <p:nvSpPr>
          <p:cNvPr id="23" name="TextBox 22">
            <a:extLst>
              <a:ext uri="{FF2B5EF4-FFF2-40B4-BE49-F238E27FC236}">
                <a16:creationId xmlns:a16="http://schemas.microsoft.com/office/drawing/2014/main" id="{177D9E22-DF77-6342-B48C-9819A4715540}"/>
              </a:ext>
            </a:extLst>
          </p:cNvPr>
          <p:cNvSpPr txBox="1"/>
          <p:nvPr/>
        </p:nvSpPr>
        <p:spPr>
          <a:xfrm>
            <a:off x="1475782" y="3595155"/>
            <a:ext cx="2025432" cy="276999"/>
          </a:xfrm>
          <a:prstGeom prst="rect">
            <a:avLst/>
          </a:prstGeom>
          <a:noFill/>
        </p:spPr>
        <p:txBody>
          <a:bodyPr wrap="square" rtlCol="0">
            <a:spAutoFit/>
          </a:bodyPr>
          <a:lstStyle/>
          <a:p>
            <a:r>
              <a:rPr lang="en-US" sz="1200" dirty="0">
                <a:solidFill>
                  <a:schemeClr val="bg1">
                    <a:lumMod val="95000"/>
                  </a:schemeClr>
                </a:solidFill>
              </a:rPr>
              <a:t>Image credit: Aileen Devlin</a:t>
            </a:r>
          </a:p>
        </p:txBody>
      </p:sp>
      <p:sp>
        <p:nvSpPr>
          <p:cNvPr id="24" name="TextBox 23">
            <a:extLst>
              <a:ext uri="{FF2B5EF4-FFF2-40B4-BE49-F238E27FC236}">
                <a16:creationId xmlns:a16="http://schemas.microsoft.com/office/drawing/2014/main" id="{02F78732-C5C7-AE49-8734-C77E1AD5865C}"/>
              </a:ext>
            </a:extLst>
          </p:cNvPr>
          <p:cNvSpPr txBox="1"/>
          <p:nvPr/>
        </p:nvSpPr>
        <p:spPr>
          <a:xfrm>
            <a:off x="761655" y="6288769"/>
            <a:ext cx="2025432" cy="461665"/>
          </a:xfrm>
          <a:prstGeom prst="rect">
            <a:avLst/>
          </a:prstGeom>
          <a:noFill/>
        </p:spPr>
        <p:txBody>
          <a:bodyPr wrap="square" rtlCol="0">
            <a:spAutoFit/>
          </a:bodyPr>
          <a:lstStyle/>
          <a:p>
            <a:r>
              <a:rPr lang="en-US" sz="1200" dirty="0">
                <a:solidFill>
                  <a:schemeClr val="bg1">
                    <a:lumMod val="95000"/>
                  </a:schemeClr>
                </a:solidFill>
              </a:rPr>
              <a:t>Image credit: </a:t>
            </a:r>
          </a:p>
          <a:p>
            <a:r>
              <a:rPr lang="en-US" sz="1200" dirty="0">
                <a:solidFill>
                  <a:schemeClr val="bg1">
                    <a:lumMod val="95000"/>
                  </a:schemeClr>
                </a:solidFill>
              </a:rPr>
              <a:t>Aileen Devlin</a:t>
            </a:r>
          </a:p>
        </p:txBody>
      </p:sp>
      <p:sp>
        <p:nvSpPr>
          <p:cNvPr id="25" name="TextBox 24">
            <a:extLst>
              <a:ext uri="{FF2B5EF4-FFF2-40B4-BE49-F238E27FC236}">
                <a16:creationId xmlns:a16="http://schemas.microsoft.com/office/drawing/2014/main" id="{46596692-36BF-CF45-A0E3-7702398B45E6}"/>
              </a:ext>
            </a:extLst>
          </p:cNvPr>
          <p:cNvSpPr txBox="1"/>
          <p:nvPr/>
        </p:nvSpPr>
        <p:spPr>
          <a:xfrm>
            <a:off x="3557932" y="6473435"/>
            <a:ext cx="2025432" cy="276999"/>
          </a:xfrm>
          <a:prstGeom prst="rect">
            <a:avLst/>
          </a:prstGeom>
          <a:noFill/>
        </p:spPr>
        <p:txBody>
          <a:bodyPr wrap="square" rtlCol="0">
            <a:spAutoFit/>
          </a:bodyPr>
          <a:lstStyle/>
          <a:p>
            <a:r>
              <a:rPr lang="en-US" sz="1200" dirty="0">
                <a:solidFill>
                  <a:schemeClr val="bg1">
                    <a:lumMod val="95000"/>
                  </a:schemeClr>
                </a:solidFill>
              </a:rPr>
              <a:t>Image credit: Aileen Devlin</a:t>
            </a:r>
          </a:p>
        </p:txBody>
      </p:sp>
      <p:sp>
        <p:nvSpPr>
          <p:cNvPr id="26" name="TextBox 25">
            <a:extLst>
              <a:ext uri="{FF2B5EF4-FFF2-40B4-BE49-F238E27FC236}">
                <a16:creationId xmlns:a16="http://schemas.microsoft.com/office/drawing/2014/main" id="{B3D51D42-D76E-2D4B-B10A-9F44EAE30C35}"/>
              </a:ext>
            </a:extLst>
          </p:cNvPr>
          <p:cNvSpPr txBox="1"/>
          <p:nvPr/>
        </p:nvSpPr>
        <p:spPr>
          <a:xfrm>
            <a:off x="4492183" y="4010156"/>
            <a:ext cx="2025432" cy="276999"/>
          </a:xfrm>
          <a:prstGeom prst="rect">
            <a:avLst/>
          </a:prstGeom>
          <a:noFill/>
        </p:spPr>
        <p:txBody>
          <a:bodyPr wrap="square" rtlCol="0">
            <a:spAutoFit/>
          </a:bodyPr>
          <a:lstStyle/>
          <a:p>
            <a:r>
              <a:rPr lang="en-US" sz="1200" dirty="0">
                <a:solidFill>
                  <a:schemeClr val="bg1">
                    <a:lumMod val="95000"/>
                  </a:schemeClr>
                </a:solidFill>
              </a:rPr>
              <a:t>Image credit: Annie Schatz</a:t>
            </a:r>
          </a:p>
        </p:txBody>
      </p:sp>
      <p:sp>
        <p:nvSpPr>
          <p:cNvPr id="28" name="TextBox 27">
            <a:extLst>
              <a:ext uri="{FF2B5EF4-FFF2-40B4-BE49-F238E27FC236}">
                <a16:creationId xmlns:a16="http://schemas.microsoft.com/office/drawing/2014/main" id="{72BD0E29-CE66-A54C-BC09-5E097BDCB3BA}"/>
              </a:ext>
            </a:extLst>
          </p:cNvPr>
          <p:cNvSpPr txBox="1"/>
          <p:nvPr/>
        </p:nvSpPr>
        <p:spPr>
          <a:xfrm>
            <a:off x="6619647" y="1994219"/>
            <a:ext cx="5231560" cy="4585871"/>
          </a:xfrm>
          <a:prstGeom prst="rect">
            <a:avLst/>
          </a:prstGeom>
          <a:noFill/>
        </p:spPr>
        <p:txBody>
          <a:bodyPr wrap="square" rtlCol="0">
            <a:spAutoFit/>
          </a:bodyPr>
          <a:lstStyle/>
          <a:p>
            <a:pPr algn="ctr"/>
            <a:r>
              <a:rPr lang="en-US" sz="2400" u="sng" dirty="0">
                <a:solidFill>
                  <a:schemeClr val="bg1">
                    <a:lumMod val="95000"/>
                  </a:schemeClr>
                </a:solidFill>
              </a:rPr>
              <a:t>Her Research</a:t>
            </a:r>
          </a:p>
          <a:p>
            <a:pPr algn="ctr"/>
            <a:endParaRPr lang="en-US" sz="800" u="sng" dirty="0">
              <a:solidFill>
                <a:schemeClr val="bg1">
                  <a:lumMod val="95000"/>
                </a:schemeClr>
              </a:solidFill>
            </a:endParaRPr>
          </a:p>
          <a:p>
            <a:pPr marL="342900" indent="-342900">
              <a:buFont typeface="Arial" panose="020B0604020202020204" pitchFamily="34" charset="0"/>
              <a:buChar char="•"/>
            </a:pPr>
            <a:r>
              <a:rPr lang="en-US" sz="2400" dirty="0">
                <a:solidFill>
                  <a:schemeClr val="bg1">
                    <a:lumMod val="95000"/>
                  </a:schemeClr>
                </a:solidFill>
              </a:rPr>
              <a:t>Studies how climate change affects the first two life stages in oysters</a:t>
            </a:r>
          </a:p>
          <a:p>
            <a:pPr marL="342900" indent="-342900">
              <a:buFont typeface="Arial" panose="020B0604020202020204" pitchFamily="34" charset="0"/>
              <a:buChar char="•"/>
            </a:pPr>
            <a:endParaRPr lang="en-US" sz="1000" dirty="0">
              <a:solidFill>
                <a:schemeClr val="bg1">
                  <a:lumMod val="95000"/>
                </a:schemeClr>
              </a:solidFill>
            </a:endParaRPr>
          </a:p>
          <a:p>
            <a:pPr marL="1257300" lvl="2" indent="-342900">
              <a:buFont typeface="Arial" panose="020B0604020202020204" pitchFamily="34" charset="0"/>
              <a:buChar char="•"/>
            </a:pPr>
            <a:r>
              <a:rPr lang="en-US" sz="2400" dirty="0">
                <a:solidFill>
                  <a:schemeClr val="bg1">
                    <a:lumMod val="95000"/>
                  </a:schemeClr>
                </a:solidFill>
              </a:rPr>
              <a:t>Uses biochemical/molecular methods </a:t>
            </a:r>
          </a:p>
          <a:p>
            <a:pPr marL="1257300" lvl="2" indent="-342900">
              <a:buFont typeface="Arial" panose="020B0604020202020204" pitchFamily="34" charset="0"/>
              <a:buChar char="•"/>
            </a:pPr>
            <a:endParaRPr lang="en-US" sz="1000" dirty="0">
              <a:solidFill>
                <a:schemeClr val="bg1">
                  <a:lumMod val="95000"/>
                </a:schemeClr>
              </a:solidFill>
            </a:endParaRPr>
          </a:p>
          <a:p>
            <a:pPr marL="1257300" lvl="2" indent="-342900">
              <a:buFont typeface="Arial" panose="020B0604020202020204" pitchFamily="34" charset="0"/>
              <a:buChar char="•"/>
            </a:pPr>
            <a:r>
              <a:rPr lang="en-US" sz="2400" dirty="0">
                <a:solidFill>
                  <a:schemeClr val="bg1">
                    <a:lumMod val="95000"/>
                  </a:schemeClr>
                </a:solidFill>
              </a:rPr>
              <a:t>Works in both laboratory/controlled and field settings</a:t>
            </a:r>
          </a:p>
          <a:p>
            <a:pPr marL="342900" lvl="2" indent="-333375">
              <a:buFont typeface="Arial" panose="020B0604020202020204" pitchFamily="34" charset="0"/>
              <a:buChar char="•"/>
            </a:pPr>
            <a:endParaRPr lang="en-US" sz="2400" dirty="0">
              <a:solidFill>
                <a:schemeClr val="bg1">
                  <a:lumMod val="95000"/>
                </a:schemeClr>
              </a:solidFill>
            </a:endParaRPr>
          </a:p>
          <a:p>
            <a:pPr marL="342900" lvl="2" indent="-333375">
              <a:buFont typeface="Arial" panose="020B0604020202020204" pitchFamily="34" charset="0"/>
              <a:buChar char="•"/>
            </a:pPr>
            <a:r>
              <a:rPr lang="en-US" sz="2400" dirty="0">
                <a:solidFill>
                  <a:schemeClr val="bg1">
                    <a:lumMod val="95000"/>
                  </a:schemeClr>
                </a:solidFill>
              </a:rPr>
              <a:t>The data in today’s lesson is from one of her experiments</a:t>
            </a:r>
          </a:p>
        </p:txBody>
      </p:sp>
    </p:spTree>
    <p:extLst>
      <p:ext uri="{BB962C8B-B14F-4D97-AF65-F5344CB8AC3E}">
        <p14:creationId xmlns:p14="http://schemas.microsoft.com/office/powerpoint/2010/main" val="2419458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C9A4AB8E-B0D5-D942-9B02-1204A3864241}"/>
              </a:ext>
            </a:extLst>
          </p:cNvPr>
          <p:cNvSpPr txBox="1"/>
          <p:nvPr/>
        </p:nvSpPr>
        <p:spPr>
          <a:xfrm>
            <a:off x="-34759" y="6558395"/>
            <a:ext cx="6087019" cy="338554"/>
          </a:xfrm>
          <a:prstGeom prst="rect">
            <a:avLst/>
          </a:prstGeom>
          <a:noFill/>
        </p:spPr>
        <p:txBody>
          <a:bodyPr wrap="square" rtlCol="0">
            <a:spAutoFit/>
          </a:bodyPr>
          <a:lstStyle/>
          <a:p>
            <a:r>
              <a:rPr lang="en-US" sz="1600" dirty="0">
                <a:solidFill>
                  <a:schemeClr val="bg1">
                    <a:lumMod val="95000"/>
                  </a:schemeClr>
                </a:solidFill>
              </a:rPr>
              <a:t>(IPCC 2012)</a:t>
            </a:r>
          </a:p>
        </p:txBody>
      </p:sp>
      <p:sp>
        <p:nvSpPr>
          <p:cNvPr id="18" name="TextBox 17">
            <a:extLst>
              <a:ext uri="{FF2B5EF4-FFF2-40B4-BE49-F238E27FC236}">
                <a16:creationId xmlns:a16="http://schemas.microsoft.com/office/drawing/2014/main" id="{11FD0BC7-1245-D943-B368-C5B29DA03BD1}"/>
              </a:ext>
            </a:extLst>
          </p:cNvPr>
          <p:cNvSpPr txBox="1"/>
          <p:nvPr/>
        </p:nvSpPr>
        <p:spPr>
          <a:xfrm>
            <a:off x="1338045" y="1163496"/>
            <a:ext cx="9428429" cy="1077218"/>
          </a:xfrm>
          <a:prstGeom prst="rect">
            <a:avLst/>
          </a:prstGeom>
          <a:noFill/>
          <a:ln w="28575">
            <a:solidFill>
              <a:schemeClr val="tx1"/>
            </a:solidFill>
          </a:ln>
        </p:spPr>
        <p:txBody>
          <a:bodyPr wrap="square" rtlCol="0">
            <a:spAutoFit/>
          </a:bodyPr>
          <a:lstStyle/>
          <a:p>
            <a:pPr algn="ctr"/>
            <a:r>
              <a:rPr lang="en-US" sz="3200" dirty="0">
                <a:solidFill>
                  <a:schemeClr val="bg1">
                    <a:lumMod val="95000"/>
                  </a:schemeClr>
                </a:solidFill>
              </a:rPr>
              <a:t>Climate change is a long-term shift in global or regional weather patterns due to </a:t>
            </a:r>
            <a:r>
              <a:rPr lang="en-US" sz="3200" dirty="0">
                <a:solidFill>
                  <a:schemeClr val="accent4">
                    <a:lumMod val="60000"/>
                    <a:lumOff val="40000"/>
                  </a:schemeClr>
                </a:solidFill>
              </a:rPr>
              <a:t>natural</a:t>
            </a:r>
            <a:r>
              <a:rPr lang="en-US" sz="3200" dirty="0">
                <a:solidFill>
                  <a:schemeClr val="bg1">
                    <a:lumMod val="95000"/>
                  </a:schemeClr>
                </a:solidFill>
              </a:rPr>
              <a:t> and human forces</a:t>
            </a:r>
          </a:p>
        </p:txBody>
      </p:sp>
      <p:grpSp>
        <p:nvGrpSpPr>
          <p:cNvPr id="10" name="Group 9">
            <a:extLst>
              <a:ext uri="{FF2B5EF4-FFF2-40B4-BE49-F238E27FC236}">
                <a16:creationId xmlns:a16="http://schemas.microsoft.com/office/drawing/2014/main" id="{E874D3EE-86DE-AE40-95D7-077A26AC8C47}"/>
              </a:ext>
            </a:extLst>
          </p:cNvPr>
          <p:cNvGrpSpPr/>
          <p:nvPr/>
        </p:nvGrpSpPr>
        <p:grpSpPr>
          <a:xfrm>
            <a:off x="2696344" y="2543850"/>
            <a:ext cx="6711829" cy="3847523"/>
            <a:chOff x="2641104" y="2543850"/>
            <a:chExt cx="6711829" cy="3847523"/>
          </a:xfrm>
        </p:grpSpPr>
        <p:sp>
          <p:nvSpPr>
            <p:cNvPr id="6" name="Oval 5">
              <a:extLst>
                <a:ext uri="{FF2B5EF4-FFF2-40B4-BE49-F238E27FC236}">
                  <a16:creationId xmlns:a16="http://schemas.microsoft.com/office/drawing/2014/main" id="{C118EC0D-5A27-0642-9ED3-9C18210F76ED}"/>
                </a:ext>
              </a:extLst>
            </p:cNvPr>
            <p:cNvSpPr/>
            <p:nvPr/>
          </p:nvSpPr>
          <p:spPr>
            <a:xfrm>
              <a:off x="2839067" y="2693709"/>
              <a:ext cx="6513866" cy="3697664"/>
            </a:xfrm>
            <a:prstGeom prst="ellipse">
              <a:avLst/>
            </a:prstGeom>
            <a:no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21DB8E23-849A-8C41-B113-37EBA7FF3054}"/>
                </a:ext>
              </a:extLst>
            </p:cNvPr>
            <p:cNvGrpSpPr/>
            <p:nvPr/>
          </p:nvGrpSpPr>
          <p:grpSpPr>
            <a:xfrm>
              <a:off x="2641104" y="2543850"/>
              <a:ext cx="4970800" cy="3583696"/>
              <a:chOff x="2641104" y="2543850"/>
              <a:chExt cx="4970800" cy="3583696"/>
            </a:xfrm>
          </p:grpSpPr>
          <p:pic>
            <p:nvPicPr>
              <p:cNvPr id="5" name="Graphic 4">
                <a:extLst>
                  <a:ext uri="{FF2B5EF4-FFF2-40B4-BE49-F238E27FC236}">
                    <a16:creationId xmlns:a16="http://schemas.microsoft.com/office/drawing/2014/main" id="{881CA332-6717-CC47-BDEE-806E3A3F7A0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641104" y="2543850"/>
                <a:ext cx="1497263" cy="1497263"/>
              </a:xfrm>
              <a:prstGeom prst="rect">
                <a:avLst/>
              </a:prstGeom>
            </p:spPr>
          </p:pic>
          <p:pic>
            <p:nvPicPr>
              <p:cNvPr id="8" name="Graphic 7">
                <a:extLst>
                  <a:ext uri="{FF2B5EF4-FFF2-40B4-BE49-F238E27FC236}">
                    <a16:creationId xmlns:a16="http://schemas.microsoft.com/office/drawing/2014/main" id="{FE749225-566C-8F42-AA9A-8CD4D6809D1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492614" y="2957536"/>
                <a:ext cx="3119290" cy="3170010"/>
              </a:xfrm>
              <a:prstGeom prst="rect">
                <a:avLst/>
              </a:prstGeom>
            </p:spPr>
          </p:pic>
        </p:grpSp>
      </p:grpSp>
      <p:sp>
        <p:nvSpPr>
          <p:cNvPr id="13" name="TextBox 12">
            <a:extLst>
              <a:ext uri="{FF2B5EF4-FFF2-40B4-BE49-F238E27FC236}">
                <a16:creationId xmlns:a16="http://schemas.microsoft.com/office/drawing/2014/main" id="{EBE032C4-6DC5-C646-B21A-43D2C426D3AF}"/>
              </a:ext>
            </a:extLst>
          </p:cNvPr>
          <p:cNvSpPr txBox="1"/>
          <p:nvPr/>
        </p:nvSpPr>
        <p:spPr>
          <a:xfrm>
            <a:off x="127078" y="2599061"/>
            <a:ext cx="2421933" cy="1200329"/>
          </a:xfrm>
          <a:prstGeom prst="rect">
            <a:avLst/>
          </a:prstGeom>
          <a:noFill/>
        </p:spPr>
        <p:txBody>
          <a:bodyPr wrap="square" rtlCol="0">
            <a:spAutoFit/>
          </a:bodyPr>
          <a:lstStyle/>
          <a:p>
            <a:pPr algn="ctr"/>
            <a:r>
              <a:rPr lang="en-US" sz="2400" dirty="0">
                <a:solidFill>
                  <a:schemeClr val="bg1">
                    <a:lumMod val="95000"/>
                  </a:schemeClr>
                </a:solidFill>
              </a:rPr>
              <a:t>Shape of Earth’s Rotation</a:t>
            </a:r>
          </a:p>
          <a:p>
            <a:pPr algn="ctr"/>
            <a:r>
              <a:rPr lang="en-US" sz="2400" dirty="0">
                <a:solidFill>
                  <a:schemeClr val="bg1">
                    <a:lumMod val="95000"/>
                  </a:schemeClr>
                </a:solidFill>
              </a:rPr>
              <a:t>(millions of years)</a:t>
            </a:r>
          </a:p>
        </p:txBody>
      </p:sp>
      <p:sp>
        <p:nvSpPr>
          <p:cNvPr id="14" name="TextBox 13">
            <a:extLst>
              <a:ext uri="{FF2B5EF4-FFF2-40B4-BE49-F238E27FC236}">
                <a16:creationId xmlns:a16="http://schemas.microsoft.com/office/drawing/2014/main" id="{AC1565D7-B100-714F-B738-3415CB4DBDD0}"/>
              </a:ext>
            </a:extLst>
          </p:cNvPr>
          <p:cNvSpPr txBox="1"/>
          <p:nvPr/>
        </p:nvSpPr>
        <p:spPr>
          <a:xfrm>
            <a:off x="10511073" y="6619950"/>
            <a:ext cx="2025432" cy="276999"/>
          </a:xfrm>
          <a:prstGeom prst="rect">
            <a:avLst/>
          </a:prstGeom>
          <a:noFill/>
        </p:spPr>
        <p:txBody>
          <a:bodyPr wrap="square" rtlCol="0">
            <a:spAutoFit/>
          </a:bodyPr>
          <a:lstStyle/>
          <a:p>
            <a:r>
              <a:rPr lang="en-US" sz="1200" dirty="0">
                <a:solidFill>
                  <a:schemeClr val="bg1">
                    <a:lumMod val="75000"/>
                  </a:schemeClr>
                </a:solidFill>
              </a:rPr>
              <a:t>Image credit: Ian UMCES</a:t>
            </a:r>
          </a:p>
        </p:txBody>
      </p:sp>
      <p:pic>
        <p:nvPicPr>
          <p:cNvPr id="7" name="Picture 6">
            <a:extLst>
              <a:ext uri="{FF2B5EF4-FFF2-40B4-BE49-F238E27FC236}">
                <a16:creationId xmlns:a16="http://schemas.microsoft.com/office/drawing/2014/main" id="{2A72C3E9-7E95-6848-8D6B-C72184125DDE}"/>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Lst>
          </a:blip>
          <a:stretch>
            <a:fillRect/>
          </a:stretch>
        </p:blipFill>
        <p:spPr>
          <a:xfrm>
            <a:off x="8757501" y="4088961"/>
            <a:ext cx="3682595" cy="2343470"/>
          </a:xfrm>
          <a:prstGeom prst="rect">
            <a:avLst/>
          </a:prstGeom>
        </p:spPr>
      </p:pic>
      <p:sp>
        <p:nvSpPr>
          <p:cNvPr id="15" name="TextBox 14">
            <a:extLst>
              <a:ext uri="{FF2B5EF4-FFF2-40B4-BE49-F238E27FC236}">
                <a16:creationId xmlns:a16="http://schemas.microsoft.com/office/drawing/2014/main" id="{7244EE8C-7310-2B45-943A-DA720827A16E}"/>
              </a:ext>
            </a:extLst>
          </p:cNvPr>
          <p:cNvSpPr txBox="1"/>
          <p:nvPr/>
        </p:nvSpPr>
        <p:spPr>
          <a:xfrm>
            <a:off x="9387831" y="3635966"/>
            <a:ext cx="2421933" cy="830997"/>
          </a:xfrm>
          <a:prstGeom prst="rect">
            <a:avLst/>
          </a:prstGeom>
          <a:noFill/>
        </p:spPr>
        <p:txBody>
          <a:bodyPr wrap="square" rtlCol="0">
            <a:spAutoFit/>
          </a:bodyPr>
          <a:lstStyle/>
          <a:p>
            <a:pPr algn="ctr"/>
            <a:r>
              <a:rPr lang="en-US" sz="2400" dirty="0">
                <a:solidFill>
                  <a:schemeClr val="bg1">
                    <a:lumMod val="95000"/>
                  </a:schemeClr>
                </a:solidFill>
              </a:rPr>
              <a:t>Volcano Eruptions</a:t>
            </a:r>
          </a:p>
          <a:p>
            <a:pPr algn="ctr"/>
            <a:r>
              <a:rPr lang="en-US" sz="2400" dirty="0">
                <a:solidFill>
                  <a:schemeClr val="bg1">
                    <a:lumMod val="95000"/>
                  </a:schemeClr>
                </a:solidFill>
              </a:rPr>
              <a:t>(multi-decadal)</a:t>
            </a:r>
          </a:p>
        </p:txBody>
      </p:sp>
      <p:sp>
        <p:nvSpPr>
          <p:cNvPr id="17" name="Rectangle 16">
            <a:extLst>
              <a:ext uri="{FF2B5EF4-FFF2-40B4-BE49-F238E27FC236}">
                <a16:creationId xmlns:a16="http://schemas.microsoft.com/office/drawing/2014/main" id="{CF0C87A5-A5BC-274A-BB23-385CB28D0BE3}"/>
              </a:ext>
            </a:extLst>
          </p:cNvPr>
          <p:cNvSpPr/>
          <p:nvPr/>
        </p:nvSpPr>
        <p:spPr>
          <a:xfrm>
            <a:off x="-1" y="2365"/>
            <a:ext cx="12192000" cy="685800"/>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What is Climate Change?</a:t>
            </a:r>
          </a:p>
        </p:txBody>
      </p:sp>
    </p:spTree>
    <p:extLst>
      <p:ext uri="{BB962C8B-B14F-4D97-AF65-F5344CB8AC3E}">
        <p14:creationId xmlns:p14="http://schemas.microsoft.com/office/powerpoint/2010/main" val="2544857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C9A4AB8E-B0D5-D942-9B02-1204A3864241}"/>
              </a:ext>
            </a:extLst>
          </p:cNvPr>
          <p:cNvSpPr txBox="1"/>
          <p:nvPr/>
        </p:nvSpPr>
        <p:spPr>
          <a:xfrm>
            <a:off x="-34759" y="6558395"/>
            <a:ext cx="6087019" cy="338554"/>
          </a:xfrm>
          <a:prstGeom prst="rect">
            <a:avLst/>
          </a:prstGeom>
          <a:noFill/>
        </p:spPr>
        <p:txBody>
          <a:bodyPr wrap="square" rtlCol="0">
            <a:spAutoFit/>
          </a:bodyPr>
          <a:lstStyle/>
          <a:p>
            <a:r>
              <a:rPr lang="en-US" sz="1600" dirty="0">
                <a:solidFill>
                  <a:schemeClr val="bg1">
                    <a:lumMod val="95000"/>
                  </a:schemeClr>
                </a:solidFill>
              </a:rPr>
              <a:t>(IPCC 2012)</a:t>
            </a:r>
          </a:p>
        </p:txBody>
      </p:sp>
      <p:sp>
        <p:nvSpPr>
          <p:cNvPr id="18" name="TextBox 17">
            <a:extLst>
              <a:ext uri="{FF2B5EF4-FFF2-40B4-BE49-F238E27FC236}">
                <a16:creationId xmlns:a16="http://schemas.microsoft.com/office/drawing/2014/main" id="{11FD0BC7-1245-D943-B368-C5B29DA03BD1}"/>
              </a:ext>
            </a:extLst>
          </p:cNvPr>
          <p:cNvSpPr txBox="1"/>
          <p:nvPr/>
        </p:nvSpPr>
        <p:spPr>
          <a:xfrm>
            <a:off x="1338045" y="1163496"/>
            <a:ext cx="9428429" cy="1077218"/>
          </a:xfrm>
          <a:prstGeom prst="rect">
            <a:avLst/>
          </a:prstGeom>
          <a:noFill/>
          <a:ln w="28575">
            <a:solidFill>
              <a:schemeClr val="tx1"/>
            </a:solidFill>
          </a:ln>
        </p:spPr>
        <p:txBody>
          <a:bodyPr wrap="square" rtlCol="0">
            <a:spAutoFit/>
          </a:bodyPr>
          <a:lstStyle/>
          <a:p>
            <a:pPr algn="ctr"/>
            <a:r>
              <a:rPr lang="en-US" sz="3200" dirty="0">
                <a:solidFill>
                  <a:schemeClr val="bg1">
                    <a:lumMod val="95000"/>
                  </a:schemeClr>
                </a:solidFill>
              </a:rPr>
              <a:t>Climate change is a long-term shift in global or regional weather patterns due to natural and </a:t>
            </a:r>
            <a:r>
              <a:rPr lang="en-US" sz="3200" dirty="0">
                <a:solidFill>
                  <a:schemeClr val="accent4">
                    <a:lumMod val="60000"/>
                    <a:lumOff val="40000"/>
                  </a:schemeClr>
                </a:solidFill>
              </a:rPr>
              <a:t>human</a:t>
            </a:r>
            <a:r>
              <a:rPr lang="en-US" sz="3200" dirty="0">
                <a:solidFill>
                  <a:schemeClr val="bg1">
                    <a:lumMod val="95000"/>
                  </a:schemeClr>
                </a:solidFill>
              </a:rPr>
              <a:t> forces</a:t>
            </a:r>
          </a:p>
        </p:txBody>
      </p:sp>
      <p:sp>
        <p:nvSpPr>
          <p:cNvPr id="8" name="TextBox 7">
            <a:extLst>
              <a:ext uri="{FF2B5EF4-FFF2-40B4-BE49-F238E27FC236}">
                <a16:creationId xmlns:a16="http://schemas.microsoft.com/office/drawing/2014/main" id="{E55A5B08-1BFE-8743-A23F-EFD9BA7B6DF4}"/>
              </a:ext>
            </a:extLst>
          </p:cNvPr>
          <p:cNvSpPr txBox="1"/>
          <p:nvPr/>
        </p:nvSpPr>
        <p:spPr>
          <a:xfrm>
            <a:off x="100684" y="4799104"/>
            <a:ext cx="3134596" cy="1569660"/>
          </a:xfrm>
          <a:prstGeom prst="rect">
            <a:avLst/>
          </a:prstGeom>
          <a:noFill/>
        </p:spPr>
        <p:txBody>
          <a:bodyPr wrap="square" rtlCol="0">
            <a:spAutoFit/>
          </a:bodyPr>
          <a:lstStyle/>
          <a:p>
            <a:pPr algn="ctr"/>
            <a:r>
              <a:rPr lang="en-US" sz="2400" u="sng" dirty="0">
                <a:solidFill>
                  <a:schemeClr val="bg1">
                    <a:lumMod val="95000"/>
                  </a:schemeClr>
                </a:solidFill>
              </a:rPr>
              <a:t>Urbanization</a:t>
            </a:r>
          </a:p>
          <a:p>
            <a:pPr marL="342900" indent="-342900">
              <a:buFont typeface="Arial" panose="020B0604020202020204" pitchFamily="34" charset="0"/>
              <a:buChar char="•"/>
            </a:pPr>
            <a:r>
              <a:rPr lang="en-US" sz="2400" dirty="0">
                <a:solidFill>
                  <a:schemeClr val="bg1">
                    <a:lumMod val="95000"/>
                  </a:schemeClr>
                </a:solidFill>
              </a:rPr>
              <a:t>Deforestation</a:t>
            </a:r>
          </a:p>
          <a:p>
            <a:pPr marL="342900" indent="-342900">
              <a:buFont typeface="Arial" panose="020B0604020202020204" pitchFamily="34" charset="0"/>
              <a:buChar char="•"/>
            </a:pPr>
            <a:r>
              <a:rPr lang="en-US" sz="2400" dirty="0">
                <a:solidFill>
                  <a:schemeClr val="bg1">
                    <a:lumMod val="95000"/>
                  </a:schemeClr>
                </a:solidFill>
              </a:rPr>
              <a:t>Runoff into local waterways </a:t>
            </a:r>
          </a:p>
        </p:txBody>
      </p:sp>
      <p:pic>
        <p:nvPicPr>
          <p:cNvPr id="4" name="Graphic 3">
            <a:extLst>
              <a:ext uri="{FF2B5EF4-FFF2-40B4-BE49-F238E27FC236}">
                <a16:creationId xmlns:a16="http://schemas.microsoft.com/office/drawing/2014/main" id="{BE3B9ED5-FDF8-D243-BB84-29B7A8B433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0054" y="2577575"/>
            <a:ext cx="2195856" cy="2031899"/>
          </a:xfrm>
          <a:prstGeom prst="rect">
            <a:avLst/>
          </a:prstGeom>
        </p:spPr>
      </p:pic>
      <p:pic>
        <p:nvPicPr>
          <p:cNvPr id="5" name="Graphic 4">
            <a:extLst>
              <a:ext uri="{FF2B5EF4-FFF2-40B4-BE49-F238E27FC236}">
                <a16:creationId xmlns:a16="http://schemas.microsoft.com/office/drawing/2014/main" id="{20878393-DAAE-1443-AAFF-E669AB639F3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146093" y="2415615"/>
            <a:ext cx="1227186" cy="1274647"/>
          </a:xfrm>
          <a:prstGeom prst="rect">
            <a:avLst/>
          </a:prstGeom>
        </p:spPr>
      </p:pic>
      <p:pic>
        <p:nvPicPr>
          <p:cNvPr id="7" name="Graphic 6">
            <a:extLst>
              <a:ext uri="{FF2B5EF4-FFF2-40B4-BE49-F238E27FC236}">
                <a16:creationId xmlns:a16="http://schemas.microsoft.com/office/drawing/2014/main" id="{38D13CCF-3693-7842-A566-D757233C1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696868" y="3192922"/>
            <a:ext cx="2798263" cy="1723730"/>
          </a:xfrm>
          <a:prstGeom prst="rect">
            <a:avLst/>
          </a:prstGeom>
        </p:spPr>
      </p:pic>
      <p:sp>
        <p:nvSpPr>
          <p:cNvPr id="11" name="TextBox 10">
            <a:extLst>
              <a:ext uri="{FF2B5EF4-FFF2-40B4-BE49-F238E27FC236}">
                <a16:creationId xmlns:a16="http://schemas.microsoft.com/office/drawing/2014/main" id="{43DADA77-B1F3-264F-BC06-0AC546B9B525}"/>
              </a:ext>
            </a:extLst>
          </p:cNvPr>
          <p:cNvSpPr txBox="1"/>
          <p:nvPr/>
        </p:nvSpPr>
        <p:spPr>
          <a:xfrm>
            <a:off x="3882217" y="4799104"/>
            <a:ext cx="3612914" cy="1200329"/>
          </a:xfrm>
          <a:prstGeom prst="rect">
            <a:avLst/>
          </a:prstGeom>
          <a:noFill/>
        </p:spPr>
        <p:txBody>
          <a:bodyPr wrap="square" rtlCol="0">
            <a:spAutoFit/>
          </a:bodyPr>
          <a:lstStyle/>
          <a:p>
            <a:pPr algn="ctr"/>
            <a:r>
              <a:rPr lang="en-US" sz="2400" u="sng" dirty="0">
                <a:solidFill>
                  <a:schemeClr val="bg1">
                    <a:lumMod val="95000"/>
                  </a:schemeClr>
                </a:solidFill>
              </a:rPr>
              <a:t>Agriculture</a:t>
            </a:r>
          </a:p>
          <a:p>
            <a:pPr marL="342900" indent="-342900">
              <a:buFont typeface="Arial" panose="020B0604020202020204" pitchFamily="34" charset="0"/>
              <a:buChar char="•"/>
            </a:pPr>
            <a:r>
              <a:rPr lang="en-US" sz="2400" dirty="0">
                <a:solidFill>
                  <a:schemeClr val="bg1">
                    <a:lumMod val="95000"/>
                  </a:schemeClr>
                </a:solidFill>
              </a:rPr>
              <a:t>Deforestation</a:t>
            </a:r>
          </a:p>
          <a:p>
            <a:pPr marL="342900" indent="-342900">
              <a:buFont typeface="Arial" panose="020B0604020202020204" pitchFamily="34" charset="0"/>
              <a:buChar char="•"/>
            </a:pPr>
            <a:r>
              <a:rPr lang="en-US" sz="2400" dirty="0">
                <a:solidFill>
                  <a:schemeClr val="bg1">
                    <a:lumMod val="95000"/>
                  </a:schemeClr>
                </a:solidFill>
              </a:rPr>
              <a:t>Fertilizers and pesticides</a:t>
            </a:r>
          </a:p>
        </p:txBody>
      </p:sp>
      <p:pic>
        <p:nvPicPr>
          <p:cNvPr id="6" name="Graphic 5">
            <a:extLst>
              <a:ext uri="{FF2B5EF4-FFF2-40B4-BE49-F238E27FC236}">
                <a16:creationId xmlns:a16="http://schemas.microsoft.com/office/drawing/2014/main" id="{5636C77D-18B7-BF4C-9FEA-1B881414BA4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387637" y="2415615"/>
            <a:ext cx="1793540" cy="1894585"/>
          </a:xfrm>
          <a:prstGeom prst="rect">
            <a:avLst/>
          </a:prstGeom>
        </p:spPr>
      </p:pic>
      <p:sp>
        <p:nvSpPr>
          <p:cNvPr id="12" name="TextBox 11">
            <a:extLst>
              <a:ext uri="{FF2B5EF4-FFF2-40B4-BE49-F238E27FC236}">
                <a16:creationId xmlns:a16="http://schemas.microsoft.com/office/drawing/2014/main" id="{C997213E-2CDD-394B-9729-1657F7A22052}"/>
              </a:ext>
            </a:extLst>
          </p:cNvPr>
          <p:cNvSpPr txBox="1"/>
          <p:nvPr/>
        </p:nvSpPr>
        <p:spPr>
          <a:xfrm>
            <a:off x="8142068" y="4803337"/>
            <a:ext cx="3134596" cy="1938992"/>
          </a:xfrm>
          <a:prstGeom prst="rect">
            <a:avLst/>
          </a:prstGeom>
          <a:noFill/>
        </p:spPr>
        <p:txBody>
          <a:bodyPr wrap="square" rtlCol="0">
            <a:spAutoFit/>
          </a:bodyPr>
          <a:lstStyle/>
          <a:p>
            <a:pPr algn="ctr"/>
            <a:r>
              <a:rPr lang="en-US" sz="2400" u="sng" dirty="0">
                <a:solidFill>
                  <a:schemeClr val="bg1">
                    <a:lumMod val="95000"/>
                  </a:schemeClr>
                </a:solidFill>
              </a:rPr>
              <a:t>Fossil Fuels</a:t>
            </a:r>
          </a:p>
          <a:p>
            <a:pPr marL="342900" indent="-342900">
              <a:buFont typeface="Arial" panose="020B0604020202020204" pitchFamily="34" charset="0"/>
              <a:buChar char="•"/>
            </a:pPr>
            <a:r>
              <a:rPr lang="en-US" sz="2400" dirty="0">
                <a:solidFill>
                  <a:schemeClr val="bg1">
                    <a:lumMod val="95000"/>
                  </a:schemeClr>
                </a:solidFill>
              </a:rPr>
              <a:t>Carbon dioxide (CO</a:t>
            </a:r>
            <a:r>
              <a:rPr lang="en-US" sz="2400" baseline="30000" dirty="0">
                <a:solidFill>
                  <a:schemeClr val="bg1">
                    <a:lumMod val="95000"/>
                  </a:schemeClr>
                </a:solidFill>
              </a:rPr>
              <a:t>2</a:t>
            </a:r>
            <a:r>
              <a:rPr lang="en-US" sz="2400" dirty="0">
                <a:solidFill>
                  <a:schemeClr val="bg1">
                    <a:lumMod val="95000"/>
                  </a:schemeClr>
                </a:solidFill>
              </a:rPr>
              <a:t>)</a:t>
            </a:r>
          </a:p>
          <a:p>
            <a:pPr marL="342900" indent="-342900">
              <a:buFont typeface="Arial" panose="020B0604020202020204" pitchFamily="34" charset="0"/>
              <a:buChar char="•"/>
            </a:pPr>
            <a:r>
              <a:rPr lang="en-US" sz="2400" dirty="0">
                <a:solidFill>
                  <a:schemeClr val="bg1">
                    <a:lumMod val="95000"/>
                  </a:schemeClr>
                </a:solidFill>
              </a:rPr>
              <a:t>Removing millions of years old stored carbon</a:t>
            </a:r>
          </a:p>
        </p:txBody>
      </p:sp>
      <p:pic>
        <p:nvPicPr>
          <p:cNvPr id="10" name="Graphic 9">
            <a:extLst>
              <a:ext uri="{FF2B5EF4-FFF2-40B4-BE49-F238E27FC236}">
                <a16:creationId xmlns:a16="http://schemas.microsoft.com/office/drawing/2014/main" id="{4F9095BC-C7A4-564D-8209-C18031443FDC}"/>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rot="1198812">
            <a:off x="7718141" y="3101146"/>
            <a:ext cx="1892138" cy="913272"/>
          </a:xfrm>
          <a:prstGeom prst="rect">
            <a:avLst/>
          </a:prstGeom>
        </p:spPr>
      </p:pic>
      <p:sp>
        <p:nvSpPr>
          <p:cNvPr id="14" name="TextBox 13">
            <a:extLst>
              <a:ext uri="{FF2B5EF4-FFF2-40B4-BE49-F238E27FC236}">
                <a16:creationId xmlns:a16="http://schemas.microsoft.com/office/drawing/2014/main" id="{D3E398F4-FC68-2B42-B27C-912FE745E69F}"/>
              </a:ext>
            </a:extLst>
          </p:cNvPr>
          <p:cNvSpPr txBox="1"/>
          <p:nvPr/>
        </p:nvSpPr>
        <p:spPr>
          <a:xfrm>
            <a:off x="10511073" y="6619950"/>
            <a:ext cx="2025432" cy="276999"/>
          </a:xfrm>
          <a:prstGeom prst="rect">
            <a:avLst/>
          </a:prstGeom>
          <a:noFill/>
        </p:spPr>
        <p:txBody>
          <a:bodyPr wrap="square" rtlCol="0">
            <a:spAutoFit/>
          </a:bodyPr>
          <a:lstStyle/>
          <a:p>
            <a:r>
              <a:rPr lang="en-US" sz="1200" dirty="0">
                <a:solidFill>
                  <a:schemeClr val="bg1">
                    <a:lumMod val="75000"/>
                  </a:schemeClr>
                </a:solidFill>
              </a:rPr>
              <a:t>Image credit: Ian UMCES</a:t>
            </a:r>
          </a:p>
        </p:txBody>
      </p:sp>
      <p:sp>
        <p:nvSpPr>
          <p:cNvPr id="17" name="Rectangle 16">
            <a:extLst>
              <a:ext uri="{FF2B5EF4-FFF2-40B4-BE49-F238E27FC236}">
                <a16:creationId xmlns:a16="http://schemas.microsoft.com/office/drawing/2014/main" id="{F95CB969-FE0D-B54B-898A-05E50C231524}"/>
              </a:ext>
            </a:extLst>
          </p:cNvPr>
          <p:cNvSpPr/>
          <p:nvPr/>
        </p:nvSpPr>
        <p:spPr>
          <a:xfrm>
            <a:off x="-1" y="2365"/>
            <a:ext cx="12192000" cy="685800"/>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What is Climate Change?</a:t>
            </a:r>
          </a:p>
        </p:txBody>
      </p:sp>
    </p:spTree>
    <p:extLst>
      <p:ext uri="{BB962C8B-B14F-4D97-AF65-F5344CB8AC3E}">
        <p14:creationId xmlns:p14="http://schemas.microsoft.com/office/powerpoint/2010/main" val="13577209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6A6FE9A1-675A-4E49-A1B4-02381FA399DB}"/>
              </a:ext>
            </a:extLst>
          </p:cNvPr>
          <p:cNvSpPr/>
          <p:nvPr/>
        </p:nvSpPr>
        <p:spPr>
          <a:xfrm>
            <a:off x="0" y="3783"/>
            <a:ext cx="12192000" cy="6858000"/>
          </a:xfrm>
          <a:prstGeom prst="rect">
            <a:avLst/>
          </a:prstGeom>
          <a:solidFill>
            <a:schemeClr val="tx1">
              <a:lumMod val="75000"/>
              <a:lumOff val="2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endParaRPr>
          </a:p>
        </p:txBody>
      </p:sp>
      <p:sp>
        <p:nvSpPr>
          <p:cNvPr id="41" name="TextBox 40">
            <a:extLst>
              <a:ext uri="{FF2B5EF4-FFF2-40B4-BE49-F238E27FC236}">
                <a16:creationId xmlns:a16="http://schemas.microsoft.com/office/drawing/2014/main" id="{862A1B95-16C2-BF43-A7F4-53787F50B461}"/>
              </a:ext>
            </a:extLst>
          </p:cNvPr>
          <p:cNvSpPr txBox="1"/>
          <p:nvPr/>
        </p:nvSpPr>
        <p:spPr>
          <a:xfrm>
            <a:off x="-17529" y="6578636"/>
            <a:ext cx="1228858" cy="276999"/>
          </a:xfrm>
          <a:prstGeom prst="rect">
            <a:avLst/>
          </a:prstGeom>
          <a:noFill/>
        </p:spPr>
        <p:txBody>
          <a:bodyPr wrap="square" rtlCol="0">
            <a:spAutoFit/>
          </a:bodyPr>
          <a:lstStyle/>
          <a:p>
            <a:r>
              <a:rPr lang="en-US" sz="1200" dirty="0">
                <a:solidFill>
                  <a:schemeClr val="bg1">
                    <a:lumMod val="75000"/>
                  </a:schemeClr>
                </a:solidFill>
              </a:rPr>
              <a:t>Ian UMCES</a:t>
            </a:r>
          </a:p>
        </p:txBody>
      </p:sp>
      <p:sp>
        <p:nvSpPr>
          <p:cNvPr id="47" name="Rectangle 46">
            <a:extLst>
              <a:ext uri="{FF2B5EF4-FFF2-40B4-BE49-F238E27FC236}">
                <a16:creationId xmlns:a16="http://schemas.microsoft.com/office/drawing/2014/main" id="{E524C92F-5C96-9B49-AE41-6DA75A4E1FBD}"/>
              </a:ext>
            </a:extLst>
          </p:cNvPr>
          <p:cNvSpPr/>
          <p:nvPr/>
        </p:nvSpPr>
        <p:spPr>
          <a:xfrm>
            <a:off x="-1" y="2365"/>
            <a:ext cx="12192000" cy="685800"/>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The ocean is becoming warmer</a:t>
            </a:r>
          </a:p>
        </p:txBody>
      </p:sp>
      <p:grpSp>
        <p:nvGrpSpPr>
          <p:cNvPr id="18" name="Group 17">
            <a:extLst>
              <a:ext uri="{FF2B5EF4-FFF2-40B4-BE49-F238E27FC236}">
                <a16:creationId xmlns:a16="http://schemas.microsoft.com/office/drawing/2014/main" id="{F0D4957E-3F5E-FC49-8B16-B6588B22482B}"/>
              </a:ext>
            </a:extLst>
          </p:cNvPr>
          <p:cNvGrpSpPr/>
          <p:nvPr/>
        </p:nvGrpSpPr>
        <p:grpSpPr>
          <a:xfrm>
            <a:off x="7306943" y="4779287"/>
            <a:ext cx="5037145" cy="3105785"/>
            <a:chOff x="7154857" y="4109512"/>
            <a:chExt cx="5037145" cy="3105785"/>
          </a:xfrm>
        </p:grpSpPr>
        <p:pic>
          <p:nvPicPr>
            <p:cNvPr id="17" name="Picture 16" descr="A picture containing curtain&#10;&#10;Description automatically generated">
              <a:extLst>
                <a:ext uri="{FF2B5EF4-FFF2-40B4-BE49-F238E27FC236}">
                  <a16:creationId xmlns:a16="http://schemas.microsoft.com/office/drawing/2014/main" id="{6220C557-37B1-A348-8DDA-DBAB0144D0D1}"/>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171126" y="4109512"/>
              <a:ext cx="5020876" cy="2510438"/>
            </a:xfrm>
            <a:prstGeom prst="rect">
              <a:avLst/>
            </a:prstGeom>
          </p:spPr>
        </p:pic>
        <p:pic>
          <p:nvPicPr>
            <p:cNvPr id="64" name="Picture 63" descr="A picture containing curtain&#10;&#10;Description automatically generated">
              <a:extLst>
                <a:ext uri="{FF2B5EF4-FFF2-40B4-BE49-F238E27FC236}">
                  <a16:creationId xmlns:a16="http://schemas.microsoft.com/office/drawing/2014/main" id="{9DE23E9E-B6F0-974E-A599-30C5D9FD4001}"/>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154857" y="4704859"/>
              <a:ext cx="5020876" cy="2510438"/>
            </a:xfrm>
            <a:prstGeom prst="rect">
              <a:avLst/>
            </a:prstGeom>
          </p:spPr>
        </p:pic>
      </p:grpSp>
      <p:sp>
        <p:nvSpPr>
          <p:cNvPr id="21" name="Oval 20">
            <a:extLst>
              <a:ext uri="{FF2B5EF4-FFF2-40B4-BE49-F238E27FC236}">
                <a16:creationId xmlns:a16="http://schemas.microsoft.com/office/drawing/2014/main" id="{1601DEDD-1A9E-C541-905F-E56F753FC419}"/>
              </a:ext>
            </a:extLst>
          </p:cNvPr>
          <p:cNvSpPr/>
          <p:nvPr/>
        </p:nvSpPr>
        <p:spPr>
          <a:xfrm>
            <a:off x="-662287" y="5033994"/>
            <a:ext cx="2871390" cy="1354333"/>
          </a:xfrm>
          <a:prstGeom prst="ellipse">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39F349CF-E100-2445-8797-919863C9EFF2}"/>
              </a:ext>
            </a:extLst>
          </p:cNvPr>
          <p:cNvSpPr/>
          <p:nvPr/>
        </p:nvSpPr>
        <p:spPr>
          <a:xfrm>
            <a:off x="-129765" y="4702064"/>
            <a:ext cx="7926028" cy="3286389"/>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4" name="Graphic 53">
            <a:extLst>
              <a:ext uri="{FF2B5EF4-FFF2-40B4-BE49-F238E27FC236}">
                <a16:creationId xmlns:a16="http://schemas.microsoft.com/office/drawing/2014/main" id="{B5D35A42-F323-6D44-A92F-6EAE8303BA2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flipH="1">
            <a:off x="-76643" y="1319478"/>
            <a:ext cx="3643631" cy="3848906"/>
          </a:xfrm>
          <a:prstGeom prst="rect">
            <a:avLst/>
          </a:prstGeom>
        </p:spPr>
      </p:pic>
      <p:pic>
        <p:nvPicPr>
          <p:cNvPr id="55" name="Graphic 54">
            <a:extLst>
              <a:ext uri="{FF2B5EF4-FFF2-40B4-BE49-F238E27FC236}">
                <a16:creationId xmlns:a16="http://schemas.microsoft.com/office/drawing/2014/main" id="{C7BAC032-D224-E24B-9CCB-09FAAE5B97C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flipH="1">
            <a:off x="2980735" y="4211034"/>
            <a:ext cx="1705028" cy="822960"/>
          </a:xfrm>
          <a:prstGeom prst="rect">
            <a:avLst/>
          </a:prstGeom>
        </p:spPr>
      </p:pic>
      <p:sp>
        <p:nvSpPr>
          <p:cNvPr id="20" name="TextBox 19">
            <a:extLst>
              <a:ext uri="{FF2B5EF4-FFF2-40B4-BE49-F238E27FC236}">
                <a16:creationId xmlns:a16="http://schemas.microsoft.com/office/drawing/2014/main" id="{B73F4079-0FBD-1D4C-803F-DAD1AA31530E}"/>
              </a:ext>
            </a:extLst>
          </p:cNvPr>
          <p:cNvSpPr txBox="1"/>
          <p:nvPr/>
        </p:nvSpPr>
        <p:spPr>
          <a:xfrm>
            <a:off x="-17529" y="6587858"/>
            <a:ext cx="2025432" cy="276999"/>
          </a:xfrm>
          <a:prstGeom prst="rect">
            <a:avLst/>
          </a:prstGeom>
          <a:noFill/>
        </p:spPr>
        <p:txBody>
          <a:bodyPr wrap="square" rtlCol="0">
            <a:spAutoFit/>
          </a:bodyPr>
          <a:lstStyle/>
          <a:p>
            <a:r>
              <a:rPr lang="en-US" sz="1200" dirty="0">
                <a:solidFill>
                  <a:schemeClr val="bg1">
                    <a:lumMod val="75000"/>
                  </a:schemeClr>
                </a:solidFill>
              </a:rPr>
              <a:t>Image credit: Ian UMCES</a:t>
            </a:r>
          </a:p>
        </p:txBody>
      </p:sp>
      <p:pic>
        <p:nvPicPr>
          <p:cNvPr id="22" name="Graphic 21">
            <a:extLst>
              <a:ext uri="{FF2B5EF4-FFF2-40B4-BE49-F238E27FC236}">
                <a16:creationId xmlns:a16="http://schemas.microsoft.com/office/drawing/2014/main" id="{4E6989E0-0647-424E-8F03-05F938E2A47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983546" y="847699"/>
            <a:ext cx="1669124" cy="1696264"/>
          </a:xfrm>
          <a:prstGeom prst="rect">
            <a:avLst/>
          </a:prstGeom>
        </p:spPr>
      </p:pic>
      <p:pic>
        <p:nvPicPr>
          <p:cNvPr id="24" name="Graphic 23">
            <a:extLst>
              <a:ext uri="{FF2B5EF4-FFF2-40B4-BE49-F238E27FC236}">
                <a16:creationId xmlns:a16="http://schemas.microsoft.com/office/drawing/2014/main" id="{4FE503D1-31E8-D240-8448-A77D4ED3EAB8}"/>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184631" y="2742310"/>
            <a:ext cx="449606" cy="449606"/>
          </a:xfrm>
          <a:prstGeom prst="rect">
            <a:avLst/>
          </a:prstGeom>
        </p:spPr>
      </p:pic>
      <p:pic>
        <p:nvPicPr>
          <p:cNvPr id="25" name="Graphic 24">
            <a:extLst>
              <a:ext uri="{FF2B5EF4-FFF2-40B4-BE49-F238E27FC236}">
                <a16:creationId xmlns:a16="http://schemas.microsoft.com/office/drawing/2014/main" id="{2BED4A52-E6EE-5F4A-954C-3BA75F905F5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020876" y="1906821"/>
            <a:ext cx="449606" cy="449606"/>
          </a:xfrm>
          <a:prstGeom prst="rect">
            <a:avLst/>
          </a:prstGeom>
        </p:spPr>
      </p:pic>
      <p:pic>
        <p:nvPicPr>
          <p:cNvPr id="26" name="Graphic 25">
            <a:extLst>
              <a:ext uri="{FF2B5EF4-FFF2-40B4-BE49-F238E27FC236}">
                <a16:creationId xmlns:a16="http://schemas.microsoft.com/office/drawing/2014/main" id="{54F230A7-A0E8-9849-A2D2-AECFA984797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213306" y="1265631"/>
            <a:ext cx="449606" cy="449606"/>
          </a:xfrm>
          <a:prstGeom prst="rect">
            <a:avLst/>
          </a:prstGeom>
        </p:spPr>
      </p:pic>
      <p:pic>
        <p:nvPicPr>
          <p:cNvPr id="27" name="Graphic 26">
            <a:extLst>
              <a:ext uri="{FF2B5EF4-FFF2-40B4-BE49-F238E27FC236}">
                <a16:creationId xmlns:a16="http://schemas.microsoft.com/office/drawing/2014/main" id="{59980989-EAF2-C449-90CA-5E78E98D6C7C}"/>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646393" y="2517507"/>
            <a:ext cx="449606" cy="449606"/>
          </a:xfrm>
          <a:prstGeom prst="rect">
            <a:avLst/>
          </a:prstGeom>
        </p:spPr>
      </p:pic>
      <p:pic>
        <p:nvPicPr>
          <p:cNvPr id="28" name="Graphic 27">
            <a:extLst>
              <a:ext uri="{FF2B5EF4-FFF2-40B4-BE49-F238E27FC236}">
                <a16:creationId xmlns:a16="http://schemas.microsoft.com/office/drawing/2014/main" id="{EF7F844B-4226-4340-AEFE-DC631FE2BE9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833249" y="1518103"/>
            <a:ext cx="449606" cy="449606"/>
          </a:xfrm>
          <a:prstGeom prst="rect">
            <a:avLst/>
          </a:prstGeom>
        </p:spPr>
      </p:pic>
      <p:pic>
        <p:nvPicPr>
          <p:cNvPr id="29" name="Graphic 28">
            <a:extLst>
              <a:ext uri="{FF2B5EF4-FFF2-40B4-BE49-F238E27FC236}">
                <a16:creationId xmlns:a16="http://schemas.microsoft.com/office/drawing/2014/main" id="{631D5C4F-DA55-CA4D-9268-79A0E26728B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721520" y="2135492"/>
            <a:ext cx="449606" cy="449606"/>
          </a:xfrm>
          <a:prstGeom prst="rect">
            <a:avLst/>
          </a:prstGeom>
        </p:spPr>
      </p:pic>
      <p:pic>
        <p:nvPicPr>
          <p:cNvPr id="30" name="Graphic 29">
            <a:extLst>
              <a:ext uri="{FF2B5EF4-FFF2-40B4-BE49-F238E27FC236}">
                <a16:creationId xmlns:a16="http://schemas.microsoft.com/office/drawing/2014/main" id="{DF5E65EA-80BB-DB40-9F30-4F645DF6FF40}"/>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859748" y="1220620"/>
            <a:ext cx="449606" cy="449606"/>
          </a:xfrm>
          <a:prstGeom prst="rect">
            <a:avLst/>
          </a:prstGeom>
        </p:spPr>
      </p:pic>
    </p:spTree>
    <p:extLst>
      <p:ext uri="{BB962C8B-B14F-4D97-AF65-F5344CB8AC3E}">
        <p14:creationId xmlns:p14="http://schemas.microsoft.com/office/powerpoint/2010/main" val="17914247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6A6FE9A1-675A-4E49-A1B4-02381FA399DB}"/>
              </a:ext>
            </a:extLst>
          </p:cNvPr>
          <p:cNvSpPr/>
          <p:nvPr/>
        </p:nvSpPr>
        <p:spPr>
          <a:xfrm>
            <a:off x="-17529" y="20090"/>
            <a:ext cx="12192000" cy="6858000"/>
          </a:xfrm>
          <a:prstGeom prst="rect">
            <a:avLst/>
          </a:prstGeom>
          <a:solidFill>
            <a:schemeClr val="tx1">
              <a:lumMod val="75000"/>
              <a:lumOff val="2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endParaRPr>
          </a:p>
        </p:txBody>
      </p:sp>
      <p:sp>
        <p:nvSpPr>
          <p:cNvPr id="41" name="TextBox 40">
            <a:extLst>
              <a:ext uri="{FF2B5EF4-FFF2-40B4-BE49-F238E27FC236}">
                <a16:creationId xmlns:a16="http://schemas.microsoft.com/office/drawing/2014/main" id="{862A1B95-16C2-BF43-A7F4-53787F50B461}"/>
              </a:ext>
            </a:extLst>
          </p:cNvPr>
          <p:cNvSpPr txBox="1"/>
          <p:nvPr/>
        </p:nvSpPr>
        <p:spPr>
          <a:xfrm>
            <a:off x="-17529" y="6578636"/>
            <a:ext cx="1228858" cy="276999"/>
          </a:xfrm>
          <a:prstGeom prst="rect">
            <a:avLst/>
          </a:prstGeom>
          <a:noFill/>
        </p:spPr>
        <p:txBody>
          <a:bodyPr wrap="square" rtlCol="0">
            <a:spAutoFit/>
          </a:bodyPr>
          <a:lstStyle/>
          <a:p>
            <a:r>
              <a:rPr lang="en-US" sz="1200" dirty="0">
                <a:solidFill>
                  <a:schemeClr val="bg1">
                    <a:lumMod val="75000"/>
                  </a:schemeClr>
                </a:solidFill>
              </a:rPr>
              <a:t>Ian UMCES</a:t>
            </a:r>
          </a:p>
        </p:txBody>
      </p:sp>
      <p:pic>
        <p:nvPicPr>
          <p:cNvPr id="6" name="Graphic 5">
            <a:extLst>
              <a:ext uri="{FF2B5EF4-FFF2-40B4-BE49-F238E27FC236}">
                <a16:creationId xmlns:a16="http://schemas.microsoft.com/office/drawing/2014/main" id="{774C4B2B-6914-3D43-BCB9-1D2240F2DE0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59748" y="1220620"/>
            <a:ext cx="449606" cy="449606"/>
          </a:xfrm>
          <a:prstGeom prst="rect">
            <a:avLst/>
          </a:prstGeom>
        </p:spPr>
      </p:pic>
      <p:pic>
        <p:nvPicPr>
          <p:cNvPr id="56" name="Graphic 55">
            <a:extLst>
              <a:ext uri="{FF2B5EF4-FFF2-40B4-BE49-F238E27FC236}">
                <a16:creationId xmlns:a16="http://schemas.microsoft.com/office/drawing/2014/main" id="{39147339-51AD-9747-8156-9C19CEF156C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184631" y="2742310"/>
            <a:ext cx="449606" cy="449606"/>
          </a:xfrm>
          <a:prstGeom prst="rect">
            <a:avLst/>
          </a:prstGeom>
        </p:spPr>
      </p:pic>
      <p:pic>
        <p:nvPicPr>
          <p:cNvPr id="57" name="Graphic 56">
            <a:extLst>
              <a:ext uri="{FF2B5EF4-FFF2-40B4-BE49-F238E27FC236}">
                <a16:creationId xmlns:a16="http://schemas.microsoft.com/office/drawing/2014/main" id="{74644A44-0283-6646-9B23-A361D03AD21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020876" y="1906821"/>
            <a:ext cx="449606" cy="449606"/>
          </a:xfrm>
          <a:prstGeom prst="rect">
            <a:avLst/>
          </a:prstGeom>
        </p:spPr>
      </p:pic>
      <p:pic>
        <p:nvPicPr>
          <p:cNvPr id="58" name="Graphic 57">
            <a:extLst>
              <a:ext uri="{FF2B5EF4-FFF2-40B4-BE49-F238E27FC236}">
                <a16:creationId xmlns:a16="http://schemas.microsoft.com/office/drawing/2014/main" id="{A049D593-5024-6243-94C1-1319E43F75C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13306" y="1265631"/>
            <a:ext cx="449606" cy="449606"/>
          </a:xfrm>
          <a:prstGeom prst="rect">
            <a:avLst/>
          </a:prstGeom>
        </p:spPr>
      </p:pic>
      <p:pic>
        <p:nvPicPr>
          <p:cNvPr id="59" name="Graphic 58">
            <a:extLst>
              <a:ext uri="{FF2B5EF4-FFF2-40B4-BE49-F238E27FC236}">
                <a16:creationId xmlns:a16="http://schemas.microsoft.com/office/drawing/2014/main" id="{FAD23FB6-A2ED-224B-9757-EED9EF6B93F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46393" y="2517507"/>
            <a:ext cx="449606" cy="449606"/>
          </a:xfrm>
          <a:prstGeom prst="rect">
            <a:avLst/>
          </a:prstGeom>
        </p:spPr>
      </p:pic>
      <p:pic>
        <p:nvPicPr>
          <p:cNvPr id="60" name="Graphic 59">
            <a:extLst>
              <a:ext uri="{FF2B5EF4-FFF2-40B4-BE49-F238E27FC236}">
                <a16:creationId xmlns:a16="http://schemas.microsoft.com/office/drawing/2014/main" id="{7A9F848A-E33D-9C47-B592-C75635A5E5D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33249" y="1518103"/>
            <a:ext cx="449606" cy="449606"/>
          </a:xfrm>
          <a:prstGeom prst="rect">
            <a:avLst/>
          </a:prstGeom>
        </p:spPr>
      </p:pic>
      <p:pic>
        <p:nvPicPr>
          <p:cNvPr id="63" name="Graphic 62">
            <a:extLst>
              <a:ext uri="{FF2B5EF4-FFF2-40B4-BE49-F238E27FC236}">
                <a16:creationId xmlns:a16="http://schemas.microsoft.com/office/drawing/2014/main" id="{60C826F5-ED0A-3F40-B609-F414F81A3D2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21520" y="2135492"/>
            <a:ext cx="449606" cy="449606"/>
          </a:xfrm>
          <a:prstGeom prst="rect">
            <a:avLst/>
          </a:prstGeom>
        </p:spPr>
      </p:pic>
      <p:grpSp>
        <p:nvGrpSpPr>
          <p:cNvPr id="18" name="Group 17">
            <a:extLst>
              <a:ext uri="{FF2B5EF4-FFF2-40B4-BE49-F238E27FC236}">
                <a16:creationId xmlns:a16="http://schemas.microsoft.com/office/drawing/2014/main" id="{F0D4957E-3F5E-FC49-8B16-B6588B22482B}"/>
              </a:ext>
            </a:extLst>
          </p:cNvPr>
          <p:cNvGrpSpPr/>
          <p:nvPr/>
        </p:nvGrpSpPr>
        <p:grpSpPr>
          <a:xfrm>
            <a:off x="7306943" y="4779287"/>
            <a:ext cx="5037145" cy="3105785"/>
            <a:chOff x="7154857" y="4109512"/>
            <a:chExt cx="5037145" cy="3105785"/>
          </a:xfrm>
        </p:grpSpPr>
        <p:pic>
          <p:nvPicPr>
            <p:cNvPr id="17" name="Picture 16" descr="A picture containing curtain&#10;&#10;Description automatically generated">
              <a:extLst>
                <a:ext uri="{FF2B5EF4-FFF2-40B4-BE49-F238E27FC236}">
                  <a16:creationId xmlns:a16="http://schemas.microsoft.com/office/drawing/2014/main" id="{6220C557-37B1-A348-8DDA-DBAB0144D0D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7171126" y="4109512"/>
              <a:ext cx="5020876" cy="2510438"/>
            </a:xfrm>
            <a:prstGeom prst="rect">
              <a:avLst/>
            </a:prstGeom>
          </p:spPr>
        </p:pic>
        <p:pic>
          <p:nvPicPr>
            <p:cNvPr id="64" name="Picture 63" descr="A picture containing curtain&#10;&#10;Description automatically generated">
              <a:extLst>
                <a:ext uri="{FF2B5EF4-FFF2-40B4-BE49-F238E27FC236}">
                  <a16:creationId xmlns:a16="http://schemas.microsoft.com/office/drawing/2014/main" id="{9DE23E9E-B6F0-974E-A599-30C5D9FD400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7154857" y="4704859"/>
              <a:ext cx="5020876" cy="2510438"/>
            </a:xfrm>
            <a:prstGeom prst="rect">
              <a:avLst/>
            </a:prstGeom>
          </p:spPr>
        </p:pic>
      </p:grpSp>
      <p:sp>
        <p:nvSpPr>
          <p:cNvPr id="21" name="Oval 20">
            <a:extLst>
              <a:ext uri="{FF2B5EF4-FFF2-40B4-BE49-F238E27FC236}">
                <a16:creationId xmlns:a16="http://schemas.microsoft.com/office/drawing/2014/main" id="{1601DEDD-1A9E-C541-905F-E56F753FC419}"/>
              </a:ext>
            </a:extLst>
          </p:cNvPr>
          <p:cNvSpPr/>
          <p:nvPr/>
        </p:nvSpPr>
        <p:spPr>
          <a:xfrm>
            <a:off x="-662287" y="5033994"/>
            <a:ext cx="2871390" cy="1354333"/>
          </a:xfrm>
          <a:prstGeom prst="ellipse">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39F349CF-E100-2445-8797-919863C9EFF2}"/>
              </a:ext>
            </a:extLst>
          </p:cNvPr>
          <p:cNvSpPr/>
          <p:nvPr/>
        </p:nvSpPr>
        <p:spPr>
          <a:xfrm>
            <a:off x="-129765" y="4702064"/>
            <a:ext cx="7926028" cy="3286389"/>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4" name="Graphic 53">
            <a:extLst>
              <a:ext uri="{FF2B5EF4-FFF2-40B4-BE49-F238E27FC236}">
                <a16:creationId xmlns:a16="http://schemas.microsoft.com/office/drawing/2014/main" id="{B5D35A42-F323-6D44-A92F-6EAE8303BA2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flipH="1">
            <a:off x="-76643" y="1319478"/>
            <a:ext cx="3643631" cy="3848906"/>
          </a:xfrm>
          <a:prstGeom prst="rect">
            <a:avLst/>
          </a:prstGeom>
        </p:spPr>
      </p:pic>
      <p:pic>
        <p:nvPicPr>
          <p:cNvPr id="55" name="Graphic 54">
            <a:extLst>
              <a:ext uri="{FF2B5EF4-FFF2-40B4-BE49-F238E27FC236}">
                <a16:creationId xmlns:a16="http://schemas.microsoft.com/office/drawing/2014/main" id="{C7BAC032-D224-E24B-9CCB-09FAAE5B97C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flipH="1">
            <a:off x="2980735" y="4211034"/>
            <a:ext cx="1705028" cy="822960"/>
          </a:xfrm>
          <a:prstGeom prst="rect">
            <a:avLst/>
          </a:prstGeom>
        </p:spPr>
      </p:pic>
      <p:sp>
        <p:nvSpPr>
          <p:cNvPr id="20" name="TextBox 19">
            <a:extLst>
              <a:ext uri="{FF2B5EF4-FFF2-40B4-BE49-F238E27FC236}">
                <a16:creationId xmlns:a16="http://schemas.microsoft.com/office/drawing/2014/main" id="{332C09CF-358C-EE4B-87D6-A8F73733F720}"/>
              </a:ext>
            </a:extLst>
          </p:cNvPr>
          <p:cNvSpPr txBox="1"/>
          <p:nvPr/>
        </p:nvSpPr>
        <p:spPr>
          <a:xfrm>
            <a:off x="-17529" y="6587858"/>
            <a:ext cx="2025432" cy="276999"/>
          </a:xfrm>
          <a:prstGeom prst="rect">
            <a:avLst/>
          </a:prstGeom>
          <a:noFill/>
        </p:spPr>
        <p:txBody>
          <a:bodyPr wrap="square" rtlCol="0">
            <a:spAutoFit/>
          </a:bodyPr>
          <a:lstStyle/>
          <a:p>
            <a:r>
              <a:rPr lang="en-US" sz="1200" dirty="0">
                <a:solidFill>
                  <a:schemeClr val="bg1">
                    <a:lumMod val="75000"/>
                  </a:schemeClr>
                </a:solidFill>
              </a:rPr>
              <a:t>Image credit: Ian UMCES</a:t>
            </a:r>
          </a:p>
        </p:txBody>
      </p:sp>
      <p:sp>
        <p:nvSpPr>
          <p:cNvPr id="29" name="Lightning Bolt 28">
            <a:extLst>
              <a:ext uri="{FF2B5EF4-FFF2-40B4-BE49-F238E27FC236}">
                <a16:creationId xmlns:a16="http://schemas.microsoft.com/office/drawing/2014/main" id="{A90EA482-92C2-A248-B9EF-AAF943EE0AC3}"/>
              </a:ext>
            </a:extLst>
          </p:cNvPr>
          <p:cNvSpPr/>
          <p:nvPr/>
        </p:nvSpPr>
        <p:spPr>
          <a:xfrm rot="12933332" flipV="1">
            <a:off x="7762394" y="1734163"/>
            <a:ext cx="720866" cy="919432"/>
          </a:xfrm>
          <a:prstGeom prst="lightningBolt">
            <a:avLst/>
          </a:prstGeom>
          <a:solidFill>
            <a:srgbClr val="FFC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Lightning Bolt 29">
            <a:extLst>
              <a:ext uri="{FF2B5EF4-FFF2-40B4-BE49-F238E27FC236}">
                <a16:creationId xmlns:a16="http://schemas.microsoft.com/office/drawing/2014/main" id="{375B9B8F-566F-2842-B3D7-097E78FAE025}"/>
              </a:ext>
            </a:extLst>
          </p:cNvPr>
          <p:cNvSpPr/>
          <p:nvPr/>
        </p:nvSpPr>
        <p:spPr>
          <a:xfrm rot="13167798" flipV="1">
            <a:off x="8488163" y="1917921"/>
            <a:ext cx="720866" cy="919432"/>
          </a:xfrm>
          <a:prstGeom prst="lightningBolt">
            <a:avLst/>
          </a:prstGeom>
          <a:solidFill>
            <a:srgbClr val="FFC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D55E429-6837-E74C-B471-5402A9F8C829}"/>
              </a:ext>
            </a:extLst>
          </p:cNvPr>
          <p:cNvSpPr txBox="1"/>
          <p:nvPr/>
        </p:nvSpPr>
        <p:spPr>
          <a:xfrm>
            <a:off x="7498912" y="1225382"/>
            <a:ext cx="2078927" cy="646331"/>
          </a:xfrm>
          <a:prstGeom prst="rect">
            <a:avLst/>
          </a:prstGeom>
          <a:noFill/>
        </p:spPr>
        <p:txBody>
          <a:bodyPr wrap="square" rtlCol="0">
            <a:spAutoFit/>
          </a:bodyPr>
          <a:lstStyle/>
          <a:p>
            <a:pPr algn="ctr"/>
            <a:r>
              <a:rPr lang="en-US" dirty="0">
                <a:solidFill>
                  <a:schemeClr val="bg1">
                    <a:lumMod val="95000"/>
                  </a:schemeClr>
                </a:solidFill>
              </a:rPr>
              <a:t>Radiation</a:t>
            </a:r>
          </a:p>
          <a:p>
            <a:pPr algn="ctr"/>
            <a:r>
              <a:rPr lang="en-US" dirty="0">
                <a:solidFill>
                  <a:schemeClr val="bg1">
                    <a:lumMod val="95000"/>
                  </a:schemeClr>
                </a:solidFill>
              </a:rPr>
              <a:t>(heat from the sun)</a:t>
            </a:r>
          </a:p>
        </p:txBody>
      </p:sp>
      <p:sp>
        <p:nvSpPr>
          <p:cNvPr id="32" name="Rectangle 31">
            <a:extLst>
              <a:ext uri="{FF2B5EF4-FFF2-40B4-BE49-F238E27FC236}">
                <a16:creationId xmlns:a16="http://schemas.microsoft.com/office/drawing/2014/main" id="{FB1363DA-2774-F640-B2F9-3E851ADF76B4}"/>
              </a:ext>
            </a:extLst>
          </p:cNvPr>
          <p:cNvSpPr/>
          <p:nvPr/>
        </p:nvSpPr>
        <p:spPr>
          <a:xfrm>
            <a:off x="-1" y="2365"/>
            <a:ext cx="12192000" cy="1101088"/>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Emitted CO</a:t>
            </a:r>
            <a:r>
              <a:rPr lang="en-US" sz="3800" b="1" baseline="-25000" dirty="0">
                <a:solidFill>
                  <a:schemeClr val="bg1">
                    <a:lumMod val="95000"/>
                  </a:schemeClr>
                </a:solidFill>
                <a:latin typeface="+mj-lt"/>
              </a:rPr>
              <a:t>2</a:t>
            </a:r>
            <a:r>
              <a:rPr lang="en-US" sz="3800" b="1" dirty="0">
                <a:solidFill>
                  <a:schemeClr val="bg1">
                    <a:lumMod val="95000"/>
                  </a:schemeClr>
                </a:solidFill>
                <a:latin typeface="+mj-lt"/>
              </a:rPr>
              <a:t> and other gases in the atmosphere trap heat from the sun, warming our oceans</a:t>
            </a:r>
          </a:p>
        </p:txBody>
      </p:sp>
      <p:grpSp>
        <p:nvGrpSpPr>
          <p:cNvPr id="3" name="Group 2">
            <a:extLst>
              <a:ext uri="{FF2B5EF4-FFF2-40B4-BE49-F238E27FC236}">
                <a16:creationId xmlns:a16="http://schemas.microsoft.com/office/drawing/2014/main" id="{EA9D573A-329E-1547-A42A-84616B77F159}"/>
              </a:ext>
            </a:extLst>
          </p:cNvPr>
          <p:cNvGrpSpPr/>
          <p:nvPr/>
        </p:nvGrpSpPr>
        <p:grpSpPr>
          <a:xfrm>
            <a:off x="8099776" y="3993758"/>
            <a:ext cx="3367653" cy="2805710"/>
            <a:chOff x="7951789" y="4025320"/>
            <a:chExt cx="3367653" cy="2805710"/>
          </a:xfrm>
        </p:grpSpPr>
        <p:sp>
          <p:nvSpPr>
            <p:cNvPr id="33" name="Rectangle 32">
              <a:extLst>
                <a:ext uri="{FF2B5EF4-FFF2-40B4-BE49-F238E27FC236}">
                  <a16:creationId xmlns:a16="http://schemas.microsoft.com/office/drawing/2014/main" id="{3F74FF39-1D1E-9A4F-B7D1-636D748EE7A4}"/>
                </a:ext>
              </a:extLst>
            </p:cNvPr>
            <p:cNvSpPr/>
            <p:nvPr/>
          </p:nvSpPr>
          <p:spPr>
            <a:xfrm>
              <a:off x="7951789" y="4025320"/>
              <a:ext cx="3367653" cy="2805710"/>
            </a:xfrm>
            <a:prstGeom prst="rect">
              <a:avLst/>
            </a:prstGeom>
            <a:solidFill>
              <a:srgbClr val="F2F2F2">
                <a:alpha val="85490"/>
              </a:srgbClr>
            </a:solid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6" name="TextBox 25">
              <a:extLst>
                <a:ext uri="{FF2B5EF4-FFF2-40B4-BE49-F238E27FC236}">
                  <a16:creationId xmlns:a16="http://schemas.microsoft.com/office/drawing/2014/main" id="{BC348B16-98F3-9747-A9CC-26684E8E94F5}"/>
                </a:ext>
              </a:extLst>
            </p:cNvPr>
            <p:cNvSpPr txBox="1"/>
            <p:nvPr/>
          </p:nvSpPr>
          <p:spPr>
            <a:xfrm>
              <a:off x="8250828" y="5695822"/>
              <a:ext cx="754280" cy="1015663"/>
            </a:xfrm>
            <a:prstGeom prst="rect">
              <a:avLst/>
            </a:prstGeom>
            <a:noFill/>
          </p:spPr>
          <p:txBody>
            <a:bodyPr wrap="square" rtlCol="0">
              <a:spAutoFit/>
            </a:bodyPr>
            <a:lstStyle/>
            <a:p>
              <a:pPr algn="ctr"/>
              <a:r>
                <a:rPr lang="en-US" sz="6000" dirty="0">
                  <a:solidFill>
                    <a:schemeClr val="tx1">
                      <a:lumMod val="85000"/>
                      <a:lumOff val="15000"/>
                    </a:schemeClr>
                  </a:solidFill>
                </a:rPr>
                <a:t>↑</a:t>
              </a:r>
            </a:p>
          </p:txBody>
        </p:sp>
        <p:sp>
          <p:nvSpPr>
            <p:cNvPr id="27" name="TextBox 26">
              <a:extLst>
                <a:ext uri="{FF2B5EF4-FFF2-40B4-BE49-F238E27FC236}">
                  <a16:creationId xmlns:a16="http://schemas.microsoft.com/office/drawing/2014/main" id="{30E7B5F6-5DDC-8745-8320-373DBD46EE9C}"/>
                </a:ext>
              </a:extLst>
            </p:cNvPr>
            <p:cNvSpPr txBox="1"/>
            <p:nvPr/>
          </p:nvSpPr>
          <p:spPr>
            <a:xfrm>
              <a:off x="8886417" y="5699338"/>
              <a:ext cx="2433025" cy="1015663"/>
            </a:xfrm>
            <a:prstGeom prst="rect">
              <a:avLst/>
            </a:prstGeom>
            <a:noFill/>
          </p:spPr>
          <p:txBody>
            <a:bodyPr wrap="square" rtlCol="0">
              <a:spAutoFit/>
            </a:bodyPr>
            <a:lstStyle/>
            <a:p>
              <a:pPr algn="ctr"/>
              <a:r>
                <a:rPr lang="en-US" sz="3000" dirty="0">
                  <a:solidFill>
                    <a:schemeClr val="tx1">
                      <a:lumMod val="85000"/>
                      <a:lumOff val="15000"/>
                    </a:schemeClr>
                  </a:solidFill>
                </a:rPr>
                <a:t>Temperature in Ocean</a:t>
              </a:r>
            </a:p>
          </p:txBody>
        </p:sp>
      </p:grpSp>
      <p:sp>
        <p:nvSpPr>
          <p:cNvPr id="23" name="TextBox 22">
            <a:extLst>
              <a:ext uri="{FF2B5EF4-FFF2-40B4-BE49-F238E27FC236}">
                <a16:creationId xmlns:a16="http://schemas.microsoft.com/office/drawing/2014/main" id="{A20F7ACE-861E-BF41-9DFC-E0E26A373EA1}"/>
              </a:ext>
            </a:extLst>
          </p:cNvPr>
          <p:cNvSpPr txBox="1"/>
          <p:nvPr/>
        </p:nvSpPr>
        <p:spPr>
          <a:xfrm>
            <a:off x="8177817" y="4062796"/>
            <a:ext cx="754280" cy="1015663"/>
          </a:xfrm>
          <a:prstGeom prst="rect">
            <a:avLst/>
          </a:prstGeom>
          <a:noFill/>
        </p:spPr>
        <p:txBody>
          <a:bodyPr wrap="square" rtlCol="0">
            <a:spAutoFit/>
          </a:bodyPr>
          <a:lstStyle/>
          <a:p>
            <a:pPr algn="ctr"/>
            <a:r>
              <a:rPr lang="en-US" sz="6000" dirty="0">
                <a:solidFill>
                  <a:schemeClr val="tx1">
                    <a:lumMod val="85000"/>
                    <a:lumOff val="15000"/>
                  </a:schemeClr>
                </a:solidFill>
              </a:rPr>
              <a:t>↑</a:t>
            </a:r>
          </a:p>
        </p:txBody>
      </p:sp>
      <p:sp>
        <p:nvSpPr>
          <p:cNvPr id="24" name="TextBox 23">
            <a:extLst>
              <a:ext uri="{FF2B5EF4-FFF2-40B4-BE49-F238E27FC236}">
                <a16:creationId xmlns:a16="http://schemas.microsoft.com/office/drawing/2014/main" id="{1516A0FC-77DC-1D41-B179-0A228F945D67}"/>
              </a:ext>
            </a:extLst>
          </p:cNvPr>
          <p:cNvSpPr txBox="1"/>
          <p:nvPr/>
        </p:nvSpPr>
        <p:spPr>
          <a:xfrm>
            <a:off x="8812588" y="4120906"/>
            <a:ext cx="2551717" cy="1015663"/>
          </a:xfrm>
          <a:prstGeom prst="rect">
            <a:avLst/>
          </a:prstGeom>
          <a:noFill/>
        </p:spPr>
        <p:txBody>
          <a:bodyPr wrap="square" rtlCol="0">
            <a:spAutoFit/>
          </a:bodyPr>
          <a:lstStyle/>
          <a:p>
            <a:pPr algn="ctr"/>
            <a:r>
              <a:rPr lang="en-US" sz="3000" dirty="0">
                <a:solidFill>
                  <a:schemeClr val="tx1">
                    <a:lumMod val="85000"/>
                    <a:lumOff val="15000"/>
                  </a:schemeClr>
                </a:solidFill>
              </a:rPr>
              <a:t>Temperature in Atmosphere</a:t>
            </a:r>
          </a:p>
        </p:txBody>
      </p:sp>
      <p:sp>
        <p:nvSpPr>
          <p:cNvPr id="25" name="TextBox 24">
            <a:extLst>
              <a:ext uri="{FF2B5EF4-FFF2-40B4-BE49-F238E27FC236}">
                <a16:creationId xmlns:a16="http://schemas.microsoft.com/office/drawing/2014/main" id="{B32E5D3D-DCA1-6F4C-BA7A-F47171224854}"/>
              </a:ext>
            </a:extLst>
          </p:cNvPr>
          <p:cNvSpPr txBox="1"/>
          <p:nvPr/>
        </p:nvSpPr>
        <p:spPr>
          <a:xfrm>
            <a:off x="9642070" y="4861369"/>
            <a:ext cx="465548" cy="854080"/>
          </a:xfrm>
          <a:prstGeom prst="rect">
            <a:avLst/>
          </a:prstGeom>
          <a:noFill/>
        </p:spPr>
        <p:txBody>
          <a:bodyPr wrap="square" rtlCol="0">
            <a:spAutoFit/>
          </a:bodyPr>
          <a:lstStyle/>
          <a:p>
            <a:pPr algn="ctr"/>
            <a:r>
              <a:rPr lang="en-US" sz="4950" dirty="0">
                <a:solidFill>
                  <a:schemeClr val="tx1">
                    <a:lumMod val="85000"/>
                    <a:lumOff val="15000"/>
                  </a:schemeClr>
                </a:solidFill>
              </a:rPr>
              <a:t>=</a:t>
            </a:r>
          </a:p>
        </p:txBody>
      </p:sp>
      <p:pic>
        <p:nvPicPr>
          <p:cNvPr id="22" name="Graphic 21">
            <a:extLst>
              <a:ext uri="{FF2B5EF4-FFF2-40B4-BE49-F238E27FC236}">
                <a16:creationId xmlns:a16="http://schemas.microsoft.com/office/drawing/2014/main" id="{FAF973B7-B96C-8648-8071-715C89909818}"/>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9983546" y="847699"/>
            <a:ext cx="1669124" cy="1696264"/>
          </a:xfrm>
          <a:prstGeom prst="rect">
            <a:avLst/>
          </a:prstGeom>
        </p:spPr>
      </p:pic>
      <p:sp>
        <p:nvSpPr>
          <p:cNvPr id="37" name="Lightning Bolt 36">
            <a:extLst>
              <a:ext uri="{FF2B5EF4-FFF2-40B4-BE49-F238E27FC236}">
                <a16:creationId xmlns:a16="http://schemas.microsoft.com/office/drawing/2014/main" id="{2590A85D-9557-1C4B-9772-ABB1DD86AB28}"/>
              </a:ext>
            </a:extLst>
          </p:cNvPr>
          <p:cNvSpPr/>
          <p:nvPr/>
        </p:nvSpPr>
        <p:spPr>
          <a:xfrm rot="18460587" flipV="1">
            <a:off x="4659407" y="3459317"/>
            <a:ext cx="720866" cy="919432"/>
          </a:xfrm>
          <a:prstGeom prst="lightningBolt">
            <a:avLst/>
          </a:prstGeom>
          <a:solidFill>
            <a:srgbClr val="FFC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Lightning Bolt 37">
            <a:extLst>
              <a:ext uri="{FF2B5EF4-FFF2-40B4-BE49-F238E27FC236}">
                <a16:creationId xmlns:a16="http://schemas.microsoft.com/office/drawing/2014/main" id="{8FF78B72-9BD5-DB43-BCAB-479D7F3F20F2}"/>
              </a:ext>
            </a:extLst>
          </p:cNvPr>
          <p:cNvSpPr/>
          <p:nvPr/>
        </p:nvSpPr>
        <p:spPr>
          <a:xfrm rot="18695053" flipV="1">
            <a:off x="5385176" y="3643075"/>
            <a:ext cx="720866" cy="919432"/>
          </a:xfrm>
          <a:prstGeom prst="lightningBolt">
            <a:avLst/>
          </a:prstGeom>
          <a:solidFill>
            <a:srgbClr val="FFC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a:extLst>
              <a:ext uri="{FF2B5EF4-FFF2-40B4-BE49-F238E27FC236}">
                <a16:creationId xmlns:a16="http://schemas.microsoft.com/office/drawing/2014/main" id="{1FA1CEFE-055A-F446-A2D1-BCC4F6CF745C}"/>
              </a:ext>
            </a:extLst>
          </p:cNvPr>
          <p:cNvSpPr txBox="1"/>
          <p:nvPr/>
        </p:nvSpPr>
        <p:spPr>
          <a:xfrm>
            <a:off x="5832193" y="3601131"/>
            <a:ext cx="2078927" cy="923330"/>
          </a:xfrm>
          <a:prstGeom prst="rect">
            <a:avLst/>
          </a:prstGeom>
          <a:noFill/>
        </p:spPr>
        <p:txBody>
          <a:bodyPr wrap="square" rtlCol="0">
            <a:spAutoFit/>
          </a:bodyPr>
          <a:lstStyle/>
          <a:p>
            <a:pPr algn="ctr"/>
            <a:r>
              <a:rPr lang="en-US" dirty="0">
                <a:solidFill>
                  <a:schemeClr val="bg1">
                    <a:lumMod val="95000"/>
                  </a:schemeClr>
                </a:solidFill>
              </a:rPr>
              <a:t>Reflected Radiation</a:t>
            </a:r>
          </a:p>
          <a:p>
            <a:pPr algn="ctr"/>
            <a:r>
              <a:rPr lang="en-US" dirty="0">
                <a:solidFill>
                  <a:schemeClr val="bg1">
                    <a:lumMod val="95000"/>
                  </a:schemeClr>
                </a:solidFill>
              </a:rPr>
              <a:t>(heat from the Earth’s surface)</a:t>
            </a:r>
          </a:p>
        </p:txBody>
      </p:sp>
    </p:spTree>
    <p:extLst>
      <p:ext uri="{BB962C8B-B14F-4D97-AF65-F5344CB8AC3E}">
        <p14:creationId xmlns:p14="http://schemas.microsoft.com/office/powerpoint/2010/main" val="3872301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6A6FE9A1-675A-4E49-A1B4-02381FA399DB}"/>
              </a:ext>
            </a:extLst>
          </p:cNvPr>
          <p:cNvSpPr/>
          <p:nvPr/>
        </p:nvSpPr>
        <p:spPr>
          <a:xfrm>
            <a:off x="-17529" y="3783"/>
            <a:ext cx="12192000" cy="6858000"/>
          </a:xfrm>
          <a:prstGeom prst="rect">
            <a:avLst/>
          </a:prstGeom>
          <a:solidFill>
            <a:schemeClr val="tx1">
              <a:lumMod val="75000"/>
              <a:lumOff val="2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endParaRPr>
          </a:p>
        </p:txBody>
      </p:sp>
      <p:sp>
        <p:nvSpPr>
          <p:cNvPr id="41" name="TextBox 40">
            <a:extLst>
              <a:ext uri="{FF2B5EF4-FFF2-40B4-BE49-F238E27FC236}">
                <a16:creationId xmlns:a16="http://schemas.microsoft.com/office/drawing/2014/main" id="{862A1B95-16C2-BF43-A7F4-53787F50B461}"/>
              </a:ext>
            </a:extLst>
          </p:cNvPr>
          <p:cNvSpPr txBox="1"/>
          <p:nvPr/>
        </p:nvSpPr>
        <p:spPr>
          <a:xfrm>
            <a:off x="-17529" y="6578636"/>
            <a:ext cx="1228858" cy="276999"/>
          </a:xfrm>
          <a:prstGeom prst="rect">
            <a:avLst/>
          </a:prstGeom>
          <a:noFill/>
        </p:spPr>
        <p:txBody>
          <a:bodyPr wrap="square" rtlCol="0">
            <a:spAutoFit/>
          </a:bodyPr>
          <a:lstStyle/>
          <a:p>
            <a:r>
              <a:rPr lang="en-US" sz="1200" dirty="0">
                <a:solidFill>
                  <a:schemeClr val="bg1">
                    <a:lumMod val="75000"/>
                  </a:schemeClr>
                </a:solidFill>
              </a:rPr>
              <a:t>Ian UMCES</a:t>
            </a:r>
          </a:p>
        </p:txBody>
      </p:sp>
      <p:sp>
        <p:nvSpPr>
          <p:cNvPr id="47" name="Rectangle 46">
            <a:extLst>
              <a:ext uri="{FF2B5EF4-FFF2-40B4-BE49-F238E27FC236}">
                <a16:creationId xmlns:a16="http://schemas.microsoft.com/office/drawing/2014/main" id="{E524C92F-5C96-9B49-AE41-6DA75A4E1FBD}"/>
              </a:ext>
            </a:extLst>
          </p:cNvPr>
          <p:cNvSpPr/>
          <p:nvPr/>
        </p:nvSpPr>
        <p:spPr>
          <a:xfrm>
            <a:off x="-1" y="2365"/>
            <a:ext cx="12192000" cy="685800"/>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The ocean is becoming more acidic </a:t>
            </a:r>
          </a:p>
        </p:txBody>
      </p:sp>
      <p:pic>
        <p:nvPicPr>
          <p:cNvPr id="56" name="Graphic 55">
            <a:extLst>
              <a:ext uri="{FF2B5EF4-FFF2-40B4-BE49-F238E27FC236}">
                <a16:creationId xmlns:a16="http://schemas.microsoft.com/office/drawing/2014/main" id="{39147339-51AD-9747-8156-9C19CEF156C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184631" y="2742310"/>
            <a:ext cx="449606" cy="449606"/>
          </a:xfrm>
          <a:prstGeom prst="rect">
            <a:avLst/>
          </a:prstGeom>
        </p:spPr>
      </p:pic>
      <p:pic>
        <p:nvPicPr>
          <p:cNvPr id="57" name="Graphic 56">
            <a:extLst>
              <a:ext uri="{FF2B5EF4-FFF2-40B4-BE49-F238E27FC236}">
                <a16:creationId xmlns:a16="http://schemas.microsoft.com/office/drawing/2014/main" id="{74644A44-0283-6646-9B23-A361D03AD21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020876" y="1906821"/>
            <a:ext cx="449606" cy="449606"/>
          </a:xfrm>
          <a:prstGeom prst="rect">
            <a:avLst/>
          </a:prstGeom>
        </p:spPr>
      </p:pic>
      <p:pic>
        <p:nvPicPr>
          <p:cNvPr id="58" name="Graphic 57">
            <a:extLst>
              <a:ext uri="{FF2B5EF4-FFF2-40B4-BE49-F238E27FC236}">
                <a16:creationId xmlns:a16="http://schemas.microsoft.com/office/drawing/2014/main" id="{A049D593-5024-6243-94C1-1319E43F75C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13306" y="1265631"/>
            <a:ext cx="449606" cy="449606"/>
          </a:xfrm>
          <a:prstGeom prst="rect">
            <a:avLst/>
          </a:prstGeom>
        </p:spPr>
      </p:pic>
      <p:pic>
        <p:nvPicPr>
          <p:cNvPr id="59" name="Graphic 58">
            <a:extLst>
              <a:ext uri="{FF2B5EF4-FFF2-40B4-BE49-F238E27FC236}">
                <a16:creationId xmlns:a16="http://schemas.microsoft.com/office/drawing/2014/main" id="{FAD23FB6-A2ED-224B-9757-EED9EF6B93F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46393" y="2517507"/>
            <a:ext cx="449606" cy="449606"/>
          </a:xfrm>
          <a:prstGeom prst="rect">
            <a:avLst/>
          </a:prstGeom>
        </p:spPr>
      </p:pic>
      <p:pic>
        <p:nvPicPr>
          <p:cNvPr id="60" name="Graphic 59">
            <a:extLst>
              <a:ext uri="{FF2B5EF4-FFF2-40B4-BE49-F238E27FC236}">
                <a16:creationId xmlns:a16="http://schemas.microsoft.com/office/drawing/2014/main" id="{7A9F848A-E33D-9C47-B592-C75635A5E5D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33249" y="1518103"/>
            <a:ext cx="449606" cy="449606"/>
          </a:xfrm>
          <a:prstGeom prst="rect">
            <a:avLst/>
          </a:prstGeom>
        </p:spPr>
      </p:pic>
      <p:pic>
        <p:nvPicPr>
          <p:cNvPr id="63" name="Graphic 62">
            <a:extLst>
              <a:ext uri="{FF2B5EF4-FFF2-40B4-BE49-F238E27FC236}">
                <a16:creationId xmlns:a16="http://schemas.microsoft.com/office/drawing/2014/main" id="{60C826F5-ED0A-3F40-B609-F414F81A3D2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21520" y="2135492"/>
            <a:ext cx="449606" cy="449606"/>
          </a:xfrm>
          <a:prstGeom prst="rect">
            <a:avLst/>
          </a:prstGeom>
        </p:spPr>
      </p:pic>
      <p:grpSp>
        <p:nvGrpSpPr>
          <p:cNvPr id="18" name="Group 17">
            <a:extLst>
              <a:ext uri="{FF2B5EF4-FFF2-40B4-BE49-F238E27FC236}">
                <a16:creationId xmlns:a16="http://schemas.microsoft.com/office/drawing/2014/main" id="{F0D4957E-3F5E-FC49-8B16-B6588B22482B}"/>
              </a:ext>
            </a:extLst>
          </p:cNvPr>
          <p:cNvGrpSpPr/>
          <p:nvPr/>
        </p:nvGrpSpPr>
        <p:grpSpPr>
          <a:xfrm>
            <a:off x="7306943" y="4779287"/>
            <a:ext cx="5037145" cy="3105785"/>
            <a:chOff x="7154857" y="4109512"/>
            <a:chExt cx="5037145" cy="3105785"/>
          </a:xfrm>
        </p:grpSpPr>
        <p:pic>
          <p:nvPicPr>
            <p:cNvPr id="17" name="Picture 16" descr="A picture containing curtain&#10;&#10;Description automatically generated">
              <a:extLst>
                <a:ext uri="{FF2B5EF4-FFF2-40B4-BE49-F238E27FC236}">
                  <a16:creationId xmlns:a16="http://schemas.microsoft.com/office/drawing/2014/main" id="{6220C557-37B1-A348-8DDA-DBAB0144D0D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7171126" y="4109512"/>
              <a:ext cx="5020876" cy="2510438"/>
            </a:xfrm>
            <a:prstGeom prst="rect">
              <a:avLst/>
            </a:prstGeom>
          </p:spPr>
        </p:pic>
        <p:pic>
          <p:nvPicPr>
            <p:cNvPr id="64" name="Picture 63" descr="A picture containing curtain&#10;&#10;Description automatically generated">
              <a:extLst>
                <a:ext uri="{FF2B5EF4-FFF2-40B4-BE49-F238E27FC236}">
                  <a16:creationId xmlns:a16="http://schemas.microsoft.com/office/drawing/2014/main" id="{9DE23E9E-B6F0-974E-A599-30C5D9FD400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7154857" y="4704859"/>
              <a:ext cx="5020876" cy="2510438"/>
            </a:xfrm>
            <a:prstGeom prst="rect">
              <a:avLst/>
            </a:prstGeom>
          </p:spPr>
        </p:pic>
      </p:grpSp>
      <p:sp>
        <p:nvSpPr>
          <p:cNvPr id="21" name="Oval 20">
            <a:extLst>
              <a:ext uri="{FF2B5EF4-FFF2-40B4-BE49-F238E27FC236}">
                <a16:creationId xmlns:a16="http://schemas.microsoft.com/office/drawing/2014/main" id="{1601DEDD-1A9E-C541-905F-E56F753FC419}"/>
              </a:ext>
            </a:extLst>
          </p:cNvPr>
          <p:cNvSpPr/>
          <p:nvPr/>
        </p:nvSpPr>
        <p:spPr>
          <a:xfrm>
            <a:off x="-662287" y="5033994"/>
            <a:ext cx="2871390" cy="1354333"/>
          </a:xfrm>
          <a:prstGeom prst="ellipse">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39F349CF-E100-2445-8797-919863C9EFF2}"/>
              </a:ext>
            </a:extLst>
          </p:cNvPr>
          <p:cNvSpPr/>
          <p:nvPr/>
        </p:nvSpPr>
        <p:spPr>
          <a:xfrm>
            <a:off x="-129765" y="4702064"/>
            <a:ext cx="7926028" cy="3286389"/>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4" name="Graphic 53">
            <a:extLst>
              <a:ext uri="{FF2B5EF4-FFF2-40B4-BE49-F238E27FC236}">
                <a16:creationId xmlns:a16="http://schemas.microsoft.com/office/drawing/2014/main" id="{B5D35A42-F323-6D44-A92F-6EAE8303BA2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flipH="1">
            <a:off x="-76643" y="1319478"/>
            <a:ext cx="3643631" cy="3848906"/>
          </a:xfrm>
          <a:prstGeom prst="rect">
            <a:avLst/>
          </a:prstGeom>
        </p:spPr>
      </p:pic>
      <p:pic>
        <p:nvPicPr>
          <p:cNvPr id="55" name="Graphic 54">
            <a:extLst>
              <a:ext uri="{FF2B5EF4-FFF2-40B4-BE49-F238E27FC236}">
                <a16:creationId xmlns:a16="http://schemas.microsoft.com/office/drawing/2014/main" id="{C7BAC032-D224-E24B-9CCB-09FAAE5B97C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flipH="1">
            <a:off x="2980735" y="4211034"/>
            <a:ext cx="1705028" cy="822960"/>
          </a:xfrm>
          <a:prstGeom prst="rect">
            <a:avLst/>
          </a:prstGeom>
        </p:spPr>
      </p:pic>
      <p:sp>
        <p:nvSpPr>
          <p:cNvPr id="27" name="TextBox 26">
            <a:extLst>
              <a:ext uri="{FF2B5EF4-FFF2-40B4-BE49-F238E27FC236}">
                <a16:creationId xmlns:a16="http://schemas.microsoft.com/office/drawing/2014/main" id="{4B4DA6D0-3985-944A-B7DA-4FE69D51B158}"/>
              </a:ext>
            </a:extLst>
          </p:cNvPr>
          <p:cNvSpPr txBox="1"/>
          <p:nvPr/>
        </p:nvSpPr>
        <p:spPr>
          <a:xfrm>
            <a:off x="-17529" y="6587858"/>
            <a:ext cx="2025432" cy="276999"/>
          </a:xfrm>
          <a:prstGeom prst="rect">
            <a:avLst/>
          </a:prstGeom>
          <a:noFill/>
        </p:spPr>
        <p:txBody>
          <a:bodyPr wrap="square" rtlCol="0">
            <a:spAutoFit/>
          </a:bodyPr>
          <a:lstStyle/>
          <a:p>
            <a:r>
              <a:rPr lang="en-US" sz="1200" dirty="0">
                <a:solidFill>
                  <a:schemeClr val="bg1">
                    <a:lumMod val="75000"/>
                  </a:schemeClr>
                </a:solidFill>
              </a:rPr>
              <a:t>Image credit: Ian UMCES</a:t>
            </a:r>
          </a:p>
        </p:txBody>
      </p:sp>
      <p:pic>
        <p:nvPicPr>
          <p:cNvPr id="28" name="Graphic 27">
            <a:extLst>
              <a:ext uri="{FF2B5EF4-FFF2-40B4-BE49-F238E27FC236}">
                <a16:creationId xmlns:a16="http://schemas.microsoft.com/office/drawing/2014/main" id="{C3EC9ACC-96C6-394B-81FD-EF2FAA218A9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59748" y="1220620"/>
            <a:ext cx="449606" cy="449606"/>
          </a:xfrm>
          <a:prstGeom prst="rect">
            <a:avLst/>
          </a:prstGeom>
        </p:spPr>
      </p:pic>
    </p:spTree>
    <p:extLst>
      <p:ext uri="{BB962C8B-B14F-4D97-AF65-F5344CB8AC3E}">
        <p14:creationId xmlns:p14="http://schemas.microsoft.com/office/powerpoint/2010/main" val="456843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6A6FE9A1-675A-4E49-A1B4-02381FA399DB}"/>
              </a:ext>
            </a:extLst>
          </p:cNvPr>
          <p:cNvSpPr/>
          <p:nvPr/>
        </p:nvSpPr>
        <p:spPr>
          <a:xfrm>
            <a:off x="-17529" y="3783"/>
            <a:ext cx="12192000" cy="6858000"/>
          </a:xfrm>
          <a:prstGeom prst="rect">
            <a:avLst/>
          </a:prstGeom>
          <a:solidFill>
            <a:schemeClr val="tx1">
              <a:lumMod val="75000"/>
              <a:lumOff val="2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endParaRPr>
          </a:p>
        </p:txBody>
      </p:sp>
      <p:sp>
        <p:nvSpPr>
          <p:cNvPr id="41" name="TextBox 40">
            <a:extLst>
              <a:ext uri="{FF2B5EF4-FFF2-40B4-BE49-F238E27FC236}">
                <a16:creationId xmlns:a16="http://schemas.microsoft.com/office/drawing/2014/main" id="{862A1B95-16C2-BF43-A7F4-53787F50B461}"/>
              </a:ext>
            </a:extLst>
          </p:cNvPr>
          <p:cNvSpPr txBox="1"/>
          <p:nvPr/>
        </p:nvSpPr>
        <p:spPr>
          <a:xfrm>
            <a:off x="-17529" y="6578636"/>
            <a:ext cx="1228858" cy="276999"/>
          </a:xfrm>
          <a:prstGeom prst="rect">
            <a:avLst/>
          </a:prstGeom>
          <a:noFill/>
        </p:spPr>
        <p:txBody>
          <a:bodyPr wrap="square" rtlCol="0">
            <a:spAutoFit/>
          </a:bodyPr>
          <a:lstStyle/>
          <a:p>
            <a:r>
              <a:rPr lang="en-US" sz="1200" dirty="0">
                <a:solidFill>
                  <a:schemeClr val="bg1">
                    <a:lumMod val="75000"/>
                  </a:schemeClr>
                </a:solidFill>
              </a:rPr>
              <a:t>Ian UMCES</a:t>
            </a:r>
          </a:p>
        </p:txBody>
      </p:sp>
      <p:sp>
        <p:nvSpPr>
          <p:cNvPr id="47" name="Rectangle 46">
            <a:extLst>
              <a:ext uri="{FF2B5EF4-FFF2-40B4-BE49-F238E27FC236}">
                <a16:creationId xmlns:a16="http://schemas.microsoft.com/office/drawing/2014/main" id="{E524C92F-5C96-9B49-AE41-6DA75A4E1FBD}"/>
              </a:ext>
            </a:extLst>
          </p:cNvPr>
          <p:cNvSpPr/>
          <p:nvPr/>
        </p:nvSpPr>
        <p:spPr>
          <a:xfrm>
            <a:off x="-1" y="2365"/>
            <a:ext cx="12192000" cy="685800"/>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CO</a:t>
            </a:r>
            <a:r>
              <a:rPr lang="en-US" sz="3800" b="1" baseline="-25000" dirty="0">
                <a:solidFill>
                  <a:schemeClr val="bg1">
                    <a:lumMod val="95000"/>
                  </a:schemeClr>
                </a:solidFill>
                <a:latin typeface="+mj-lt"/>
              </a:rPr>
              <a:t>2</a:t>
            </a:r>
            <a:r>
              <a:rPr lang="en-US" sz="3800" b="1" dirty="0">
                <a:solidFill>
                  <a:schemeClr val="bg1">
                    <a:lumMod val="95000"/>
                  </a:schemeClr>
                </a:solidFill>
                <a:latin typeface="+mj-lt"/>
              </a:rPr>
              <a:t> from the atmosphere dissolves into the ocean</a:t>
            </a:r>
          </a:p>
        </p:txBody>
      </p:sp>
      <p:pic>
        <p:nvPicPr>
          <p:cNvPr id="56" name="Graphic 55">
            <a:extLst>
              <a:ext uri="{FF2B5EF4-FFF2-40B4-BE49-F238E27FC236}">
                <a16:creationId xmlns:a16="http://schemas.microsoft.com/office/drawing/2014/main" id="{39147339-51AD-9747-8156-9C19CEF156C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184631" y="2742310"/>
            <a:ext cx="449606" cy="449606"/>
          </a:xfrm>
          <a:prstGeom prst="rect">
            <a:avLst/>
          </a:prstGeom>
        </p:spPr>
      </p:pic>
      <p:pic>
        <p:nvPicPr>
          <p:cNvPr id="57" name="Graphic 56">
            <a:extLst>
              <a:ext uri="{FF2B5EF4-FFF2-40B4-BE49-F238E27FC236}">
                <a16:creationId xmlns:a16="http://schemas.microsoft.com/office/drawing/2014/main" id="{74644A44-0283-6646-9B23-A361D03AD21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020876" y="1906821"/>
            <a:ext cx="449606" cy="449606"/>
          </a:xfrm>
          <a:prstGeom prst="rect">
            <a:avLst/>
          </a:prstGeom>
        </p:spPr>
      </p:pic>
      <p:pic>
        <p:nvPicPr>
          <p:cNvPr id="58" name="Graphic 57">
            <a:extLst>
              <a:ext uri="{FF2B5EF4-FFF2-40B4-BE49-F238E27FC236}">
                <a16:creationId xmlns:a16="http://schemas.microsoft.com/office/drawing/2014/main" id="{A049D593-5024-6243-94C1-1319E43F75C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13306" y="1265631"/>
            <a:ext cx="449606" cy="449606"/>
          </a:xfrm>
          <a:prstGeom prst="rect">
            <a:avLst/>
          </a:prstGeom>
        </p:spPr>
      </p:pic>
      <p:pic>
        <p:nvPicPr>
          <p:cNvPr id="59" name="Graphic 58">
            <a:extLst>
              <a:ext uri="{FF2B5EF4-FFF2-40B4-BE49-F238E27FC236}">
                <a16:creationId xmlns:a16="http://schemas.microsoft.com/office/drawing/2014/main" id="{FAD23FB6-A2ED-224B-9757-EED9EF6B93F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46393" y="2517507"/>
            <a:ext cx="449606" cy="449606"/>
          </a:xfrm>
          <a:prstGeom prst="rect">
            <a:avLst/>
          </a:prstGeom>
        </p:spPr>
      </p:pic>
      <p:pic>
        <p:nvPicPr>
          <p:cNvPr id="60" name="Graphic 59">
            <a:extLst>
              <a:ext uri="{FF2B5EF4-FFF2-40B4-BE49-F238E27FC236}">
                <a16:creationId xmlns:a16="http://schemas.microsoft.com/office/drawing/2014/main" id="{7A9F848A-E33D-9C47-B592-C75635A5E5D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33249" y="1518103"/>
            <a:ext cx="449606" cy="449606"/>
          </a:xfrm>
          <a:prstGeom prst="rect">
            <a:avLst/>
          </a:prstGeom>
        </p:spPr>
      </p:pic>
      <p:pic>
        <p:nvPicPr>
          <p:cNvPr id="63" name="Graphic 62">
            <a:extLst>
              <a:ext uri="{FF2B5EF4-FFF2-40B4-BE49-F238E27FC236}">
                <a16:creationId xmlns:a16="http://schemas.microsoft.com/office/drawing/2014/main" id="{60C826F5-ED0A-3F40-B609-F414F81A3D2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21520" y="2135492"/>
            <a:ext cx="449606" cy="449606"/>
          </a:xfrm>
          <a:prstGeom prst="rect">
            <a:avLst/>
          </a:prstGeom>
        </p:spPr>
      </p:pic>
      <p:grpSp>
        <p:nvGrpSpPr>
          <p:cNvPr id="18" name="Group 17">
            <a:extLst>
              <a:ext uri="{FF2B5EF4-FFF2-40B4-BE49-F238E27FC236}">
                <a16:creationId xmlns:a16="http://schemas.microsoft.com/office/drawing/2014/main" id="{F0D4957E-3F5E-FC49-8B16-B6588B22482B}"/>
              </a:ext>
            </a:extLst>
          </p:cNvPr>
          <p:cNvGrpSpPr/>
          <p:nvPr/>
        </p:nvGrpSpPr>
        <p:grpSpPr>
          <a:xfrm>
            <a:off x="7306943" y="4779287"/>
            <a:ext cx="5037145" cy="3105785"/>
            <a:chOff x="7154857" y="4109512"/>
            <a:chExt cx="5037145" cy="3105785"/>
          </a:xfrm>
        </p:grpSpPr>
        <p:pic>
          <p:nvPicPr>
            <p:cNvPr id="17" name="Picture 16" descr="A picture containing curtain&#10;&#10;Description automatically generated">
              <a:extLst>
                <a:ext uri="{FF2B5EF4-FFF2-40B4-BE49-F238E27FC236}">
                  <a16:creationId xmlns:a16="http://schemas.microsoft.com/office/drawing/2014/main" id="{6220C557-37B1-A348-8DDA-DBAB0144D0D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7171126" y="4109512"/>
              <a:ext cx="5020876" cy="2510438"/>
            </a:xfrm>
            <a:prstGeom prst="rect">
              <a:avLst/>
            </a:prstGeom>
          </p:spPr>
        </p:pic>
        <p:pic>
          <p:nvPicPr>
            <p:cNvPr id="64" name="Picture 63" descr="A picture containing curtain&#10;&#10;Description automatically generated">
              <a:extLst>
                <a:ext uri="{FF2B5EF4-FFF2-40B4-BE49-F238E27FC236}">
                  <a16:creationId xmlns:a16="http://schemas.microsoft.com/office/drawing/2014/main" id="{9DE23E9E-B6F0-974E-A599-30C5D9FD400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7154857" y="4704859"/>
              <a:ext cx="5020876" cy="2510438"/>
            </a:xfrm>
            <a:prstGeom prst="rect">
              <a:avLst/>
            </a:prstGeom>
          </p:spPr>
        </p:pic>
      </p:grpSp>
      <p:sp>
        <p:nvSpPr>
          <p:cNvPr id="21" name="Oval 20">
            <a:extLst>
              <a:ext uri="{FF2B5EF4-FFF2-40B4-BE49-F238E27FC236}">
                <a16:creationId xmlns:a16="http://schemas.microsoft.com/office/drawing/2014/main" id="{1601DEDD-1A9E-C541-905F-E56F753FC419}"/>
              </a:ext>
            </a:extLst>
          </p:cNvPr>
          <p:cNvSpPr/>
          <p:nvPr/>
        </p:nvSpPr>
        <p:spPr>
          <a:xfrm>
            <a:off x="-662287" y="5033994"/>
            <a:ext cx="2871390" cy="1354333"/>
          </a:xfrm>
          <a:prstGeom prst="ellipse">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39F349CF-E100-2445-8797-919863C9EFF2}"/>
              </a:ext>
            </a:extLst>
          </p:cNvPr>
          <p:cNvSpPr/>
          <p:nvPr/>
        </p:nvSpPr>
        <p:spPr>
          <a:xfrm>
            <a:off x="-129765" y="4702064"/>
            <a:ext cx="7926028" cy="3286389"/>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4" name="Graphic 53">
            <a:extLst>
              <a:ext uri="{FF2B5EF4-FFF2-40B4-BE49-F238E27FC236}">
                <a16:creationId xmlns:a16="http://schemas.microsoft.com/office/drawing/2014/main" id="{B5D35A42-F323-6D44-A92F-6EAE8303BA2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flipH="1">
            <a:off x="-76643" y="1319478"/>
            <a:ext cx="3643631" cy="3848906"/>
          </a:xfrm>
          <a:prstGeom prst="rect">
            <a:avLst/>
          </a:prstGeom>
        </p:spPr>
      </p:pic>
      <p:pic>
        <p:nvPicPr>
          <p:cNvPr id="55" name="Graphic 54">
            <a:extLst>
              <a:ext uri="{FF2B5EF4-FFF2-40B4-BE49-F238E27FC236}">
                <a16:creationId xmlns:a16="http://schemas.microsoft.com/office/drawing/2014/main" id="{C7BAC032-D224-E24B-9CCB-09FAAE5B97C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flipH="1">
            <a:off x="2980735" y="4211034"/>
            <a:ext cx="1705028" cy="822960"/>
          </a:xfrm>
          <a:prstGeom prst="rect">
            <a:avLst/>
          </a:prstGeom>
        </p:spPr>
      </p:pic>
      <p:grpSp>
        <p:nvGrpSpPr>
          <p:cNvPr id="33" name="Group 32">
            <a:extLst>
              <a:ext uri="{FF2B5EF4-FFF2-40B4-BE49-F238E27FC236}">
                <a16:creationId xmlns:a16="http://schemas.microsoft.com/office/drawing/2014/main" id="{3399A258-7040-FE48-B9BA-14F19DBD6CCE}"/>
              </a:ext>
            </a:extLst>
          </p:cNvPr>
          <p:cNvGrpSpPr/>
          <p:nvPr/>
        </p:nvGrpSpPr>
        <p:grpSpPr>
          <a:xfrm rot="20130886">
            <a:off x="6862770" y="3014236"/>
            <a:ext cx="1264793" cy="2611626"/>
            <a:chOff x="8390461" y="2889952"/>
            <a:chExt cx="1264793" cy="2611626"/>
          </a:xfrm>
        </p:grpSpPr>
        <p:pic>
          <p:nvPicPr>
            <p:cNvPr id="25" name="Graphic 24">
              <a:extLst>
                <a:ext uri="{FF2B5EF4-FFF2-40B4-BE49-F238E27FC236}">
                  <a16:creationId xmlns:a16="http://schemas.microsoft.com/office/drawing/2014/main" id="{76375827-ADA8-D64E-A7EE-C23EC83CE9D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390461" y="2889952"/>
              <a:ext cx="1264793" cy="2611626"/>
            </a:xfrm>
            <a:prstGeom prst="rect">
              <a:avLst/>
            </a:prstGeom>
          </p:spPr>
        </p:pic>
        <p:pic>
          <p:nvPicPr>
            <p:cNvPr id="65" name="Graphic 64">
              <a:extLst>
                <a:ext uri="{FF2B5EF4-FFF2-40B4-BE49-F238E27FC236}">
                  <a16:creationId xmlns:a16="http://schemas.microsoft.com/office/drawing/2014/main" id="{1F973184-DA24-1340-89E7-929C71059EC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44339" y="3057332"/>
              <a:ext cx="449606" cy="449606"/>
            </a:xfrm>
            <a:prstGeom prst="rect">
              <a:avLst/>
            </a:prstGeom>
          </p:spPr>
        </p:pic>
        <p:pic>
          <p:nvPicPr>
            <p:cNvPr id="66" name="Graphic 65">
              <a:extLst>
                <a:ext uri="{FF2B5EF4-FFF2-40B4-BE49-F238E27FC236}">
                  <a16:creationId xmlns:a16="http://schemas.microsoft.com/office/drawing/2014/main" id="{34A31B18-18E6-8C45-85CB-A0C1B0763DA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573251" y="3609817"/>
              <a:ext cx="449606" cy="449606"/>
            </a:xfrm>
            <a:prstGeom prst="rect">
              <a:avLst/>
            </a:prstGeom>
          </p:spPr>
        </p:pic>
        <p:pic>
          <p:nvPicPr>
            <p:cNvPr id="67" name="Graphic 66">
              <a:extLst>
                <a:ext uri="{FF2B5EF4-FFF2-40B4-BE49-F238E27FC236}">
                  <a16:creationId xmlns:a16="http://schemas.microsoft.com/office/drawing/2014/main" id="{9870A00C-DCCD-CE47-B79E-C6D5718B968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44339" y="4180058"/>
              <a:ext cx="449606" cy="449606"/>
            </a:xfrm>
            <a:prstGeom prst="rect">
              <a:avLst/>
            </a:prstGeom>
          </p:spPr>
        </p:pic>
      </p:grpSp>
      <p:pic>
        <p:nvPicPr>
          <p:cNvPr id="68" name="Graphic 67">
            <a:extLst>
              <a:ext uri="{FF2B5EF4-FFF2-40B4-BE49-F238E27FC236}">
                <a16:creationId xmlns:a16="http://schemas.microsoft.com/office/drawing/2014/main" id="{B5746B66-1B90-5C43-8044-66D8E67EBFC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05648" y="5744106"/>
            <a:ext cx="449606" cy="449606"/>
          </a:xfrm>
          <a:prstGeom prst="rect">
            <a:avLst/>
          </a:prstGeom>
        </p:spPr>
      </p:pic>
      <p:pic>
        <p:nvPicPr>
          <p:cNvPr id="69" name="Graphic 68">
            <a:extLst>
              <a:ext uri="{FF2B5EF4-FFF2-40B4-BE49-F238E27FC236}">
                <a16:creationId xmlns:a16="http://schemas.microsoft.com/office/drawing/2014/main" id="{1EC032D6-19C3-4D4E-A969-4AE2E56BFE3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17721" y="6034506"/>
            <a:ext cx="449606" cy="449606"/>
          </a:xfrm>
          <a:prstGeom prst="rect">
            <a:avLst/>
          </a:prstGeom>
        </p:spPr>
      </p:pic>
      <p:pic>
        <p:nvPicPr>
          <p:cNvPr id="70" name="Graphic 69">
            <a:extLst>
              <a:ext uri="{FF2B5EF4-FFF2-40B4-BE49-F238E27FC236}">
                <a16:creationId xmlns:a16="http://schemas.microsoft.com/office/drawing/2014/main" id="{4C1E5B0A-CD09-AC4D-B163-C1D6CFD0127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345330" y="6333493"/>
            <a:ext cx="449606" cy="449606"/>
          </a:xfrm>
          <a:prstGeom prst="rect">
            <a:avLst/>
          </a:prstGeom>
        </p:spPr>
      </p:pic>
      <p:sp>
        <p:nvSpPr>
          <p:cNvPr id="27" name="TextBox 26">
            <a:extLst>
              <a:ext uri="{FF2B5EF4-FFF2-40B4-BE49-F238E27FC236}">
                <a16:creationId xmlns:a16="http://schemas.microsoft.com/office/drawing/2014/main" id="{4B4DA6D0-3985-944A-B7DA-4FE69D51B158}"/>
              </a:ext>
            </a:extLst>
          </p:cNvPr>
          <p:cNvSpPr txBox="1"/>
          <p:nvPr/>
        </p:nvSpPr>
        <p:spPr>
          <a:xfrm>
            <a:off x="-17529" y="6587858"/>
            <a:ext cx="2025432" cy="276999"/>
          </a:xfrm>
          <a:prstGeom prst="rect">
            <a:avLst/>
          </a:prstGeom>
          <a:noFill/>
        </p:spPr>
        <p:txBody>
          <a:bodyPr wrap="square" rtlCol="0">
            <a:spAutoFit/>
          </a:bodyPr>
          <a:lstStyle/>
          <a:p>
            <a:r>
              <a:rPr lang="en-US" sz="1200" dirty="0">
                <a:solidFill>
                  <a:schemeClr val="bg1">
                    <a:lumMod val="75000"/>
                  </a:schemeClr>
                </a:solidFill>
              </a:rPr>
              <a:t>Image credit: Ian UMCES</a:t>
            </a:r>
          </a:p>
        </p:txBody>
      </p:sp>
      <p:pic>
        <p:nvPicPr>
          <p:cNvPr id="28" name="Graphic 27">
            <a:extLst>
              <a:ext uri="{FF2B5EF4-FFF2-40B4-BE49-F238E27FC236}">
                <a16:creationId xmlns:a16="http://schemas.microsoft.com/office/drawing/2014/main" id="{C3EC9ACC-96C6-394B-81FD-EF2FAA218A9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59748" y="1220620"/>
            <a:ext cx="449606" cy="449606"/>
          </a:xfrm>
          <a:prstGeom prst="rect">
            <a:avLst/>
          </a:prstGeom>
        </p:spPr>
      </p:pic>
    </p:spTree>
    <p:extLst>
      <p:ext uri="{BB962C8B-B14F-4D97-AF65-F5344CB8AC3E}">
        <p14:creationId xmlns:p14="http://schemas.microsoft.com/office/powerpoint/2010/main" val="3633165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6A6FE9A1-675A-4E49-A1B4-02381FA399DB}"/>
              </a:ext>
            </a:extLst>
          </p:cNvPr>
          <p:cNvSpPr/>
          <p:nvPr/>
        </p:nvSpPr>
        <p:spPr>
          <a:xfrm>
            <a:off x="-17529" y="0"/>
            <a:ext cx="12192000" cy="6858000"/>
          </a:xfrm>
          <a:prstGeom prst="rect">
            <a:avLst/>
          </a:prstGeom>
          <a:solidFill>
            <a:schemeClr val="tx1">
              <a:lumMod val="75000"/>
              <a:lumOff val="2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endParaRPr>
          </a:p>
        </p:txBody>
      </p:sp>
      <p:sp>
        <p:nvSpPr>
          <p:cNvPr id="41" name="TextBox 40">
            <a:extLst>
              <a:ext uri="{FF2B5EF4-FFF2-40B4-BE49-F238E27FC236}">
                <a16:creationId xmlns:a16="http://schemas.microsoft.com/office/drawing/2014/main" id="{862A1B95-16C2-BF43-A7F4-53787F50B461}"/>
              </a:ext>
            </a:extLst>
          </p:cNvPr>
          <p:cNvSpPr txBox="1"/>
          <p:nvPr/>
        </p:nvSpPr>
        <p:spPr>
          <a:xfrm>
            <a:off x="-17529" y="6578636"/>
            <a:ext cx="1228858" cy="276999"/>
          </a:xfrm>
          <a:prstGeom prst="rect">
            <a:avLst/>
          </a:prstGeom>
          <a:noFill/>
        </p:spPr>
        <p:txBody>
          <a:bodyPr wrap="square" rtlCol="0">
            <a:spAutoFit/>
          </a:bodyPr>
          <a:lstStyle/>
          <a:p>
            <a:r>
              <a:rPr lang="en-US" sz="1200" dirty="0">
                <a:solidFill>
                  <a:schemeClr val="bg1">
                    <a:lumMod val="75000"/>
                  </a:schemeClr>
                </a:solidFill>
              </a:rPr>
              <a:t>Ian UMCES</a:t>
            </a:r>
          </a:p>
        </p:txBody>
      </p:sp>
      <p:sp>
        <p:nvSpPr>
          <p:cNvPr id="47" name="Rectangle 46">
            <a:extLst>
              <a:ext uri="{FF2B5EF4-FFF2-40B4-BE49-F238E27FC236}">
                <a16:creationId xmlns:a16="http://schemas.microsoft.com/office/drawing/2014/main" id="{E524C92F-5C96-9B49-AE41-6DA75A4E1FBD}"/>
              </a:ext>
            </a:extLst>
          </p:cNvPr>
          <p:cNvSpPr/>
          <p:nvPr/>
        </p:nvSpPr>
        <p:spPr>
          <a:xfrm>
            <a:off x="-1" y="2365"/>
            <a:ext cx="12192000" cy="1141850"/>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Dissolved CO</a:t>
            </a:r>
            <a:r>
              <a:rPr lang="en-US" sz="3800" b="1" baseline="-25000" dirty="0">
                <a:solidFill>
                  <a:schemeClr val="bg1">
                    <a:lumMod val="95000"/>
                  </a:schemeClr>
                </a:solidFill>
                <a:latin typeface="+mj-lt"/>
              </a:rPr>
              <a:t>2</a:t>
            </a:r>
            <a:r>
              <a:rPr lang="en-US" sz="3800" b="1" dirty="0">
                <a:solidFill>
                  <a:schemeClr val="bg1">
                    <a:lumMod val="95000"/>
                  </a:schemeClr>
                </a:solidFill>
                <a:latin typeface="+mj-lt"/>
              </a:rPr>
              <a:t> reacts with H</a:t>
            </a:r>
            <a:r>
              <a:rPr lang="en-US" sz="3800" b="1" baseline="-25000" dirty="0">
                <a:solidFill>
                  <a:schemeClr val="bg1">
                    <a:lumMod val="95000"/>
                  </a:schemeClr>
                </a:solidFill>
                <a:latin typeface="+mj-lt"/>
              </a:rPr>
              <a:t>2</a:t>
            </a:r>
            <a:r>
              <a:rPr lang="en-US" sz="3800" b="1" dirty="0">
                <a:solidFill>
                  <a:schemeClr val="bg1">
                    <a:lumMod val="95000"/>
                  </a:schemeClr>
                </a:solidFill>
                <a:latin typeface="+mj-lt"/>
              </a:rPr>
              <a:t>O releasing H</a:t>
            </a:r>
            <a:r>
              <a:rPr lang="en-US" sz="3800" b="1" baseline="30000" dirty="0">
                <a:solidFill>
                  <a:schemeClr val="bg1">
                    <a:lumMod val="95000"/>
                  </a:schemeClr>
                </a:solidFill>
                <a:latin typeface="+mj-lt"/>
              </a:rPr>
              <a:t>+</a:t>
            </a:r>
            <a:r>
              <a:rPr lang="en-US" sz="3800" b="1" dirty="0">
                <a:solidFill>
                  <a:schemeClr val="bg1">
                    <a:lumMod val="95000"/>
                  </a:schemeClr>
                </a:solidFill>
                <a:latin typeface="+mj-lt"/>
              </a:rPr>
              <a:t>, driving down the pH</a:t>
            </a:r>
          </a:p>
        </p:txBody>
      </p:sp>
      <p:pic>
        <p:nvPicPr>
          <p:cNvPr id="56" name="Graphic 55">
            <a:extLst>
              <a:ext uri="{FF2B5EF4-FFF2-40B4-BE49-F238E27FC236}">
                <a16:creationId xmlns:a16="http://schemas.microsoft.com/office/drawing/2014/main" id="{39147339-51AD-9747-8156-9C19CEF156C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184631" y="2742310"/>
            <a:ext cx="449606" cy="449606"/>
          </a:xfrm>
          <a:prstGeom prst="rect">
            <a:avLst/>
          </a:prstGeom>
        </p:spPr>
      </p:pic>
      <p:pic>
        <p:nvPicPr>
          <p:cNvPr id="57" name="Graphic 56">
            <a:extLst>
              <a:ext uri="{FF2B5EF4-FFF2-40B4-BE49-F238E27FC236}">
                <a16:creationId xmlns:a16="http://schemas.microsoft.com/office/drawing/2014/main" id="{74644A44-0283-6646-9B23-A361D03AD21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020876" y="1906821"/>
            <a:ext cx="449606" cy="449606"/>
          </a:xfrm>
          <a:prstGeom prst="rect">
            <a:avLst/>
          </a:prstGeom>
        </p:spPr>
      </p:pic>
      <p:pic>
        <p:nvPicPr>
          <p:cNvPr id="58" name="Graphic 57">
            <a:extLst>
              <a:ext uri="{FF2B5EF4-FFF2-40B4-BE49-F238E27FC236}">
                <a16:creationId xmlns:a16="http://schemas.microsoft.com/office/drawing/2014/main" id="{A049D593-5024-6243-94C1-1319E43F75C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13306" y="1265631"/>
            <a:ext cx="449606" cy="449606"/>
          </a:xfrm>
          <a:prstGeom prst="rect">
            <a:avLst/>
          </a:prstGeom>
        </p:spPr>
      </p:pic>
      <p:pic>
        <p:nvPicPr>
          <p:cNvPr id="59" name="Graphic 58">
            <a:extLst>
              <a:ext uri="{FF2B5EF4-FFF2-40B4-BE49-F238E27FC236}">
                <a16:creationId xmlns:a16="http://schemas.microsoft.com/office/drawing/2014/main" id="{FAD23FB6-A2ED-224B-9757-EED9EF6B93F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46393" y="2517507"/>
            <a:ext cx="449606" cy="449606"/>
          </a:xfrm>
          <a:prstGeom prst="rect">
            <a:avLst/>
          </a:prstGeom>
        </p:spPr>
      </p:pic>
      <p:pic>
        <p:nvPicPr>
          <p:cNvPr id="60" name="Graphic 59">
            <a:extLst>
              <a:ext uri="{FF2B5EF4-FFF2-40B4-BE49-F238E27FC236}">
                <a16:creationId xmlns:a16="http://schemas.microsoft.com/office/drawing/2014/main" id="{7A9F848A-E33D-9C47-B592-C75635A5E5D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33249" y="1518103"/>
            <a:ext cx="449606" cy="449606"/>
          </a:xfrm>
          <a:prstGeom prst="rect">
            <a:avLst/>
          </a:prstGeom>
        </p:spPr>
      </p:pic>
      <p:pic>
        <p:nvPicPr>
          <p:cNvPr id="63" name="Graphic 62">
            <a:extLst>
              <a:ext uri="{FF2B5EF4-FFF2-40B4-BE49-F238E27FC236}">
                <a16:creationId xmlns:a16="http://schemas.microsoft.com/office/drawing/2014/main" id="{60C826F5-ED0A-3F40-B609-F414F81A3D2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21520" y="2135492"/>
            <a:ext cx="449606" cy="449606"/>
          </a:xfrm>
          <a:prstGeom prst="rect">
            <a:avLst/>
          </a:prstGeom>
        </p:spPr>
      </p:pic>
      <p:grpSp>
        <p:nvGrpSpPr>
          <p:cNvPr id="18" name="Group 17">
            <a:extLst>
              <a:ext uri="{FF2B5EF4-FFF2-40B4-BE49-F238E27FC236}">
                <a16:creationId xmlns:a16="http://schemas.microsoft.com/office/drawing/2014/main" id="{F0D4957E-3F5E-FC49-8B16-B6588B22482B}"/>
              </a:ext>
            </a:extLst>
          </p:cNvPr>
          <p:cNvGrpSpPr/>
          <p:nvPr/>
        </p:nvGrpSpPr>
        <p:grpSpPr>
          <a:xfrm>
            <a:off x="7306943" y="4779287"/>
            <a:ext cx="5037145" cy="3105785"/>
            <a:chOff x="7154857" y="4109512"/>
            <a:chExt cx="5037145" cy="3105785"/>
          </a:xfrm>
        </p:grpSpPr>
        <p:pic>
          <p:nvPicPr>
            <p:cNvPr id="17" name="Picture 16" descr="A picture containing curtain&#10;&#10;Description automatically generated">
              <a:extLst>
                <a:ext uri="{FF2B5EF4-FFF2-40B4-BE49-F238E27FC236}">
                  <a16:creationId xmlns:a16="http://schemas.microsoft.com/office/drawing/2014/main" id="{6220C557-37B1-A348-8DDA-DBAB0144D0D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7171126" y="4109512"/>
              <a:ext cx="5020876" cy="2510438"/>
            </a:xfrm>
            <a:prstGeom prst="rect">
              <a:avLst/>
            </a:prstGeom>
          </p:spPr>
        </p:pic>
        <p:pic>
          <p:nvPicPr>
            <p:cNvPr id="64" name="Picture 63" descr="A picture containing curtain&#10;&#10;Description automatically generated">
              <a:extLst>
                <a:ext uri="{FF2B5EF4-FFF2-40B4-BE49-F238E27FC236}">
                  <a16:creationId xmlns:a16="http://schemas.microsoft.com/office/drawing/2014/main" id="{9DE23E9E-B6F0-974E-A599-30C5D9FD400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7154857" y="4704859"/>
              <a:ext cx="5020876" cy="2510438"/>
            </a:xfrm>
            <a:prstGeom prst="rect">
              <a:avLst/>
            </a:prstGeom>
          </p:spPr>
        </p:pic>
      </p:grpSp>
      <p:sp>
        <p:nvSpPr>
          <p:cNvPr id="21" name="Oval 20">
            <a:extLst>
              <a:ext uri="{FF2B5EF4-FFF2-40B4-BE49-F238E27FC236}">
                <a16:creationId xmlns:a16="http://schemas.microsoft.com/office/drawing/2014/main" id="{1601DEDD-1A9E-C541-905F-E56F753FC419}"/>
              </a:ext>
            </a:extLst>
          </p:cNvPr>
          <p:cNvSpPr/>
          <p:nvPr/>
        </p:nvSpPr>
        <p:spPr>
          <a:xfrm>
            <a:off x="-662287" y="5033994"/>
            <a:ext cx="2871390" cy="1354333"/>
          </a:xfrm>
          <a:prstGeom prst="ellipse">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39F349CF-E100-2445-8797-919863C9EFF2}"/>
              </a:ext>
            </a:extLst>
          </p:cNvPr>
          <p:cNvSpPr/>
          <p:nvPr/>
        </p:nvSpPr>
        <p:spPr>
          <a:xfrm>
            <a:off x="-129765" y="4702064"/>
            <a:ext cx="7926028" cy="3286389"/>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4" name="Graphic 53">
            <a:extLst>
              <a:ext uri="{FF2B5EF4-FFF2-40B4-BE49-F238E27FC236}">
                <a16:creationId xmlns:a16="http://schemas.microsoft.com/office/drawing/2014/main" id="{B5D35A42-F323-6D44-A92F-6EAE8303BA2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flipH="1">
            <a:off x="-76643" y="1319478"/>
            <a:ext cx="3643631" cy="3848906"/>
          </a:xfrm>
          <a:prstGeom prst="rect">
            <a:avLst/>
          </a:prstGeom>
        </p:spPr>
      </p:pic>
      <p:pic>
        <p:nvPicPr>
          <p:cNvPr id="55" name="Graphic 54">
            <a:extLst>
              <a:ext uri="{FF2B5EF4-FFF2-40B4-BE49-F238E27FC236}">
                <a16:creationId xmlns:a16="http://schemas.microsoft.com/office/drawing/2014/main" id="{C7BAC032-D224-E24B-9CCB-09FAAE5B97C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flipH="1">
            <a:off x="2980735" y="4211034"/>
            <a:ext cx="1705028" cy="822960"/>
          </a:xfrm>
          <a:prstGeom prst="rect">
            <a:avLst/>
          </a:prstGeom>
        </p:spPr>
      </p:pic>
      <p:grpSp>
        <p:nvGrpSpPr>
          <p:cNvPr id="33" name="Group 32">
            <a:extLst>
              <a:ext uri="{FF2B5EF4-FFF2-40B4-BE49-F238E27FC236}">
                <a16:creationId xmlns:a16="http://schemas.microsoft.com/office/drawing/2014/main" id="{3399A258-7040-FE48-B9BA-14F19DBD6CCE}"/>
              </a:ext>
            </a:extLst>
          </p:cNvPr>
          <p:cNvGrpSpPr/>
          <p:nvPr/>
        </p:nvGrpSpPr>
        <p:grpSpPr>
          <a:xfrm rot="20130886">
            <a:off x="6862770" y="3014236"/>
            <a:ext cx="1264793" cy="2611626"/>
            <a:chOff x="8390461" y="2889952"/>
            <a:chExt cx="1264793" cy="2611626"/>
          </a:xfrm>
        </p:grpSpPr>
        <p:pic>
          <p:nvPicPr>
            <p:cNvPr id="25" name="Graphic 24">
              <a:extLst>
                <a:ext uri="{FF2B5EF4-FFF2-40B4-BE49-F238E27FC236}">
                  <a16:creationId xmlns:a16="http://schemas.microsoft.com/office/drawing/2014/main" id="{76375827-ADA8-D64E-A7EE-C23EC83CE9D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390461" y="2889952"/>
              <a:ext cx="1264793" cy="2611626"/>
            </a:xfrm>
            <a:prstGeom prst="rect">
              <a:avLst/>
            </a:prstGeom>
          </p:spPr>
        </p:pic>
        <p:pic>
          <p:nvPicPr>
            <p:cNvPr id="65" name="Graphic 64">
              <a:extLst>
                <a:ext uri="{FF2B5EF4-FFF2-40B4-BE49-F238E27FC236}">
                  <a16:creationId xmlns:a16="http://schemas.microsoft.com/office/drawing/2014/main" id="{1F973184-DA24-1340-89E7-929C71059EC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44339" y="3057332"/>
              <a:ext cx="449606" cy="449606"/>
            </a:xfrm>
            <a:prstGeom prst="rect">
              <a:avLst/>
            </a:prstGeom>
          </p:spPr>
        </p:pic>
        <p:pic>
          <p:nvPicPr>
            <p:cNvPr id="66" name="Graphic 65">
              <a:extLst>
                <a:ext uri="{FF2B5EF4-FFF2-40B4-BE49-F238E27FC236}">
                  <a16:creationId xmlns:a16="http://schemas.microsoft.com/office/drawing/2014/main" id="{34A31B18-18E6-8C45-85CB-A0C1B0763DA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573251" y="3609817"/>
              <a:ext cx="449606" cy="449606"/>
            </a:xfrm>
            <a:prstGeom prst="rect">
              <a:avLst/>
            </a:prstGeom>
          </p:spPr>
        </p:pic>
        <p:pic>
          <p:nvPicPr>
            <p:cNvPr id="67" name="Graphic 66">
              <a:extLst>
                <a:ext uri="{FF2B5EF4-FFF2-40B4-BE49-F238E27FC236}">
                  <a16:creationId xmlns:a16="http://schemas.microsoft.com/office/drawing/2014/main" id="{9870A00C-DCCD-CE47-B79E-C6D5718B968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44339" y="4180058"/>
              <a:ext cx="449606" cy="449606"/>
            </a:xfrm>
            <a:prstGeom prst="rect">
              <a:avLst/>
            </a:prstGeom>
          </p:spPr>
        </p:pic>
      </p:grpSp>
      <p:pic>
        <p:nvPicPr>
          <p:cNvPr id="68" name="Graphic 67">
            <a:extLst>
              <a:ext uri="{FF2B5EF4-FFF2-40B4-BE49-F238E27FC236}">
                <a16:creationId xmlns:a16="http://schemas.microsoft.com/office/drawing/2014/main" id="{B5746B66-1B90-5C43-8044-66D8E67EBFC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05648" y="5744106"/>
            <a:ext cx="449606" cy="449606"/>
          </a:xfrm>
          <a:prstGeom prst="rect">
            <a:avLst/>
          </a:prstGeom>
        </p:spPr>
      </p:pic>
      <p:pic>
        <p:nvPicPr>
          <p:cNvPr id="69" name="Graphic 68">
            <a:extLst>
              <a:ext uri="{FF2B5EF4-FFF2-40B4-BE49-F238E27FC236}">
                <a16:creationId xmlns:a16="http://schemas.microsoft.com/office/drawing/2014/main" id="{1EC032D6-19C3-4D4E-A969-4AE2E56BFE3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17721" y="6034506"/>
            <a:ext cx="449606" cy="449606"/>
          </a:xfrm>
          <a:prstGeom prst="rect">
            <a:avLst/>
          </a:prstGeom>
        </p:spPr>
      </p:pic>
      <p:pic>
        <p:nvPicPr>
          <p:cNvPr id="70" name="Graphic 69">
            <a:extLst>
              <a:ext uri="{FF2B5EF4-FFF2-40B4-BE49-F238E27FC236}">
                <a16:creationId xmlns:a16="http://schemas.microsoft.com/office/drawing/2014/main" id="{4C1E5B0A-CD09-AC4D-B163-C1D6CFD0127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345330" y="6333493"/>
            <a:ext cx="449606" cy="449606"/>
          </a:xfrm>
          <a:prstGeom prst="rect">
            <a:avLst/>
          </a:prstGeom>
        </p:spPr>
      </p:pic>
      <p:grpSp>
        <p:nvGrpSpPr>
          <p:cNvPr id="5" name="Group 4">
            <a:extLst>
              <a:ext uri="{FF2B5EF4-FFF2-40B4-BE49-F238E27FC236}">
                <a16:creationId xmlns:a16="http://schemas.microsoft.com/office/drawing/2014/main" id="{E05EEE7D-11A5-8F4B-823D-7760D7E5079D}"/>
              </a:ext>
            </a:extLst>
          </p:cNvPr>
          <p:cNvGrpSpPr/>
          <p:nvPr/>
        </p:nvGrpSpPr>
        <p:grpSpPr>
          <a:xfrm>
            <a:off x="8180620" y="5804660"/>
            <a:ext cx="449606" cy="369332"/>
            <a:chOff x="9817381" y="1475068"/>
            <a:chExt cx="449606" cy="369332"/>
          </a:xfrm>
        </p:grpSpPr>
        <p:sp>
          <p:nvSpPr>
            <p:cNvPr id="3" name="Oval 2">
              <a:extLst>
                <a:ext uri="{FF2B5EF4-FFF2-40B4-BE49-F238E27FC236}">
                  <a16:creationId xmlns:a16="http://schemas.microsoft.com/office/drawing/2014/main" id="{0C7508AC-F728-A747-B420-CAFFE675D7CA}"/>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F896F68-EE3A-B549-A93C-82E95626A0AE}"/>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31" name="Group 30">
            <a:extLst>
              <a:ext uri="{FF2B5EF4-FFF2-40B4-BE49-F238E27FC236}">
                <a16:creationId xmlns:a16="http://schemas.microsoft.com/office/drawing/2014/main" id="{3AC2E0B1-7FF3-D74D-8D9F-A0C30C6E01A0}"/>
              </a:ext>
            </a:extLst>
          </p:cNvPr>
          <p:cNvGrpSpPr/>
          <p:nvPr/>
        </p:nvGrpSpPr>
        <p:grpSpPr>
          <a:xfrm>
            <a:off x="9751161" y="5790831"/>
            <a:ext cx="449606" cy="369332"/>
            <a:chOff x="9817381" y="1475068"/>
            <a:chExt cx="449606" cy="369332"/>
          </a:xfrm>
        </p:grpSpPr>
        <p:sp>
          <p:nvSpPr>
            <p:cNvPr id="32" name="Oval 31">
              <a:extLst>
                <a:ext uri="{FF2B5EF4-FFF2-40B4-BE49-F238E27FC236}">
                  <a16:creationId xmlns:a16="http://schemas.microsoft.com/office/drawing/2014/main" id="{9F6B4A71-E2A8-0D4A-98F5-896AD571F71C}"/>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BF46ED42-5A6C-D94E-95C9-F1CF08036FC0}"/>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35" name="Group 34">
            <a:extLst>
              <a:ext uri="{FF2B5EF4-FFF2-40B4-BE49-F238E27FC236}">
                <a16:creationId xmlns:a16="http://schemas.microsoft.com/office/drawing/2014/main" id="{F3297DCD-38F2-144F-AE38-7169E38C73A9}"/>
              </a:ext>
            </a:extLst>
          </p:cNvPr>
          <p:cNvGrpSpPr/>
          <p:nvPr/>
        </p:nvGrpSpPr>
        <p:grpSpPr>
          <a:xfrm>
            <a:off x="8304717" y="6376669"/>
            <a:ext cx="449606" cy="369332"/>
            <a:chOff x="9817381" y="1475068"/>
            <a:chExt cx="449606" cy="369332"/>
          </a:xfrm>
        </p:grpSpPr>
        <p:sp>
          <p:nvSpPr>
            <p:cNvPr id="36" name="Oval 35">
              <a:extLst>
                <a:ext uri="{FF2B5EF4-FFF2-40B4-BE49-F238E27FC236}">
                  <a16:creationId xmlns:a16="http://schemas.microsoft.com/office/drawing/2014/main" id="{89A663C2-5D97-1D47-BC1C-D90B5FFF6D16}"/>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a:extLst>
                <a:ext uri="{FF2B5EF4-FFF2-40B4-BE49-F238E27FC236}">
                  <a16:creationId xmlns:a16="http://schemas.microsoft.com/office/drawing/2014/main" id="{DCCF0738-3554-D147-BED1-6AD8120C0F76}"/>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38" name="Group 37">
            <a:extLst>
              <a:ext uri="{FF2B5EF4-FFF2-40B4-BE49-F238E27FC236}">
                <a16:creationId xmlns:a16="http://schemas.microsoft.com/office/drawing/2014/main" id="{441AAA3D-8D26-804F-B492-EE631A5FBA32}"/>
              </a:ext>
            </a:extLst>
          </p:cNvPr>
          <p:cNvGrpSpPr/>
          <p:nvPr/>
        </p:nvGrpSpPr>
        <p:grpSpPr>
          <a:xfrm>
            <a:off x="9763284" y="6481752"/>
            <a:ext cx="449606" cy="369332"/>
            <a:chOff x="9817381" y="1475068"/>
            <a:chExt cx="449606" cy="369332"/>
          </a:xfrm>
        </p:grpSpPr>
        <p:sp>
          <p:nvSpPr>
            <p:cNvPr id="39" name="Oval 38">
              <a:extLst>
                <a:ext uri="{FF2B5EF4-FFF2-40B4-BE49-F238E27FC236}">
                  <a16:creationId xmlns:a16="http://schemas.microsoft.com/office/drawing/2014/main" id="{EB8DE86E-6BF6-E94F-9F70-F60234E1E8E1}"/>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a:extLst>
                <a:ext uri="{FF2B5EF4-FFF2-40B4-BE49-F238E27FC236}">
                  <a16:creationId xmlns:a16="http://schemas.microsoft.com/office/drawing/2014/main" id="{ABD58BAE-3172-F844-94A6-4C997B535D41}"/>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42" name="Group 41">
            <a:extLst>
              <a:ext uri="{FF2B5EF4-FFF2-40B4-BE49-F238E27FC236}">
                <a16:creationId xmlns:a16="http://schemas.microsoft.com/office/drawing/2014/main" id="{A36AB7EE-4598-1B49-95D0-438699081C07}"/>
              </a:ext>
            </a:extLst>
          </p:cNvPr>
          <p:cNvGrpSpPr/>
          <p:nvPr/>
        </p:nvGrpSpPr>
        <p:grpSpPr>
          <a:xfrm>
            <a:off x="8880272" y="6507770"/>
            <a:ext cx="449606" cy="369332"/>
            <a:chOff x="9817381" y="1475068"/>
            <a:chExt cx="449606" cy="369332"/>
          </a:xfrm>
        </p:grpSpPr>
        <p:sp>
          <p:nvSpPr>
            <p:cNvPr id="43" name="Oval 42">
              <a:extLst>
                <a:ext uri="{FF2B5EF4-FFF2-40B4-BE49-F238E27FC236}">
                  <a16:creationId xmlns:a16="http://schemas.microsoft.com/office/drawing/2014/main" id="{2D25C5E4-4972-B149-A532-E58BE5EA0EC9}"/>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TextBox 43">
              <a:extLst>
                <a:ext uri="{FF2B5EF4-FFF2-40B4-BE49-F238E27FC236}">
                  <a16:creationId xmlns:a16="http://schemas.microsoft.com/office/drawing/2014/main" id="{93CC90DF-B827-C648-B9C2-B0DE624F7CBE}"/>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45" name="Group 44">
            <a:extLst>
              <a:ext uri="{FF2B5EF4-FFF2-40B4-BE49-F238E27FC236}">
                <a16:creationId xmlns:a16="http://schemas.microsoft.com/office/drawing/2014/main" id="{4D160E3B-A1DA-DF42-8FF6-D9998FB7F4CC}"/>
              </a:ext>
            </a:extLst>
          </p:cNvPr>
          <p:cNvGrpSpPr/>
          <p:nvPr/>
        </p:nvGrpSpPr>
        <p:grpSpPr>
          <a:xfrm>
            <a:off x="9925957" y="6184079"/>
            <a:ext cx="449606" cy="369332"/>
            <a:chOff x="9817381" y="1475068"/>
            <a:chExt cx="449606" cy="369332"/>
          </a:xfrm>
        </p:grpSpPr>
        <p:sp>
          <p:nvSpPr>
            <p:cNvPr id="48" name="Oval 47">
              <a:extLst>
                <a:ext uri="{FF2B5EF4-FFF2-40B4-BE49-F238E27FC236}">
                  <a16:creationId xmlns:a16="http://schemas.microsoft.com/office/drawing/2014/main" id="{B8B6414C-28A0-B342-8695-4639D6B76343}"/>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Box 48">
              <a:extLst>
                <a:ext uri="{FF2B5EF4-FFF2-40B4-BE49-F238E27FC236}">
                  <a16:creationId xmlns:a16="http://schemas.microsoft.com/office/drawing/2014/main" id="{A75E7741-1858-8945-86DA-D1D2D19349D9}"/>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50" name="Group 49">
            <a:extLst>
              <a:ext uri="{FF2B5EF4-FFF2-40B4-BE49-F238E27FC236}">
                <a16:creationId xmlns:a16="http://schemas.microsoft.com/office/drawing/2014/main" id="{38818108-5AE7-E34B-BF56-DE8110435153}"/>
              </a:ext>
            </a:extLst>
          </p:cNvPr>
          <p:cNvGrpSpPr/>
          <p:nvPr/>
        </p:nvGrpSpPr>
        <p:grpSpPr>
          <a:xfrm>
            <a:off x="10252058" y="5936019"/>
            <a:ext cx="449606" cy="369332"/>
            <a:chOff x="9817381" y="1475068"/>
            <a:chExt cx="449606" cy="369332"/>
          </a:xfrm>
        </p:grpSpPr>
        <p:sp>
          <p:nvSpPr>
            <p:cNvPr id="51" name="Oval 50">
              <a:extLst>
                <a:ext uri="{FF2B5EF4-FFF2-40B4-BE49-F238E27FC236}">
                  <a16:creationId xmlns:a16="http://schemas.microsoft.com/office/drawing/2014/main" id="{08B357EC-50A8-2149-81A4-983BE2BAD630}"/>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51">
              <a:extLst>
                <a:ext uri="{FF2B5EF4-FFF2-40B4-BE49-F238E27FC236}">
                  <a16:creationId xmlns:a16="http://schemas.microsoft.com/office/drawing/2014/main" id="{44AD1727-69A3-714B-B03D-84BA5D44C4E5}"/>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53" name="Group 52">
            <a:extLst>
              <a:ext uri="{FF2B5EF4-FFF2-40B4-BE49-F238E27FC236}">
                <a16:creationId xmlns:a16="http://schemas.microsoft.com/office/drawing/2014/main" id="{6821A13B-47E6-6740-914A-3576033441F5}"/>
              </a:ext>
            </a:extLst>
          </p:cNvPr>
          <p:cNvGrpSpPr/>
          <p:nvPr/>
        </p:nvGrpSpPr>
        <p:grpSpPr>
          <a:xfrm>
            <a:off x="7879080" y="6151091"/>
            <a:ext cx="449606" cy="369332"/>
            <a:chOff x="9817381" y="1475068"/>
            <a:chExt cx="449606" cy="369332"/>
          </a:xfrm>
        </p:grpSpPr>
        <p:sp>
          <p:nvSpPr>
            <p:cNvPr id="61" name="Oval 60">
              <a:extLst>
                <a:ext uri="{FF2B5EF4-FFF2-40B4-BE49-F238E27FC236}">
                  <a16:creationId xmlns:a16="http://schemas.microsoft.com/office/drawing/2014/main" id="{7D6D41BD-186B-5341-8A72-D76FB15814A4}"/>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TextBox 61">
              <a:extLst>
                <a:ext uri="{FF2B5EF4-FFF2-40B4-BE49-F238E27FC236}">
                  <a16:creationId xmlns:a16="http://schemas.microsoft.com/office/drawing/2014/main" id="{A4B5358D-3001-8B43-A8B6-464B7F67AF77}"/>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71" name="Group 70">
            <a:extLst>
              <a:ext uri="{FF2B5EF4-FFF2-40B4-BE49-F238E27FC236}">
                <a16:creationId xmlns:a16="http://schemas.microsoft.com/office/drawing/2014/main" id="{7282961F-AFA2-8D4F-B425-EA0E7C1CAB14}"/>
              </a:ext>
            </a:extLst>
          </p:cNvPr>
          <p:cNvGrpSpPr/>
          <p:nvPr/>
        </p:nvGrpSpPr>
        <p:grpSpPr>
          <a:xfrm>
            <a:off x="7926448" y="6526871"/>
            <a:ext cx="449606" cy="369332"/>
            <a:chOff x="9817381" y="1475068"/>
            <a:chExt cx="449606" cy="369332"/>
          </a:xfrm>
        </p:grpSpPr>
        <p:sp>
          <p:nvSpPr>
            <p:cNvPr id="72" name="Oval 71">
              <a:extLst>
                <a:ext uri="{FF2B5EF4-FFF2-40B4-BE49-F238E27FC236}">
                  <a16:creationId xmlns:a16="http://schemas.microsoft.com/office/drawing/2014/main" id="{75BDE025-B188-DC49-BAA4-F125C7FF4267}"/>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TextBox 72">
              <a:extLst>
                <a:ext uri="{FF2B5EF4-FFF2-40B4-BE49-F238E27FC236}">
                  <a16:creationId xmlns:a16="http://schemas.microsoft.com/office/drawing/2014/main" id="{807CA196-35E3-4241-A699-23AC4AA565B6}"/>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sp>
        <p:nvSpPr>
          <p:cNvPr id="74" name="TextBox 73">
            <a:extLst>
              <a:ext uri="{FF2B5EF4-FFF2-40B4-BE49-F238E27FC236}">
                <a16:creationId xmlns:a16="http://schemas.microsoft.com/office/drawing/2014/main" id="{F8723DA9-94CC-D042-A4FE-D1DED6FAC094}"/>
              </a:ext>
            </a:extLst>
          </p:cNvPr>
          <p:cNvSpPr txBox="1"/>
          <p:nvPr/>
        </p:nvSpPr>
        <p:spPr>
          <a:xfrm>
            <a:off x="-17529" y="6587858"/>
            <a:ext cx="2025432" cy="276999"/>
          </a:xfrm>
          <a:prstGeom prst="rect">
            <a:avLst/>
          </a:prstGeom>
          <a:noFill/>
        </p:spPr>
        <p:txBody>
          <a:bodyPr wrap="square" rtlCol="0">
            <a:spAutoFit/>
          </a:bodyPr>
          <a:lstStyle/>
          <a:p>
            <a:r>
              <a:rPr lang="en-US" sz="1200" dirty="0">
                <a:solidFill>
                  <a:schemeClr val="bg1">
                    <a:lumMod val="75000"/>
                  </a:schemeClr>
                </a:solidFill>
              </a:rPr>
              <a:t>Image credit: Ian UMCES</a:t>
            </a:r>
          </a:p>
        </p:txBody>
      </p:sp>
      <p:pic>
        <p:nvPicPr>
          <p:cNvPr id="75" name="Graphic 74">
            <a:extLst>
              <a:ext uri="{FF2B5EF4-FFF2-40B4-BE49-F238E27FC236}">
                <a16:creationId xmlns:a16="http://schemas.microsoft.com/office/drawing/2014/main" id="{E4B63F77-D2DC-3E40-A379-5B500EE8AB5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59748" y="1220620"/>
            <a:ext cx="449606" cy="449606"/>
          </a:xfrm>
          <a:prstGeom prst="rect">
            <a:avLst/>
          </a:prstGeom>
        </p:spPr>
      </p:pic>
    </p:spTree>
    <p:extLst>
      <p:ext uri="{BB962C8B-B14F-4D97-AF65-F5344CB8AC3E}">
        <p14:creationId xmlns:p14="http://schemas.microsoft.com/office/powerpoint/2010/main" val="3170012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6A6FE9A1-675A-4E49-A1B4-02381FA399DB}"/>
              </a:ext>
            </a:extLst>
          </p:cNvPr>
          <p:cNvSpPr/>
          <p:nvPr/>
        </p:nvSpPr>
        <p:spPr>
          <a:xfrm>
            <a:off x="-17529" y="8392"/>
            <a:ext cx="12192000" cy="6858000"/>
          </a:xfrm>
          <a:prstGeom prst="rect">
            <a:avLst/>
          </a:prstGeom>
          <a:solidFill>
            <a:schemeClr val="tx1">
              <a:lumMod val="75000"/>
              <a:lumOff val="2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endParaRPr>
          </a:p>
        </p:txBody>
      </p:sp>
      <p:sp>
        <p:nvSpPr>
          <p:cNvPr id="41" name="TextBox 40">
            <a:extLst>
              <a:ext uri="{FF2B5EF4-FFF2-40B4-BE49-F238E27FC236}">
                <a16:creationId xmlns:a16="http://schemas.microsoft.com/office/drawing/2014/main" id="{862A1B95-16C2-BF43-A7F4-53787F50B461}"/>
              </a:ext>
            </a:extLst>
          </p:cNvPr>
          <p:cNvSpPr txBox="1"/>
          <p:nvPr/>
        </p:nvSpPr>
        <p:spPr>
          <a:xfrm>
            <a:off x="-17529" y="6578636"/>
            <a:ext cx="1228858" cy="276999"/>
          </a:xfrm>
          <a:prstGeom prst="rect">
            <a:avLst/>
          </a:prstGeom>
          <a:noFill/>
        </p:spPr>
        <p:txBody>
          <a:bodyPr wrap="square" rtlCol="0">
            <a:spAutoFit/>
          </a:bodyPr>
          <a:lstStyle/>
          <a:p>
            <a:r>
              <a:rPr lang="en-US" sz="1200" dirty="0">
                <a:solidFill>
                  <a:schemeClr val="bg1">
                    <a:lumMod val="75000"/>
                  </a:schemeClr>
                </a:solidFill>
              </a:rPr>
              <a:t>Ian UMCES</a:t>
            </a:r>
          </a:p>
        </p:txBody>
      </p:sp>
      <p:pic>
        <p:nvPicPr>
          <p:cNvPr id="56" name="Graphic 55">
            <a:extLst>
              <a:ext uri="{FF2B5EF4-FFF2-40B4-BE49-F238E27FC236}">
                <a16:creationId xmlns:a16="http://schemas.microsoft.com/office/drawing/2014/main" id="{39147339-51AD-9747-8156-9C19CEF156C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184631" y="2742310"/>
            <a:ext cx="449606" cy="449606"/>
          </a:xfrm>
          <a:prstGeom prst="rect">
            <a:avLst/>
          </a:prstGeom>
        </p:spPr>
      </p:pic>
      <p:pic>
        <p:nvPicPr>
          <p:cNvPr id="57" name="Graphic 56">
            <a:extLst>
              <a:ext uri="{FF2B5EF4-FFF2-40B4-BE49-F238E27FC236}">
                <a16:creationId xmlns:a16="http://schemas.microsoft.com/office/drawing/2014/main" id="{74644A44-0283-6646-9B23-A361D03AD21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020876" y="1906821"/>
            <a:ext cx="449606" cy="449606"/>
          </a:xfrm>
          <a:prstGeom prst="rect">
            <a:avLst/>
          </a:prstGeom>
        </p:spPr>
      </p:pic>
      <p:pic>
        <p:nvPicPr>
          <p:cNvPr id="58" name="Graphic 57">
            <a:extLst>
              <a:ext uri="{FF2B5EF4-FFF2-40B4-BE49-F238E27FC236}">
                <a16:creationId xmlns:a16="http://schemas.microsoft.com/office/drawing/2014/main" id="{A049D593-5024-6243-94C1-1319E43F75C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13306" y="1265631"/>
            <a:ext cx="449606" cy="449606"/>
          </a:xfrm>
          <a:prstGeom prst="rect">
            <a:avLst/>
          </a:prstGeom>
        </p:spPr>
      </p:pic>
      <p:pic>
        <p:nvPicPr>
          <p:cNvPr id="59" name="Graphic 58">
            <a:extLst>
              <a:ext uri="{FF2B5EF4-FFF2-40B4-BE49-F238E27FC236}">
                <a16:creationId xmlns:a16="http://schemas.microsoft.com/office/drawing/2014/main" id="{FAD23FB6-A2ED-224B-9757-EED9EF6B93F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46393" y="2517507"/>
            <a:ext cx="449606" cy="449606"/>
          </a:xfrm>
          <a:prstGeom prst="rect">
            <a:avLst/>
          </a:prstGeom>
        </p:spPr>
      </p:pic>
      <p:pic>
        <p:nvPicPr>
          <p:cNvPr id="60" name="Graphic 59">
            <a:extLst>
              <a:ext uri="{FF2B5EF4-FFF2-40B4-BE49-F238E27FC236}">
                <a16:creationId xmlns:a16="http://schemas.microsoft.com/office/drawing/2014/main" id="{7A9F848A-E33D-9C47-B592-C75635A5E5D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33249" y="1518103"/>
            <a:ext cx="449606" cy="449606"/>
          </a:xfrm>
          <a:prstGeom prst="rect">
            <a:avLst/>
          </a:prstGeom>
        </p:spPr>
      </p:pic>
      <p:pic>
        <p:nvPicPr>
          <p:cNvPr id="63" name="Graphic 62">
            <a:extLst>
              <a:ext uri="{FF2B5EF4-FFF2-40B4-BE49-F238E27FC236}">
                <a16:creationId xmlns:a16="http://schemas.microsoft.com/office/drawing/2014/main" id="{60C826F5-ED0A-3F40-B609-F414F81A3D2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21520" y="2135492"/>
            <a:ext cx="449606" cy="449606"/>
          </a:xfrm>
          <a:prstGeom prst="rect">
            <a:avLst/>
          </a:prstGeom>
        </p:spPr>
      </p:pic>
      <p:grpSp>
        <p:nvGrpSpPr>
          <p:cNvPr id="18" name="Group 17">
            <a:extLst>
              <a:ext uri="{FF2B5EF4-FFF2-40B4-BE49-F238E27FC236}">
                <a16:creationId xmlns:a16="http://schemas.microsoft.com/office/drawing/2014/main" id="{F0D4957E-3F5E-FC49-8B16-B6588B22482B}"/>
              </a:ext>
            </a:extLst>
          </p:cNvPr>
          <p:cNvGrpSpPr/>
          <p:nvPr/>
        </p:nvGrpSpPr>
        <p:grpSpPr>
          <a:xfrm>
            <a:off x="7306943" y="4779287"/>
            <a:ext cx="5037145" cy="3105785"/>
            <a:chOff x="7154857" y="4109512"/>
            <a:chExt cx="5037145" cy="3105785"/>
          </a:xfrm>
        </p:grpSpPr>
        <p:pic>
          <p:nvPicPr>
            <p:cNvPr id="17" name="Picture 16" descr="A picture containing curtain&#10;&#10;Description automatically generated">
              <a:extLst>
                <a:ext uri="{FF2B5EF4-FFF2-40B4-BE49-F238E27FC236}">
                  <a16:creationId xmlns:a16="http://schemas.microsoft.com/office/drawing/2014/main" id="{6220C557-37B1-A348-8DDA-DBAB0144D0D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7171126" y="4109512"/>
              <a:ext cx="5020876" cy="2510438"/>
            </a:xfrm>
            <a:prstGeom prst="rect">
              <a:avLst/>
            </a:prstGeom>
          </p:spPr>
        </p:pic>
        <p:pic>
          <p:nvPicPr>
            <p:cNvPr id="64" name="Picture 63" descr="A picture containing curtain&#10;&#10;Description automatically generated">
              <a:extLst>
                <a:ext uri="{FF2B5EF4-FFF2-40B4-BE49-F238E27FC236}">
                  <a16:creationId xmlns:a16="http://schemas.microsoft.com/office/drawing/2014/main" id="{9DE23E9E-B6F0-974E-A599-30C5D9FD400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7154857" y="4704859"/>
              <a:ext cx="5020876" cy="2510438"/>
            </a:xfrm>
            <a:prstGeom prst="rect">
              <a:avLst/>
            </a:prstGeom>
          </p:spPr>
        </p:pic>
      </p:grpSp>
      <p:sp>
        <p:nvSpPr>
          <p:cNvPr id="21" name="Oval 20">
            <a:extLst>
              <a:ext uri="{FF2B5EF4-FFF2-40B4-BE49-F238E27FC236}">
                <a16:creationId xmlns:a16="http://schemas.microsoft.com/office/drawing/2014/main" id="{1601DEDD-1A9E-C541-905F-E56F753FC419}"/>
              </a:ext>
            </a:extLst>
          </p:cNvPr>
          <p:cNvSpPr/>
          <p:nvPr/>
        </p:nvSpPr>
        <p:spPr>
          <a:xfrm>
            <a:off x="-662287" y="5033994"/>
            <a:ext cx="2871390" cy="1354333"/>
          </a:xfrm>
          <a:prstGeom prst="ellipse">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39F349CF-E100-2445-8797-919863C9EFF2}"/>
              </a:ext>
            </a:extLst>
          </p:cNvPr>
          <p:cNvSpPr/>
          <p:nvPr/>
        </p:nvSpPr>
        <p:spPr>
          <a:xfrm>
            <a:off x="-129765" y="4702064"/>
            <a:ext cx="7926028" cy="3286389"/>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4" name="Graphic 53">
            <a:extLst>
              <a:ext uri="{FF2B5EF4-FFF2-40B4-BE49-F238E27FC236}">
                <a16:creationId xmlns:a16="http://schemas.microsoft.com/office/drawing/2014/main" id="{B5D35A42-F323-6D44-A92F-6EAE8303BA2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flipH="1">
            <a:off x="-76643" y="1319478"/>
            <a:ext cx="3643631" cy="3848906"/>
          </a:xfrm>
          <a:prstGeom prst="rect">
            <a:avLst/>
          </a:prstGeom>
        </p:spPr>
      </p:pic>
      <p:pic>
        <p:nvPicPr>
          <p:cNvPr id="55" name="Graphic 54">
            <a:extLst>
              <a:ext uri="{FF2B5EF4-FFF2-40B4-BE49-F238E27FC236}">
                <a16:creationId xmlns:a16="http://schemas.microsoft.com/office/drawing/2014/main" id="{C7BAC032-D224-E24B-9CCB-09FAAE5B97C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flipH="1">
            <a:off x="2980735" y="4211034"/>
            <a:ext cx="1705028" cy="822960"/>
          </a:xfrm>
          <a:prstGeom prst="rect">
            <a:avLst/>
          </a:prstGeom>
        </p:spPr>
      </p:pic>
      <p:grpSp>
        <p:nvGrpSpPr>
          <p:cNvPr id="33" name="Group 32">
            <a:extLst>
              <a:ext uri="{FF2B5EF4-FFF2-40B4-BE49-F238E27FC236}">
                <a16:creationId xmlns:a16="http://schemas.microsoft.com/office/drawing/2014/main" id="{3399A258-7040-FE48-B9BA-14F19DBD6CCE}"/>
              </a:ext>
            </a:extLst>
          </p:cNvPr>
          <p:cNvGrpSpPr/>
          <p:nvPr/>
        </p:nvGrpSpPr>
        <p:grpSpPr>
          <a:xfrm rot="20130886">
            <a:off x="6862770" y="3014236"/>
            <a:ext cx="1264793" cy="2611626"/>
            <a:chOff x="8390461" y="2889952"/>
            <a:chExt cx="1264793" cy="2611626"/>
          </a:xfrm>
        </p:grpSpPr>
        <p:pic>
          <p:nvPicPr>
            <p:cNvPr id="25" name="Graphic 24">
              <a:extLst>
                <a:ext uri="{FF2B5EF4-FFF2-40B4-BE49-F238E27FC236}">
                  <a16:creationId xmlns:a16="http://schemas.microsoft.com/office/drawing/2014/main" id="{76375827-ADA8-D64E-A7EE-C23EC83CE9D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390461" y="2889952"/>
              <a:ext cx="1264793" cy="2611626"/>
            </a:xfrm>
            <a:prstGeom prst="rect">
              <a:avLst/>
            </a:prstGeom>
          </p:spPr>
        </p:pic>
        <p:pic>
          <p:nvPicPr>
            <p:cNvPr id="65" name="Graphic 64">
              <a:extLst>
                <a:ext uri="{FF2B5EF4-FFF2-40B4-BE49-F238E27FC236}">
                  <a16:creationId xmlns:a16="http://schemas.microsoft.com/office/drawing/2014/main" id="{1F973184-DA24-1340-89E7-929C71059EC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44339" y="3057332"/>
              <a:ext cx="449606" cy="449606"/>
            </a:xfrm>
            <a:prstGeom prst="rect">
              <a:avLst/>
            </a:prstGeom>
          </p:spPr>
        </p:pic>
        <p:pic>
          <p:nvPicPr>
            <p:cNvPr id="66" name="Graphic 65">
              <a:extLst>
                <a:ext uri="{FF2B5EF4-FFF2-40B4-BE49-F238E27FC236}">
                  <a16:creationId xmlns:a16="http://schemas.microsoft.com/office/drawing/2014/main" id="{34A31B18-18E6-8C45-85CB-A0C1B0763DA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573251" y="3609817"/>
              <a:ext cx="449606" cy="449606"/>
            </a:xfrm>
            <a:prstGeom prst="rect">
              <a:avLst/>
            </a:prstGeom>
          </p:spPr>
        </p:pic>
        <p:pic>
          <p:nvPicPr>
            <p:cNvPr id="67" name="Graphic 66">
              <a:extLst>
                <a:ext uri="{FF2B5EF4-FFF2-40B4-BE49-F238E27FC236}">
                  <a16:creationId xmlns:a16="http://schemas.microsoft.com/office/drawing/2014/main" id="{9870A00C-DCCD-CE47-B79E-C6D5718B968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44339" y="4180058"/>
              <a:ext cx="449606" cy="449606"/>
            </a:xfrm>
            <a:prstGeom prst="rect">
              <a:avLst/>
            </a:prstGeom>
          </p:spPr>
        </p:pic>
      </p:grpSp>
      <p:pic>
        <p:nvPicPr>
          <p:cNvPr id="68" name="Graphic 67">
            <a:extLst>
              <a:ext uri="{FF2B5EF4-FFF2-40B4-BE49-F238E27FC236}">
                <a16:creationId xmlns:a16="http://schemas.microsoft.com/office/drawing/2014/main" id="{B5746B66-1B90-5C43-8044-66D8E67EBFC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05648" y="5744106"/>
            <a:ext cx="449606" cy="449606"/>
          </a:xfrm>
          <a:prstGeom prst="rect">
            <a:avLst/>
          </a:prstGeom>
        </p:spPr>
      </p:pic>
      <p:pic>
        <p:nvPicPr>
          <p:cNvPr id="69" name="Graphic 68">
            <a:extLst>
              <a:ext uri="{FF2B5EF4-FFF2-40B4-BE49-F238E27FC236}">
                <a16:creationId xmlns:a16="http://schemas.microsoft.com/office/drawing/2014/main" id="{1EC032D6-19C3-4D4E-A969-4AE2E56BFE3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17721" y="6034506"/>
            <a:ext cx="449606" cy="449606"/>
          </a:xfrm>
          <a:prstGeom prst="rect">
            <a:avLst/>
          </a:prstGeom>
        </p:spPr>
      </p:pic>
      <p:pic>
        <p:nvPicPr>
          <p:cNvPr id="70" name="Graphic 69">
            <a:extLst>
              <a:ext uri="{FF2B5EF4-FFF2-40B4-BE49-F238E27FC236}">
                <a16:creationId xmlns:a16="http://schemas.microsoft.com/office/drawing/2014/main" id="{4C1E5B0A-CD09-AC4D-B163-C1D6CFD0127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345330" y="6333493"/>
            <a:ext cx="449606" cy="449606"/>
          </a:xfrm>
          <a:prstGeom prst="rect">
            <a:avLst/>
          </a:prstGeom>
        </p:spPr>
      </p:pic>
      <p:grpSp>
        <p:nvGrpSpPr>
          <p:cNvPr id="5" name="Group 4">
            <a:extLst>
              <a:ext uri="{FF2B5EF4-FFF2-40B4-BE49-F238E27FC236}">
                <a16:creationId xmlns:a16="http://schemas.microsoft.com/office/drawing/2014/main" id="{E05EEE7D-11A5-8F4B-823D-7760D7E5079D}"/>
              </a:ext>
            </a:extLst>
          </p:cNvPr>
          <p:cNvGrpSpPr/>
          <p:nvPr/>
        </p:nvGrpSpPr>
        <p:grpSpPr>
          <a:xfrm>
            <a:off x="8180620" y="5804660"/>
            <a:ext cx="449606" cy="369332"/>
            <a:chOff x="9817381" y="1475068"/>
            <a:chExt cx="449606" cy="369332"/>
          </a:xfrm>
        </p:grpSpPr>
        <p:sp>
          <p:nvSpPr>
            <p:cNvPr id="3" name="Oval 2">
              <a:extLst>
                <a:ext uri="{FF2B5EF4-FFF2-40B4-BE49-F238E27FC236}">
                  <a16:creationId xmlns:a16="http://schemas.microsoft.com/office/drawing/2014/main" id="{0C7508AC-F728-A747-B420-CAFFE675D7CA}"/>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F896F68-EE3A-B549-A93C-82E95626A0AE}"/>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31" name="Group 30">
            <a:extLst>
              <a:ext uri="{FF2B5EF4-FFF2-40B4-BE49-F238E27FC236}">
                <a16:creationId xmlns:a16="http://schemas.microsoft.com/office/drawing/2014/main" id="{3AC2E0B1-7FF3-D74D-8D9F-A0C30C6E01A0}"/>
              </a:ext>
            </a:extLst>
          </p:cNvPr>
          <p:cNvGrpSpPr/>
          <p:nvPr/>
        </p:nvGrpSpPr>
        <p:grpSpPr>
          <a:xfrm>
            <a:off x="9906177" y="5844407"/>
            <a:ext cx="449606" cy="369332"/>
            <a:chOff x="9817381" y="1475068"/>
            <a:chExt cx="449606" cy="369332"/>
          </a:xfrm>
        </p:grpSpPr>
        <p:sp>
          <p:nvSpPr>
            <p:cNvPr id="32" name="Oval 31">
              <a:extLst>
                <a:ext uri="{FF2B5EF4-FFF2-40B4-BE49-F238E27FC236}">
                  <a16:creationId xmlns:a16="http://schemas.microsoft.com/office/drawing/2014/main" id="{9F6B4A71-E2A8-0D4A-98F5-896AD571F71C}"/>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BF46ED42-5A6C-D94E-95C9-F1CF08036FC0}"/>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35" name="Group 34">
            <a:extLst>
              <a:ext uri="{FF2B5EF4-FFF2-40B4-BE49-F238E27FC236}">
                <a16:creationId xmlns:a16="http://schemas.microsoft.com/office/drawing/2014/main" id="{F3297DCD-38F2-144F-AE38-7169E38C73A9}"/>
              </a:ext>
            </a:extLst>
          </p:cNvPr>
          <p:cNvGrpSpPr/>
          <p:nvPr/>
        </p:nvGrpSpPr>
        <p:grpSpPr>
          <a:xfrm>
            <a:off x="8304717" y="6376669"/>
            <a:ext cx="449606" cy="369332"/>
            <a:chOff x="9817381" y="1475068"/>
            <a:chExt cx="449606" cy="369332"/>
          </a:xfrm>
        </p:grpSpPr>
        <p:sp>
          <p:nvSpPr>
            <p:cNvPr id="36" name="Oval 35">
              <a:extLst>
                <a:ext uri="{FF2B5EF4-FFF2-40B4-BE49-F238E27FC236}">
                  <a16:creationId xmlns:a16="http://schemas.microsoft.com/office/drawing/2014/main" id="{89A663C2-5D97-1D47-BC1C-D90B5FFF6D16}"/>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a:extLst>
                <a:ext uri="{FF2B5EF4-FFF2-40B4-BE49-F238E27FC236}">
                  <a16:creationId xmlns:a16="http://schemas.microsoft.com/office/drawing/2014/main" id="{DCCF0738-3554-D147-BED1-6AD8120C0F76}"/>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38" name="Group 37">
            <a:extLst>
              <a:ext uri="{FF2B5EF4-FFF2-40B4-BE49-F238E27FC236}">
                <a16:creationId xmlns:a16="http://schemas.microsoft.com/office/drawing/2014/main" id="{441AAA3D-8D26-804F-B492-EE631A5FBA32}"/>
              </a:ext>
            </a:extLst>
          </p:cNvPr>
          <p:cNvGrpSpPr/>
          <p:nvPr/>
        </p:nvGrpSpPr>
        <p:grpSpPr>
          <a:xfrm>
            <a:off x="9646807" y="6746001"/>
            <a:ext cx="449606" cy="369332"/>
            <a:chOff x="9817381" y="1475068"/>
            <a:chExt cx="449606" cy="369332"/>
          </a:xfrm>
        </p:grpSpPr>
        <p:sp>
          <p:nvSpPr>
            <p:cNvPr id="39" name="Oval 38">
              <a:extLst>
                <a:ext uri="{FF2B5EF4-FFF2-40B4-BE49-F238E27FC236}">
                  <a16:creationId xmlns:a16="http://schemas.microsoft.com/office/drawing/2014/main" id="{EB8DE86E-6BF6-E94F-9F70-F60234E1E8E1}"/>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a:extLst>
                <a:ext uri="{FF2B5EF4-FFF2-40B4-BE49-F238E27FC236}">
                  <a16:creationId xmlns:a16="http://schemas.microsoft.com/office/drawing/2014/main" id="{ABD58BAE-3172-F844-94A6-4C997B535D41}"/>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42" name="Group 41">
            <a:extLst>
              <a:ext uri="{FF2B5EF4-FFF2-40B4-BE49-F238E27FC236}">
                <a16:creationId xmlns:a16="http://schemas.microsoft.com/office/drawing/2014/main" id="{A36AB7EE-4598-1B49-95D0-438699081C07}"/>
              </a:ext>
            </a:extLst>
          </p:cNvPr>
          <p:cNvGrpSpPr/>
          <p:nvPr/>
        </p:nvGrpSpPr>
        <p:grpSpPr>
          <a:xfrm>
            <a:off x="8861110" y="6653561"/>
            <a:ext cx="449606" cy="369332"/>
            <a:chOff x="9817381" y="1475068"/>
            <a:chExt cx="449606" cy="369332"/>
          </a:xfrm>
        </p:grpSpPr>
        <p:sp>
          <p:nvSpPr>
            <p:cNvPr id="43" name="Oval 42">
              <a:extLst>
                <a:ext uri="{FF2B5EF4-FFF2-40B4-BE49-F238E27FC236}">
                  <a16:creationId xmlns:a16="http://schemas.microsoft.com/office/drawing/2014/main" id="{2D25C5E4-4972-B149-A532-E58BE5EA0EC9}"/>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TextBox 43">
              <a:extLst>
                <a:ext uri="{FF2B5EF4-FFF2-40B4-BE49-F238E27FC236}">
                  <a16:creationId xmlns:a16="http://schemas.microsoft.com/office/drawing/2014/main" id="{93CC90DF-B827-C648-B9C2-B0DE624F7CBE}"/>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45" name="Group 44">
            <a:extLst>
              <a:ext uri="{FF2B5EF4-FFF2-40B4-BE49-F238E27FC236}">
                <a16:creationId xmlns:a16="http://schemas.microsoft.com/office/drawing/2014/main" id="{4D160E3B-A1DA-DF42-8FF6-D9998FB7F4CC}"/>
              </a:ext>
            </a:extLst>
          </p:cNvPr>
          <p:cNvGrpSpPr/>
          <p:nvPr/>
        </p:nvGrpSpPr>
        <p:grpSpPr>
          <a:xfrm>
            <a:off x="9925957" y="6311806"/>
            <a:ext cx="449606" cy="369332"/>
            <a:chOff x="9817381" y="1475068"/>
            <a:chExt cx="449606" cy="369332"/>
          </a:xfrm>
        </p:grpSpPr>
        <p:sp>
          <p:nvSpPr>
            <p:cNvPr id="48" name="Oval 47">
              <a:extLst>
                <a:ext uri="{FF2B5EF4-FFF2-40B4-BE49-F238E27FC236}">
                  <a16:creationId xmlns:a16="http://schemas.microsoft.com/office/drawing/2014/main" id="{B8B6414C-28A0-B342-8695-4639D6B76343}"/>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Box 48">
              <a:extLst>
                <a:ext uri="{FF2B5EF4-FFF2-40B4-BE49-F238E27FC236}">
                  <a16:creationId xmlns:a16="http://schemas.microsoft.com/office/drawing/2014/main" id="{A75E7741-1858-8945-86DA-D1D2D19349D9}"/>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50" name="Group 49">
            <a:extLst>
              <a:ext uri="{FF2B5EF4-FFF2-40B4-BE49-F238E27FC236}">
                <a16:creationId xmlns:a16="http://schemas.microsoft.com/office/drawing/2014/main" id="{38818108-5AE7-E34B-BF56-DE8110435153}"/>
              </a:ext>
            </a:extLst>
          </p:cNvPr>
          <p:cNvGrpSpPr/>
          <p:nvPr/>
        </p:nvGrpSpPr>
        <p:grpSpPr>
          <a:xfrm>
            <a:off x="10262001" y="6057305"/>
            <a:ext cx="449606" cy="369332"/>
            <a:chOff x="9817381" y="1475068"/>
            <a:chExt cx="449606" cy="369332"/>
          </a:xfrm>
        </p:grpSpPr>
        <p:sp>
          <p:nvSpPr>
            <p:cNvPr id="51" name="Oval 50">
              <a:extLst>
                <a:ext uri="{FF2B5EF4-FFF2-40B4-BE49-F238E27FC236}">
                  <a16:creationId xmlns:a16="http://schemas.microsoft.com/office/drawing/2014/main" id="{08B357EC-50A8-2149-81A4-983BE2BAD630}"/>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51">
              <a:extLst>
                <a:ext uri="{FF2B5EF4-FFF2-40B4-BE49-F238E27FC236}">
                  <a16:creationId xmlns:a16="http://schemas.microsoft.com/office/drawing/2014/main" id="{44AD1727-69A3-714B-B03D-84BA5D44C4E5}"/>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53" name="Group 52">
            <a:extLst>
              <a:ext uri="{FF2B5EF4-FFF2-40B4-BE49-F238E27FC236}">
                <a16:creationId xmlns:a16="http://schemas.microsoft.com/office/drawing/2014/main" id="{6821A13B-47E6-6740-914A-3576033441F5}"/>
              </a:ext>
            </a:extLst>
          </p:cNvPr>
          <p:cNvGrpSpPr/>
          <p:nvPr/>
        </p:nvGrpSpPr>
        <p:grpSpPr>
          <a:xfrm>
            <a:off x="7879080" y="6151091"/>
            <a:ext cx="449606" cy="369332"/>
            <a:chOff x="9817381" y="1475068"/>
            <a:chExt cx="449606" cy="369332"/>
          </a:xfrm>
        </p:grpSpPr>
        <p:sp>
          <p:nvSpPr>
            <p:cNvPr id="61" name="Oval 60">
              <a:extLst>
                <a:ext uri="{FF2B5EF4-FFF2-40B4-BE49-F238E27FC236}">
                  <a16:creationId xmlns:a16="http://schemas.microsoft.com/office/drawing/2014/main" id="{7D6D41BD-186B-5341-8A72-D76FB15814A4}"/>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TextBox 61">
              <a:extLst>
                <a:ext uri="{FF2B5EF4-FFF2-40B4-BE49-F238E27FC236}">
                  <a16:creationId xmlns:a16="http://schemas.microsoft.com/office/drawing/2014/main" id="{A4B5358D-3001-8B43-A8B6-464B7F67AF77}"/>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grpSp>
        <p:nvGrpSpPr>
          <p:cNvPr id="71" name="Group 70">
            <a:extLst>
              <a:ext uri="{FF2B5EF4-FFF2-40B4-BE49-F238E27FC236}">
                <a16:creationId xmlns:a16="http://schemas.microsoft.com/office/drawing/2014/main" id="{7282961F-AFA2-8D4F-B425-EA0E7C1CAB14}"/>
              </a:ext>
            </a:extLst>
          </p:cNvPr>
          <p:cNvGrpSpPr/>
          <p:nvPr/>
        </p:nvGrpSpPr>
        <p:grpSpPr>
          <a:xfrm>
            <a:off x="7897656" y="6689581"/>
            <a:ext cx="449606" cy="369332"/>
            <a:chOff x="9817381" y="1475068"/>
            <a:chExt cx="449606" cy="369332"/>
          </a:xfrm>
        </p:grpSpPr>
        <p:sp>
          <p:nvSpPr>
            <p:cNvPr id="72" name="Oval 71">
              <a:extLst>
                <a:ext uri="{FF2B5EF4-FFF2-40B4-BE49-F238E27FC236}">
                  <a16:creationId xmlns:a16="http://schemas.microsoft.com/office/drawing/2014/main" id="{75BDE025-B188-DC49-BAA4-F125C7FF4267}"/>
                </a:ext>
              </a:extLst>
            </p:cNvPr>
            <p:cNvSpPr/>
            <p:nvPr/>
          </p:nvSpPr>
          <p:spPr>
            <a:xfrm>
              <a:off x="9888718" y="1518103"/>
              <a:ext cx="273377" cy="272990"/>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TextBox 72">
              <a:extLst>
                <a:ext uri="{FF2B5EF4-FFF2-40B4-BE49-F238E27FC236}">
                  <a16:creationId xmlns:a16="http://schemas.microsoft.com/office/drawing/2014/main" id="{807CA196-35E3-4241-A699-23AC4AA565B6}"/>
                </a:ext>
              </a:extLst>
            </p:cNvPr>
            <p:cNvSpPr txBox="1"/>
            <p:nvPr/>
          </p:nvSpPr>
          <p:spPr>
            <a:xfrm>
              <a:off x="9817381" y="1475068"/>
              <a:ext cx="449606" cy="369332"/>
            </a:xfrm>
            <a:prstGeom prst="rect">
              <a:avLst/>
            </a:prstGeom>
            <a:noFill/>
          </p:spPr>
          <p:txBody>
            <a:bodyPr wrap="square" rtlCol="0">
              <a:spAutoFit/>
            </a:bodyPr>
            <a:lstStyle/>
            <a:p>
              <a:pPr algn="ctr"/>
              <a:r>
                <a:rPr lang="en-US" dirty="0"/>
                <a:t>H</a:t>
              </a:r>
              <a:r>
                <a:rPr lang="en-US" baseline="30000" dirty="0"/>
                <a:t>+</a:t>
              </a:r>
              <a:endParaRPr lang="en-US" dirty="0"/>
            </a:p>
          </p:txBody>
        </p:sp>
      </p:grpSp>
      <p:sp>
        <p:nvSpPr>
          <p:cNvPr id="74" name="TextBox 73">
            <a:extLst>
              <a:ext uri="{FF2B5EF4-FFF2-40B4-BE49-F238E27FC236}">
                <a16:creationId xmlns:a16="http://schemas.microsoft.com/office/drawing/2014/main" id="{F8723DA9-94CC-D042-A4FE-D1DED6FAC094}"/>
              </a:ext>
            </a:extLst>
          </p:cNvPr>
          <p:cNvSpPr txBox="1"/>
          <p:nvPr/>
        </p:nvSpPr>
        <p:spPr>
          <a:xfrm>
            <a:off x="-17529" y="6587858"/>
            <a:ext cx="2025432" cy="276999"/>
          </a:xfrm>
          <a:prstGeom prst="rect">
            <a:avLst/>
          </a:prstGeom>
          <a:noFill/>
        </p:spPr>
        <p:txBody>
          <a:bodyPr wrap="square" rtlCol="0">
            <a:spAutoFit/>
          </a:bodyPr>
          <a:lstStyle/>
          <a:p>
            <a:r>
              <a:rPr lang="en-US" sz="1200" dirty="0">
                <a:solidFill>
                  <a:schemeClr val="bg1">
                    <a:lumMod val="75000"/>
                  </a:schemeClr>
                </a:solidFill>
              </a:rPr>
              <a:t>Image credit: Ian UMCES</a:t>
            </a:r>
          </a:p>
        </p:txBody>
      </p:sp>
      <p:pic>
        <p:nvPicPr>
          <p:cNvPr id="75" name="Graphic 74">
            <a:extLst>
              <a:ext uri="{FF2B5EF4-FFF2-40B4-BE49-F238E27FC236}">
                <a16:creationId xmlns:a16="http://schemas.microsoft.com/office/drawing/2014/main" id="{E4B63F77-D2DC-3E40-A379-5B500EE8AB5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59748" y="1220620"/>
            <a:ext cx="449606" cy="449606"/>
          </a:xfrm>
          <a:prstGeom prst="rect">
            <a:avLst/>
          </a:prstGeom>
        </p:spPr>
      </p:pic>
      <p:sp>
        <p:nvSpPr>
          <p:cNvPr id="2" name="Rectangle 1">
            <a:extLst>
              <a:ext uri="{FF2B5EF4-FFF2-40B4-BE49-F238E27FC236}">
                <a16:creationId xmlns:a16="http://schemas.microsoft.com/office/drawing/2014/main" id="{8F01B117-0117-BE4C-B14E-108C61C2F6B2}"/>
              </a:ext>
            </a:extLst>
          </p:cNvPr>
          <p:cNvSpPr/>
          <p:nvPr/>
        </p:nvSpPr>
        <p:spPr>
          <a:xfrm>
            <a:off x="-20508" y="737315"/>
            <a:ext cx="12233014" cy="6617453"/>
          </a:xfrm>
          <a:prstGeom prst="rect">
            <a:avLst/>
          </a:prstGeom>
          <a:solidFill>
            <a:srgbClr val="595959">
              <a:alpha val="9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E524C92F-5C96-9B49-AE41-6DA75A4E1FBD}"/>
              </a:ext>
            </a:extLst>
          </p:cNvPr>
          <p:cNvSpPr/>
          <p:nvPr/>
        </p:nvSpPr>
        <p:spPr>
          <a:xfrm>
            <a:off x="-1" y="2365"/>
            <a:ext cx="12192000" cy="803417"/>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The chemical reactions of Ocean Acidification</a:t>
            </a:r>
          </a:p>
        </p:txBody>
      </p:sp>
      <p:grpSp>
        <p:nvGrpSpPr>
          <p:cNvPr id="12" name="Group 11">
            <a:extLst>
              <a:ext uri="{FF2B5EF4-FFF2-40B4-BE49-F238E27FC236}">
                <a16:creationId xmlns:a16="http://schemas.microsoft.com/office/drawing/2014/main" id="{4223D87E-81A3-DE41-AD1F-3C3BF4FBA7A0}"/>
              </a:ext>
            </a:extLst>
          </p:cNvPr>
          <p:cNvGrpSpPr/>
          <p:nvPr/>
        </p:nvGrpSpPr>
        <p:grpSpPr>
          <a:xfrm>
            <a:off x="1681358" y="1155229"/>
            <a:ext cx="8763606" cy="1091417"/>
            <a:chOff x="1706274" y="1192772"/>
            <a:chExt cx="8763606" cy="1091417"/>
          </a:xfrm>
        </p:grpSpPr>
        <p:sp>
          <p:nvSpPr>
            <p:cNvPr id="10" name="Rectangle 9">
              <a:extLst>
                <a:ext uri="{FF2B5EF4-FFF2-40B4-BE49-F238E27FC236}">
                  <a16:creationId xmlns:a16="http://schemas.microsoft.com/office/drawing/2014/main" id="{C1066B0C-485A-0346-B968-5326EF804D9F}"/>
                </a:ext>
              </a:extLst>
            </p:cNvPr>
            <p:cNvSpPr/>
            <p:nvPr/>
          </p:nvSpPr>
          <p:spPr>
            <a:xfrm>
              <a:off x="1706274" y="1192772"/>
              <a:ext cx="8763606" cy="1091417"/>
            </a:xfrm>
            <a:prstGeom prst="rect">
              <a:avLst/>
            </a:prstGeom>
            <a:solidFill>
              <a:schemeClr val="bg1">
                <a:lumMod val="8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C2FE7E47-6B4C-004C-A144-2A91DEB82292}"/>
                </a:ext>
              </a:extLst>
            </p:cNvPr>
            <p:cNvGrpSpPr/>
            <p:nvPr/>
          </p:nvGrpSpPr>
          <p:grpSpPr>
            <a:xfrm>
              <a:off x="1849875" y="1458932"/>
              <a:ext cx="8487042" cy="584775"/>
              <a:chOff x="187296" y="1358693"/>
              <a:chExt cx="8468916" cy="536974"/>
            </a:xfrm>
            <a:solidFill>
              <a:srgbClr val="595959"/>
            </a:solidFill>
          </p:grpSpPr>
          <p:sp>
            <p:nvSpPr>
              <p:cNvPr id="6" name="TextBox 5">
                <a:extLst>
                  <a:ext uri="{FF2B5EF4-FFF2-40B4-BE49-F238E27FC236}">
                    <a16:creationId xmlns:a16="http://schemas.microsoft.com/office/drawing/2014/main" id="{9460C21D-5C12-3A41-8275-91CD230C6E8F}"/>
                  </a:ext>
                </a:extLst>
              </p:cNvPr>
              <p:cNvSpPr txBox="1"/>
              <p:nvPr/>
            </p:nvSpPr>
            <p:spPr>
              <a:xfrm>
                <a:off x="187296" y="1358693"/>
                <a:ext cx="8468916" cy="536974"/>
              </a:xfrm>
              <a:prstGeom prst="rect">
                <a:avLst/>
              </a:prstGeom>
              <a:noFill/>
              <a:ln>
                <a:noFill/>
              </a:ln>
            </p:spPr>
            <p:txBody>
              <a:bodyPr wrap="square" rtlCol="0">
                <a:spAutoFit/>
              </a:bodyPr>
              <a:lstStyle/>
              <a:p>
                <a:r>
                  <a:rPr lang="en-US" sz="3200" dirty="0">
                    <a:solidFill>
                      <a:schemeClr val="bg2">
                        <a:lumMod val="25000"/>
                      </a:schemeClr>
                    </a:solidFill>
                  </a:rPr>
                  <a:t>CO</a:t>
                </a:r>
                <a:r>
                  <a:rPr lang="en-US" sz="3200" baseline="-25000" dirty="0">
                    <a:solidFill>
                      <a:schemeClr val="bg2">
                        <a:lumMod val="25000"/>
                      </a:schemeClr>
                    </a:solidFill>
                  </a:rPr>
                  <a:t>2</a:t>
                </a:r>
                <a:r>
                  <a:rPr lang="en-US" sz="3200" dirty="0">
                    <a:solidFill>
                      <a:schemeClr val="bg2">
                        <a:lumMod val="25000"/>
                      </a:schemeClr>
                    </a:solidFill>
                  </a:rPr>
                  <a:t> + H</a:t>
                </a:r>
                <a:r>
                  <a:rPr lang="en-US" sz="3200" baseline="-25000" dirty="0">
                    <a:solidFill>
                      <a:schemeClr val="bg2">
                        <a:lumMod val="25000"/>
                      </a:schemeClr>
                    </a:solidFill>
                  </a:rPr>
                  <a:t>2</a:t>
                </a:r>
                <a:r>
                  <a:rPr lang="en-US" sz="3200" dirty="0">
                    <a:solidFill>
                      <a:schemeClr val="bg2">
                        <a:lumMod val="25000"/>
                      </a:schemeClr>
                    </a:solidFill>
                  </a:rPr>
                  <a:t>O       H</a:t>
                </a:r>
                <a:r>
                  <a:rPr lang="en-US" sz="3200" baseline="-25000" dirty="0">
                    <a:solidFill>
                      <a:schemeClr val="bg2">
                        <a:lumMod val="25000"/>
                      </a:schemeClr>
                    </a:solidFill>
                  </a:rPr>
                  <a:t>2</a:t>
                </a:r>
                <a:r>
                  <a:rPr lang="en-US" sz="3200" dirty="0">
                    <a:solidFill>
                      <a:schemeClr val="bg2">
                        <a:lumMod val="25000"/>
                      </a:schemeClr>
                    </a:solidFill>
                  </a:rPr>
                  <a:t>CO</a:t>
                </a:r>
                <a:r>
                  <a:rPr lang="en-US" sz="3200" baseline="-25000" dirty="0">
                    <a:solidFill>
                      <a:schemeClr val="bg2">
                        <a:lumMod val="25000"/>
                      </a:schemeClr>
                    </a:solidFill>
                  </a:rPr>
                  <a:t>3          </a:t>
                </a:r>
                <a:r>
                  <a:rPr lang="en-US" sz="3200" dirty="0">
                    <a:solidFill>
                      <a:schemeClr val="bg2">
                        <a:lumMod val="25000"/>
                      </a:schemeClr>
                    </a:solidFill>
                  </a:rPr>
                  <a:t>HCO</a:t>
                </a:r>
                <a:r>
                  <a:rPr lang="en-US" sz="3200" baseline="-25000" dirty="0">
                    <a:solidFill>
                      <a:schemeClr val="bg2">
                        <a:lumMod val="25000"/>
                      </a:schemeClr>
                    </a:solidFill>
                  </a:rPr>
                  <a:t>3</a:t>
                </a:r>
                <a:r>
                  <a:rPr lang="en-US" sz="3200" baseline="30000" dirty="0">
                    <a:solidFill>
                      <a:schemeClr val="bg2">
                        <a:lumMod val="25000"/>
                      </a:schemeClr>
                    </a:solidFill>
                  </a:rPr>
                  <a:t>-</a:t>
                </a:r>
                <a:r>
                  <a:rPr lang="en-US" sz="3200" dirty="0">
                    <a:solidFill>
                      <a:schemeClr val="bg2">
                        <a:lumMod val="25000"/>
                      </a:schemeClr>
                    </a:solidFill>
                  </a:rPr>
                  <a:t> + H</a:t>
                </a:r>
                <a:r>
                  <a:rPr lang="en-US" sz="3200" baseline="30000" dirty="0">
                    <a:solidFill>
                      <a:schemeClr val="bg2">
                        <a:lumMod val="25000"/>
                      </a:schemeClr>
                    </a:solidFill>
                  </a:rPr>
                  <a:t>+           </a:t>
                </a:r>
                <a:r>
                  <a:rPr lang="en-US" sz="3200" dirty="0">
                    <a:solidFill>
                      <a:schemeClr val="bg2">
                        <a:lumMod val="25000"/>
                      </a:schemeClr>
                    </a:solidFill>
                  </a:rPr>
                  <a:t>CO</a:t>
                </a:r>
                <a:r>
                  <a:rPr lang="en-US" sz="3200" baseline="-25000" dirty="0">
                    <a:solidFill>
                      <a:schemeClr val="bg2">
                        <a:lumMod val="25000"/>
                      </a:schemeClr>
                    </a:solidFill>
                  </a:rPr>
                  <a:t>3</a:t>
                </a:r>
                <a:r>
                  <a:rPr lang="en-US" sz="3200" baseline="30000" dirty="0">
                    <a:solidFill>
                      <a:schemeClr val="bg2">
                        <a:lumMod val="25000"/>
                      </a:schemeClr>
                    </a:solidFill>
                  </a:rPr>
                  <a:t>2-</a:t>
                </a:r>
                <a:r>
                  <a:rPr lang="en-US" sz="3200" dirty="0">
                    <a:solidFill>
                      <a:schemeClr val="bg2">
                        <a:lumMod val="25000"/>
                      </a:schemeClr>
                    </a:solidFill>
                  </a:rPr>
                  <a:t> + 2 H</a:t>
                </a:r>
                <a:r>
                  <a:rPr lang="en-US" sz="3200" baseline="30000" dirty="0">
                    <a:solidFill>
                      <a:schemeClr val="bg2">
                        <a:lumMod val="25000"/>
                      </a:schemeClr>
                    </a:solidFill>
                  </a:rPr>
                  <a:t>+</a:t>
                </a:r>
                <a:r>
                  <a:rPr lang="en-US" sz="2800" baseline="30000" dirty="0">
                    <a:solidFill>
                      <a:schemeClr val="bg2">
                        <a:lumMod val="25000"/>
                      </a:schemeClr>
                    </a:solidFill>
                  </a:rPr>
                  <a:t>            </a:t>
                </a:r>
                <a:r>
                  <a:rPr lang="en-US" sz="2800" dirty="0">
                    <a:solidFill>
                      <a:schemeClr val="bg2">
                        <a:lumMod val="25000"/>
                      </a:schemeClr>
                    </a:solidFill>
                  </a:rPr>
                  <a:t> </a:t>
                </a:r>
              </a:p>
            </p:txBody>
          </p:sp>
          <p:cxnSp>
            <p:nvCxnSpPr>
              <p:cNvPr id="8" name="Straight Arrow Connector 7">
                <a:extLst>
                  <a:ext uri="{FF2B5EF4-FFF2-40B4-BE49-F238E27FC236}">
                    <a16:creationId xmlns:a16="http://schemas.microsoft.com/office/drawing/2014/main" id="{70B5D6C0-B0D8-044C-B858-759BFC1AA25C}"/>
                  </a:ext>
                </a:extLst>
              </p:cNvPr>
              <p:cNvCxnSpPr/>
              <p:nvPr/>
            </p:nvCxnSpPr>
            <p:spPr>
              <a:xfrm>
                <a:off x="2059004" y="1639189"/>
                <a:ext cx="356616" cy="0"/>
              </a:xfrm>
              <a:prstGeom prst="straightConnector1">
                <a:avLst/>
              </a:prstGeom>
              <a:grpFill/>
              <a:ln>
                <a:solidFill>
                  <a:schemeClr val="tx1">
                    <a:lumMod val="75000"/>
                    <a:lumOff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7" name="Straight Arrow Connector 76">
                <a:extLst>
                  <a:ext uri="{FF2B5EF4-FFF2-40B4-BE49-F238E27FC236}">
                    <a16:creationId xmlns:a16="http://schemas.microsoft.com/office/drawing/2014/main" id="{37799EED-8D99-C94A-B5F1-FDCAC4C01B6C}"/>
                  </a:ext>
                </a:extLst>
              </p:cNvPr>
              <p:cNvCxnSpPr/>
              <p:nvPr/>
            </p:nvCxnSpPr>
            <p:spPr>
              <a:xfrm>
                <a:off x="3752499" y="1653928"/>
                <a:ext cx="356616" cy="0"/>
              </a:xfrm>
              <a:prstGeom prst="straightConnector1">
                <a:avLst/>
              </a:prstGeom>
              <a:grpFill/>
              <a:ln>
                <a:solidFill>
                  <a:schemeClr val="tx1">
                    <a:lumMod val="75000"/>
                    <a:lumOff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8" name="Straight Arrow Connector 77">
                <a:extLst>
                  <a:ext uri="{FF2B5EF4-FFF2-40B4-BE49-F238E27FC236}">
                    <a16:creationId xmlns:a16="http://schemas.microsoft.com/office/drawing/2014/main" id="{242FFF62-338E-E747-9301-E2E36914618F}"/>
                  </a:ext>
                </a:extLst>
              </p:cNvPr>
              <p:cNvCxnSpPr/>
              <p:nvPr/>
            </p:nvCxnSpPr>
            <p:spPr>
              <a:xfrm>
                <a:off x="6114731" y="1627180"/>
                <a:ext cx="356616" cy="0"/>
              </a:xfrm>
              <a:prstGeom prst="straightConnector1">
                <a:avLst/>
              </a:prstGeom>
              <a:grpFill/>
              <a:ln>
                <a:solidFill>
                  <a:schemeClr val="tx1">
                    <a:lumMod val="75000"/>
                    <a:lumOff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grpSp>
      </p:grpSp>
      <p:sp>
        <p:nvSpPr>
          <p:cNvPr id="14" name="TextBox 13">
            <a:extLst>
              <a:ext uri="{FF2B5EF4-FFF2-40B4-BE49-F238E27FC236}">
                <a16:creationId xmlns:a16="http://schemas.microsoft.com/office/drawing/2014/main" id="{B56224C8-1A95-6044-AD0F-67900721300E}"/>
              </a:ext>
            </a:extLst>
          </p:cNvPr>
          <p:cNvSpPr txBox="1"/>
          <p:nvPr/>
        </p:nvSpPr>
        <p:spPr>
          <a:xfrm>
            <a:off x="1723703" y="3300015"/>
            <a:ext cx="2233458" cy="1200329"/>
          </a:xfrm>
          <a:prstGeom prst="rect">
            <a:avLst/>
          </a:prstGeom>
          <a:solidFill>
            <a:schemeClr val="bg1">
              <a:lumMod val="85000"/>
            </a:schemeClr>
          </a:solidFill>
          <a:ln>
            <a:solidFill>
              <a:schemeClr val="tx1"/>
            </a:solidFill>
          </a:ln>
        </p:spPr>
        <p:txBody>
          <a:bodyPr wrap="square" rtlCol="0">
            <a:spAutoFit/>
          </a:bodyPr>
          <a:lstStyle/>
          <a:p>
            <a:pPr algn="ctr"/>
            <a:r>
              <a:rPr lang="en-US" u="sng" dirty="0"/>
              <a:t>Carbonic Acid</a:t>
            </a:r>
          </a:p>
          <a:p>
            <a:pPr algn="ctr"/>
            <a:endParaRPr lang="en-US" sz="800" dirty="0"/>
          </a:p>
          <a:p>
            <a:pPr marL="285750" indent="-285750">
              <a:buFont typeface="Arial" panose="020B0604020202020204" pitchFamily="34" charset="0"/>
              <a:buChar char="•"/>
            </a:pPr>
            <a:r>
              <a:rPr lang="en-US" dirty="0"/>
              <a:t>Weak Acid</a:t>
            </a:r>
          </a:p>
          <a:p>
            <a:endParaRPr lang="en-US" sz="1000" dirty="0"/>
          </a:p>
          <a:p>
            <a:pPr marL="285750" indent="-285750">
              <a:buFont typeface="Arial" panose="020B0604020202020204" pitchFamily="34" charset="0"/>
              <a:buChar char="•"/>
            </a:pPr>
            <a:r>
              <a:rPr lang="en-US" dirty="0"/>
              <a:t>Dissociates Quickly</a:t>
            </a:r>
          </a:p>
        </p:txBody>
      </p:sp>
      <p:sp>
        <p:nvSpPr>
          <p:cNvPr id="81" name="TextBox 80">
            <a:extLst>
              <a:ext uri="{FF2B5EF4-FFF2-40B4-BE49-F238E27FC236}">
                <a16:creationId xmlns:a16="http://schemas.microsoft.com/office/drawing/2014/main" id="{5DC115D5-5F10-0747-993B-A3D95DF23C91}"/>
              </a:ext>
            </a:extLst>
          </p:cNvPr>
          <p:cNvSpPr txBox="1"/>
          <p:nvPr/>
        </p:nvSpPr>
        <p:spPr>
          <a:xfrm>
            <a:off x="4485172" y="3659135"/>
            <a:ext cx="3643631" cy="1754326"/>
          </a:xfrm>
          <a:prstGeom prst="rect">
            <a:avLst/>
          </a:prstGeom>
          <a:solidFill>
            <a:schemeClr val="bg1">
              <a:lumMod val="85000"/>
            </a:schemeClr>
          </a:solidFill>
          <a:ln>
            <a:solidFill>
              <a:schemeClr val="tx1"/>
            </a:solidFill>
          </a:ln>
        </p:spPr>
        <p:txBody>
          <a:bodyPr wrap="square" rtlCol="0">
            <a:spAutoFit/>
          </a:bodyPr>
          <a:lstStyle/>
          <a:p>
            <a:pPr algn="ctr"/>
            <a:r>
              <a:rPr lang="en-US" u="sng" dirty="0"/>
              <a:t>Bicarbonate</a:t>
            </a:r>
          </a:p>
          <a:p>
            <a:pPr algn="ctr"/>
            <a:endParaRPr lang="en-US" sz="800" dirty="0"/>
          </a:p>
          <a:p>
            <a:pPr marL="285750" indent="-285750">
              <a:buFont typeface="Arial" panose="020B0604020202020204" pitchFamily="34" charset="0"/>
              <a:buChar char="•"/>
            </a:pPr>
            <a:r>
              <a:rPr lang="en-US" dirty="0"/>
              <a:t>Energetically (thermodynamically)  favorable</a:t>
            </a:r>
          </a:p>
          <a:p>
            <a:endParaRPr lang="en-US" sz="1000" dirty="0"/>
          </a:p>
          <a:p>
            <a:pPr marL="285750" indent="-285750">
              <a:buFont typeface="Arial" panose="020B0604020202020204" pitchFamily="34" charset="0"/>
              <a:buChar char="•"/>
            </a:pPr>
            <a:r>
              <a:rPr lang="en-US" dirty="0"/>
              <a:t>With more CO</a:t>
            </a:r>
            <a:r>
              <a:rPr lang="en-US" baseline="-25000" dirty="0"/>
              <a:t>2</a:t>
            </a:r>
            <a:r>
              <a:rPr lang="en-US" dirty="0"/>
              <a:t> in the ocean, there will be more bicarbonate</a:t>
            </a:r>
          </a:p>
        </p:txBody>
      </p:sp>
      <p:sp>
        <p:nvSpPr>
          <p:cNvPr id="82" name="TextBox 81">
            <a:extLst>
              <a:ext uri="{FF2B5EF4-FFF2-40B4-BE49-F238E27FC236}">
                <a16:creationId xmlns:a16="http://schemas.microsoft.com/office/drawing/2014/main" id="{92084582-125C-744C-9AC5-1BC897F6881B}"/>
              </a:ext>
            </a:extLst>
          </p:cNvPr>
          <p:cNvSpPr txBox="1"/>
          <p:nvPr/>
        </p:nvSpPr>
        <p:spPr>
          <a:xfrm>
            <a:off x="8683345" y="3300014"/>
            <a:ext cx="2861041" cy="1200329"/>
          </a:xfrm>
          <a:prstGeom prst="rect">
            <a:avLst/>
          </a:prstGeom>
          <a:solidFill>
            <a:schemeClr val="bg1">
              <a:lumMod val="85000"/>
            </a:schemeClr>
          </a:solidFill>
          <a:ln>
            <a:solidFill>
              <a:schemeClr val="tx1"/>
            </a:solidFill>
          </a:ln>
        </p:spPr>
        <p:txBody>
          <a:bodyPr wrap="square" rtlCol="0">
            <a:spAutoFit/>
          </a:bodyPr>
          <a:lstStyle/>
          <a:p>
            <a:pPr algn="ctr"/>
            <a:r>
              <a:rPr lang="en-US" u="sng" dirty="0"/>
              <a:t>Carbonate</a:t>
            </a:r>
          </a:p>
          <a:p>
            <a:pPr algn="ctr"/>
            <a:endParaRPr lang="en-US" sz="800" dirty="0"/>
          </a:p>
          <a:p>
            <a:pPr marL="285750" indent="-285750">
              <a:buFont typeface="Arial" panose="020B0604020202020204" pitchFamily="34" charset="0"/>
              <a:buChar char="•"/>
            </a:pPr>
            <a:r>
              <a:rPr lang="en-US" dirty="0"/>
              <a:t>Biologically favorable</a:t>
            </a:r>
          </a:p>
          <a:p>
            <a:endParaRPr lang="en-US" sz="1000" dirty="0"/>
          </a:p>
          <a:p>
            <a:pPr marL="285750" indent="-285750">
              <a:buFont typeface="Arial" panose="020B0604020202020204" pitchFamily="34" charset="0"/>
              <a:buChar char="•"/>
            </a:pPr>
            <a:r>
              <a:rPr lang="en-US" dirty="0"/>
              <a:t>Used for shell production</a:t>
            </a:r>
          </a:p>
        </p:txBody>
      </p:sp>
      <p:sp>
        <p:nvSpPr>
          <p:cNvPr id="20" name="Down Arrow 19">
            <a:extLst>
              <a:ext uri="{FF2B5EF4-FFF2-40B4-BE49-F238E27FC236}">
                <a16:creationId xmlns:a16="http://schemas.microsoft.com/office/drawing/2014/main" id="{CD9F1DE1-F290-9E49-8877-08B4203763D2}"/>
              </a:ext>
            </a:extLst>
          </p:cNvPr>
          <p:cNvSpPr/>
          <p:nvPr/>
        </p:nvSpPr>
        <p:spPr>
          <a:xfrm rot="2403978">
            <a:off x="4118867" y="2177302"/>
            <a:ext cx="243425" cy="1177105"/>
          </a:xfrm>
          <a:prstGeom prst="downArrow">
            <a:avLst>
              <a:gd name="adj1" fmla="val 19949"/>
              <a:gd name="adj2" fmla="val 98833"/>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Down Arrow 82">
            <a:extLst>
              <a:ext uri="{FF2B5EF4-FFF2-40B4-BE49-F238E27FC236}">
                <a16:creationId xmlns:a16="http://schemas.microsoft.com/office/drawing/2014/main" id="{5BE56879-8C5E-7D4E-AFE6-9C59299314ED}"/>
              </a:ext>
            </a:extLst>
          </p:cNvPr>
          <p:cNvSpPr/>
          <p:nvPr/>
        </p:nvSpPr>
        <p:spPr>
          <a:xfrm>
            <a:off x="6144974" y="2338190"/>
            <a:ext cx="243425" cy="1177105"/>
          </a:xfrm>
          <a:prstGeom prst="downArrow">
            <a:avLst>
              <a:gd name="adj1" fmla="val 19949"/>
              <a:gd name="adj2" fmla="val 98833"/>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Down Arrow 83">
            <a:extLst>
              <a:ext uri="{FF2B5EF4-FFF2-40B4-BE49-F238E27FC236}">
                <a16:creationId xmlns:a16="http://schemas.microsoft.com/office/drawing/2014/main" id="{C74DFE12-D5DB-6543-AC86-72511BA07FEB}"/>
              </a:ext>
            </a:extLst>
          </p:cNvPr>
          <p:cNvSpPr/>
          <p:nvPr/>
        </p:nvSpPr>
        <p:spPr>
          <a:xfrm rot="19342681">
            <a:off x="8841982" y="2206778"/>
            <a:ext cx="294105" cy="1035859"/>
          </a:xfrm>
          <a:prstGeom prst="downArrow">
            <a:avLst>
              <a:gd name="adj1" fmla="val 19949"/>
              <a:gd name="adj2" fmla="val 75132"/>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ph-scale — Cuaderno de Cultura Científica">
            <a:extLst>
              <a:ext uri="{FF2B5EF4-FFF2-40B4-BE49-F238E27FC236}">
                <a16:creationId xmlns:a16="http://schemas.microsoft.com/office/drawing/2014/main" id="{917F1FD2-1F10-5549-89E9-9A743D668BDC}"/>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87287" y="4730669"/>
            <a:ext cx="3984393" cy="2251187"/>
          </a:xfrm>
          <a:prstGeom prst="rect">
            <a:avLst/>
          </a:prstGeom>
          <a:noFill/>
          <a:ln>
            <a:solidFill>
              <a:schemeClr val="tx1">
                <a:lumMod val="95000"/>
                <a:lumOff val="5000"/>
              </a:schemeClr>
            </a:solidFill>
          </a:ln>
          <a:extLst>
            <a:ext uri="{909E8E84-426E-40DD-AFC4-6F175D3DCCD1}">
              <a14:hiddenFill xmlns:a14="http://schemas.microsoft.com/office/drawing/2010/main">
                <a:solidFill>
                  <a:srgbClr val="FFFFFF"/>
                </a:solidFill>
              </a14:hiddenFill>
            </a:ext>
          </a:extLst>
        </p:spPr>
      </p:pic>
      <p:sp>
        <p:nvSpPr>
          <p:cNvPr id="85" name="TextBox 84">
            <a:extLst>
              <a:ext uri="{FF2B5EF4-FFF2-40B4-BE49-F238E27FC236}">
                <a16:creationId xmlns:a16="http://schemas.microsoft.com/office/drawing/2014/main" id="{3AC3FE2E-B1D6-F54C-9B78-367344123F98}"/>
              </a:ext>
            </a:extLst>
          </p:cNvPr>
          <p:cNvSpPr txBox="1"/>
          <p:nvPr/>
        </p:nvSpPr>
        <p:spPr>
          <a:xfrm>
            <a:off x="2251791" y="6939559"/>
            <a:ext cx="2234538" cy="276999"/>
          </a:xfrm>
          <a:prstGeom prst="rect">
            <a:avLst/>
          </a:prstGeom>
          <a:noFill/>
        </p:spPr>
        <p:txBody>
          <a:bodyPr wrap="square" rtlCol="0">
            <a:spAutoFit/>
          </a:bodyPr>
          <a:lstStyle/>
          <a:p>
            <a:r>
              <a:rPr lang="en-US" sz="1200" dirty="0">
                <a:solidFill>
                  <a:schemeClr val="bg1">
                    <a:lumMod val="75000"/>
                  </a:schemeClr>
                </a:solidFill>
              </a:rPr>
              <a:t>Image credit: </a:t>
            </a:r>
            <a:r>
              <a:rPr lang="en-US" sz="1200" dirty="0" err="1">
                <a:solidFill>
                  <a:schemeClr val="bg1">
                    <a:lumMod val="75000"/>
                  </a:schemeClr>
                </a:solidFill>
              </a:rPr>
              <a:t>Cultura</a:t>
            </a:r>
            <a:r>
              <a:rPr lang="en-US" sz="1200" dirty="0">
                <a:solidFill>
                  <a:schemeClr val="bg1">
                    <a:lumMod val="75000"/>
                  </a:schemeClr>
                </a:solidFill>
              </a:rPr>
              <a:t> </a:t>
            </a:r>
            <a:r>
              <a:rPr lang="en-US" sz="1200" dirty="0" err="1">
                <a:solidFill>
                  <a:schemeClr val="bg1">
                    <a:lumMod val="75000"/>
                  </a:schemeClr>
                </a:solidFill>
              </a:rPr>
              <a:t>Cientifica</a:t>
            </a:r>
            <a:endParaRPr lang="en-US" sz="1200" dirty="0">
              <a:solidFill>
                <a:schemeClr val="bg1">
                  <a:lumMod val="75000"/>
                </a:schemeClr>
              </a:solidFill>
            </a:endParaRPr>
          </a:p>
        </p:txBody>
      </p:sp>
    </p:spTree>
    <p:extLst>
      <p:ext uri="{BB962C8B-B14F-4D97-AF65-F5344CB8AC3E}">
        <p14:creationId xmlns:p14="http://schemas.microsoft.com/office/powerpoint/2010/main" val="33666687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6A6FE9A1-675A-4E49-A1B4-02381FA399DB}"/>
              </a:ext>
            </a:extLst>
          </p:cNvPr>
          <p:cNvSpPr/>
          <p:nvPr/>
        </p:nvSpPr>
        <p:spPr>
          <a:xfrm>
            <a:off x="0" y="211844"/>
            <a:ext cx="12192000" cy="6858000"/>
          </a:xfrm>
          <a:prstGeom prst="rect">
            <a:avLst/>
          </a:prstGeom>
          <a:solidFill>
            <a:schemeClr val="tx1">
              <a:lumMod val="75000"/>
              <a:lumOff val="2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endParaRPr>
          </a:p>
        </p:txBody>
      </p:sp>
      <p:pic>
        <p:nvPicPr>
          <p:cNvPr id="11" name="Graphic 10">
            <a:extLst>
              <a:ext uri="{FF2B5EF4-FFF2-40B4-BE49-F238E27FC236}">
                <a16:creationId xmlns:a16="http://schemas.microsoft.com/office/drawing/2014/main" id="{2A71DA4C-9FFF-844C-B330-8F20E46E637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282273" y="3196365"/>
            <a:ext cx="4950525" cy="3287148"/>
          </a:xfrm>
          <a:prstGeom prst="rect">
            <a:avLst/>
          </a:prstGeom>
        </p:spPr>
      </p:pic>
      <p:pic>
        <p:nvPicPr>
          <p:cNvPr id="4" name="Graphic 3">
            <a:extLst>
              <a:ext uri="{FF2B5EF4-FFF2-40B4-BE49-F238E27FC236}">
                <a16:creationId xmlns:a16="http://schemas.microsoft.com/office/drawing/2014/main" id="{AB9E05FD-390B-F548-9CD5-48F80F0F2A0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05209" y="1077029"/>
            <a:ext cx="1733459" cy="924512"/>
          </a:xfrm>
          <a:prstGeom prst="rect">
            <a:avLst/>
          </a:prstGeom>
        </p:spPr>
      </p:pic>
      <p:sp>
        <p:nvSpPr>
          <p:cNvPr id="20" name="TextBox 19">
            <a:extLst>
              <a:ext uri="{FF2B5EF4-FFF2-40B4-BE49-F238E27FC236}">
                <a16:creationId xmlns:a16="http://schemas.microsoft.com/office/drawing/2014/main" id="{8F4FD3B8-FC5E-3845-BA32-27013A49CEC2}"/>
              </a:ext>
            </a:extLst>
          </p:cNvPr>
          <p:cNvSpPr txBox="1"/>
          <p:nvPr/>
        </p:nvSpPr>
        <p:spPr>
          <a:xfrm>
            <a:off x="8402997" y="3761378"/>
            <a:ext cx="3474075" cy="523220"/>
          </a:xfrm>
          <a:prstGeom prst="rect">
            <a:avLst/>
          </a:prstGeom>
          <a:noFill/>
        </p:spPr>
        <p:txBody>
          <a:bodyPr wrap="square" rtlCol="0">
            <a:spAutoFit/>
          </a:bodyPr>
          <a:lstStyle/>
          <a:p>
            <a:pPr algn="ctr"/>
            <a:r>
              <a:rPr lang="en-US" sz="2800" dirty="0">
                <a:solidFill>
                  <a:schemeClr val="bg1">
                    <a:lumMod val="95000"/>
                  </a:schemeClr>
                </a:solidFill>
              </a:rPr>
              <a:t>Shoreline Protection</a:t>
            </a:r>
          </a:p>
        </p:txBody>
      </p:sp>
      <p:pic>
        <p:nvPicPr>
          <p:cNvPr id="10" name="Graphic 9">
            <a:extLst>
              <a:ext uri="{FF2B5EF4-FFF2-40B4-BE49-F238E27FC236}">
                <a16:creationId xmlns:a16="http://schemas.microsoft.com/office/drawing/2014/main" id="{2D548052-4D97-6E4E-9DEB-03D3B9F45A1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826354" y="3327384"/>
            <a:ext cx="1224895" cy="461665"/>
          </a:xfrm>
          <a:prstGeom prst="rect">
            <a:avLst/>
          </a:prstGeom>
        </p:spPr>
      </p:pic>
      <p:pic>
        <p:nvPicPr>
          <p:cNvPr id="14" name="Graphic 13">
            <a:extLst>
              <a:ext uri="{FF2B5EF4-FFF2-40B4-BE49-F238E27FC236}">
                <a16:creationId xmlns:a16="http://schemas.microsoft.com/office/drawing/2014/main" id="{BCB1C775-B6E2-B747-A0DA-965C1AFD594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86998" y="3031109"/>
            <a:ext cx="1309737" cy="1309737"/>
          </a:xfrm>
          <a:prstGeom prst="rect">
            <a:avLst/>
          </a:prstGeom>
        </p:spPr>
      </p:pic>
      <p:pic>
        <p:nvPicPr>
          <p:cNvPr id="26" name="Graphic 25">
            <a:extLst>
              <a:ext uri="{FF2B5EF4-FFF2-40B4-BE49-F238E27FC236}">
                <a16:creationId xmlns:a16="http://schemas.microsoft.com/office/drawing/2014/main" id="{EA8F25BC-063E-AD45-914F-B89A0546A66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21883" y="5693774"/>
            <a:ext cx="920758" cy="920758"/>
          </a:xfrm>
          <a:prstGeom prst="rect">
            <a:avLst/>
          </a:prstGeom>
        </p:spPr>
      </p:pic>
      <p:pic>
        <p:nvPicPr>
          <p:cNvPr id="27" name="Graphic 26">
            <a:extLst>
              <a:ext uri="{FF2B5EF4-FFF2-40B4-BE49-F238E27FC236}">
                <a16:creationId xmlns:a16="http://schemas.microsoft.com/office/drawing/2014/main" id="{A4CF85FA-EE2D-6E45-8C92-5632B1CE64D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64529" y="3954304"/>
            <a:ext cx="1224895" cy="461665"/>
          </a:xfrm>
          <a:prstGeom prst="rect">
            <a:avLst/>
          </a:prstGeom>
        </p:spPr>
      </p:pic>
      <p:pic>
        <p:nvPicPr>
          <p:cNvPr id="28" name="Graphic 27">
            <a:extLst>
              <a:ext uri="{FF2B5EF4-FFF2-40B4-BE49-F238E27FC236}">
                <a16:creationId xmlns:a16="http://schemas.microsoft.com/office/drawing/2014/main" id="{EE273046-4F8A-0740-96CC-875CAA56FC6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81182" y="3640844"/>
            <a:ext cx="1224895" cy="461665"/>
          </a:xfrm>
          <a:prstGeom prst="rect">
            <a:avLst/>
          </a:prstGeom>
        </p:spPr>
      </p:pic>
      <p:pic>
        <p:nvPicPr>
          <p:cNvPr id="30" name="Graphic 29">
            <a:extLst>
              <a:ext uri="{FF2B5EF4-FFF2-40B4-BE49-F238E27FC236}">
                <a16:creationId xmlns:a16="http://schemas.microsoft.com/office/drawing/2014/main" id="{7327E56C-0DFB-B04A-BF9A-B81B41644AB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521901" y="4712244"/>
            <a:ext cx="282215" cy="239318"/>
          </a:xfrm>
          <a:prstGeom prst="rect">
            <a:avLst/>
          </a:prstGeom>
        </p:spPr>
      </p:pic>
      <p:pic>
        <p:nvPicPr>
          <p:cNvPr id="31" name="Graphic 30">
            <a:extLst>
              <a:ext uri="{FF2B5EF4-FFF2-40B4-BE49-F238E27FC236}">
                <a16:creationId xmlns:a16="http://schemas.microsoft.com/office/drawing/2014/main" id="{0E40C1FE-63E5-3D40-8FD8-BDD7A714A92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674301" y="4864644"/>
            <a:ext cx="282215" cy="239318"/>
          </a:xfrm>
          <a:prstGeom prst="rect">
            <a:avLst/>
          </a:prstGeom>
        </p:spPr>
      </p:pic>
      <p:pic>
        <p:nvPicPr>
          <p:cNvPr id="32" name="Graphic 31">
            <a:extLst>
              <a:ext uri="{FF2B5EF4-FFF2-40B4-BE49-F238E27FC236}">
                <a16:creationId xmlns:a16="http://schemas.microsoft.com/office/drawing/2014/main" id="{9003F1C1-C11C-4E41-95F6-CE68954EADA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897050" y="4635538"/>
            <a:ext cx="282215" cy="239318"/>
          </a:xfrm>
          <a:prstGeom prst="rect">
            <a:avLst/>
          </a:prstGeom>
        </p:spPr>
      </p:pic>
      <p:sp>
        <p:nvSpPr>
          <p:cNvPr id="29" name="TextBox 28">
            <a:extLst>
              <a:ext uri="{FF2B5EF4-FFF2-40B4-BE49-F238E27FC236}">
                <a16:creationId xmlns:a16="http://schemas.microsoft.com/office/drawing/2014/main" id="{6CA21D86-4113-4A41-B7E6-503970B73376}"/>
              </a:ext>
            </a:extLst>
          </p:cNvPr>
          <p:cNvSpPr txBox="1"/>
          <p:nvPr/>
        </p:nvSpPr>
        <p:spPr>
          <a:xfrm>
            <a:off x="8362536" y="1539876"/>
            <a:ext cx="3300018" cy="523220"/>
          </a:xfrm>
          <a:prstGeom prst="rect">
            <a:avLst/>
          </a:prstGeom>
          <a:noFill/>
        </p:spPr>
        <p:txBody>
          <a:bodyPr wrap="square" rtlCol="0">
            <a:spAutoFit/>
          </a:bodyPr>
          <a:lstStyle/>
          <a:p>
            <a:pPr algn="ctr"/>
            <a:r>
              <a:rPr lang="en-US" sz="2800" dirty="0">
                <a:solidFill>
                  <a:schemeClr val="bg1">
                    <a:lumMod val="95000"/>
                  </a:schemeClr>
                </a:solidFill>
              </a:rPr>
              <a:t>Aquaculture</a:t>
            </a:r>
          </a:p>
        </p:txBody>
      </p:sp>
      <p:grpSp>
        <p:nvGrpSpPr>
          <p:cNvPr id="2" name="Group 1">
            <a:extLst>
              <a:ext uri="{FF2B5EF4-FFF2-40B4-BE49-F238E27FC236}">
                <a16:creationId xmlns:a16="http://schemas.microsoft.com/office/drawing/2014/main" id="{96FF72DC-2A5D-574F-9928-D13B980B7DB7}"/>
              </a:ext>
            </a:extLst>
          </p:cNvPr>
          <p:cNvGrpSpPr/>
          <p:nvPr/>
        </p:nvGrpSpPr>
        <p:grpSpPr>
          <a:xfrm>
            <a:off x="8757501" y="2220320"/>
            <a:ext cx="2905053" cy="1101349"/>
            <a:chOff x="8757501" y="2220320"/>
            <a:chExt cx="2905053" cy="1101349"/>
          </a:xfrm>
        </p:grpSpPr>
        <p:grpSp>
          <p:nvGrpSpPr>
            <p:cNvPr id="38" name="Group 37">
              <a:extLst>
                <a:ext uri="{FF2B5EF4-FFF2-40B4-BE49-F238E27FC236}">
                  <a16:creationId xmlns:a16="http://schemas.microsoft.com/office/drawing/2014/main" id="{6E758AD5-B044-EA49-ABC0-7D5CEF5A2DD6}"/>
                </a:ext>
              </a:extLst>
            </p:cNvPr>
            <p:cNvGrpSpPr/>
            <p:nvPr/>
          </p:nvGrpSpPr>
          <p:grpSpPr>
            <a:xfrm>
              <a:off x="8757501" y="2220322"/>
              <a:ext cx="2905053" cy="1101347"/>
              <a:chOff x="8823489" y="2504131"/>
              <a:chExt cx="2905053" cy="1101347"/>
            </a:xfrm>
          </p:grpSpPr>
          <p:pic>
            <p:nvPicPr>
              <p:cNvPr id="5" name="Graphic 4">
                <a:extLst>
                  <a:ext uri="{FF2B5EF4-FFF2-40B4-BE49-F238E27FC236}">
                    <a16:creationId xmlns:a16="http://schemas.microsoft.com/office/drawing/2014/main" id="{7ED4D3A4-C63C-BC48-AC04-2DA47C6A4505}"/>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9086216" y="2724589"/>
                <a:ext cx="2381250" cy="730250"/>
              </a:xfrm>
              <a:prstGeom prst="rect">
                <a:avLst/>
              </a:prstGeom>
            </p:spPr>
          </p:pic>
          <p:sp>
            <p:nvSpPr>
              <p:cNvPr id="9" name="Rectangle 8">
                <a:extLst>
                  <a:ext uri="{FF2B5EF4-FFF2-40B4-BE49-F238E27FC236}">
                    <a16:creationId xmlns:a16="http://schemas.microsoft.com/office/drawing/2014/main" id="{34BBD579-6E38-B740-8CCC-57D4E3E615EE}"/>
                  </a:ext>
                </a:extLst>
              </p:cNvPr>
              <p:cNvSpPr/>
              <p:nvPr/>
            </p:nvSpPr>
            <p:spPr>
              <a:xfrm>
                <a:off x="8823489" y="2504131"/>
                <a:ext cx="2905053" cy="1101347"/>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B48E4BC9-8171-9E41-BD9F-E87B53D0563D}"/>
                  </a:ext>
                </a:extLst>
              </p:cNvPr>
              <p:cNvCxnSpPr>
                <a:stCxn id="9" idx="1"/>
                <a:endCxn id="9" idx="3"/>
              </p:cNvCxnSpPr>
              <p:nvPr/>
            </p:nvCxnSpPr>
            <p:spPr>
              <a:xfrm>
                <a:off x="8823489" y="3054805"/>
                <a:ext cx="290505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5EB1CCD4-E8BE-FE46-8370-00E79349BF2F}"/>
                  </a:ext>
                </a:extLst>
              </p:cNvPr>
              <p:cNvCxnSpPr>
                <a:cxnSpLocks/>
              </p:cNvCxnSpPr>
              <p:nvPr/>
            </p:nvCxnSpPr>
            <p:spPr>
              <a:xfrm>
                <a:off x="9473938" y="2504131"/>
                <a:ext cx="0" cy="110134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39" name="Straight Connector 38">
              <a:extLst>
                <a:ext uri="{FF2B5EF4-FFF2-40B4-BE49-F238E27FC236}">
                  <a16:creationId xmlns:a16="http://schemas.microsoft.com/office/drawing/2014/main" id="{D6116E0F-2D9C-414F-9CF3-3F27CB0A5FCF}"/>
                </a:ext>
              </a:extLst>
            </p:cNvPr>
            <p:cNvCxnSpPr>
              <a:cxnSpLocks/>
            </p:cNvCxnSpPr>
            <p:nvPr/>
          </p:nvCxnSpPr>
          <p:spPr>
            <a:xfrm>
              <a:off x="10210027" y="2220321"/>
              <a:ext cx="0" cy="110134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7EDC95F-8840-6344-8BB0-4C776AA821D9}"/>
                </a:ext>
              </a:extLst>
            </p:cNvPr>
            <p:cNvCxnSpPr>
              <a:cxnSpLocks/>
            </p:cNvCxnSpPr>
            <p:nvPr/>
          </p:nvCxnSpPr>
          <p:spPr>
            <a:xfrm>
              <a:off x="10946090" y="2220320"/>
              <a:ext cx="0" cy="110134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7" name="Rectangle 46">
            <a:extLst>
              <a:ext uri="{FF2B5EF4-FFF2-40B4-BE49-F238E27FC236}">
                <a16:creationId xmlns:a16="http://schemas.microsoft.com/office/drawing/2014/main" id="{E524C92F-5C96-9B49-AE41-6DA75A4E1FBD}"/>
              </a:ext>
            </a:extLst>
          </p:cNvPr>
          <p:cNvSpPr/>
          <p:nvPr/>
        </p:nvSpPr>
        <p:spPr>
          <a:xfrm>
            <a:off x="-1" y="2365"/>
            <a:ext cx="12192000" cy="685800"/>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Oysters are more than just delicious</a:t>
            </a:r>
          </a:p>
        </p:txBody>
      </p:sp>
      <p:grpSp>
        <p:nvGrpSpPr>
          <p:cNvPr id="36" name="Group 35">
            <a:extLst>
              <a:ext uri="{FF2B5EF4-FFF2-40B4-BE49-F238E27FC236}">
                <a16:creationId xmlns:a16="http://schemas.microsoft.com/office/drawing/2014/main" id="{E71B6C36-367C-6D4A-8B4E-BAB1C60BA2DE}"/>
              </a:ext>
            </a:extLst>
          </p:cNvPr>
          <p:cNvGrpSpPr/>
          <p:nvPr/>
        </p:nvGrpSpPr>
        <p:grpSpPr>
          <a:xfrm>
            <a:off x="8232798" y="3829858"/>
            <a:ext cx="3891430" cy="3035306"/>
            <a:chOff x="8298786" y="4045082"/>
            <a:chExt cx="3891430" cy="3035306"/>
          </a:xfrm>
        </p:grpSpPr>
        <p:grpSp>
          <p:nvGrpSpPr>
            <p:cNvPr id="24" name="Group 23">
              <a:extLst>
                <a:ext uri="{FF2B5EF4-FFF2-40B4-BE49-F238E27FC236}">
                  <a16:creationId xmlns:a16="http://schemas.microsoft.com/office/drawing/2014/main" id="{94A87617-DBA6-294F-A12E-55C75BD02AEB}"/>
                </a:ext>
              </a:extLst>
            </p:cNvPr>
            <p:cNvGrpSpPr/>
            <p:nvPr/>
          </p:nvGrpSpPr>
          <p:grpSpPr>
            <a:xfrm>
              <a:off x="8298786" y="4045082"/>
              <a:ext cx="3891430" cy="3035306"/>
              <a:chOff x="8782608" y="3932083"/>
              <a:chExt cx="3891430" cy="3035306"/>
            </a:xfrm>
          </p:grpSpPr>
          <p:pic>
            <p:nvPicPr>
              <p:cNvPr id="23" name="Graphic 22" descr="Wave">
                <a:extLst>
                  <a:ext uri="{FF2B5EF4-FFF2-40B4-BE49-F238E27FC236}">
                    <a16:creationId xmlns:a16="http://schemas.microsoft.com/office/drawing/2014/main" id="{94F35EE3-2800-3046-939B-31B2CC7423BC}"/>
                  </a:ext>
                </a:extLst>
              </p:cNvPr>
              <p:cNvPicPr>
                <a:picLocks noChangeAspect="1"/>
              </p:cNvPicPr>
              <p:nvPr/>
            </p:nvPicPr>
            <p:blipFill rotWithShape="1">
              <a:blip r:embed="rId15">
                <a:extLst>
                  <a:ext uri="{96DAC541-7B7A-43D3-8B79-37D633B846F1}">
                    <asvg:svgBlip xmlns:asvg="http://schemas.microsoft.com/office/drawing/2016/SVG/main" r:embed="rId16"/>
                  </a:ext>
                </a:extLst>
              </a:blip>
              <a:srcRect r="20263"/>
              <a:stretch/>
            </p:blipFill>
            <p:spPr>
              <a:xfrm flipH="1">
                <a:off x="8782608" y="3935692"/>
                <a:ext cx="2417389" cy="3031697"/>
              </a:xfrm>
              <a:prstGeom prst="rect">
                <a:avLst/>
              </a:prstGeom>
            </p:spPr>
          </p:pic>
          <p:pic>
            <p:nvPicPr>
              <p:cNvPr id="42" name="Graphic 41" descr="Wave">
                <a:extLst>
                  <a:ext uri="{FF2B5EF4-FFF2-40B4-BE49-F238E27FC236}">
                    <a16:creationId xmlns:a16="http://schemas.microsoft.com/office/drawing/2014/main" id="{00160F33-E124-C24B-9C68-C372B6BAEDD5}"/>
                  </a:ext>
                </a:extLst>
              </p:cNvPr>
              <p:cNvPicPr>
                <a:picLocks noChangeAspect="1"/>
              </p:cNvPicPr>
              <p:nvPr/>
            </p:nvPicPr>
            <p:blipFill rotWithShape="1">
              <a:blip r:embed="rId15">
                <a:extLst>
                  <a:ext uri="{96DAC541-7B7A-43D3-8B79-37D633B846F1}">
                    <asvg:svgBlip xmlns:asvg="http://schemas.microsoft.com/office/drawing/2016/SVG/main" r:embed="rId16"/>
                  </a:ext>
                </a:extLst>
              </a:blip>
              <a:srcRect l="13014"/>
              <a:stretch/>
            </p:blipFill>
            <p:spPr>
              <a:xfrm flipH="1">
                <a:off x="10036884" y="3932083"/>
                <a:ext cx="2637154" cy="3031697"/>
              </a:xfrm>
              <a:prstGeom prst="rect">
                <a:avLst/>
              </a:prstGeom>
            </p:spPr>
          </p:pic>
        </p:grpSp>
        <p:sp>
          <p:nvSpPr>
            <p:cNvPr id="34" name="Triangle 33">
              <a:extLst>
                <a:ext uri="{FF2B5EF4-FFF2-40B4-BE49-F238E27FC236}">
                  <a16:creationId xmlns:a16="http://schemas.microsoft.com/office/drawing/2014/main" id="{4BA4C3AD-8ECA-0840-B3AB-C5084319CC1F}"/>
                </a:ext>
              </a:extLst>
            </p:cNvPr>
            <p:cNvSpPr/>
            <p:nvPr/>
          </p:nvSpPr>
          <p:spPr>
            <a:xfrm rot="20122191">
              <a:off x="10281844" y="5602159"/>
              <a:ext cx="494332" cy="471774"/>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5DD3F310-BD17-8242-9E07-7188D8977091}"/>
              </a:ext>
            </a:extLst>
          </p:cNvPr>
          <p:cNvGrpSpPr/>
          <p:nvPr/>
        </p:nvGrpSpPr>
        <p:grpSpPr>
          <a:xfrm>
            <a:off x="99670" y="4646991"/>
            <a:ext cx="3531579" cy="1397156"/>
            <a:chOff x="165658" y="4930800"/>
            <a:chExt cx="3531579" cy="1397156"/>
          </a:xfrm>
        </p:grpSpPr>
        <p:pic>
          <p:nvPicPr>
            <p:cNvPr id="44" name="Graphic 43">
              <a:extLst>
                <a:ext uri="{FF2B5EF4-FFF2-40B4-BE49-F238E27FC236}">
                  <a16:creationId xmlns:a16="http://schemas.microsoft.com/office/drawing/2014/main" id="{FD0A8D1F-F0E0-2044-8BF1-D0C67B096DA3}"/>
                </a:ext>
              </a:extLst>
            </p:cNvPr>
            <p:cNvPicPr>
              <a:picLocks noChangeAspect="1"/>
            </p:cNvPicPr>
            <p:nvPr/>
          </p:nvPicPr>
          <p:blipFill rotWithShape="1">
            <a:blip r:embed="rId17">
              <a:extLst>
                <a:ext uri="{96DAC541-7B7A-43D3-8B79-37D633B846F1}">
                  <asvg:svgBlip xmlns:asvg="http://schemas.microsoft.com/office/drawing/2016/SVG/main" r:embed="rId18"/>
                </a:ext>
              </a:extLst>
            </a:blip>
            <a:srcRect l="-15017" t="8980" r="47115"/>
            <a:stretch/>
          </p:blipFill>
          <p:spPr>
            <a:xfrm flipH="1">
              <a:off x="2649226" y="4996053"/>
              <a:ext cx="1048011" cy="1331903"/>
            </a:xfrm>
            <a:prstGeom prst="trapezoid">
              <a:avLst>
                <a:gd name="adj" fmla="val 29363"/>
              </a:avLst>
            </a:prstGeom>
          </p:spPr>
        </p:pic>
        <p:sp>
          <p:nvSpPr>
            <p:cNvPr id="48" name="TextBox 47">
              <a:extLst>
                <a:ext uri="{FF2B5EF4-FFF2-40B4-BE49-F238E27FC236}">
                  <a16:creationId xmlns:a16="http://schemas.microsoft.com/office/drawing/2014/main" id="{2F083F08-3461-2342-9271-7363E362B862}"/>
                </a:ext>
              </a:extLst>
            </p:cNvPr>
            <p:cNvSpPr txBox="1"/>
            <p:nvPr/>
          </p:nvSpPr>
          <p:spPr>
            <a:xfrm>
              <a:off x="165658" y="4930800"/>
              <a:ext cx="2615703" cy="1384995"/>
            </a:xfrm>
            <a:prstGeom prst="rect">
              <a:avLst/>
            </a:prstGeom>
            <a:noFill/>
          </p:spPr>
          <p:txBody>
            <a:bodyPr wrap="square" rtlCol="0">
              <a:spAutoFit/>
            </a:bodyPr>
            <a:lstStyle/>
            <a:p>
              <a:pPr algn="ctr"/>
              <a:r>
                <a:rPr lang="en-US" sz="2800" dirty="0">
                  <a:solidFill>
                    <a:schemeClr val="bg1">
                      <a:lumMod val="95000"/>
                    </a:schemeClr>
                  </a:solidFill>
                </a:rPr>
                <a:t>Food and nutrients to the Bay floor</a:t>
              </a:r>
            </a:p>
          </p:txBody>
        </p:sp>
      </p:grpSp>
      <p:grpSp>
        <p:nvGrpSpPr>
          <p:cNvPr id="49" name="Group 48">
            <a:extLst>
              <a:ext uri="{FF2B5EF4-FFF2-40B4-BE49-F238E27FC236}">
                <a16:creationId xmlns:a16="http://schemas.microsoft.com/office/drawing/2014/main" id="{A7BC376F-9740-C44E-980A-49B2932B0A3F}"/>
              </a:ext>
            </a:extLst>
          </p:cNvPr>
          <p:cNvGrpSpPr/>
          <p:nvPr/>
        </p:nvGrpSpPr>
        <p:grpSpPr>
          <a:xfrm>
            <a:off x="1872680" y="1583429"/>
            <a:ext cx="2207634" cy="2700743"/>
            <a:chOff x="487645" y="1996323"/>
            <a:chExt cx="1671090" cy="2116852"/>
          </a:xfrm>
        </p:grpSpPr>
        <p:pic>
          <p:nvPicPr>
            <p:cNvPr id="50" name="Graphic 49">
              <a:extLst>
                <a:ext uri="{FF2B5EF4-FFF2-40B4-BE49-F238E27FC236}">
                  <a16:creationId xmlns:a16="http://schemas.microsoft.com/office/drawing/2014/main" id="{53D0FC5F-91A9-E64A-ADCA-FFE86559263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1263192" y="3492265"/>
              <a:ext cx="895543" cy="620910"/>
            </a:xfrm>
            <a:prstGeom prst="rect">
              <a:avLst/>
            </a:prstGeom>
          </p:spPr>
        </p:pic>
        <p:pic>
          <p:nvPicPr>
            <p:cNvPr id="51" name="Graphic 50">
              <a:extLst>
                <a:ext uri="{FF2B5EF4-FFF2-40B4-BE49-F238E27FC236}">
                  <a16:creationId xmlns:a16="http://schemas.microsoft.com/office/drawing/2014/main" id="{53A2650B-FA17-F84C-9711-F68A549D83C5}"/>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487645" y="2716798"/>
              <a:ext cx="1275769" cy="724637"/>
            </a:xfrm>
            <a:prstGeom prst="rect">
              <a:avLst/>
            </a:prstGeom>
          </p:spPr>
        </p:pic>
        <p:sp>
          <p:nvSpPr>
            <p:cNvPr id="52" name="TextBox 51">
              <a:extLst>
                <a:ext uri="{FF2B5EF4-FFF2-40B4-BE49-F238E27FC236}">
                  <a16:creationId xmlns:a16="http://schemas.microsoft.com/office/drawing/2014/main" id="{D2C7A91D-FF10-E941-8D53-8B0D199B406A}"/>
                </a:ext>
              </a:extLst>
            </p:cNvPr>
            <p:cNvSpPr txBox="1"/>
            <p:nvPr/>
          </p:nvSpPr>
          <p:spPr>
            <a:xfrm>
              <a:off x="487645" y="1996323"/>
              <a:ext cx="1275769" cy="747833"/>
            </a:xfrm>
            <a:prstGeom prst="rect">
              <a:avLst/>
            </a:prstGeom>
            <a:noFill/>
          </p:spPr>
          <p:txBody>
            <a:bodyPr wrap="square" rtlCol="0">
              <a:spAutoFit/>
            </a:bodyPr>
            <a:lstStyle/>
            <a:p>
              <a:pPr algn="ctr"/>
              <a:r>
                <a:rPr lang="en-US" sz="2800" dirty="0">
                  <a:solidFill>
                    <a:schemeClr val="bg1">
                      <a:lumMod val="95000"/>
                    </a:schemeClr>
                  </a:solidFill>
                </a:rPr>
                <a:t>Cleaning/ Filtration</a:t>
              </a:r>
            </a:p>
          </p:txBody>
        </p:sp>
      </p:grpSp>
      <p:sp>
        <p:nvSpPr>
          <p:cNvPr id="53" name="TextBox 52">
            <a:extLst>
              <a:ext uri="{FF2B5EF4-FFF2-40B4-BE49-F238E27FC236}">
                <a16:creationId xmlns:a16="http://schemas.microsoft.com/office/drawing/2014/main" id="{6BAD3246-802A-694D-AD22-2E82512C9C60}"/>
              </a:ext>
            </a:extLst>
          </p:cNvPr>
          <p:cNvSpPr txBox="1"/>
          <p:nvPr/>
        </p:nvSpPr>
        <p:spPr>
          <a:xfrm>
            <a:off x="4186998" y="2143127"/>
            <a:ext cx="3300018" cy="954107"/>
          </a:xfrm>
          <a:prstGeom prst="rect">
            <a:avLst/>
          </a:prstGeom>
          <a:noFill/>
        </p:spPr>
        <p:txBody>
          <a:bodyPr wrap="square" rtlCol="0">
            <a:spAutoFit/>
          </a:bodyPr>
          <a:lstStyle/>
          <a:p>
            <a:pPr algn="ctr"/>
            <a:r>
              <a:rPr lang="en-US" sz="2800" dirty="0">
                <a:solidFill>
                  <a:schemeClr val="bg1">
                    <a:lumMod val="95000"/>
                  </a:schemeClr>
                </a:solidFill>
              </a:rPr>
              <a:t>Homes for other species</a:t>
            </a:r>
          </a:p>
        </p:txBody>
      </p:sp>
      <p:sp>
        <p:nvSpPr>
          <p:cNvPr id="45" name="TextBox 44">
            <a:extLst>
              <a:ext uri="{FF2B5EF4-FFF2-40B4-BE49-F238E27FC236}">
                <a16:creationId xmlns:a16="http://schemas.microsoft.com/office/drawing/2014/main" id="{3A196D0F-8AFD-084F-952D-2F851BA608E1}"/>
              </a:ext>
            </a:extLst>
          </p:cNvPr>
          <p:cNvSpPr txBox="1"/>
          <p:nvPr/>
        </p:nvSpPr>
        <p:spPr>
          <a:xfrm>
            <a:off x="10511073" y="6619950"/>
            <a:ext cx="2025432" cy="276999"/>
          </a:xfrm>
          <a:prstGeom prst="rect">
            <a:avLst/>
          </a:prstGeom>
          <a:noFill/>
        </p:spPr>
        <p:txBody>
          <a:bodyPr wrap="square" rtlCol="0">
            <a:spAutoFit/>
          </a:bodyPr>
          <a:lstStyle/>
          <a:p>
            <a:r>
              <a:rPr lang="en-US" sz="1200" dirty="0">
                <a:solidFill>
                  <a:schemeClr val="bg1">
                    <a:lumMod val="75000"/>
                  </a:schemeClr>
                </a:solidFill>
              </a:rPr>
              <a:t>Image credit: Ian UMCES</a:t>
            </a:r>
          </a:p>
        </p:txBody>
      </p:sp>
    </p:spTree>
    <p:extLst>
      <p:ext uri="{BB962C8B-B14F-4D97-AF65-F5344CB8AC3E}">
        <p14:creationId xmlns:p14="http://schemas.microsoft.com/office/powerpoint/2010/main" val="512784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3EA2BFC5-4E37-074E-A22A-14757B0AC078}"/>
              </a:ext>
            </a:extLst>
          </p:cNvPr>
          <p:cNvGrpSpPr/>
          <p:nvPr/>
        </p:nvGrpSpPr>
        <p:grpSpPr>
          <a:xfrm>
            <a:off x="6305203" y="2767531"/>
            <a:ext cx="3965483" cy="3990918"/>
            <a:chOff x="7565008" y="2225547"/>
            <a:chExt cx="3959928" cy="4124388"/>
          </a:xfrm>
        </p:grpSpPr>
        <p:pic>
          <p:nvPicPr>
            <p:cNvPr id="8" name="Graphic 7">
              <a:extLst>
                <a:ext uri="{FF2B5EF4-FFF2-40B4-BE49-F238E27FC236}">
                  <a16:creationId xmlns:a16="http://schemas.microsoft.com/office/drawing/2014/main" id="{6FF6F9F3-EAF3-384B-A45B-CB96C3570A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190012" y="3429000"/>
              <a:ext cx="1768139" cy="2920935"/>
            </a:xfrm>
            <a:prstGeom prst="rect">
              <a:avLst/>
            </a:prstGeom>
          </p:spPr>
        </p:pic>
        <p:sp>
          <p:nvSpPr>
            <p:cNvPr id="9" name="TextBox 8">
              <a:extLst>
                <a:ext uri="{FF2B5EF4-FFF2-40B4-BE49-F238E27FC236}">
                  <a16:creationId xmlns:a16="http://schemas.microsoft.com/office/drawing/2014/main" id="{71E1587B-7287-E24F-8EBC-2A2D936A7E1A}"/>
                </a:ext>
              </a:extLst>
            </p:cNvPr>
            <p:cNvSpPr txBox="1"/>
            <p:nvPr/>
          </p:nvSpPr>
          <p:spPr>
            <a:xfrm>
              <a:off x="7565008" y="2225547"/>
              <a:ext cx="3018146" cy="584775"/>
            </a:xfrm>
            <a:prstGeom prst="rect">
              <a:avLst/>
            </a:prstGeom>
            <a:noFill/>
          </p:spPr>
          <p:txBody>
            <a:bodyPr wrap="square" rtlCol="0">
              <a:spAutoFit/>
            </a:bodyPr>
            <a:lstStyle/>
            <a:p>
              <a:pPr algn="ctr"/>
              <a:r>
                <a:rPr lang="en-US" sz="3200" u="sng" dirty="0">
                  <a:solidFill>
                    <a:schemeClr val="bg1">
                      <a:lumMod val="95000"/>
                    </a:schemeClr>
                  </a:solidFill>
                </a:rPr>
                <a:t>Acidified Waters</a:t>
              </a:r>
            </a:p>
          </p:txBody>
        </p:sp>
        <p:grpSp>
          <p:nvGrpSpPr>
            <p:cNvPr id="35" name="Group 34">
              <a:extLst>
                <a:ext uri="{FF2B5EF4-FFF2-40B4-BE49-F238E27FC236}">
                  <a16:creationId xmlns:a16="http://schemas.microsoft.com/office/drawing/2014/main" id="{22BF324B-847C-7744-9616-7C0B36AECD3D}"/>
                </a:ext>
              </a:extLst>
            </p:cNvPr>
            <p:cNvGrpSpPr/>
            <p:nvPr/>
          </p:nvGrpSpPr>
          <p:grpSpPr>
            <a:xfrm>
              <a:off x="10520981" y="3334667"/>
              <a:ext cx="669303" cy="659876"/>
              <a:chOff x="4722829" y="2658359"/>
              <a:chExt cx="669303" cy="659876"/>
            </a:xfrm>
          </p:grpSpPr>
          <p:sp>
            <p:nvSpPr>
              <p:cNvPr id="36" name="Oval 35">
                <a:extLst>
                  <a:ext uri="{FF2B5EF4-FFF2-40B4-BE49-F238E27FC236}">
                    <a16:creationId xmlns:a16="http://schemas.microsoft.com/office/drawing/2014/main" id="{97CBF877-E8B8-EC45-B630-9C0D72E7C751}"/>
                  </a:ext>
                </a:extLst>
              </p:cNvPr>
              <p:cNvSpPr/>
              <p:nvPr/>
            </p:nvSpPr>
            <p:spPr>
              <a:xfrm>
                <a:off x="4722829" y="2658359"/>
                <a:ext cx="669303" cy="659876"/>
              </a:xfrm>
              <a:prstGeom prst="ellipse">
                <a:avLst/>
              </a:prstGeom>
              <a:solidFill>
                <a:schemeClr val="accent6">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a:extLst>
                  <a:ext uri="{FF2B5EF4-FFF2-40B4-BE49-F238E27FC236}">
                    <a16:creationId xmlns:a16="http://schemas.microsoft.com/office/drawing/2014/main" id="{ED32B43E-4BD6-2442-BCE2-0CEEA56582EA}"/>
                  </a:ext>
                </a:extLst>
              </p:cNvPr>
              <p:cNvSpPr txBox="1"/>
              <p:nvPr/>
            </p:nvSpPr>
            <p:spPr>
              <a:xfrm>
                <a:off x="4722830" y="2803631"/>
                <a:ext cx="669302" cy="369332"/>
              </a:xfrm>
              <a:prstGeom prst="rect">
                <a:avLst/>
              </a:prstGeom>
              <a:noFill/>
            </p:spPr>
            <p:txBody>
              <a:bodyPr wrap="square" rtlCol="0">
                <a:spAutoFit/>
              </a:bodyPr>
              <a:lstStyle/>
              <a:p>
                <a:pPr algn="ctr"/>
                <a:r>
                  <a:rPr lang="en-US" b="1" dirty="0">
                    <a:solidFill>
                      <a:srgbClr val="FF0000"/>
                    </a:solidFill>
                  </a:rPr>
                  <a:t>CO</a:t>
                </a:r>
                <a:r>
                  <a:rPr lang="en-US" b="1" baseline="-25000" dirty="0">
                    <a:solidFill>
                      <a:srgbClr val="FF0000"/>
                    </a:solidFill>
                  </a:rPr>
                  <a:t>3</a:t>
                </a:r>
                <a:r>
                  <a:rPr lang="en-US" b="1" baseline="30000" dirty="0">
                    <a:solidFill>
                      <a:srgbClr val="FF0000"/>
                    </a:solidFill>
                  </a:rPr>
                  <a:t>2-</a:t>
                </a:r>
                <a:endParaRPr lang="en-US" b="1" dirty="0">
                  <a:solidFill>
                    <a:srgbClr val="FF0000"/>
                  </a:solidFill>
                </a:endParaRPr>
              </a:p>
            </p:txBody>
          </p:sp>
        </p:grpSp>
        <p:grpSp>
          <p:nvGrpSpPr>
            <p:cNvPr id="38" name="Group 37">
              <a:extLst>
                <a:ext uri="{FF2B5EF4-FFF2-40B4-BE49-F238E27FC236}">
                  <a16:creationId xmlns:a16="http://schemas.microsoft.com/office/drawing/2014/main" id="{3367AA32-EFD0-074A-AC1C-DFE64B83F770}"/>
                </a:ext>
              </a:extLst>
            </p:cNvPr>
            <p:cNvGrpSpPr/>
            <p:nvPr/>
          </p:nvGrpSpPr>
          <p:grpSpPr>
            <a:xfrm>
              <a:off x="10855633" y="2651404"/>
              <a:ext cx="669303" cy="659876"/>
              <a:chOff x="4722829" y="2658359"/>
              <a:chExt cx="669303" cy="659876"/>
            </a:xfrm>
          </p:grpSpPr>
          <p:sp>
            <p:nvSpPr>
              <p:cNvPr id="39" name="Oval 38">
                <a:extLst>
                  <a:ext uri="{FF2B5EF4-FFF2-40B4-BE49-F238E27FC236}">
                    <a16:creationId xmlns:a16="http://schemas.microsoft.com/office/drawing/2014/main" id="{A05D97E0-CFA5-454C-B400-298CEDE5E259}"/>
                  </a:ext>
                </a:extLst>
              </p:cNvPr>
              <p:cNvSpPr/>
              <p:nvPr/>
            </p:nvSpPr>
            <p:spPr>
              <a:xfrm>
                <a:off x="4722829" y="2658359"/>
                <a:ext cx="669303" cy="659876"/>
              </a:xfrm>
              <a:prstGeom prst="ellipse">
                <a:avLst/>
              </a:prstGeom>
              <a:solidFill>
                <a:schemeClr val="accent6">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a:extLst>
                  <a:ext uri="{FF2B5EF4-FFF2-40B4-BE49-F238E27FC236}">
                    <a16:creationId xmlns:a16="http://schemas.microsoft.com/office/drawing/2014/main" id="{A5C6E9EB-3848-7F45-9516-514A922F544A}"/>
                  </a:ext>
                </a:extLst>
              </p:cNvPr>
              <p:cNvSpPr txBox="1"/>
              <p:nvPr/>
            </p:nvSpPr>
            <p:spPr>
              <a:xfrm>
                <a:off x="4722830" y="2803631"/>
                <a:ext cx="669302" cy="369332"/>
              </a:xfrm>
              <a:prstGeom prst="rect">
                <a:avLst/>
              </a:prstGeom>
              <a:noFill/>
            </p:spPr>
            <p:txBody>
              <a:bodyPr wrap="square" rtlCol="0">
                <a:spAutoFit/>
              </a:bodyPr>
              <a:lstStyle/>
              <a:p>
                <a:pPr algn="ctr"/>
                <a:r>
                  <a:rPr lang="en-US" b="1" dirty="0">
                    <a:solidFill>
                      <a:srgbClr val="FF0000"/>
                    </a:solidFill>
                  </a:rPr>
                  <a:t>CO</a:t>
                </a:r>
                <a:r>
                  <a:rPr lang="en-US" b="1" baseline="-25000" dirty="0">
                    <a:solidFill>
                      <a:srgbClr val="FF0000"/>
                    </a:solidFill>
                  </a:rPr>
                  <a:t>3</a:t>
                </a:r>
                <a:r>
                  <a:rPr lang="en-US" b="1" baseline="30000" dirty="0">
                    <a:solidFill>
                      <a:srgbClr val="FF0000"/>
                    </a:solidFill>
                  </a:rPr>
                  <a:t>2-</a:t>
                </a:r>
                <a:endParaRPr lang="en-US" b="1" dirty="0">
                  <a:solidFill>
                    <a:srgbClr val="FF0000"/>
                  </a:solidFill>
                </a:endParaRPr>
              </a:p>
            </p:txBody>
          </p:sp>
        </p:grpSp>
        <p:sp>
          <p:nvSpPr>
            <p:cNvPr id="41" name="Curved Left Arrow 40">
              <a:extLst>
                <a:ext uri="{FF2B5EF4-FFF2-40B4-BE49-F238E27FC236}">
                  <a16:creationId xmlns:a16="http://schemas.microsoft.com/office/drawing/2014/main" id="{10F85DB2-CF16-0044-B356-D85BAC8E06D3}"/>
                </a:ext>
              </a:extLst>
            </p:cNvPr>
            <p:cNvSpPr/>
            <p:nvPr/>
          </p:nvSpPr>
          <p:spPr>
            <a:xfrm rot="3486782" flipH="1">
              <a:off x="9798260" y="2619709"/>
              <a:ext cx="516871" cy="1335381"/>
            </a:xfrm>
            <a:prstGeom prst="curvedLeftArrow">
              <a:avLst>
                <a:gd name="adj1" fmla="val 26095"/>
                <a:gd name="adj2" fmla="val 68353"/>
                <a:gd name="adj3" fmla="val 25000"/>
              </a:avLst>
            </a:prstGeom>
            <a:solidFill>
              <a:srgbClr val="1861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32" name="Rectangle 31">
            <a:extLst>
              <a:ext uri="{FF2B5EF4-FFF2-40B4-BE49-F238E27FC236}">
                <a16:creationId xmlns:a16="http://schemas.microsoft.com/office/drawing/2014/main" id="{A168F00C-3E3D-F740-B62D-A671534CB42E}"/>
              </a:ext>
            </a:extLst>
          </p:cNvPr>
          <p:cNvSpPr/>
          <p:nvPr/>
        </p:nvSpPr>
        <p:spPr>
          <a:xfrm>
            <a:off x="-1" y="2365"/>
            <a:ext cx="12192000" cy="1173964"/>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Oysters are calcifying ectotherms, making them susceptible to ocean warming and acidification</a:t>
            </a:r>
          </a:p>
        </p:txBody>
      </p:sp>
      <p:grpSp>
        <p:nvGrpSpPr>
          <p:cNvPr id="17" name="Group 16">
            <a:extLst>
              <a:ext uri="{FF2B5EF4-FFF2-40B4-BE49-F238E27FC236}">
                <a16:creationId xmlns:a16="http://schemas.microsoft.com/office/drawing/2014/main" id="{4B5A7DDC-F72D-B54B-ABC8-561D4ADFAD11}"/>
              </a:ext>
            </a:extLst>
          </p:cNvPr>
          <p:cNvGrpSpPr/>
          <p:nvPr/>
        </p:nvGrpSpPr>
        <p:grpSpPr>
          <a:xfrm>
            <a:off x="1682547" y="2767531"/>
            <a:ext cx="3753237" cy="3990918"/>
            <a:chOff x="1337033" y="2225547"/>
            <a:chExt cx="3840958" cy="4124388"/>
          </a:xfrm>
        </p:grpSpPr>
        <p:grpSp>
          <p:nvGrpSpPr>
            <p:cNvPr id="14" name="Group 13">
              <a:extLst>
                <a:ext uri="{FF2B5EF4-FFF2-40B4-BE49-F238E27FC236}">
                  <a16:creationId xmlns:a16="http://schemas.microsoft.com/office/drawing/2014/main" id="{7EF66E5A-1A9D-3441-9588-1AB4E8F89876}"/>
                </a:ext>
              </a:extLst>
            </p:cNvPr>
            <p:cNvGrpSpPr/>
            <p:nvPr/>
          </p:nvGrpSpPr>
          <p:grpSpPr>
            <a:xfrm>
              <a:off x="1337033" y="2225547"/>
              <a:ext cx="3840958" cy="4124388"/>
              <a:chOff x="1337033" y="2225547"/>
              <a:chExt cx="3840958" cy="4124388"/>
            </a:xfrm>
          </p:grpSpPr>
          <p:sp>
            <p:nvSpPr>
              <p:cNvPr id="7" name="TextBox 6">
                <a:extLst>
                  <a:ext uri="{FF2B5EF4-FFF2-40B4-BE49-F238E27FC236}">
                    <a16:creationId xmlns:a16="http://schemas.microsoft.com/office/drawing/2014/main" id="{BE60FF33-C350-5C42-8738-D242BF664C5F}"/>
                  </a:ext>
                </a:extLst>
              </p:cNvPr>
              <p:cNvSpPr txBox="1"/>
              <p:nvPr/>
            </p:nvSpPr>
            <p:spPr>
              <a:xfrm>
                <a:off x="1337033" y="2225547"/>
                <a:ext cx="2273431" cy="584775"/>
              </a:xfrm>
              <a:prstGeom prst="rect">
                <a:avLst/>
              </a:prstGeom>
              <a:noFill/>
            </p:spPr>
            <p:txBody>
              <a:bodyPr wrap="square" rtlCol="0">
                <a:spAutoFit/>
              </a:bodyPr>
              <a:lstStyle/>
              <a:p>
                <a:pPr algn="ctr"/>
                <a:r>
                  <a:rPr lang="en-US" sz="3200" u="sng" dirty="0">
                    <a:solidFill>
                      <a:schemeClr val="bg1">
                        <a:lumMod val="95000"/>
                      </a:schemeClr>
                    </a:solidFill>
                  </a:rPr>
                  <a:t>Normal</a:t>
                </a:r>
              </a:p>
            </p:txBody>
          </p:sp>
          <p:grpSp>
            <p:nvGrpSpPr>
              <p:cNvPr id="10" name="Group 9">
                <a:extLst>
                  <a:ext uri="{FF2B5EF4-FFF2-40B4-BE49-F238E27FC236}">
                    <a16:creationId xmlns:a16="http://schemas.microsoft.com/office/drawing/2014/main" id="{A1AED007-898D-094D-BC24-8A2723235384}"/>
                  </a:ext>
                </a:extLst>
              </p:cNvPr>
              <p:cNvGrpSpPr/>
              <p:nvPr/>
            </p:nvGrpSpPr>
            <p:grpSpPr>
              <a:xfrm>
                <a:off x="1589678" y="2466738"/>
                <a:ext cx="3588313" cy="3883197"/>
                <a:chOff x="1589678" y="2466738"/>
                <a:chExt cx="3588313" cy="3883197"/>
              </a:xfrm>
            </p:grpSpPr>
            <p:pic>
              <p:nvPicPr>
                <p:cNvPr id="5" name="Graphic 4">
                  <a:extLst>
                    <a:ext uri="{FF2B5EF4-FFF2-40B4-BE49-F238E27FC236}">
                      <a16:creationId xmlns:a16="http://schemas.microsoft.com/office/drawing/2014/main" id="{B19C90E9-03BD-5A40-92EC-9BA55448BF2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89678" y="3429000"/>
                  <a:ext cx="1768139" cy="2920935"/>
                </a:xfrm>
                <a:prstGeom prst="rect">
                  <a:avLst/>
                </a:prstGeom>
              </p:spPr>
            </p:pic>
            <p:grpSp>
              <p:nvGrpSpPr>
                <p:cNvPr id="15" name="Group 14">
                  <a:extLst>
                    <a:ext uri="{FF2B5EF4-FFF2-40B4-BE49-F238E27FC236}">
                      <a16:creationId xmlns:a16="http://schemas.microsoft.com/office/drawing/2014/main" id="{9442C4A4-899E-DD40-93A4-7315F443E5A9}"/>
                    </a:ext>
                  </a:extLst>
                </p:cNvPr>
                <p:cNvGrpSpPr/>
                <p:nvPr/>
              </p:nvGrpSpPr>
              <p:grpSpPr>
                <a:xfrm>
                  <a:off x="3667337" y="3150001"/>
                  <a:ext cx="745493" cy="659876"/>
                  <a:chOff x="4722829" y="2658359"/>
                  <a:chExt cx="745493" cy="659876"/>
                </a:xfrm>
              </p:grpSpPr>
              <p:sp>
                <p:nvSpPr>
                  <p:cNvPr id="11" name="Oval 10">
                    <a:extLst>
                      <a:ext uri="{FF2B5EF4-FFF2-40B4-BE49-F238E27FC236}">
                        <a16:creationId xmlns:a16="http://schemas.microsoft.com/office/drawing/2014/main" id="{627FD05F-3AF0-764F-BD3E-75F5D6FDEA25}"/>
                      </a:ext>
                    </a:extLst>
                  </p:cNvPr>
                  <p:cNvSpPr/>
                  <p:nvPr/>
                </p:nvSpPr>
                <p:spPr>
                  <a:xfrm>
                    <a:off x="4722829" y="2658359"/>
                    <a:ext cx="669303" cy="659876"/>
                  </a:xfrm>
                  <a:prstGeom prst="ellipse">
                    <a:avLst/>
                  </a:prstGeom>
                  <a:solidFill>
                    <a:schemeClr val="accent6">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32B16845-F900-5948-BB7F-803731B2F37F}"/>
                      </a:ext>
                    </a:extLst>
                  </p:cNvPr>
                  <p:cNvSpPr txBox="1"/>
                  <p:nvPr/>
                </p:nvSpPr>
                <p:spPr>
                  <a:xfrm>
                    <a:off x="4722830" y="2803631"/>
                    <a:ext cx="745492" cy="381684"/>
                  </a:xfrm>
                  <a:prstGeom prst="rect">
                    <a:avLst/>
                  </a:prstGeom>
                  <a:noFill/>
                </p:spPr>
                <p:txBody>
                  <a:bodyPr wrap="square" rtlCol="0">
                    <a:spAutoFit/>
                  </a:bodyPr>
                  <a:lstStyle/>
                  <a:p>
                    <a:pPr algn="ctr"/>
                    <a:r>
                      <a:rPr lang="en-US" b="1" dirty="0">
                        <a:solidFill>
                          <a:srgbClr val="FF0000"/>
                        </a:solidFill>
                      </a:rPr>
                      <a:t>CO</a:t>
                    </a:r>
                    <a:r>
                      <a:rPr lang="en-US" b="1" baseline="-25000" dirty="0">
                        <a:solidFill>
                          <a:srgbClr val="FF0000"/>
                        </a:solidFill>
                      </a:rPr>
                      <a:t>3</a:t>
                    </a:r>
                    <a:r>
                      <a:rPr lang="en-US" b="1" baseline="30000" dirty="0">
                        <a:solidFill>
                          <a:srgbClr val="FF0000"/>
                        </a:solidFill>
                      </a:rPr>
                      <a:t>2-</a:t>
                    </a:r>
                    <a:endParaRPr lang="en-US" b="1" dirty="0">
                      <a:solidFill>
                        <a:srgbClr val="FF0000"/>
                      </a:solidFill>
                    </a:endParaRPr>
                  </a:p>
                </p:txBody>
              </p:sp>
            </p:grpSp>
            <p:grpSp>
              <p:nvGrpSpPr>
                <p:cNvPr id="18" name="Group 17">
                  <a:extLst>
                    <a:ext uri="{FF2B5EF4-FFF2-40B4-BE49-F238E27FC236}">
                      <a16:creationId xmlns:a16="http://schemas.microsoft.com/office/drawing/2014/main" id="{47CA99C7-8D02-7E46-A64D-735F41A87EA5}"/>
                    </a:ext>
                  </a:extLst>
                </p:cNvPr>
                <p:cNvGrpSpPr/>
                <p:nvPr/>
              </p:nvGrpSpPr>
              <p:grpSpPr>
                <a:xfrm>
                  <a:off x="4154882" y="3724185"/>
                  <a:ext cx="733184" cy="659876"/>
                  <a:chOff x="4722829" y="2658359"/>
                  <a:chExt cx="733184" cy="659876"/>
                </a:xfrm>
              </p:grpSpPr>
              <p:sp>
                <p:nvSpPr>
                  <p:cNvPr id="19" name="Oval 18">
                    <a:extLst>
                      <a:ext uri="{FF2B5EF4-FFF2-40B4-BE49-F238E27FC236}">
                        <a16:creationId xmlns:a16="http://schemas.microsoft.com/office/drawing/2014/main" id="{F6C3272C-DDEE-4243-B836-3805644C3187}"/>
                      </a:ext>
                    </a:extLst>
                  </p:cNvPr>
                  <p:cNvSpPr/>
                  <p:nvPr/>
                </p:nvSpPr>
                <p:spPr>
                  <a:xfrm>
                    <a:off x="4722829" y="2658359"/>
                    <a:ext cx="669303" cy="659876"/>
                  </a:xfrm>
                  <a:prstGeom prst="ellipse">
                    <a:avLst/>
                  </a:prstGeom>
                  <a:solidFill>
                    <a:schemeClr val="accent6">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627993FD-374C-004B-8839-92463FC8B903}"/>
                      </a:ext>
                    </a:extLst>
                  </p:cNvPr>
                  <p:cNvSpPr txBox="1"/>
                  <p:nvPr/>
                </p:nvSpPr>
                <p:spPr>
                  <a:xfrm>
                    <a:off x="4722830" y="2803631"/>
                    <a:ext cx="733183" cy="381684"/>
                  </a:xfrm>
                  <a:prstGeom prst="rect">
                    <a:avLst/>
                  </a:prstGeom>
                  <a:noFill/>
                </p:spPr>
                <p:txBody>
                  <a:bodyPr wrap="square" rtlCol="0">
                    <a:spAutoFit/>
                  </a:bodyPr>
                  <a:lstStyle/>
                  <a:p>
                    <a:pPr algn="ctr"/>
                    <a:r>
                      <a:rPr lang="en-US" b="1" dirty="0">
                        <a:solidFill>
                          <a:srgbClr val="FF0000"/>
                        </a:solidFill>
                      </a:rPr>
                      <a:t>CO</a:t>
                    </a:r>
                    <a:r>
                      <a:rPr lang="en-US" b="1" baseline="-25000" dirty="0">
                        <a:solidFill>
                          <a:srgbClr val="FF0000"/>
                        </a:solidFill>
                      </a:rPr>
                      <a:t>3</a:t>
                    </a:r>
                    <a:r>
                      <a:rPr lang="en-US" b="1" baseline="30000" dirty="0">
                        <a:solidFill>
                          <a:srgbClr val="FF0000"/>
                        </a:solidFill>
                      </a:rPr>
                      <a:t>2-</a:t>
                    </a:r>
                    <a:endParaRPr lang="en-US" b="1" dirty="0">
                      <a:solidFill>
                        <a:srgbClr val="FF0000"/>
                      </a:solidFill>
                    </a:endParaRPr>
                  </a:p>
                </p:txBody>
              </p:sp>
            </p:grpSp>
            <p:grpSp>
              <p:nvGrpSpPr>
                <p:cNvPr id="21" name="Group 20">
                  <a:extLst>
                    <a:ext uri="{FF2B5EF4-FFF2-40B4-BE49-F238E27FC236}">
                      <a16:creationId xmlns:a16="http://schemas.microsoft.com/office/drawing/2014/main" id="{DD2A2E83-CF8C-E54F-84DC-8743689C4FFA}"/>
                    </a:ext>
                  </a:extLst>
                </p:cNvPr>
                <p:cNvGrpSpPr/>
                <p:nvPr/>
              </p:nvGrpSpPr>
              <p:grpSpPr>
                <a:xfrm>
                  <a:off x="4460759" y="3049501"/>
                  <a:ext cx="717232" cy="659876"/>
                  <a:chOff x="4722829" y="2658359"/>
                  <a:chExt cx="717232" cy="659876"/>
                </a:xfrm>
              </p:grpSpPr>
              <p:sp>
                <p:nvSpPr>
                  <p:cNvPr id="22" name="Oval 21">
                    <a:extLst>
                      <a:ext uri="{FF2B5EF4-FFF2-40B4-BE49-F238E27FC236}">
                        <a16:creationId xmlns:a16="http://schemas.microsoft.com/office/drawing/2014/main" id="{7487D20F-7D21-9045-BB1F-6A138116A5B7}"/>
                      </a:ext>
                    </a:extLst>
                  </p:cNvPr>
                  <p:cNvSpPr/>
                  <p:nvPr/>
                </p:nvSpPr>
                <p:spPr>
                  <a:xfrm>
                    <a:off x="4722829" y="2658359"/>
                    <a:ext cx="669303" cy="659876"/>
                  </a:xfrm>
                  <a:prstGeom prst="ellipse">
                    <a:avLst/>
                  </a:prstGeom>
                  <a:solidFill>
                    <a:schemeClr val="accent6">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783A6D3A-8CD8-1F4F-B1E4-7EBEB856BD66}"/>
                      </a:ext>
                    </a:extLst>
                  </p:cNvPr>
                  <p:cNvSpPr txBox="1"/>
                  <p:nvPr/>
                </p:nvSpPr>
                <p:spPr>
                  <a:xfrm>
                    <a:off x="4722830" y="2803631"/>
                    <a:ext cx="717231" cy="381684"/>
                  </a:xfrm>
                  <a:prstGeom prst="rect">
                    <a:avLst/>
                  </a:prstGeom>
                  <a:noFill/>
                </p:spPr>
                <p:txBody>
                  <a:bodyPr wrap="square" rtlCol="0">
                    <a:spAutoFit/>
                  </a:bodyPr>
                  <a:lstStyle/>
                  <a:p>
                    <a:pPr algn="ctr"/>
                    <a:r>
                      <a:rPr lang="en-US" b="1" dirty="0">
                        <a:solidFill>
                          <a:srgbClr val="FF0000"/>
                        </a:solidFill>
                      </a:rPr>
                      <a:t>CO</a:t>
                    </a:r>
                    <a:r>
                      <a:rPr lang="en-US" b="1" baseline="-25000" dirty="0">
                        <a:solidFill>
                          <a:srgbClr val="FF0000"/>
                        </a:solidFill>
                      </a:rPr>
                      <a:t>3</a:t>
                    </a:r>
                    <a:r>
                      <a:rPr lang="en-US" b="1" baseline="30000" dirty="0">
                        <a:solidFill>
                          <a:srgbClr val="FF0000"/>
                        </a:solidFill>
                      </a:rPr>
                      <a:t>2-</a:t>
                    </a:r>
                    <a:endParaRPr lang="en-US" b="1" dirty="0">
                      <a:solidFill>
                        <a:srgbClr val="FF0000"/>
                      </a:solidFill>
                    </a:endParaRPr>
                  </a:p>
                </p:txBody>
              </p:sp>
            </p:grpSp>
            <p:grpSp>
              <p:nvGrpSpPr>
                <p:cNvPr id="24" name="Group 23">
                  <a:extLst>
                    <a:ext uri="{FF2B5EF4-FFF2-40B4-BE49-F238E27FC236}">
                      <a16:creationId xmlns:a16="http://schemas.microsoft.com/office/drawing/2014/main" id="{62C281C3-19A4-6D47-B20B-4FC9700798AB}"/>
                    </a:ext>
                  </a:extLst>
                </p:cNvPr>
                <p:cNvGrpSpPr/>
                <p:nvPr/>
              </p:nvGrpSpPr>
              <p:grpSpPr>
                <a:xfrm>
                  <a:off x="3965444" y="2466738"/>
                  <a:ext cx="772375" cy="659876"/>
                  <a:chOff x="4722829" y="2658359"/>
                  <a:chExt cx="772375" cy="659876"/>
                </a:xfrm>
              </p:grpSpPr>
              <p:sp>
                <p:nvSpPr>
                  <p:cNvPr id="25" name="Oval 24">
                    <a:extLst>
                      <a:ext uri="{FF2B5EF4-FFF2-40B4-BE49-F238E27FC236}">
                        <a16:creationId xmlns:a16="http://schemas.microsoft.com/office/drawing/2014/main" id="{75FC0915-88A1-A246-9235-A99C90E86FCE}"/>
                      </a:ext>
                    </a:extLst>
                  </p:cNvPr>
                  <p:cNvSpPr/>
                  <p:nvPr/>
                </p:nvSpPr>
                <p:spPr>
                  <a:xfrm>
                    <a:off x="4722829" y="2658359"/>
                    <a:ext cx="669303" cy="659876"/>
                  </a:xfrm>
                  <a:prstGeom prst="ellipse">
                    <a:avLst/>
                  </a:prstGeom>
                  <a:solidFill>
                    <a:schemeClr val="accent6">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30F7CFE4-E0A8-D144-910A-BA482469C30B}"/>
                      </a:ext>
                    </a:extLst>
                  </p:cNvPr>
                  <p:cNvSpPr txBox="1"/>
                  <p:nvPr/>
                </p:nvSpPr>
                <p:spPr>
                  <a:xfrm>
                    <a:off x="4722830" y="2803631"/>
                    <a:ext cx="772374" cy="381684"/>
                  </a:xfrm>
                  <a:prstGeom prst="rect">
                    <a:avLst/>
                  </a:prstGeom>
                  <a:noFill/>
                </p:spPr>
                <p:txBody>
                  <a:bodyPr wrap="square" rtlCol="0">
                    <a:spAutoFit/>
                  </a:bodyPr>
                  <a:lstStyle/>
                  <a:p>
                    <a:pPr algn="ctr"/>
                    <a:r>
                      <a:rPr lang="en-US" b="1" dirty="0">
                        <a:solidFill>
                          <a:srgbClr val="FF0000"/>
                        </a:solidFill>
                      </a:rPr>
                      <a:t>CO</a:t>
                    </a:r>
                    <a:r>
                      <a:rPr lang="en-US" b="1" baseline="-25000" dirty="0">
                        <a:solidFill>
                          <a:srgbClr val="FF0000"/>
                        </a:solidFill>
                      </a:rPr>
                      <a:t>3</a:t>
                    </a:r>
                    <a:r>
                      <a:rPr lang="en-US" b="1" baseline="30000" dirty="0">
                        <a:solidFill>
                          <a:srgbClr val="FF0000"/>
                        </a:solidFill>
                      </a:rPr>
                      <a:t>2-</a:t>
                    </a:r>
                    <a:endParaRPr lang="en-US" b="1" dirty="0">
                      <a:solidFill>
                        <a:srgbClr val="FF0000"/>
                      </a:solidFill>
                    </a:endParaRPr>
                  </a:p>
                </p:txBody>
              </p:sp>
            </p:grpSp>
            <p:sp>
              <p:nvSpPr>
                <p:cNvPr id="28" name="Curved Left Arrow 27">
                  <a:extLst>
                    <a:ext uri="{FF2B5EF4-FFF2-40B4-BE49-F238E27FC236}">
                      <a16:creationId xmlns:a16="http://schemas.microsoft.com/office/drawing/2014/main" id="{CAD7D597-E972-844F-B569-930D9E79AAF4}"/>
                    </a:ext>
                  </a:extLst>
                </p:cNvPr>
                <p:cNvSpPr/>
                <p:nvPr/>
              </p:nvSpPr>
              <p:spPr>
                <a:xfrm rot="3486782" flipH="1">
                  <a:off x="2908071" y="2435043"/>
                  <a:ext cx="516871" cy="1335381"/>
                </a:xfrm>
                <a:prstGeom prst="curvedLeftArrow">
                  <a:avLst>
                    <a:gd name="adj1" fmla="val 26095"/>
                    <a:gd name="adj2" fmla="val 68353"/>
                    <a:gd name="adj3" fmla="val 25000"/>
                  </a:avLst>
                </a:prstGeom>
                <a:solidFill>
                  <a:srgbClr val="1861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sp>
          <p:nvSpPr>
            <p:cNvPr id="42" name="Oval 41">
              <a:extLst>
                <a:ext uri="{FF2B5EF4-FFF2-40B4-BE49-F238E27FC236}">
                  <a16:creationId xmlns:a16="http://schemas.microsoft.com/office/drawing/2014/main" id="{85C7BDFA-7AB4-5548-B685-9C5E35077BEE}"/>
                </a:ext>
              </a:extLst>
            </p:cNvPr>
            <p:cNvSpPr/>
            <p:nvPr/>
          </p:nvSpPr>
          <p:spPr>
            <a:xfrm>
              <a:off x="3421698" y="3908851"/>
              <a:ext cx="669303" cy="659876"/>
            </a:xfrm>
            <a:prstGeom prst="ellipse">
              <a:avLst/>
            </a:prstGeom>
            <a:solidFill>
              <a:schemeClr val="accent6">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a:extLst>
                <a:ext uri="{FF2B5EF4-FFF2-40B4-BE49-F238E27FC236}">
                  <a16:creationId xmlns:a16="http://schemas.microsoft.com/office/drawing/2014/main" id="{AD56F289-EE48-B84D-89A1-FB5B688EE370}"/>
                </a:ext>
              </a:extLst>
            </p:cNvPr>
            <p:cNvSpPr txBox="1"/>
            <p:nvPr/>
          </p:nvSpPr>
          <p:spPr>
            <a:xfrm>
              <a:off x="3421699" y="4054123"/>
              <a:ext cx="733183" cy="381684"/>
            </a:xfrm>
            <a:prstGeom prst="rect">
              <a:avLst/>
            </a:prstGeom>
            <a:noFill/>
          </p:spPr>
          <p:txBody>
            <a:bodyPr wrap="square" rtlCol="0">
              <a:spAutoFit/>
            </a:bodyPr>
            <a:lstStyle/>
            <a:p>
              <a:pPr algn="ctr"/>
              <a:r>
                <a:rPr lang="en-US" b="1" dirty="0">
                  <a:solidFill>
                    <a:srgbClr val="FF0000"/>
                  </a:solidFill>
                </a:rPr>
                <a:t>CO</a:t>
              </a:r>
              <a:r>
                <a:rPr lang="en-US" b="1" baseline="-25000" dirty="0">
                  <a:solidFill>
                    <a:srgbClr val="FF0000"/>
                  </a:solidFill>
                </a:rPr>
                <a:t>3</a:t>
              </a:r>
              <a:r>
                <a:rPr lang="en-US" b="1" baseline="30000" dirty="0">
                  <a:solidFill>
                    <a:srgbClr val="FF0000"/>
                  </a:solidFill>
                </a:rPr>
                <a:t>2-</a:t>
              </a:r>
              <a:endParaRPr lang="en-US" b="1" dirty="0">
                <a:solidFill>
                  <a:srgbClr val="FF0000"/>
                </a:solidFill>
              </a:endParaRPr>
            </a:p>
          </p:txBody>
        </p:sp>
      </p:grpSp>
      <p:sp>
        <p:nvSpPr>
          <p:cNvPr id="30" name="TextBox 29">
            <a:extLst>
              <a:ext uri="{FF2B5EF4-FFF2-40B4-BE49-F238E27FC236}">
                <a16:creationId xmlns:a16="http://schemas.microsoft.com/office/drawing/2014/main" id="{A9241489-4F52-A04B-9CDB-EBA8D9E5159D}"/>
              </a:ext>
            </a:extLst>
          </p:cNvPr>
          <p:cNvSpPr txBox="1"/>
          <p:nvPr/>
        </p:nvSpPr>
        <p:spPr>
          <a:xfrm>
            <a:off x="1645030" y="1459650"/>
            <a:ext cx="8901938" cy="954107"/>
          </a:xfrm>
          <a:prstGeom prst="rect">
            <a:avLst/>
          </a:prstGeom>
          <a:noFill/>
        </p:spPr>
        <p:txBody>
          <a:bodyPr wrap="square" rtlCol="0">
            <a:spAutoFit/>
          </a:bodyPr>
          <a:lstStyle/>
          <a:p>
            <a:pPr marL="2058988" indent="-2058988"/>
            <a:r>
              <a:rPr lang="en-US" sz="2800" dirty="0">
                <a:solidFill>
                  <a:schemeClr val="bg1">
                    <a:lumMod val="95000"/>
                  </a:schemeClr>
                </a:solidFill>
              </a:rPr>
              <a:t>Ectothermic – An organism whose body temperature is controlled by heat from the environment </a:t>
            </a:r>
          </a:p>
        </p:txBody>
      </p:sp>
      <p:sp>
        <p:nvSpPr>
          <p:cNvPr id="46" name="TextBox 45">
            <a:extLst>
              <a:ext uri="{FF2B5EF4-FFF2-40B4-BE49-F238E27FC236}">
                <a16:creationId xmlns:a16="http://schemas.microsoft.com/office/drawing/2014/main" id="{D7F1CB84-CC07-8142-86BF-88F95C259292}"/>
              </a:ext>
            </a:extLst>
          </p:cNvPr>
          <p:cNvSpPr txBox="1"/>
          <p:nvPr/>
        </p:nvSpPr>
        <p:spPr>
          <a:xfrm>
            <a:off x="10511073" y="6619950"/>
            <a:ext cx="2025432" cy="276999"/>
          </a:xfrm>
          <a:prstGeom prst="rect">
            <a:avLst/>
          </a:prstGeom>
          <a:noFill/>
        </p:spPr>
        <p:txBody>
          <a:bodyPr wrap="square" rtlCol="0">
            <a:spAutoFit/>
          </a:bodyPr>
          <a:lstStyle/>
          <a:p>
            <a:r>
              <a:rPr lang="en-US" sz="1200" dirty="0">
                <a:solidFill>
                  <a:schemeClr val="bg1">
                    <a:lumMod val="75000"/>
                  </a:schemeClr>
                </a:solidFill>
              </a:rPr>
              <a:t>Image credit: Ian UMCES</a:t>
            </a:r>
          </a:p>
        </p:txBody>
      </p:sp>
    </p:spTree>
    <p:extLst>
      <p:ext uri="{BB962C8B-B14F-4D97-AF65-F5344CB8AC3E}">
        <p14:creationId xmlns:p14="http://schemas.microsoft.com/office/powerpoint/2010/main" val="3318429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A168F00C-3E3D-F740-B62D-A671534CB42E}"/>
              </a:ext>
            </a:extLst>
          </p:cNvPr>
          <p:cNvSpPr/>
          <p:nvPr/>
        </p:nvSpPr>
        <p:spPr>
          <a:xfrm>
            <a:off x="-1" y="2365"/>
            <a:ext cx="12192000" cy="1173964"/>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The first life stage for oysters is a highly vulnerable larva</a:t>
            </a:r>
          </a:p>
        </p:txBody>
      </p:sp>
      <p:sp>
        <p:nvSpPr>
          <p:cNvPr id="46" name="TextBox 45">
            <a:extLst>
              <a:ext uri="{FF2B5EF4-FFF2-40B4-BE49-F238E27FC236}">
                <a16:creationId xmlns:a16="http://schemas.microsoft.com/office/drawing/2014/main" id="{D7F1CB84-CC07-8142-86BF-88F95C259292}"/>
              </a:ext>
            </a:extLst>
          </p:cNvPr>
          <p:cNvSpPr txBox="1"/>
          <p:nvPr/>
        </p:nvSpPr>
        <p:spPr>
          <a:xfrm>
            <a:off x="10511073" y="6619950"/>
            <a:ext cx="2025432" cy="276999"/>
          </a:xfrm>
          <a:prstGeom prst="rect">
            <a:avLst/>
          </a:prstGeom>
          <a:noFill/>
        </p:spPr>
        <p:txBody>
          <a:bodyPr wrap="square" rtlCol="0">
            <a:spAutoFit/>
          </a:bodyPr>
          <a:lstStyle/>
          <a:p>
            <a:r>
              <a:rPr lang="en-US" sz="1200" dirty="0">
                <a:solidFill>
                  <a:schemeClr val="bg1">
                    <a:lumMod val="75000"/>
                  </a:schemeClr>
                </a:solidFill>
              </a:rPr>
              <a:t>Image credit: Ian UMCES</a:t>
            </a:r>
          </a:p>
        </p:txBody>
      </p:sp>
      <p:sp>
        <p:nvSpPr>
          <p:cNvPr id="44" name="TextBox 43">
            <a:extLst>
              <a:ext uri="{FF2B5EF4-FFF2-40B4-BE49-F238E27FC236}">
                <a16:creationId xmlns:a16="http://schemas.microsoft.com/office/drawing/2014/main" id="{36369559-4BE3-FD4A-9943-3439C802D218}"/>
              </a:ext>
            </a:extLst>
          </p:cNvPr>
          <p:cNvSpPr txBox="1"/>
          <p:nvPr/>
        </p:nvSpPr>
        <p:spPr>
          <a:xfrm>
            <a:off x="5305688" y="1176329"/>
            <a:ext cx="5524499" cy="1077218"/>
          </a:xfrm>
          <a:prstGeom prst="rect">
            <a:avLst/>
          </a:prstGeom>
          <a:noFill/>
        </p:spPr>
        <p:txBody>
          <a:bodyPr wrap="square" rtlCol="0">
            <a:spAutoFit/>
          </a:bodyPr>
          <a:lstStyle/>
          <a:p>
            <a:pPr algn="ctr"/>
            <a:r>
              <a:rPr lang="en-US" sz="3200" dirty="0">
                <a:solidFill>
                  <a:schemeClr val="bg1">
                    <a:lumMod val="95000"/>
                  </a:schemeClr>
                </a:solidFill>
                <a:latin typeface="Arial" panose="020B0604020202020204" pitchFamily="34" charset="0"/>
                <a:cs typeface="Arial" panose="020B0604020202020204" pitchFamily="34" charset="0"/>
              </a:rPr>
              <a:t>Oyster larvae require a lot of energy for development, </a:t>
            </a:r>
          </a:p>
        </p:txBody>
      </p:sp>
      <p:pic>
        <p:nvPicPr>
          <p:cNvPr id="61" name="Untitled.mov" descr="Untitled.mov">
            <a:hlinkClick r:id="" action="ppaction://media"/>
            <a:extLst>
              <a:ext uri="{FF2B5EF4-FFF2-40B4-BE49-F238E27FC236}">
                <a16:creationId xmlns:a16="http://schemas.microsoft.com/office/drawing/2014/main" id="{D05520D5-A305-894D-AF66-AEC70D1E3791}"/>
              </a:ext>
            </a:extLst>
          </p:cNvPr>
          <p:cNvPicPr>
            <a:picLocks noChangeAspect="1"/>
          </p:cNvPicPr>
          <p:nvPr>
            <a:videoFile r:link="rId1"/>
            <p:extLst>
              <p:ext uri="{DAA4B4D4-6D71-4841-9C94-3DE7FCFB9230}">
                <p14:media xmlns:p14="http://schemas.microsoft.com/office/powerpoint/2010/main" r:embed="rId2">
                  <p14:trim st="2639.382" end="5491.0206"/>
                </p14:media>
              </p:ext>
            </p:extLst>
          </p:nvPr>
        </p:nvPicPr>
        <p:blipFill rotWithShape="1">
          <a:blip r:embed="rId5"/>
          <a:srcRect l="8351" r="4695"/>
          <a:stretch>
            <a:fillRect/>
          </a:stretch>
        </p:blipFill>
        <p:spPr>
          <a:xfrm rot="5400000">
            <a:off x="-721101" y="2262713"/>
            <a:ext cx="5255141" cy="3399566"/>
          </a:xfrm>
          <a:prstGeom prst="rect">
            <a:avLst/>
          </a:prstGeom>
          <a:ln>
            <a:solidFill>
              <a:schemeClr val="tx1"/>
            </a:solidFill>
          </a:ln>
        </p:spPr>
      </p:pic>
      <p:sp>
        <p:nvSpPr>
          <p:cNvPr id="62" name="TextBox 61">
            <a:extLst>
              <a:ext uri="{FF2B5EF4-FFF2-40B4-BE49-F238E27FC236}">
                <a16:creationId xmlns:a16="http://schemas.microsoft.com/office/drawing/2014/main" id="{D528833E-7771-8F4A-9990-6A5B52020B0E}"/>
              </a:ext>
            </a:extLst>
          </p:cNvPr>
          <p:cNvSpPr txBox="1"/>
          <p:nvPr/>
        </p:nvSpPr>
        <p:spPr>
          <a:xfrm>
            <a:off x="1906469" y="6560343"/>
            <a:ext cx="2025432" cy="276999"/>
          </a:xfrm>
          <a:prstGeom prst="rect">
            <a:avLst/>
          </a:prstGeom>
          <a:noFill/>
        </p:spPr>
        <p:txBody>
          <a:bodyPr wrap="square" rtlCol="0">
            <a:spAutoFit/>
          </a:bodyPr>
          <a:lstStyle/>
          <a:p>
            <a:r>
              <a:rPr lang="en-US" sz="1200" dirty="0">
                <a:solidFill>
                  <a:schemeClr val="bg1">
                    <a:lumMod val="75000"/>
                  </a:schemeClr>
                </a:solidFill>
              </a:rPr>
              <a:t>Video credit: Annie Schatz</a:t>
            </a:r>
          </a:p>
        </p:txBody>
      </p:sp>
      <p:grpSp>
        <p:nvGrpSpPr>
          <p:cNvPr id="63" name="Group 62">
            <a:extLst>
              <a:ext uri="{FF2B5EF4-FFF2-40B4-BE49-F238E27FC236}">
                <a16:creationId xmlns:a16="http://schemas.microsoft.com/office/drawing/2014/main" id="{E5D778A4-3B9D-3B4B-AA42-FE7944AE225F}"/>
              </a:ext>
            </a:extLst>
          </p:cNvPr>
          <p:cNvGrpSpPr/>
          <p:nvPr/>
        </p:nvGrpSpPr>
        <p:grpSpPr>
          <a:xfrm>
            <a:off x="5896124" y="3068380"/>
            <a:ext cx="4343625" cy="3690069"/>
            <a:chOff x="4115839" y="2290703"/>
            <a:chExt cx="4343625" cy="3690069"/>
          </a:xfrm>
        </p:grpSpPr>
        <p:cxnSp>
          <p:nvCxnSpPr>
            <p:cNvPr id="64" name="Straight Arrow Connector 63">
              <a:extLst>
                <a:ext uri="{FF2B5EF4-FFF2-40B4-BE49-F238E27FC236}">
                  <a16:creationId xmlns:a16="http://schemas.microsoft.com/office/drawing/2014/main" id="{3EA2B9B1-1856-2D48-A551-4A14DA41BD5C}"/>
                </a:ext>
              </a:extLst>
            </p:cNvPr>
            <p:cNvCxnSpPr>
              <a:cxnSpLocks/>
            </p:cNvCxnSpPr>
            <p:nvPr/>
          </p:nvCxnSpPr>
          <p:spPr>
            <a:xfrm flipH="1">
              <a:off x="5400131" y="3453485"/>
              <a:ext cx="368263" cy="455097"/>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65" name="Straight Arrow Connector 64">
              <a:extLst>
                <a:ext uri="{FF2B5EF4-FFF2-40B4-BE49-F238E27FC236}">
                  <a16:creationId xmlns:a16="http://schemas.microsoft.com/office/drawing/2014/main" id="{975E7076-CB4F-EA44-AFE8-4187F9E321C8}"/>
                </a:ext>
              </a:extLst>
            </p:cNvPr>
            <p:cNvCxnSpPr>
              <a:cxnSpLocks/>
            </p:cNvCxnSpPr>
            <p:nvPr/>
          </p:nvCxnSpPr>
          <p:spPr>
            <a:xfrm>
              <a:off x="6253275" y="3710243"/>
              <a:ext cx="0" cy="1080641"/>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66" name="Straight Arrow Connector 65">
              <a:extLst>
                <a:ext uri="{FF2B5EF4-FFF2-40B4-BE49-F238E27FC236}">
                  <a16:creationId xmlns:a16="http://schemas.microsoft.com/office/drawing/2014/main" id="{B26EFBB4-3045-CF4E-8777-149E9749F2A9}"/>
                </a:ext>
              </a:extLst>
            </p:cNvPr>
            <p:cNvCxnSpPr>
              <a:cxnSpLocks/>
            </p:cNvCxnSpPr>
            <p:nvPr/>
          </p:nvCxnSpPr>
          <p:spPr>
            <a:xfrm>
              <a:off x="6648028" y="3448663"/>
              <a:ext cx="297029" cy="454266"/>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grpSp>
          <p:nvGrpSpPr>
            <p:cNvPr id="67" name="Group 66">
              <a:extLst>
                <a:ext uri="{FF2B5EF4-FFF2-40B4-BE49-F238E27FC236}">
                  <a16:creationId xmlns:a16="http://schemas.microsoft.com/office/drawing/2014/main" id="{53AF9843-5610-594C-A9A4-0A00BEE46988}"/>
                </a:ext>
              </a:extLst>
            </p:cNvPr>
            <p:cNvGrpSpPr/>
            <p:nvPr/>
          </p:nvGrpSpPr>
          <p:grpSpPr>
            <a:xfrm>
              <a:off x="4115839" y="3984894"/>
              <a:ext cx="1821553" cy="954107"/>
              <a:chOff x="1536335" y="3731940"/>
              <a:chExt cx="1865573" cy="1140038"/>
            </a:xfrm>
          </p:grpSpPr>
          <p:sp>
            <p:nvSpPr>
              <p:cNvPr id="78" name="Rounded Rectangle 77">
                <a:extLst>
                  <a:ext uri="{FF2B5EF4-FFF2-40B4-BE49-F238E27FC236}">
                    <a16:creationId xmlns:a16="http://schemas.microsoft.com/office/drawing/2014/main" id="{55E2AF8C-CD83-FB45-B534-04550541F1ED}"/>
                  </a:ext>
                </a:extLst>
              </p:cNvPr>
              <p:cNvSpPr/>
              <p:nvPr/>
            </p:nvSpPr>
            <p:spPr>
              <a:xfrm>
                <a:off x="1536335" y="3731940"/>
                <a:ext cx="1865573" cy="1140038"/>
              </a:xfrm>
              <a:prstGeom prst="roundRect">
                <a:avLst/>
              </a:prstGeom>
              <a:solidFill>
                <a:schemeClr val="accent1">
                  <a:lumMod val="60000"/>
                  <a:lumOff val="40000"/>
                </a:schemeClr>
              </a:solidFill>
              <a:ln w="571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TextBox 78">
                <a:extLst>
                  <a:ext uri="{FF2B5EF4-FFF2-40B4-BE49-F238E27FC236}">
                    <a16:creationId xmlns:a16="http://schemas.microsoft.com/office/drawing/2014/main" id="{306D5493-5A81-4148-8747-2C3E67E77BC1}"/>
                  </a:ext>
                </a:extLst>
              </p:cNvPr>
              <p:cNvSpPr txBox="1"/>
              <p:nvPr/>
            </p:nvSpPr>
            <p:spPr>
              <a:xfrm>
                <a:off x="1536335" y="4013669"/>
                <a:ext cx="1865573" cy="551632"/>
              </a:xfrm>
              <a:prstGeom prst="rect">
                <a:avLst/>
              </a:prstGeom>
              <a:noFill/>
            </p:spPr>
            <p:txBody>
              <a:bodyPr wrap="square" rtlCol="0">
                <a:spAutoFit/>
              </a:bodyPr>
              <a:lstStyle/>
              <a:p>
                <a:pPr algn="ctr"/>
                <a:r>
                  <a:rPr lang="en-US" sz="2400" b="1" dirty="0"/>
                  <a:t>Survival</a:t>
                </a:r>
              </a:p>
            </p:txBody>
          </p:sp>
        </p:grpSp>
        <p:grpSp>
          <p:nvGrpSpPr>
            <p:cNvPr id="68" name="Group 67">
              <a:extLst>
                <a:ext uri="{FF2B5EF4-FFF2-40B4-BE49-F238E27FC236}">
                  <a16:creationId xmlns:a16="http://schemas.microsoft.com/office/drawing/2014/main" id="{422FAE02-6B61-ED48-BBD6-BC7EE650B56C}"/>
                </a:ext>
              </a:extLst>
            </p:cNvPr>
            <p:cNvGrpSpPr/>
            <p:nvPr/>
          </p:nvGrpSpPr>
          <p:grpSpPr>
            <a:xfrm>
              <a:off x="6560536" y="3981124"/>
              <a:ext cx="1898928" cy="954107"/>
              <a:chOff x="1536335" y="3731940"/>
              <a:chExt cx="2076087" cy="1140038"/>
            </a:xfrm>
          </p:grpSpPr>
          <p:sp>
            <p:nvSpPr>
              <p:cNvPr id="76" name="Rounded Rectangle 75">
                <a:extLst>
                  <a:ext uri="{FF2B5EF4-FFF2-40B4-BE49-F238E27FC236}">
                    <a16:creationId xmlns:a16="http://schemas.microsoft.com/office/drawing/2014/main" id="{15C9461A-20CA-AC44-927B-8A50648A628D}"/>
                  </a:ext>
                </a:extLst>
              </p:cNvPr>
              <p:cNvSpPr/>
              <p:nvPr/>
            </p:nvSpPr>
            <p:spPr>
              <a:xfrm>
                <a:off x="1536335" y="3731940"/>
                <a:ext cx="2059927" cy="1140038"/>
              </a:xfrm>
              <a:prstGeom prst="roundRect">
                <a:avLst/>
              </a:prstGeom>
              <a:solidFill>
                <a:schemeClr val="accent6">
                  <a:lumMod val="20000"/>
                  <a:lumOff val="80000"/>
                </a:schemeClr>
              </a:solid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TextBox 76">
                <a:extLst>
                  <a:ext uri="{FF2B5EF4-FFF2-40B4-BE49-F238E27FC236}">
                    <a16:creationId xmlns:a16="http://schemas.microsoft.com/office/drawing/2014/main" id="{CFE405EC-6D8D-934D-9844-47060F818DA6}"/>
                  </a:ext>
                </a:extLst>
              </p:cNvPr>
              <p:cNvSpPr txBox="1"/>
              <p:nvPr/>
            </p:nvSpPr>
            <p:spPr>
              <a:xfrm>
                <a:off x="1552495" y="3812801"/>
                <a:ext cx="2059927" cy="992937"/>
              </a:xfrm>
              <a:prstGeom prst="rect">
                <a:avLst/>
              </a:prstGeom>
              <a:noFill/>
              <a:ln>
                <a:noFill/>
              </a:ln>
            </p:spPr>
            <p:txBody>
              <a:bodyPr wrap="square" rtlCol="0">
                <a:spAutoFit/>
              </a:bodyPr>
              <a:lstStyle/>
              <a:p>
                <a:pPr algn="ctr"/>
                <a:r>
                  <a:rPr lang="en-US" sz="2400" b="1" dirty="0"/>
                  <a:t>Energy Storage</a:t>
                </a:r>
              </a:p>
            </p:txBody>
          </p:sp>
        </p:grpSp>
        <p:grpSp>
          <p:nvGrpSpPr>
            <p:cNvPr id="69" name="Group 68">
              <a:extLst>
                <a:ext uri="{FF2B5EF4-FFF2-40B4-BE49-F238E27FC236}">
                  <a16:creationId xmlns:a16="http://schemas.microsoft.com/office/drawing/2014/main" id="{A1BFA619-FD41-5F44-9A4E-7520AF5AAE32}"/>
                </a:ext>
              </a:extLst>
            </p:cNvPr>
            <p:cNvGrpSpPr/>
            <p:nvPr/>
          </p:nvGrpSpPr>
          <p:grpSpPr>
            <a:xfrm>
              <a:off x="5342504" y="5026665"/>
              <a:ext cx="1821542" cy="954107"/>
              <a:chOff x="1536335" y="3731940"/>
              <a:chExt cx="1865573" cy="1140038"/>
            </a:xfrm>
          </p:grpSpPr>
          <p:sp>
            <p:nvSpPr>
              <p:cNvPr id="74" name="Rounded Rectangle 73">
                <a:extLst>
                  <a:ext uri="{FF2B5EF4-FFF2-40B4-BE49-F238E27FC236}">
                    <a16:creationId xmlns:a16="http://schemas.microsoft.com/office/drawing/2014/main" id="{6FA1B570-AE4E-9B4A-8F8B-D7ACEFAB5312}"/>
                  </a:ext>
                </a:extLst>
              </p:cNvPr>
              <p:cNvSpPr/>
              <p:nvPr/>
            </p:nvSpPr>
            <p:spPr>
              <a:xfrm>
                <a:off x="1536335" y="3731940"/>
                <a:ext cx="1865573" cy="1140038"/>
              </a:xfrm>
              <a:prstGeom prst="roundRect">
                <a:avLst/>
              </a:prstGeom>
              <a:solidFill>
                <a:schemeClr val="accent4">
                  <a:lumMod val="20000"/>
                  <a:lumOff val="80000"/>
                </a:schemeClr>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TextBox 74">
                <a:extLst>
                  <a:ext uri="{FF2B5EF4-FFF2-40B4-BE49-F238E27FC236}">
                    <a16:creationId xmlns:a16="http://schemas.microsoft.com/office/drawing/2014/main" id="{648E7DF6-C1C3-7A41-A528-9E4E6AEAA2B3}"/>
                  </a:ext>
                </a:extLst>
              </p:cNvPr>
              <p:cNvSpPr txBox="1"/>
              <p:nvPr/>
            </p:nvSpPr>
            <p:spPr>
              <a:xfrm>
                <a:off x="1536335" y="4023945"/>
                <a:ext cx="1865573" cy="551632"/>
              </a:xfrm>
              <a:prstGeom prst="rect">
                <a:avLst/>
              </a:prstGeom>
              <a:noFill/>
            </p:spPr>
            <p:txBody>
              <a:bodyPr wrap="square" rtlCol="0">
                <a:spAutoFit/>
              </a:bodyPr>
              <a:lstStyle/>
              <a:p>
                <a:pPr algn="ctr"/>
                <a:r>
                  <a:rPr lang="en-US" sz="2400" b="1" dirty="0"/>
                  <a:t>Growth</a:t>
                </a:r>
              </a:p>
            </p:txBody>
          </p:sp>
        </p:grpSp>
        <p:grpSp>
          <p:nvGrpSpPr>
            <p:cNvPr id="70" name="Group 69">
              <a:extLst>
                <a:ext uri="{FF2B5EF4-FFF2-40B4-BE49-F238E27FC236}">
                  <a16:creationId xmlns:a16="http://schemas.microsoft.com/office/drawing/2014/main" id="{9F62E43B-3BAC-6F4C-B72D-08DB15442DBB}"/>
                </a:ext>
              </a:extLst>
            </p:cNvPr>
            <p:cNvGrpSpPr/>
            <p:nvPr/>
          </p:nvGrpSpPr>
          <p:grpSpPr>
            <a:xfrm>
              <a:off x="4953959" y="2290703"/>
              <a:ext cx="2442336" cy="1453724"/>
              <a:chOff x="1212329" y="2113816"/>
              <a:chExt cx="2442336" cy="1453724"/>
            </a:xfrm>
          </p:grpSpPr>
          <p:pic>
            <p:nvPicPr>
              <p:cNvPr id="71" name="Picture 70">
                <a:extLst>
                  <a:ext uri="{FF2B5EF4-FFF2-40B4-BE49-F238E27FC236}">
                    <a16:creationId xmlns:a16="http://schemas.microsoft.com/office/drawing/2014/main" id="{52118969-8317-964B-960F-D16374F871A0}"/>
                  </a:ext>
                </a:extLst>
              </p:cNvPr>
              <p:cNvPicPr>
                <a:picLocks noChangeAspect="1"/>
              </p:cNvPicPr>
              <p:nvPr/>
            </p:nvPicPr>
            <p:blipFill>
              <a:blip r:embed="rId6"/>
              <a:stretch>
                <a:fillRect/>
              </a:stretch>
            </p:blipFill>
            <p:spPr>
              <a:xfrm rot="20542413">
                <a:off x="1212329" y="2244388"/>
                <a:ext cx="892344" cy="891589"/>
              </a:xfrm>
              <a:prstGeom prst="rect">
                <a:avLst/>
              </a:prstGeom>
            </p:spPr>
          </p:pic>
          <p:pic>
            <p:nvPicPr>
              <p:cNvPr id="72" name="Picture 71">
                <a:extLst>
                  <a:ext uri="{FF2B5EF4-FFF2-40B4-BE49-F238E27FC236}">
                    <a16:creationId xmlns:a16="http://schemas.microsoft.com/office/drawing/2014/main" id="{0D36B935-7B2B-3B43-A2EC-D60FEAD25776}"/>
                  </a:ext>
                </a:extLst>
              </p:cNvPr>
              <p:cNvPicPr>
                <a:picLocks noChangeAspect="1"/>
              </p:cNvPicPr>
              <p:nvPr/>
            </p:nvPicPr>
            <p:blipFill>
              <a:blip r:embed="rId6"/>
              <a:stretch>
                <a:fillRect/>
              </a:stretch>
            </p:blipFill>
            <p:spPr>
              <a:xfrm rot="758946" flipH="1">
                <a:off x="2752190" y="2270129"/>
                <a:ext cx="902475" cy="901711"/>
              </a:xfrm>
              <a:prstGeom prst="rect">
                <a:avLst/>
              </a:prstGeom>
            </p:spPr>
          </p:pic>
          <p:pic>
            <p:nvPicPr>
              <p:cNvPr id="73" name="Picture 72">
                <a:extLst>
                  <a:ext uri="{FF2B5EF4-FFF2-40B4-BE49-F238E27FC236}">
                    <a16:creationId xmlns:a16="http://schemas.microsoft.com/office/drawing/2014/main" id="{780A4A4A-58CF-4B40-93BB-86E0914694BD}"/>
                  </a:ext>
                </a:extLst>
              </p:cNvPr>
              <p:cNvPicPr>
                <a:picLocks noChangeAspect="1"/>
              </p:cNvPicPr>
              <p:nvPr/>
            </p:nvPicPr>
            <p:blipFill rotWithShape="1">
              <a:blip r:embed="rId7">
                <a:extLst>
                  <a:ext uri="{BEBA8EAE-BF5A-486C-A8C5-ECC9F3942E4B}">
                    <a14:imgProps xmlns:a14="http://schemas.microsoft.com/office/drawing/2010/main">
                      <a14:imgLayer r:embed="rId8">
                        <a14:imgEffect>
                          <a14:backgroundRemoval t="42000" b="71417" l="13375" r="49938">
                            <a14:foregroundMark x1="13875" y1="65583" x2="16250" y2="65583"/>
                            <a14:foregroundMark x1="16250" y1="65583" x2="13813" y2="65750"/>
                            <a14:foregroundMark x1="13813" y1="65750" x2="13490" y2="68147"/>
                            <a14:foregroundMark x1="13724" y1="69431" x2="15063" y2="71083"/>
                            <a14:foregroundMark x1="15063" y1="71083" x2="17250" y2="70250"/>
                            <a14:foregroundMark x1="17250" y1="70250" x2="18750" y2="67500"/>
                            <a14:foregroundMark x1="18750" y1="67500" x2="17438" y2="65333"/>
                            <a14:foregroundMark x1="15375" y1="65250" x2="17625" y2="65250"/>
                            <a14:foregroundMark x1="17625" y1="65250" x2="18563" y2="66583"/>
                            <a14:backgroundMark x1="13625" y1="65750" x2="14250" y2="65417"/>
                            <a14:backgroundMark x1="13250" y1="68250" x2="13563" y2="69500"/>
                          </a14:backgroundRemoval>
                        </a14:imgEffect>
                      </a14:imgLayer>
                    </a14:imgProps>
                  </a:ext>
                </a:extLst>
              </a:blip>
              <a:srcRect l="11963" t="63585" r="80372" b="26997"/>
              <a:stretch/>
            </p:blipFill>
            <p:spPr>
              <a:xfrm rot="14523758">
                <a:off x="1784783" y="2159793"/>
                <a:ext cx="1453724" cy="1361770"/>
              </a:xfrm>
              <a:prstGeom prst="rect">
                <a:avLst/>
              </a:prstGeom>
            </p:spPr>
          </p:pic>
        </p:grpSp>
      </p:grpSp>
    </p:spTree>
    <p:extLst>
      <p:ext uri="{BB962C8B-B14F-4D97-AF65-F5344CB8AC3E}">
        <p14:creationId xmlns:p14="http://schemas.microsoft.com/office/powerpoint/2010/main" val="33109907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1"/>
                    </p:tgtEl>
                  </p:cond>
                </p:stCondLst>
                <p:endSync evt="end" delay="0">
                  <p:rtn val="all"/>
                </p:endSync>
                <p:childTnLst>
                  <p:par>
                    <p:cTn id="3" fill="hold">
                      <p:stCondLst>
                        <p:cond delay="0"/>
                      </p:stCondLst>
                      <p:childTnLst>
                        <p:par>
                          <p:cTn id="4" fill="hold">
                            <p:stCondLst>
                              <p:cond delay="0"/>
                            </p:stCondLst>
                            <p:childTnLst>
                              <p:par>
                                <p:cTn id="5" presetID="3" presetClass="mediacall" presetSubtype="0" fill="hold" nodeType="clickEffect">
                                  <p:stCondLst>
                                    <p:cond delay="0"/>
                                  </p:stCondLst>
                                  <p:childTnLst>
                                    <p:cmd type="call" cmd="stop">
                                      <p:cBhvr>
                                        <p:cTn id="6" dur="1" fill="hold"/>
                                        <p:tgtEl>
                                          <p:spTgt spid="61"/>
                                        </p:tgtEl>
                                      </p:cBhvr>
                                    </p:cmd>
                                  </p:childTnLst>
                                </p:cTn>
                              </p:par>
                            </p:childTnLst>
                          </p:cTn>
                        </p:par>
                      </p:childTnLst>
                    </p:cTn>
                  </p:par>
                </p:childTnLst>
              </p:cTn>
              <p:nextCondLst>
                <p:cond evt="onClick" delay="0">
                  <p:tgtEl>
                    <p:spTgt spid="61"/>
                  </p:tgtEl>
                </p:cond>
              </p:nextCondLst>
            </p:seq>
            <p:video>
              <p:cMediaNode vol="80000" mute="1">
                <p:cTn id="7" repeatCount="indefinite" fill="hold" display="0">
                  <p:stCondLst>
                    <p:cond delay="indefinite"/>
                  </p:stCondLst>
                </p:cTn>
                <p:tgtEl>
                  <p:spTgt spid="61"/>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A168F00C-3E3D-F740-B62D-A671534CB42E}"/>
              </a:ext>
            </a:extLst>
          </p:cNvPr>
          <p:cNvSpPr/>
          <p:nvPr/>
        </p:nvSpPr>
        <p:spPr>
          <a:xfrm>
            <a:off x="-1" y="2365"/>
            <a:ext cx="12192000" cy="1173964"/>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The first life stage for oysters is a highly vulnerable larva</a:t>
            </a:r>
          </a:p>
        </p:txBody>
      </p:sp>
      <p:sp>
        <p:nvSpPr>
          <p:cNvPr id="46" name="TextBox 45">
            <a:extLst>
              <a:ext uri="{FF2B5EF4-FFF2-40B4-BE49-F238E27FC236}">
                <a16:creationId xmlns:a16="http://schemas.microsoft.com/office/drawing/2014/main" id="{D7F1CB84-CC07-8142-86BF-88F95C259292}"/>
              </a:ext>
            </a:extLst>
          </p:cNvPr>
          <p:cNvSpPr txBox="1"/>
          <p:nvPr/>
        </p:nvSpPr>
        <p:spPr>
          <a:xfrm>
            <a:off x="10409146" y="6590067"/>
            <a:ext cx="2025432" cy="276999"/>
          </a:xfrm>
          <a:prstGeom prst="rect">
            <a:avLst/>
          </a:prstGeom>
          <a:noFill/>
        </p:spPr>
        <p:txBody>
          <a:bodyPr wrap="square" rtlCol="0">
            <a:spAutoFit/>
          </a:bodyPr>
          <a:lstStyle/>
          <a:p>
            <a:r>
              <a:rPr lang="en-US" sz="1200" dirty="0">
                <a:solidFill>
                  <a:schemeClr val="bg1">
                    <a:lumMod val="75000"/>
                  </a:schemeClr>
                </a:solidFill>
              </a:rPr>
              <a:t>Image credit: Annie Schatz</a:t>
            </a:r>
          </a:p>
        </p:txBody>
      </p:sp>
      <p:sp>
        <p:nvSpPr>
          <p:cNvPr id="44" name="TextBox 43">
            <a:extLst>
              <a:ext uri="{FF2B5EF4-FFF2-40B4-BE49-F238E27FC236}">
                <a16:creationId xmlns:a16="http://schemas.microsoft.com/office/drawing/2014/main" id="{36369559-4BE3-FD4A-9943-3439C802D218}"/>
              </a:ext>
            </a:extLst>
          </p:cNvPr>
          <p:cNvSpPr txBox="1"/>
          <p:nvPr/>
        </p:nvSpPr>
        <p:spPr>
          <a:xfrm>
            <a:off x="5305688" y="1176329"/>
            <a:ext cx="5524499" cy="1077218"/>
          </a:xfrm>
          <a:prstGeom prst="rect">
            <a:avLst/>
          </a:prstGeom>
          <a:noFill/>
        </p:spPr>
        <p:txBody>
          <a:bodyPr wrap="square" rtlCol="0">
            <a:spAutoFit/>
          </a:bodyPr>
          <a:lstStyle/>
          <a:p>
            <a:pPr algn="ctr"/>
            <a:r>
              <a:rPr lang="en-US" sz="3200" dirty="0">
                <a:solidFill>
                  <a:schemeClr val="bg1">
                    <a:lumMod val="95000"/>
                  </a:schemeClr>
                </a:solidFill>
                <a:latin typeface="Arial" panose="020B0604020202020204" pitchFamily="34" charset="0"/>
                <a:cs typeface="Arial" panose="020B0604020202020204" pitchFamily="34" charset="0"/>
              </a:rPr>
              <a:t>Oyster larvae require a lot of energy for development, </a:t>
            </a:r>
          </a:p>
        </p:txBody>
      </p:sp>
      <p:sp>
        <p:nvSpPr>
          <p:cNvPr id="45" name="TextBox 44">
            <a:extLst>
              <a:ext uri="{FF2B5EF4-FFF2-40B4-BE49-F238E27FC236}">
                <a16:creationId xmlns:a16="http://schemas.microsoft.com/office/drawing/2014/main" id="{2FD1F3C7-995E-F743-B56F-50AF874A42ED}"/>
              </a:ext>
            </a:extLst>
          </p:cNvPr>
          <p:cNvSpPr txBox="1"/>
          <p:nvPr/>
        </p:nvSpPr>
        <p:spPr>
          <a:xfrm>
            <a:off x="5286102" y="2169941"/>
            <a:ext cx="5702558" cy="1077218"/>
          </a:xfrm>
          <a:prstGeom prst="rect">
            <a:avLst/>
          </a:prstGeom>
          <a:noFill/>
        </p:spPr>
        <p:txBody>
          <a:bodyPr wrap="square" rtlCol="0">
            <a:spAutoFit/>
          </a:bodyPr>
          <a:lstStyle/>
          <a:p>
            <a:pPr algn="ctr"/>
            <a:r>
              <a:rPr lang="en-US" sz="3200" dirty="0">
                <a:solidFill>
                  <a:schemeClr val="bg1">
                    <a:lumMod val="95000"/>
                  </a:schemeClr>
                </a:solidFill>
                <a:latin typeface="Arial" panose="020B0604020202020204" pitchFamily="34" charset="0"/>
                <a:cs typeface="Arial" panose="020B0604020202020204" pitchFamily="34" charset="0"/>
              </a:rPr>
              <a:t>making them vulnerable to additional stress </a:t>
            </a:r>
          </a:p>
        </p:txBody>
      </p:sp>
      <p:grpSp>
        <p:nvGrpSpPr>
          <p:cNvPr id="47" name="Group 46">
            <a:extLst>
              <a:ext uri="{FF2B5EF4-FFF2-40B4-BE49-F238E27FC236}">
                <a16:creationId xmlns:a16="http://schemas.microsoft.com/office/drawing/2014/main" id="{E7813145-84E4-C540-891F-35145FA4826C}"/>
              </a:ext>
            </a:extLst>
          </p:cNvPr>
          <p:cNvGrpSpPr/>
          <p:nvPr/>
        </p:nvGrpSpPr>
        <p:grpSpPr>
          <a:xfrm>
            <a:off x="5751845" y="3187782"/>
            <a:ext cx="4547573" cy="3511061"/>
            <a:chOff x="-453689" y="1605027"/>
            <a:chExt cx="4547573" cy="3511061"/>
          </a:xfrm>
        </p:grpSpPr>
        <p:cxnSp>
          <p:nvCxnSpPr>
            <p:cNvPr id="48" name="Straight Arrow Connector 47">
              <a:extLst>
                <a:ext uri="{FF2B5EF4-FFF2-40B4-BE49-F238E27FC236}">
                  <a16:creationId xmlns:a16="http://schemas.microsoft.com/office/drawing/2014/main" id="{5D17D67B-6924-D248-99D7-408D39AD9215}"/>
                </a:ext>
              </a:extLst>
            </p:cNvPr>
            <p:cNvCxnSpPr>
              <a:cxnSpLocks/>
            </p:cNvCxnSpPr>
            <p:nvPr/>
          </p:nvCxnSpPr>
          <p:spPr>
            <a:xfrm flipH="1">
              <a:off x="1034551" y="2767809"/>
              <a:ext cx="368263" cy="455097"/>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98FE6E29-5B84-F149-A3CA-D2897FA058C5}"/>
                </a:ext>
              </a:extLst>
            </p:cNvPr>
            <p:cNvCxnSpPr>
              <a:cxnSpLocks/>
            </p:cNvCxnSpPr>
            <p:nvPr/>
          </p:nvCxnSpPr>
          <p:spPr>
            <a:xfrm>
              <a:off x="1887695" y="3024567"/>
              <a:ext cx="0" cy="1080641"/>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77DE51F7-4A34-1E41-9AA6-87EF89148829}"/>
                </a:ext>
              </a:extLst>
            </p:cNvPr>
            <p:cNvCxnSpPr>
              <a:cxnSpLocks/>
            </p:cNvCxnSpPr>
            <p:nvPr/>
          </p:nvCxnSpPr>
          <p:spPr>
            <a:xfrm>
              <a:off x="2282448" y="2762987"/>
              <a:ext cx="297029" cy="454266"/>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51" name="Rounded Rectangle 50">
              <a:extLst>
                <a:ext uri="{FF2B5EF4-FFF2-40B4-BE49-F238E27FC236}">
                  <a16:creationId xmlns:a16="http://schemas.microsoft.com/office/drawing/2014/main" id="{24AA77F0-5081-E549-84FA-16B3AEF74B30}"/>
                </a:ext>
              </a:extLst>
            </p:cNvPr>
            <p:cNvSpPr/>
            <p:nvPr/>
          </p:nvSpPr>
          <p:spPr>
            <a:xfrm>
              <a:off x="-453689" y="3264761"/>
              <a:ext cx="2168188" cy="1132911"/>
            </a:xfrm>
            <a:prstGeom prst="roundRect">
              <a:avLst/>
            </a:prstGeom>
            <a:solidFill>
              <a:schemeClr val="accent1">
                <a:lumMod val="60000"/>
                <a:lumOff val="40000"/>
              </a:schemeClr>
            </a:solidFill>
            <a:ln w="571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51">
              <a:extLst>
                <a:ext uri="{FF2B5EF4-FFF2-40B4-BE49-F238E27FC236}">
                  <a16:creationId xmlns:a16="http://schemas.microsoft.com/office/drawing/2014/main" id="{1D058DD9-04AE-594C-872A-FC76CF510DF9}"/>
                </a:ext>
              </a:extLst>
            </p:cNvPr>
            <p:cNvSpPr txBox="1"/>
            <p:nvPr/>
          </p:nvSpPr>
          <p:spPr>
            <a:xfrm>
              <a:off x="-280372" y="3602775"/>
              <a:ext cx="1821553" cy="461665"/>
            </a:xfrm>
            <a:prstGeom prst="rect">
              <a:avLst/>
            </a:prstGeom>
            <a:noFill/>
          </p:spPr>
          <p:txBody>
            <a:bodyPr wrap="square" rtlCol="0">
              <a:spAutoFit/>
            </a:bodyPr>
            <a:lstStyle/>
            <a:p>
              <a:pPr algn="ctr"/>
              <a:r>
                <a:rPr lang="en-US" sz="2400" b="1" dirty="0"/>
                <a:t>Survival</a:t>
              </a:r>
            </a:p>
          </p:txBody>
        </p:sp>
        <p:sp>
          <p:nvSpPr>
            <p:cNvPr id="53" name="Rounded Rectangle 52">
              <a:extLst>
                <a:ext uri="{FF2B5EF4-FFF2-40B4-BE49-F238E27FC236}">
                  <a16:creationId xmlns:a16="http://schemas.microsoft.com/office/drawing/2014/main" id="{C387FB78-183F-6E40-8C2D-343D9FA9D073}"/>
                </a:ext>
              </a:extLst>
            </p:cNvPr>
            <p:cNvSpPr/>
            <p:nvPr/>
          </p:nvSpPr>
          <p:spPr>
            <a:xfrm>
              <a:off x="2579477" y="3449264"/>
              <a:ext cx="1114031" cy="718197"/>
            </a:xfrm>
            <a:prstGeom prst="roundRect">
              <a:avLst/>
            </a:prstGeom>
            <a:solidFill>
              <a:schemeClr val="accent6">
                <a:lumMod val="20000"/>
                <a:lumOff val="80000"/>
              </a:schemeClr>
            </a:solid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TextBox 53">
              <a:extLst>
                <a:ext uri="{FF2B5EF4-FFF2-40B4-BE49-F238E27FC236}">
                  <a16:creationId xmlns:a16="http://schemas.microsoft.com/office/drawing/2014/main" id="{21E47235-B92B-5143-88B5-C5711073A2D4}"/>
                </a:ext>
              </a:extLst>
            </p:cNvPr>
            <p:cNvSpPr txBox="1"/>
            <p:nvPr/>
          </p:nvSpPr>
          <p:spPr>
            <a:xfrm>
              <a:off x="2209737" y="3363121"/>
              <a:ext cx="1884147" cy="830997"/>
            </a:xfrm>
            <a:prstGeom prst="rect">
              <a:avLst/>
            </a:prstGeom>
            <a:noFill/>
            <a:ln>
              <a:noFill/>
            </a:ln>
          </p:spPr>
          <p:txBody>
            <a:bodyPr wrap="square" rtlCol="0">
              <a:spAutoFit/>
            </a:bodyPr>
            <a:lstStyle/>
            <a:p>
              <a:pPr algn="ctr"/>
              <a:r>
                <a:rPr lang="en-US" sz="2400" b="1" dirty="0"/>
                <a:t>Energy Storage</a:t>
              </a:r>
            </a:p>
          </p:txBody>
        </p:sp>
        <p:sp>
          <p:nvSpPr>
            <p:cNvPr id="55" name="Rounded Rectangle 54">
              <a:extLst>
                <a:ext uri="{FF2B5EF4-FFF2-40B4-BE49-F238E27FC236}">
                  <a16:creationId xmlns:a16="http://schemas.microsoft.com/office/drawing/2014/main" id="{82445CD0-D944-0046-A726-E57E181C3B80}"/>
                </a:ext>
              </a:extLst>
            </p:cNvPr>
            <p:cNvSpPr/>
            <p:nvPr/>
          </p:nvSpPr>
          <p:spPr>
            <a:xfrm>
              <a:off x="1305428" y="4485336"/>
              <a:ext cx="1132969" cy="630752"/>
            </a:xfrm>
            <a:prstGeom prst="roundRect">
              <a:avLst/>
            </a:prstGeom>
            <a:solidFill>
              <a:schemeClr val="accent4">
                <a:lumMod val="20000"/>
                <a:lumOff val="80000"/>
              </a:schemeClr>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TextBox 55">
              <a:extLst>
                <a:ext uri="{FF2B5EF4-FFF2-40B4-BE49-F238E27FC236}">
                  <a16:creationId xmlns:a16="http://schemas.microsoft.com/office/drawing/2014/main" id="{C670983F-712B-414D-8FFB-CC4394851269}"/>
                </a:ext>
              </a:extLst>
            </p:cNvPr>
            <p:cNvSpPr txBox="1"/>
            <p:nvPr/>
          </p:nvSpPr>
          <p:spPr>
            <a:xfrm>
              <a:off x="978391" y="4572572"/>
              <a:ext cx="1821542" cy="461665"/>
            </a:xfrm>
            <a:prstGeom prst="rect">
              <a:avLst/>
            </a:prstGeom>
            <a:noFill/>
          </p:spPr>
          <p:txBody>
            <a:bodyPr wrap="square" rtlCol="0">
              <a:spAutoFit/>
            </a:bodyPr>
            <a:lstStyle/>
            <a:p>
              <a:pPr algn="ctr"/>
              <a:r>
                <a:rPr lang="en-US" sz="2400" b="1" dirty="0"/>
                <a:t>Growth</a:t>
              </a:r>
            </a:p>
          </p:txBody>
        </p:sp>
        <p:pic>
          <p:nvPicPr>
            <p:cNvPr id="57" name="Picture 56" descr="A close up of a logo&#10;&#10;Description automatically generated">
              <a:extLst>
                <a:ext uri="{FF2B5EF4-FFF2-40B4-BE49-F238E27FC236}">
                  <a16:creationId xmlns:a16="http://schemas.microsoft.com/office/drawing/2014/main" id="{6BEAE286-7535-F64B-9221-E08832263979}"/>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rot="1085942">
              <a:off x="1641400" y="1873037"/>
              <a:ext cx="1502071" cy="926736"/>
            </a:xfrm>
            <a:prstGeom prst="rect">
              <a:avLst/>
            </a:prstGeom>
          </p:spPr>
        </p:pic>
        <p:pic>
          <p:nvPicPr>
            <p:cNvPr id="58" name="Picture 57" descr="A close up of a logo&#10;&#10;Description automatically generated">
              <a:extLst>
                <a:ext uri="{FF2B5EF4-FFF2-40B4-BE49-F238E27FC236}">
                  <a16:creationId xmlns:a16="http://schemas.microsoft.com/office/drawing/2014/main" id="{269CDB87-9A85-9446-94FB-A864D396E1B4}"/>
                </a:ext>
              </a:extLst>
            </p:cNvPr>
            <p:cNvPicPr>
              <a:picLocks noChangeAspect="1"/>
            </p:cNvPicPr>
            <p:nvPr/>
          </p:nvPicPr>
          <p:blipFill>
            <a:blip r:embed="rId5">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rot="20541905" flipH="1">
              <a:off x="428050" y="1861163"/>
              <a:ext cx="1502072" cy="954108"/>
            </a:xfrm>
            <a:prstGeom prst="rect">
              <a:avLst/>
            </a:prstGeom>
          </p:spPr>
        </p:pic>
        <p:pic>
          <p:nvPicPr>
            <p:cNvPr id="59" name="Picture 58">
              <a:extLst>
                <a:ext uri="{FF2B5EF4-FFF2-40B4-BE49-F238E27FC236}">
                  <a16:creationId xmlns:a16="http://schemas.microsoft.com/office/drawing/2014/main" id="{39891367-B678-C046-A0E7-7B387C955B76}"/>
                </a:ext>
              </a:extLst>
            </p:cNvPr>
            <p:cNvPicPr>
              <a:picLocks noChangeAspect="1"/>
            </p:cNvPicPr>
            <p:nvPr/>
          </p:nvPicPr>
          <p:blipFill rotWithShape="1">
            <a:blip r:embed="rId8">
              <a:extLst>
                <a:ext uri="{BEBA8EAE-BF5A-486C-A8C5-ECC9F3942E4B}">
                  <a14:imgProps xmlns:a14="http://schemas.microsoft.com/office/drawing/2010/main">
                    <a14:imgLayer r:embed="rId9">
                      <a14:imgEffect>
                        <a14:backgroundRemoval t="42000" b="71417" l="13375" r="49938">
                          <a14:foregroundMark x1="13875" y1="65583" x2="16250" y2="65583"/>
                          <a14:foregroundMark x1="16250" y1="65583" x2="13813" y2="65750"/>
                          <a14:foregroundMark x1="13813" y1="65750" x2="13490" y2="68147"/>
                          <a14:foregroundMark x1="13724" y1="69431" x2="15063" y2="71083"/>
                          <a14:foregroundMark x1="15063" y1="71083" x2="17250" y2="70250"/>
                          <a14:foregroundMark x1="17250" y1="70250" x2="18750" y2="67500"/>
                          <a14:foregroundMark x1="18750" y1="67500" x2="17438" y2="65333"/>
                          <a14:foregroundMark x1="15375" y1="65250" x2="17625" y2="65250"/>
                          <a14:foregroundMark x1="17625" y1="65250" x2="18563" y2="66583"/>
                          <a14:backgroundMark x1="13625" y1="65750" x2="14250" y2="65417"/>
                          <a14:backgroundMark x1="13250" y1="68250" x2="13563" y2="69500"/>
                        </a14:backgroundRemoval>
                      </a14:imgEffect>
                    </a14:imgLayer>
                  </a14:imgProps>
                </a:ext>
              </a:extLst>
            </a:blip>
            <a:srcRect l="11963" t="63585" r="80372" b="26997"/>
            <a:stretch/>
          </p:blipFill>
          <p:spPr>
            <a:xfrm rot="14523758">
              <a:off x="1160833" y="1651004"/>
              <a:ext cx="1453724" cy="1361770"/>
            </a:xfrm>
            <a:prstGeom prst="rect">
              <a:avLst/>
            </a:prstGeom>
          </p:spPr>
        </p:pic>
      </p:grpSp>
      <p:pic>
        <p:nvPicPr>
          <p:cNvPr id="61" name="Untitled.mov" descr="Untitled.mov">
            <a:hlinkClick r:id="" action="ppaction://media"/>
            <a:extLst>
              <a:ext uri="{FF2B5EF4-FFF2-40B4-BE49-F238E27FC236}">
                <a16:creationId xmlns:a16="http://schemas.microsoft.com/office/drawing/2014/main" id="{D05520D5-A305-894D-AF66-AEC70D1E3791}"/>
              </a:ext>
            </a:extLst>
          </p:cNvPr>
          <p:cNvPicPr>
            <a:picLocks noChangeAspect="1"/>
          </p:cNvPicPr>
          <p:nvPr>
            <a:videoFile r:link="rId1"/>
            <p:extLst>
              <p:ext uri="{DAA4B4D4-6D71-4841-9C94-3DE7FCFB9230}">
                <p14:media xmlns:p14="http://schemas.microsoft.com/office/powerpoint/2010/main" r:embed="rId2">
                  <p14:trim st="2639.382" end="5491.0206"/>
                </p14:media>
              </p:ext>
            </p:extLst>
          </p:nvPr>
        </p:nvPicPr>
        <p:blipFill rotWithShape="1">
          <a:blip r:embed="rId10"/>
          <a:srcRect l="8351" r="4695"/>
          <a:stretch>
            <a:fillRect/>
          </a:stretch>
        </p:blipFill>
        <p:spPr>
          <a:xfrm rot="5400000">
            <a:off x="-721101" y="2262713"/>
            <a:ext cx="5255141" cy="3399566"/>
          </a:xfrm>
          <a:prstGeom prst="rect">
            <a:avLst/>
          </a:prstGeom>
          <a:ln>
            <a:solidFill>
              <a:schemeClr val="tx1"/>
            </a:solidFill>
          </a:ln>
        </p:spPr>
      </p:pic>
      <p:sp>
        <p:nvSpPr>
          <p:cNvPr id="62" name="TextBox 61">
            <a:extLst>
              <a:ext uri="{FF2B5EF4-FFF2-40B4-BE49-F238E27FC236}">
                <a16:creationId xmlns:a16="http://schemas.microsoft.com/office/drawing/2014/main" id="{D528833E-7771-8F4A-9990-6A5B52020B0E}"/>
              </a:ext>
            </a:extLst>
          </p:cNvPr>
          <p:cNvSpPr txBox="1"/>
          <p:nvPr/>
        </p:nvSpPr>
        <p:spPr>
          <a:xfrm>
            <a:off x="1906469" y="6560343"/>
            <a:ext cx="2025432" cy="276999"/>
          </a:xfrm>
          <a:prstGeom prst="rect">
            <a:avLst/>
          </a:prstGeom>
          <a:noFill/>
        </p:spPr>
        <p:txBody>
          <a:bodyPr wrap="square" rtlCol="0">
            <a:spAutoFit/>
          </a:bodyPr>
          <a:lstStyle/>
          <a:p>
            <a:r>
              <a:rPr lang="en-US" sz="1200" dirty="0">
                <a:solidFill>
                  <a:schemeClr val="bg1">
                    <a:lumMod val="75000"/>
                  </a:schemeClr>
                </a:solidFill>
              </a:rPr>
              <a:t>Video credit: Annie Schatz</a:t>
            </a:r>
          </a:p>
        </p:txBody>
      </p:sp>
    </p:spTree>
    <p:extLst>
      <p:ext uri="{BB962C8B-B14F-4D97-AF65-F5344CB8AC3E}">
        <p14:creationId xmlns:p14="http://schemas.microsoft.com/office/powerpoint/2010/main" val="38067066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1"/>
                    </p:tgtEl>
                  </p:cond>
                </p:stCondLst>
                <p:endSync evt="end" delay="0">
                  <p:rtn val="all"/>
                </p:endSync>
                <p:childTnLst>
                  <p:par>
                    <p:cTn id="3" fill="hold">
                      <p:stCondLst>
                        <p:cond delay="0"/>
                      </p:stCondLst>
                      <p:childTnLst>
                        <p:par>
                          <p:cTn id="4" fill="hold">
                            <p:stCondLst>
                              <p:cond delay="0"/>
                            </p:stCondLst>
                            <p:childTnLst>
                              <p:par>
                                <p:cTn id="5" presetID="3" presetClass="mediacall" presetSubtype="0" fill="hold" nodeType="clickEffect">
                                  <p:stCondLst>
                                    <p:cond delay="0"/>
                                  </p:stCondLst>
                                  <p:childTnLst>
                                    <p:cmd type="call" cmd="stop">
                                      <p:cBhvr>
                                        <p:cTn id="6" dur="1" fill="hold"/>
                                        <p:tgtEl>
                                          <p:spTgt spid="61"/>
                                        </p:tgtEl>
                                      </p:cBhvr>
                                    </p:cmd>
                                  </p:childTnLst>
                                </p:cTn>
                              </p:par>
                            </p:childTnLst>
                          </p:cTn>
                        </p:par>
                      </p:childTnLst>
                    </p:cTn>
                  </p:par>
                </p:childTnLst>
              </p:cTn>
              <p:nextCondLst>
                <p:cond evt="onClick" delay="0">
                  <p:tgtEl>
                    <p:spTgt spid="61"/>
                  </p:tgtEl>
                </p:cond>
              </p:nextCondLst>
            </p:seq>
            <p:video>
              <p:cMediaNode vol="80000" mute="1">
                <p:cTn id="7" repeatCount="indefinite" fill="hold" display="0">
                  <p:stCondLst>
                    <p:cond delay="indefinite"/>
                  </p:stCondLst>
                </p:cTn>
                <p:tgtEl>
                  <p:spTgt spid="61"/>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DC7CF296-E812-554D-B33F-C130813031C1}"/>
              </a:ext>
            </a:extLst>
          </p:cNvPr>
          <p:cNvGrpSpPr/>
          <p:nvPr/>
        </p:nvGrpSpPr>
        <p:grpSpPr>
          <a:xfrm>
            <a:off x="1965960" y="1600200"/>
            <a:ext cx="8357616" cy="4837176"/>
            <a:chOff x="1965960" y="1600200"/>
            <a:chExt cx="8357616" cy="4837176"/>
          </a:xfrm>
        </p:grpSpPr>
        <p:sp>
          <p:nvSpPr>
            <p:cNvPr id="2" name="Rounded Rectangle 1">
              <a:extLst>
                <a:ext uri="{FF2B5EF4-FFF2-40B4-BE49-F238E27FC236}">
                  <a16:creationId xmlns:a16="http://schemas.microsoft.com/office/drawing/2014/main" id="{3F3B44BE-DC64-2744-A296-8C4452D948E5}"/>
                </a:ext>
              </a:extLst>
            </p:cNvPr>
            <p:cNvSpPr/>
            <p:nvPr/>
          </p:nvSpPr>
          <p:spPr>
            <a:xfrm>
              <a:off x="1965960" y="1600200"/>
              <a:ext cx="8357616" cy="4837176"/>
            </a:xfrm>
            <a:prstGeom prst="roundRect">
              <a:avLst/>
            </a:prstGeom>
            <a:solidFill>
              <a:schemeClr val="bg1">
                <a:lumMod val="9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a:extLst>
                <a:ext uri="{FF2B5EF4-FFF2-40B4-BE49-F238E27FC236}">
                  <a16:creationId xmlns:a16="http://schemas.microsoft.com/office/drawing/2014/main" id="{183B580A-E76F-6D4A-B0F4-1CA7E3484091}"/>
                </a:ext>
              </a:extLst>
            </p:cNvPr>
            <p:cNvGrpSpPr/>
            <p:nvPr/>
          </p:nvGrpSpPr>
          <p:grpSpPr>
            <a:xfrm>
              <a:off x="2487892" y="1675171"/>
              <a:ext cx="7401956" cy="4559828"/>
              <a:chOff x="156172" y="239563"/>
              <a:chExt cx="7401956" cy="4559828"/>
            </a:xfrm>
          </p:grpSpPr>
          <p:sp>
            <p:nvSpPr>
              <p:cNvPr id="4" name="TextBox 3">
                <a:extLst>
                  <a:ext uri="{FF2B5EF4-FFF2-40B4-BE49-F238E27FC236}">
                    <a16:creationId xmlns:a16="http://schemas.microsoft.com/office/drawing/2014/main" id="{D2366BF9-4B03-A94E-93FA-78ED57B484EA}"/>
                  </a:ext>
                </a:extLst>
              </p:cNvPr>
              <p:cNvSpPr txBox="1"/>
              <p:nvPr/>
            </p:nvSpPr>
            <p:spPr>
              <a:xfrm>
                <a:off x="156172" y="243453"/>
                <a:ext cx="2367481" cy="646331"/>
              </a:xfrm>
              <a:prstGeom prst="rect">
                <a:avLst/>
              </a:prstGeom>
              <a:noFill/>
            </p:spPr>
            <p:txBody>
              <a:bodyPr wrap="square" rtlCol="0">
                <a:spAutoFit/>
              </a:bodyPr>
              <a:lstStyle/>
              <a:p>
                <a:pPr algn="ctr"/>
                <a:r>
                  <a:rPr lang="en-US" dirty="0"/>
                  <a:t>A) Unstressed/ Normal Conditions</a:t>
                </a:r>
              </a:p>
            </p:txBody>
          </p:sp>
          <p:sp>
            <p:nvSpPr>
              <p:cNvPr id="6" name="TextBox 5">
                <a:extLst>
                  <a:ext uri="{FF2B5EF4-FFF2-40B4-BE49-F238E27FC236}">
                    <a16:creationId xmlns:a16="http://schemas.microsoft.com/office/drawing/2014/main" id="{0593AA4B-8CB9-5445-88D7-BEC2C75C8C02}"/>
                  </a:ext>
                </a:extLst>
              </p:cNvPr>
              <p:cNvSpPr txBox="1"/>
              <p:nvPr/>
            </p:nvSpPr>
            <p:spPr>
              <a:xfrm>
                <a:off x="2714533" y="240746"/>
                <a:ext cx="2367481" cy="646331"/>
              </a:xfrm>
              <a:prstGeom prst="rect">
                <a:avLst/>
              </a:prstGeom>
              <a:noFill/>
            </p:spPr>
            <p:txBody>
              <a:bodyPr wrap="square" rtlCol="0">
                <a:spAutoFit/>
              </a:bodyPr>
              <a:lstStyle/>
              <a:p>
                <a:pPr algn="ctr"/>
                <a:r>
                  <a:rPr lang="en-US" dirty="0"/>
                  <a:t>B) Moderately Stressful Conditions</a:t>
                </a:r>
              </a:p>
            </p:txBody>
          </p:sp>
          <p:grpSp>
            <p:nvGrpSpPr>
              <p:cNvPr id="7" name="Group 6">
                <a:extLst>
                  <a:ext uri="{FF2B5EF4-FFF2-40B4-BE49-F238E27FC236}">
                    <a16:creationId xmlns:a16="http://schemas.microsoft.com/office/drawing/2014/main" id="{C1B705E4-5877-BE4A-93A6-D294EB8F208B}"/>
                  </a:ext>
                </a:extLst>
              </p:cNvPr>
              <p:cNvGrpSpPr/>
              <p:nvPr/>
            </p:nvGrpSpPr>
            <p:grpSpPr>
              <a:xfrm>
                <a:off x="744645" y="957740"/>
                <a:ext cx="1190534" cy="3841651"/>
                <a:chOff x="744645" y="957740"/>
                <a:chExt cx="1190534" cy="3841651"/>
              </a:xfrm>
            </p:grpSpPr>
            <p:grpSp>
              <p:nvGrpSpPr>
                <p:cNvPr id="30" name="Group 29">
                  <a:extLst>
                    <a:ext uri="{FF2B5EF4-FFF2-40B4-BE49-F238E27FC236}">
                      <a16:creationId xmlns:a16="http://schemas.microsoft.com/office/drawing/2014/main" id="{22C23E11-10A9-DF4E-9C70-9D7680C1774D}"/>
                    </a:ext>
                  </a:extLst>
                </p:cNvPr>
                <p:cNvGrpSpPr/>
                <p:nvPr/>
              </p:nvGrpSpPr>
              <p:grpSpPr>
                <a:xfrm>
                  <a:off x="744645" y="1205165"/>
                  <a:ext cx="1190534" cy="3594226"/>
                  <a:chOff x="737854" y="1041149"/>
                  <a:chExt cx="1190534" cy="3594226"/>
                </a:xfrm>
              </p:grpSpPr>
              <p:grpSp>
                <p:nvGrpSpPr>
                  <p:cNvPr id="32" name="Group 31">
                    <a:extLst>
                      <a:ext uri="{FF2B5EF4-FFF2-40B4-BE49-F238E27FC236}">
                        <a16:creationId xmlns:a16="http://schemas.microsoft.com/office/drawing/2014/main" id="{68383A89-D818-7445-84F3-AA5BB8CBBD75}"/>
                      </a:ext>
                    </a:extLst>
                  </p:cNvPr>
                  <p:cNvGrpSpPr/>
                  <p:nvPr/>
                </p:nvGrpSpPr>
                <p:grpSpPr>
                  <a:xfrm>
                    <a:off x="751438" y="1041149"/>
                    <a:ext cx="1176950" cy="3594226"/>
                    <a:chOff x="751438" y="1041149"/>
                    <a:chExt cx="1176950" cy="3594226"/>
                  </a:xfrm>
                </p:grpSpPr>
                <p:sp>
                  <p:nvSpPr>
                    <p:cNvPr id="37" name="Rounded Rectangle 36">
                      <a:extLst>
                        <a:ext uri="{FF2B5EF4-FFF2-40B4-BE49-F238E27FC236}">
                          <a16:creationId xmlns:a16="http://schemas.microsoft.com/office/drawing/2014/main" id="{A9119050-6AF6-9841-9CF8-82CB56C545F0}"/>
                        </a:ext>
                      </a:extLst>
                    </p:cNvPr>
                    <p:cNvSpPr/>
                    <p:nvPr/>
                  </p:nvSpPr>
                  <p:spPr>
                    <a:xfrm>
                      <a:off x="751438" y="1041149"/>
                      <a:ext cx="1176950" cy="3594226"/>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ed Rectangle 37">
                      <a:extLst>
                        <a:ext uri="{FF2B5EF4-FFF2-40B4-BE49-F238E27FC236}">
                          <a16:creationId xmlns:a16="http://schemas.microsoft.com/office/drawing/2014/main" id="{3C8C3B71-09F9-064C-9F0B-8AD4695B4921}"/>
                        </a:ext>
                      </a:extLst>
                    </p:cNvPr>
                    <p:cNvSpPr/>
                    <p:nvPr/>
                  </p:nvSpPr>
                  <p:spPr>
                    <a:xfrm>
                      <a:off x="860079" y="1158844"/>
                      <a:ext cx="932507" cy="751437"/>
                    </a:xfrm>
                    <a:prstGeom prst="roundRect">
                      <a:avLst/>
                    </a:prstGeom>
                    <a:solidFill>
                      <a:schemeClr val="accent4">
                        <a:lumMod val="60000"/>
                        <a:lumOff val="4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a:extLst>
                        <a:ext uri="{FF2B5EF4-FFF2-40B4-BE49-F238E27FC236}">
                          <a16:creationId xmlns:a16="http://schemas.microsoft.com/office/drawing/2014/main" id="{82AB5686-AB61-1D4B-BF29-D446256C45F6}"/>
                        </a:ext>
                      </a:extLst>
                    </p:cNvPr>
                    <p:cNvSpPr/>
                    <p:nvPr/>
                  </p:nvSpPr>
                  <p:spPr>
                    <a:xfrm>
                      <a:off x="860078" y="2027977"/>
                      <a:ext cx="932507" cy="751437"/>
                    </a:xfrm>
                    <a:prstGeom prst="roundRect">
                      <a:avLst/>
                    </a:prstGeom>
                    <a:solidFill>
                      <a:srgbClr val="964374"/>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a:extLst>
                        <a:ext uri="{FF2B5EF4-FFF2-40B4-BE49-F238E27FC236}">
                          <a16:creationId xmlns:a16="http://schemas.microsoft.com/office/drawing/2014/main" id="{89185A57-062C-B048-B7D8-74ACBEA38A07}"/>
                        </a:ext>
                      </a:extLst>
                    </p:cNvPr>
                    <p:cNvSpPr/>
                    <p:nvPr/>
                  </p:nvSpPr>
                  <p:spPr>
                    <a:xfrm>
                      <a:off x="860077" y="2897110"/>
                      <a:ext cx="932507" cy="751437"/>
                    </a:xfrm>
                    <a:prstGeom prst="roundRect">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ounded Rectangle 40">
                      <a:extLst>
                        <a:ext uri="{FF2B5EF4-FFF2-40B4-BE49-F238E27FC236}">
                          <a16:creationId xmlns:a16="http://schemas.microsoft.com/office/drawing/2014/main" id="{532C950E-9F18-A744-A43E-58C72AB49F97}"/>
                        </a:ext>
                      </a:extLst>
                    </p:cNvPr>
                    <p:cNvSpPr/>
                    <p:nvPr/>
                  </p:nvSpPr>
                  <p:spPr>
                    <a:xfrm>
                      <a:off x="860076" y="3766243"/>
                      <a:ext cx="932507" cy="751437"/>
                    </a:xfrm>
                    <a:prstGeom prst="roundRect">
                      <a:avLst/>
                    </a:prstGeom>
                    <a:solidFill>
                      <a:srgbClr val="00B0F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TextBox 32">
                    <a:extLst>
                      <a:ext uri="{FF2B5EF4-FFF2-40B4-BE49-F238E27FC236}">
                        <a16:creationId xmlns:a16="http://schemas.microsoft.com/office/drawing/2014/main" id="{E68DF649-ECE3-8A45-876F-58E046804BF6}"/>
                      </a:ext>
                    </a:extLst>
                  </p:cNvPr>
                  <p:cNvSpPr txBox="1"/>
                  <p:nvPr/>
                </p:nvSpPr>
                <p:spPr>
                  <a:xfrm>
                    <a:off x="844231" y="1272953"/>
                    <a:ext cx="964196" cy="523220"/>
                  </a:xfrm>
                  <a:prstGeom prst="rect">
                    <a:avLst/>
                  </a:prstGeom>
                  <a:noFill/>
                </p:spPr>
                <p:txBody>
                  <a:bodyPr wrap="square" rtlCol="0">
                    <a:spAutoFit/>
                  </a:bodyPr>
                  <a:lstStyle/>
                  <a:p>
                    <a:pPr algn="ctr"/>
                    <a:r>
                      <a:rPr lang="en-US" sz="1400" dirty="0"/>
                      <a:t>Energy</a:t>
                    </a:r>
                  </a:p>
                  <a:p>
                    <a:pPr algn="ctr"/>
                    <a:r>
                      <a:rPr lang="en-US" sz="1400" dirty="0"/>
                      <a:t>Storage</a:t>
                    </a:r>
                  </a:p>
                </p:txBody>
              </p:sp>
              <p:sp>
                <p:nvSpPr>
                  <p:cNvPr id="34" name="TextBox 33">
                    <a:extLst>
                      <a:ext uri="{FF2B5EF4-FFF2-40B4-BE49-F238E27FC236}">
                        <a16:creationId xmlns:a16="http://schemas.microsoft.com/office/drawing/2014/main" id="{1AD06326-2B24-F440-9030-1F0BD01E66CB}"/>
                      </a:ext>
                    </a:extLst>
                  </p:cNvPr>
                  <p:cNvSpPr txBox="1"/>
                  <p:nvPr/>
                </p:nvSpPr>
                <p:spPr>
                  <a:xfrm>
                    <a:off x="844231" y="2249806"/>
                    <a:ext cx="964196" cy="307777"/>
                  </a:xfrm>
                  <a:prstGeom prst="rect">
                    <a:avLst/>
                  </a:prstGeom>
                  <a:noFill/>
                </p:spPr>
                <p:txBody>
                  <a:bodyPr wrap="square" rtlCol="0">
                    <a:spAutoFit/>
                  </a:bodyPr>
                  <a:lstStyle/>
                  <a:p>
                    <a:pPr algn="ctr"/>
                    <a:r>
                      <a:rPr lang="en-US" sz="1400" dirty="0"/>
                      <a:t>Activity</a:t>
                    </a:r>
                  </a:p>
                </p:txBody>
              </p:sp>
              <p:sp>
                <p:nvSpPr>
                  <p:cNvPr id="35" name="TextBox 34">
                    <a:extLst>
                      <a:ext uri="{FF2B5EF4-FFF2-40B4-BE49-F238E27FC236}">
                        <a16:creationId xmlns:a16="http://schemas.microsoft.com/office/drawing/2014/main" id="{D36CB558-26B2-4348-9D6E-F9F3AB4E0C8F}"/>
                      </a:ext>
                    </a:extLst>
                  </p:cNvPr>
                  <p:cNvSpPr txBox="1"/>
                  <p:nvPr/>
                </p:nvSpPr>
                <p:spPr>
                  <a:xfrm>
                    <a:off x="844231" y="3134813"/>
                    <a:ext cx="964196" cy="307777"/>
                  </a:xfrm>
                  <a:prstGeom prst="rect">
                    <a:avLst/>
                  </a:prstGeom>
                  <a:noFill/>
                </p:spPr>
                <p:txBody>
                  <a:bodyPr wrap="square" rtlCol="0">
                    <a:spAutoFit/>
                  </a:bodyPr>
                  <a:lstStyle/>
                  <a:p>
                    <a:pPr algn="ctr"/>
                    <a:r>
                      <a:rPr lang="en-US" sz="1400" dirty="0"/>
                      <a:t>Growth</a:t>
                    </a:r>
                  </a:p>
                </p:txBody>
              </p:sp>
              <p:sp>
                <p:nvSpPr>
                  <p:cNvPr id="36" name="TextBox 35">
                    <a:extLst>
                      <a:ext uri="{FF2B5EF4-FFF2-40B4-BE49-F238E27FC236}">
                        <a16:creationId xmlns:a16="http://schemas.microsoft.com/office/drawing/2014/main" id="{A08078F4-A8E3-4145-AD73-E416A67D9D4C}"/>
                      </a:ext>
                    </a:extLst>
                  </p:cNvPr>
                  <p:cNvSpPr txBox="1"/>
                  <p:nvPr/>
                </p:nvSpPr>
                <p:spPr>
                  <a:xfrm>
                    <a:off x="737854" y="3886250"/>
                    <a:ext cx="1176949" cy="492443"/>
                  </a:xfrm>
                  <a:prstGeom prst="rect">
                    <a:avLst/>
                  </a:prstGeom>
                  <a:noFill/>
                </p:spPr>
                <p:txBody>
                  <a:bodyPr wrap="square" rtlCol="0">
                    <a:spAutoFit/>
                  </a:bodyPr>
                  <a:lstStyle/>
                  <a:p>
                    <a:pPr algn="ctr"/>
                    <a:r>
                      <a:rPr lang="en-US" sz="1300" dirty="0"/>
                      <a:t>Cellular</a:t>
                    </a:r>
                  </a:p>
                  <a:p>
                    <a:pPr algn="ctr"/>
                    <a:r>
                      <a:rPr lang="en-US" sz="1300" dirty="0"/>
                      <a:t>Maintenance</a:t>
                    </a:r>
                  </a:p>
                </p:txBody>
              </p:sp>
            </p:grpSp>
            <p:sp>
              <p:nvSpPr>
                <p:cNvPr id="31" name="TextBox 30">
                  <a:extLst>
                    <a:ext uri="{FF2B5EF4-FFF2-40B4-BE49-F238E27FC236}">
                      <a16:creationId xmlns:a16="http://schemas.microsoft.com/office/drawing/2014/main" id="{0874C88F-66EF-A645-8469-4732DE1F572B}"/>
                    </a:ext>
                  </a:extLst>
                </p:cNvPr>
                <p:cNvSpPr txBox="1"/>
                <p:nvPr/>
              </p:nvSpPr>
              <p:spPr>
                <a:xfrm>
                  <a:off x="751444" y="957740"/>
                  <a:ext cx="1176949" cy="261610"/>
                </a:xfrm>
                <a:prstGeom prst="rect">
                  <a:avLst/>
                </a:prstGeom>
                <a:noFill/>
              </p:spPr>
              <p:txBody>
                <a:bodyPr wrap="square" rtlCol="0">
                  <a:spAutoFit/>
                </a:bodyPr>
                <a:lstStyle/>
                <a:p>
                  <a:pPr algn="ctr"/>
                  <a:r>
                    <a:rPr lang="en-US" sz="1100" dirty="0"/>
                    <a:t>Energy Demand</a:t>
                  </a:r>
                </a:p>
              </p:txBody>
            </p:sp>
          </p:grpSp>
          <p:grpSp>
            <p:nvGrpSpPr>
              <p:cNvPr id="8" name="Group 7">
                <a:extLst>
                  <a:ext uri="{FF2B5EF4-FFF2-40B4-BE49-F238E27FC236}">
                    <a16:creationId xmlns:a16="http://schemas.microsoft.com/office/drawing/2014/main" id="{69D1AB74-91D9-1A4B-B4E4-2E8B1EBD08C6}"/>
                  </a:ext>
                </a:extLst>
              </p:cNvPr>
              <p:cNvGrpSpPr/>
              <p:nvPr/>
            </p:nvGrpSpPr>
            <p:grpSpPr>
              <a:xfrm>
                <a:off x="3299603" y="958923"/>
                <a:ext cx="1190541" cy="3840468"/>
                <a:chOff x="3299603" y="958923"/>
                <a:chExt cx="1190541" cy="3840468"/>
              </a:xfrm>
            </p:grpSpPr>
            <p:grpSp>
              <p:nvGrpSpPr>
                <p:cNvPr id="19" name="Group 18">
                  <a:extLst>
                    <a:ext uri="{FF2B5EF4-FFF2-40B4-BE49-F238E27FC236}">
                      <a16:creationId xmlns:a16="http://schemas.microsoft.com/office/drawing/2014/main" id="{182D885A-2A2F-4A46-ADC3-7A2F3C9F5043}"/>
                    </a:ext>
                  </a:extLst>
                </p:cNvPr>
                <p:cNvGrpSpPr/>
                <p:nvPr/>
              </p:nvGrpSpPr>
              <p:grpSpPr>
                <a:xfrm>
                  <a:off x="3306402" y="1205165"/>
                  <a:ext cx="1183742" cy="3594226"/>
                  <a:chOff x="3303007" y="1041149"/>
                  <a:chExt cx="1183742" cy="3594226"/>
                </a:xfrm>
              </p:grpSpPr>
              <p:grpSp>
                <p:nvGrpSpPr>
                  <p:cNvPr id="21" name="Group 20">
                    <a:extLst>
                      <a:ext uri="{FF2B5EF4-FFF2-40B4-BE49-F238E27FC236}">
                        <a16:creationId xmlns:a16="http://schemas.microsoft.com/office/drawing/2014/main" id="{6E31D959-4D3E-CE45-ABED-3541509125E5}"/>
                      </a:ext>
                    </a:extLst>
                  </p:cNvPr>
                  <p:cNvGrpSpPr/>
                  <p:nvPr/>
                </p:nvGrpSpPr>
                <p:grpSpPr>
                  <a:xfrm>
                    <a:off x="3303007" y="1041149"/>
                    <a:ext cx="1183742" cy="3594226"/>
                    <a:chOff x="744646" y="1041149"/>
                    <a:chExt cx="1183742" cy="3594226"/>
                  </a:xfrm>
                </p:grpSpPr>
                <p:grpSp>
                  <p:nvGrpSpPr>
                    <p:cNvPr id="23" name="Group 22">
                      <a:extLst>
                        <a:ext uri="{FF2B5EF4-FFF2-40B4-BE49-F238E27FC236}">
                          <a16:creationId xmlns:a16="http://schemas.microsoft.com/office/drawing/2014/main" id="{8812BE88-0A1A-6943-AEFB-17AAF08E4EFB}"/>
                        </a:ext>
                      </a:extLst>
                    </p:cNvPr>
                    <p:cNvGrpSpPr/>
                    <p:nvPr/>
                  </p:nvGrpSpPr>
                  <p:grpSpPr>
                    <a:xfrm>
                      <a:off x="751438" y="1041149"/>
                      <a:ext cx="1176950" cy="3594226"/>
                      <a:chOff x="751438" y="1041149"/>
                      <a:chExt cx="1176950" cy="3594226"/>
                    </a:xfrm>
                  </p:grpSpPr>
                  <p:sp>
                    <p:nvSpPr>
                      <p:cNvPr id="25" name="Rounded Rectangle 24">
                        <a:extLst>
                          <a:ext uri="{FF2B5EF4-FFF2-40B4-BE49-F238E27FC236}">
                            <a16:creationId xmlns:a16="http://schemas.microsoft.com/office/drawing/2014/main" id="{D8A95DDA-8A91-E745-9F9E-1913F384A082}"/>
                          </a:ext>
                        </a:extLst>
                      </p:cNvPr>
                      <p:cNvSpPr/>
                      <p:nvPr/>
                    </p:nvSpPr>
                    <p:spPr>
                      <a:xfrm>
                        <a:off x="751438" y="1041149"/>
                        <a:ext cx="1176950" cy="3594226"/>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a:extLst>
                          <a:ext uri="{FF2B5EF4-FFF2-40B4-BE49-F238E27FC236}">
                            <a16:creationId xmlns:a16="http://schemas.microsoft.com/office/drawing/2014/main" id="{6381660C-660C-4A4B-B1E1-07E7B6C3C4F3}"/>
                          </a:ext>
                        </a:extLst>
                      </p:cNvPr>
                      <p:cNvSpPr/>
                      <p:nvPr/>
                    </p:nvSpPr>
                    <p:spPr>
                      <a:xfrm>
                        <a:off x="860079" y="1158845"/>
                        <a:ext cx="932507" cy="271604"/>
                      </a:xfrm>
                      <a:prstGeom prst="roundRect">
                        <a:avLst/>
                      </a:prstGeom>
                      <a:solidFill>
                        <a:schemeClr val="accent4">
                          <a:lumMod val="60000"/>
                          <a:lumOff val="4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ounded Rectangle 26">
                        <a:extLst>
                          <a:ext uri="{FF2B5EF4-FFF2-40B4-BE49-F238E27FC236}">
                            <a16:creationId xmlns:a16="http://schemas.microsoft.com/office/drawing/2014/main" id="{15B1689E-AA34-734C-A22B-B1FB3C74DB18}"/>
                          </a:ext>
                        </a:extLst>
                      </p:cNvPr>
                      <p:cNvSpPr/>
                      <p:nvPr/>
                    </p:nvSpPr>
                    <p:spPr>
                      <a:xfrm>
                        <a:off x="860073" y="1503927"/>
                        <a:ext cx="932507" cy="271605"/>
                      </a:xfrm>
                      <a:prstGeom prst="roundRect">
                        <a:avLst/>
                      </a:prstGeom>
                      <a:solidFill>
                        <a:srgbClr val="964374"/>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ounded Rectangle 27">
                        <a:extLst>
                          <a:ext uri="{FF2B5EF4-FFF2-40B4-BE49-F238E27FC236}">
                            <a16:creationId xmlns:a16="http://schemas.microsoft.com/office/drawing/2014/main" id="{BDADF0BF-99D7-D744-AEFC-8D00A10CCFD7}"/>
                          </a:ext>
                        </a:extLst>
                      </p:cNvPr>
                      <p:cNvSpPr/>
                      <p:nvPr/>
                    </p:nvSpPr>
                    <p:spPr>
                      <a:xfrm>
                        <a:off x="860071" y="1849010"/>
                        <a:ext cx="932507" cy="271605"/>
                      </a:xfrm>
                      <a:prstGeom prst="roundRect">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ounded Rectangle 28">
                        <a:extLst>
                          <a:ext uri="{FF2B5EF4-FFF2-40B4-BE49-F238E27FC236}">
                            <a16:creationId xmlns:a16="http://schemas.microsoft.com/office/drawing/2014/main" id="{162F05DF-FC40-5446-AEB2-1CD78F98EE4D}"/>
                          </a:ext>
                        </a:extLst>
                      </p:cNvPr>
                      <p:cNvSpPr/>
                      <p:nvPr/>
                    </p:nvSpPr>
                    <p:spPr>
                      <a:xfrm>
                        <a:off x="860076" y="2238311"/>
                        <a:ext cx="932507" cy="2279370"/>
                      </a:xfrm>
                      <a:prstGeom prst="roundRect">
                        <a:avLst/>
                      </a:prstGeom>
                      <a:solidFill>
                        <a:srgbClr val="00B0F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TextBox 23">
                      <a:extLst>
                        <a:ext uri="{FF2B5EF4-FFF2-40B4-BE49-F238E27FC236}">
                          <a16:creationId xmlns:a16="http://schemas.microsoft.com/office/drawing/2014/main" id="{EC1510A5-694B-9F4D-88BC-AAE339D39AD6}"/>
                        </a:ext>
                      </a:extLst>
                    </p:cNvPr>
                    <p:cNvSpPr txBox="1"/>
                    <p:nvPr/>
                  </p:nvSpPr>
                  <p:spPr>
                    <a:xfrm>
                      <a:off x="744646" y="3699398"/>
                      <a:ext cx="1176949" cy="492443"/>
                    </a:xfrm>
                    <a:prstGeom prst="rect">
                      <a:avLst/>
                    </a:prstGeom>
                    <a:noFill/>
                  </p:spPr>
                  <p:txBody>
                    <a:bodyPr wrap="square" rtlCol="0">
                      <a:spAutoFit/>
                    </a:bodyPr>
                    <a:lstStyle/>
                    <a:p>
                      <a:pPr algn="ctr"/>
                      <a:r>
                        <a:rPr lang="en-US" sz="1300" dirty="0"/>
                        <a:t>Cellular</a:t>
                      </a:r>
                    </a:p>
                    <a:p>
                      <a:pPr algn="ctr"/>
                      <a:r>
                        <a:rPr lang="en-US" sz="1300" dirty="0"/>
                        <a:t>Maintenance</a:t>
                      </a:r>
                    </a:p>
                  </p:txBody>
                </p:sp>
              </p:grpSp>
              <p:sp>
                <p:nvSpPr>
                  <p:cNvPr id="22" name="Down Arrow 21">
                    <a:extLst>
                      <a:ext uri="{FF2B5EF4-FFF2-40B4-BE49-F238E27FC236}">
                        <a16:creationId xmlns:a16="http://schemas.microsoft.com/office/drawing/2014/main" id="{5858820E-052E-C344-A59C-184BB8E37216}"/>
                      </a:ext>
                    </a:extLst>
                  </p:cNvPr>
                  <p:cNvSpPr/>
                  <p:nvPr/>
                </p:nvSpPr>
                <p:spPr>
                  <a:xfrm rot="10800000">
                    <a:off x="3733792" y="2440962"/>
                    <a:ext cx="301783" cy="1122631"/>
                  </a:xfrm>
                  <a:prstGeom prst="downArrow">
                    <a:avLst>
                      <a:gd name="adj1" fmla="val 50000"/>
                      <a:gd name="adj2" fmla="val 77000"/>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TextBox 19">
                  <a:extLst>
                    <a:ext uri="{FF2B5EF4-FFF2-40B4-BE49-F238E27FC236}">
                      <a16:creationId xmlns:a16="http://schemas.microsoft.com/office/drawing/2014/main" id="{A128B1E0-3459-6947-B8CD-2E51282F6EBD}"/>
                    </a:ext>
                  </a:extLst>
                </p:cNvPr>
                <p:cNvSpPr txBox="1"/>
                <p:nvPr/>
              </p:nvSpPr>
              <p:spPr>
                <a:xfrm>
                  <a:off x="3299603" y="958923"/>
                  <a:ext cx="1176949" cy="261610"/>
                </a:xfrm>
                <a:prstGeom prst="rect">
                  <a:avLst/>
                </a:prstGeom>
                <a:noFill/>
              </p:spPr>
              <p:txBody>
                <a:bodyPr wrap="square" rtlCol="0">
                  <a:spAutoFit/>
                </a:bodyPr>
                <a:lstStyle/>
                <a:p>
                  <a:pPr algn="ctr"/>
                  <a:r>
                    <a:rPr lang="en-US" sz="1100" dirty="0"/>
                    <a:t>Energy Demand</a:t>
                  </a:r>
                </a:p>
              </p:txBody>
            </p:sp>
          </p:grpSp>
          <p:sp>
            <p:nvSpPr>
              <p:cNvPr id="9" name="TextBox 8">
                <a:extLst>
                  <a:ext uri="{FF2B5EF4-FFF2-40B4-BE49-F238E27FC236}">
                    <a16:creationId xmlns:a16="http://schemas.microsoft.com/office/drawing/2014/main" id="{D2BEAD38-2DBA-6444-9864-2E8A61A854B4}"/>
                  </a:ext>
                </a:extLst>
              </p:cNvPr>
              <p:cNvSpPr txBox="1"/>
              <p:nvPr/>
            </p:nvSpPr>
            <p:spPr>
              <a:xfrm>
                <a:off x="5190647" y="239563"/>
                <a:ext cx="2367481" cy="646331"/>
              </a:xfrm>
              <a:prstGeom prst="rect">
                <a:avLst/>
              </a:prstGeom>
              <a:noFill/>
            </p:spPr>
            <p:txBody>
              <a:bodyPr wrap="square" rtlCol="0">
                <a:spAutoFit/>
              </a:bodyPr>
              <a:lstStyle/>
              <a:p>
                <a:pPr algn="ctr"/>
                <a:r>
                  <a:rPr lang="en-US" dirty="0"/>
                  <a:t>C) Extremely Stressful Conditions</a:t>
                </a:r>
              </a:p>
            </p:txBody>
          </p:sp>
          <p:grpSp>
            <p:nvGrpSpPr>
              <p:cNvPr id="10" name="Group 9">
                <a:extLst>
                  <a:ext uri="{FF2B5EF4-FFF2-40B4-BE49-F238E27FC236}">
                    <a16:creationId xmlns:a16="http://schemas.microsoft.com/office/drawing/2014/main" id="{3A4ED7D5-5B55-5C4A-91A8-9FC12E9A0C36}"/>
                  </a:ext>
                </a:extLst>
              </p:cNvPr>
              <p:cNvGrpSpPr/>
              <p:nvPr/>
            </p:nvGrpSpPr>
            <p:grpSpPr>
              <a:xfrm>
                <a:off x="5775717" y="957740"/>
                <a:ext cx="1190541" cy="3840468"/>
                <a:chOff x="3299603" y="958923"/>
                <a:chExt cx="1190541" cy="3840468"/>
              </a:xfrm>
            </p:grpSpPr>
            <p:grpSp>
              <p:nvGrpSpPr>
                <p:cNvPr id="11" name="Group 10">
                  <a:extLst>
                    <a:ext uri="{FF2B5EF4-FFF2-40B4-BE49-F238E27FC236}">
                      <a16:creationId xmlns:a16="http://schemas.microsoft.com/office/drawing/2014/main" id="{B076A1A2-2210-C34C-8337-14E3FA66AC77}"/>
                    </a:ext>
                  </a:extLst>
                </p:cNvPr>
                <p:cNvGrpSpPr/>
                <p:nvPr/>
              </p:nvGrpSpPr>
              <p:grpSpPr>
                <a:xfrm>
                  <a:off x="3313194" y="1205165"/>
                  <a:ext cx="1176950" cy="3594226"/>
                  <a:chOff x="3309799" y="1041149"/>
                  <a:chExt cx="1176950" cy="3594226"/>
                </a:xfrm>
              </p:grpSpPr>
              <p:grpSp>
                <p:nvGrpSpPr>
                  <p:cNvPr id="13" name="Group 12">
                    <a:extLst>
                      <a:ext uri="{FF2B5EF4-FFF2-40B4-BE49-F238E27FC236}">
                        <a16:creationId xmlns:a16="http://schemas.microsoft.com/office/drawing/2014/main" id="{1B6B34BA-8470-1B40-9ED3-21DC918B0212}"/>
                      </a:ext>
                    </a:extLst>
                  </p:cNvPr>
                  <p:cNvGrpSpPr/>
                  <p:nvPr/>
                </p:nvGrpSpPr>
                <p:grpSpPr>
                  <a:xfrm>
                    <a:off x="3309799" y="1041149"/>
                    <a:ext cx="1176950" cy="3594226"/>
                    <a:chOff x="751438" y="1041149"/>
                    <a:chExt cx="1176950" cy="3594226"/>
                  </a:xfrm>
                </p:grpSpPr>
                <p:grpSp>
                  <p:nvGrpSpPr>
                    <p:cNvPr id="15" name="Group 14">
                      <a:extLst>
                        <a:ext uri="{FF2B5EF4-FFF2-40B4-BE49-F238E27FC236}">
                          <a16:creationId xmlns:a16="http://schemas.microsoft.com/office/drawing/2014/main" id="{3F5EDE77-7BD4-9448-B869-6C8575F4CD48}"/>
                        </a:ext>
                      </a:extLst>
                    </p:cNvPr>
                    <p:cNvGrpSpPr/>
                    <p:nvPr/>
                  </p:nvGrpSpPr>
                  <p:grpSpPr>
                    <a:xfrm>
                      <a:off x="751438" y="1041149"/>
                      <a:ext cx="1176950" cy="3594226"/>
                      <a:chOff x="751438" y="1041149"/>
                      <a:chExt cx="1176950" cy="3594226"/>
                    </a:xfrm>
                  </p:grpSpPr>
                  <p:sp>
                    <p:nvSpPr>
                      <p:cNvPr id="17" name="Rounded Rectangle 16">
                        <a:extLst>
                          <a:ext uri="{FF2B5EF4-FFF2-40B4-BE49-F238E27FC236}">
                            <a16:creationId xmlns:a16="http://schemas.microsoft.com/office/drawing/2014/main" id="{408ACA1D-7FE9-0D4C-89A5-4C3331F8AE42}"/>
                          </a:ext>
                        </a:extLst>
                      </p:cNvPr>
                      <p:cNvSpPr/>
                      <p:nvPr/>
                    </p:nvSpPr>
                    <p:spPr>
                      <a:xfrm>
                        <a:off x="751438" y="1041149"/>
                        <a:ext cx="1176950" cy="3594226"/>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a:extLst>
                          <a:ext uri="{FF2B5EF4-FFF2-40B4-BE49-F238E27FC236}">
                            <a16:creationId xmlns:a16="http://schemas.microsoft.com/office/drawing/2014/main" id="{A0EF22BC-CD4C-FD48-84A4-914314DEDE8D}"/>
                          </a:ext>
                        </a:extLst>
                      </p:cNvPr>
                      <p:cNvSpPr/>
                      <p:nvPr/>
                    </p:nvSpPr>
                    <p:spPr>
                      <a:xfrm>
                        <a:off x="860076" y="1160027"/>
                        <a:ext cx="932507" cy="3357654"/>
                      </a:xfrm>
                      <a:prstGeom prst="roundRect">
                        <a:avLst/>
                      </a:prstGeom>
                      <a:solidFill>
                        <a:srgbClr val="00B0F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TextBox 15">
                      <a:extLst>
                        <a:ext uri="{FF2B5EF4-FFF2-40B4-BE49-F238E27FC236}">
                          <a16:creationId xmlns:a16="http://schemas.microsoft.com/office/drawing/2014/main" id="{182DA703-03AE-DD45-A3EC-357F3DBF6532}"/>
                        </a:ext>
                      </a:extLst>
                    </p:cNvPr>
                    <p:cNvSpPr txBox="1"/>
                    <p:nvPr/>
                  </p:nvSpPr>
                  <p:spPr>
                    <a:xfrm>
                      <a:off x="751439" y="2652071"/>
                      <a:ext cx="1176949" cy="492443"/>
                    </a:xfrm>
                    <a:prstGeom prst="rect">
                      <a:avLst/>
                    </a:prstGeom>
                    <a:noFill/>
                  </p:spPr>
                  <p:txBody>
                    <a:bodyPr wrap="square" rtlCol="0">
                      <a:spAutoFit/>
                    </a:bodyPr>
                    <a:lstStyle/>
                    <a:p>
                      <a:pPr algn="ctr"/>
                      <a:r>
                        <a:rPr lang="en-US" sz="1300" dirty="0"/>
                        <a:t>Cellular</a:t>
                      </a:r>
                    </a:p>
                    <a:p>
                      <a:pPr algn="ctr"/>
                      <a:r>
                        <a:rPr lang="en-US" sz="1300" dirty="0"/>
                        <a:t>Maintenance</a:t>
                      </a:r>
                    </a:p>
                  </p:txBody>
                </p:sp>
              </p:grpSp>
              <p:sp>
                <p:nvSpPr>
                  <p:cNvPr id="14" name="Down Arrow 13">
                    <a:extLst>
                      <a:ext uri="{FF2B5EF4-FFF2-40B4-BE49-F238E27FC236}">
                        <a16:creationId xmlns:a16="http://schemas.microsoft.com/office/drawing/2014/main" id="{43B6A7A8-C282-394B-9371-DF1DB3458AD2}"/>
                      </a:ext>
                    </a:extLst>
                  </p:cNvPr>
                  <p:cNvSpPr/>
                  <p:nvPr/>
                </p:nvSpPr>
                <p:spPr>
                  <a:xfrm rot="10800000">
                    <a:off x="3747382" y="1247642"/>
                    <a:ext cx="301783" cy="1122631"/>
                  </a:xfrm>
                  <a:prstGeom prst="downArrow">
                    <a:avLst>
                      <a:gd name="adj1" fmla="val 50000"/>
                      <a:gd name="adj2" fmla="val 77000"/>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11">
                  <a:extLst>
                    <a:ext uri="{FF2B5EF4-FFF2-40B4-BE49-F238E27FC236}">
                      <a16:creationId xmlns:a16="http://schemas.microsoft.com/office/drawing/2014/main" id="{389729F2-88DC-1049-A243-FAFF7058E3F2}"/>
                    </a:ext>
                  </a:extLst>
                </p:cNvPr>
                <p:cNvSpPr txBox="1"/>
                <p:nvPr/>
              </p:nvSpPr>
              <p:spPr>
                <a:xfrm>
                  <a:off x="3299603" y="958923"/>
                  <a:ext cx="1176949" cy="261610"/>
                </a:xfrm>
                <a:prstGeom prst="rect">
                  <a:avLst/>
                </a:prstGeom>
                <a:noFill/>
              </p:spPr>
              <p:txBody>
                <a:bodyPr wrap="square" rtlCol="0">
                  <a:spAutoFit/>
                </a:bodyPr>
                <a:lstStyle/>
                <a:p>
                  <a:pPr algn="ctr"/>
                  <a:r>
                    <a:rPr lang="en-US" sz="1100" dirty="0"/>
                    <a:t>Energy Demand</a:t>
                  </a:r>
                </a:p>
              </p:txBody>
            </p:sp>
          </p:grpSp>
        </p:grpSp>
      </p:grpSp>
      <p:sp>
        <p:nvSpPr>
          <p:cNvPr id="42" name="Rectangle 41">
            <a:extLst>
              <a:ext uri="{FF2B5EF4-FFF2-40B4-BE49-F238E27FC236}">
                <a16:creationId xmlns:a16="http://schemas.microsoft.com/office/drawing/2014/main" id="{A2A46C7B-3FEB-F24E-8BFA-BE6DCE8F197B}"/>
              </a:ext>
            </a:extLst>
          </p:cNvPr>
          <p:cNvSpPr/>
          <p:nvPr/>
        </p:nvSpPr>
        <p:spPr>
          <a:xfrm>
            <a:off x="-1" y="2365"/>
            <a:ext cx="12192000" cy="1173964"/>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Measuring multiple parts of an oyster’s biology can inform the amount of stress they might be experiencing</a:t>
            </a:r>
          </a:p>
        </p:txBody>
      </p:sp>
      <p:sp>
        <p:nvSpPr>
          <p:cNvPr id="44" name="TextBox 43">
            <a:extLst>
              <a:ext uri="{FF2B5EF4-FFF2-40B4-BE49-F238E27FC236}">
                <a16:creationId xmlns:a16="http://schemas.microsoft.com/office/drawing/2014/main" id="{CEC7741C-10CD-754B-BDAC-A973B53C7AD6}"/>
              </a:ext>
            </a:extLst>
          </p:cNvPr>
          <p:cNvSpPr txBox="1"/>
          <p:nvPr/>
        </p:nvSpPr>
        <p:spPr>
          <a:xfrm>
            <a:off x="7413734" y="6413404"/>
            <a:ext cx="2383857" cy="276999"/>
          </a:xfrm>
          <a:prstGeom prst="rect">
            <a:avLst/>
          </a:prstGeom>
          <a:noFill/>
        </p:spPr>
        <p:txBody>
          <a:bodyPr wrap="square" rtlCol="0">
            <a:spAutoFit/>
          </a:bodyPr>
          <a:lstStyle/>
          <a:p>
            <a:r>
              <a:rPr lang="en-US" sz="1200" dirty="0">
                <a:solidFill>
                  <a:schemeClr val="bg1">
                    <a:lumMod val="65000"/>
                  </a:schemeClr>
                </a:solidFill>
              </a:rPr>
              <a:t>Adapted from </a:t>
            </a:r>
            <a:r>
              <a:rPr lang="en-US" sz="1200" dirty="0" err="1">
                <a:solidFill>
                  <a:schemeClr val="bg1">
                    <a:lumMod val="65000"/>
                  </a:schemeClr>
                </a:solidFill>
              </a:rPr>
              <a:t>Sokolova</a:t>
            </a:r>
            <a:r>
              <a:rPr lang="en-US" sz="1200" dirty="0">
                <a:solidFill>
                  <a:schemeClr val="bg1">
                    <a:lumMod val="65000"/>
                  </a:schemeClr>
                </a:solidFill>
              </a:rPr>
              <a:t> et al. 2012</a:t>
            </a:r>
          </a:p>
        </p:txBody>
      </p:sp>
    </p:spTree>
    <p:extLst>
      <p:ext uri="{BB962C8B-B14F-4D97-AF65-F5344CB8AC3E}">
        <p14:creationId xmlns:p14="http://schemas.microsoft.com/office/powerpoint/2010/main" val="25473261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A2A46C7B-3FEB-F24E-8BFA-BE6DCE8F197B}"/>
              </a:ext>
            </a:extLst>
          </p:cNvPr>
          <p:cNvSpPr/>
          <p:nvPr/>
        </p:nvSpPr>
        <p:spPr>
          <a:xfrm>
            <a:off x="-1" y="2365"/>
            <a:ext cx="12192000" cy="1173964"/>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How do Ocean Warming and Acidification affect oyster larvae?</a:t>
            </a:r>
          </a:p>
        </p:txBody>
      </p:sp>
      <p:grpSp>
        <p:nvGrpSpPr>
          <p:cNvPr id="51" name="Group 50">
            <a:extLst>
              <a:ext uri="{FF2B5EF4-FFF2-40B4-BE49-F238E27FC236}">
                <a16:creationId xmlns:a16="http://schemas.microsoft.com/office/drawing/2014/main" id="{908B3B77-6745-3044-8733-6BA78B67D85A}"/>
              </a:ext>
            </a:extLst>
          </p:cNvPr>
          <p:cNvGrpSpPr/>
          <p:nvPr/>
        </p:nvGrpSpPr>
        <p:grpSpPr>
          <a:xfrm>
            <a:off x="1426463" y="1475124"/>
            <a:ext cx="5413286" cy="1556373"/>
            <a:chOff x="1160938" y="1485454"/>
            <a:chExt cx="5413286" cy="1556373"/>
          </a:xfrm>
        </p:grpSpPr>
        <p:pic>
          <p:nvPicPr>
            <p:cNvPr id="44" name="Picture 43">
              <a:extLst>
                <a:ext uri="{FF2B5EF4-FFF2-40B4-BE49-F238E27FC236}">
                  <a16:creationId xmlns:a16="http://schemas.microsoft.com/office/drawing/2014/main" id="{AFD4330A-EF0E-EC45-ADBA-A7FCA1F18189}"/>
                </a:ext>
              </a:extLst>
            </p:cNvPr>
            <p:cNvPicPr>
              <a:picLocks noChangeAspect="1"/>
            </p:cNvPicPr>
            <p:nvPr/>
          </p:nvPicPr>
          <p:blipFill rotWithShape="1">
            <a:blip r:embed="rId3"/>
            <a:srcRect r="17521"/>
            <a:stretch/>
          </p:blipFill>
          <p:spPr>
            <a:xfrm>
              <a:off x="1160938" y="1485454"/>
              <a:ext cx="5149372" cy="1535717"/>
            </a:xfrm>
            <a:prstGeom prst="rect">
              <a:avLst/>
            </a:prstGeom>
            <a:ln>
              <a:solidFill>
                <a:schemeClr val="tx1">
                  <a:lumMod val="85000"/>
                  <a:lumOff val="15000"/>
                </a:schemeClr>
              </a:solidFill>
            </a:ln>
          </p:spPr>
        </p:pic>
        <p:sp>
          <p:nvSpPr>
            <p:cNvPr id="48" name="TextBox 47">
              <a:extLst>
                <a:ext uri="{FF2B5EF4-FFF2-40B4-BE49-F238E27FC236}">
                  <a16:creationId xmlns:a16="http://schemas.microsoft.com/office/drawing/2014/main" id="{DACEB05D-2F25-FD4B-A052-5A0F25F9850E}"/>
                </a:ext>
              </a:extLst>
            </p:cNvPr>
            <p:cNvSpPr txBox="1"/>
            <p:nvPr/>
          </p:nvSpPr>
          <p:spPr>
            <a:xfrm>
              <a:off x="4548792" y="2764828"/>
              <a:ext cx="2025432" cy="276999"/>
            </a:xfrm>
            <a:prstGeom prst="rect">
              <a:avLst/>
            </a:prstGeom>
            <a:noFill/>
          </p:spPr>
          <p:txBody>
            <a:bodyPr wrap="square" rtlCol="0">
              <a:spAutoFit/>
            </a:bodyPr>
            <a:lstStyle/>
            <a:p>
              <a:r>
                <a:rPr lang="en-US" sz="1200" dirty="0">
                  <a:solidFill>
                    <a:schemeClr val="bg1">
                      <a:lumMod val="75000"/>
                    </a:schemeClr>
                  </a:solidFill>
                </a:rPr>
                <a:t>Image credit: Annie Schatz</a:t>
              </a:r>
            </a:p>
          </p:txBody>
        </p:sp>
      </p:grpSp>
      <p:grpSp>
        <p:nvGrpSpPr>
          <p:cNvPr id="50" name="Group 49">
            <a:extLst>
              <a:ext uri="{FF2B5EF4-FFF2-40B4-BE49-F238E27FC236}">
                <a16:creationId xmlns:a16="http://schemas.microsoft.com/office/drawing/2014/main" id="{C6E97137-77AC-BF42-B4DF-4C8E74BCFBFA}"/>
              </a:ext>
            </a:extLst>
          </p:cNvPr>
          <p:cNvGrpSpPr/>
          <p:nvPr/>
        </p:nvGrpSpPr>
        <p:grpSpPr>
          <a:xfrm>
            <a:off x="1426463" y="3309636"/>
            <a:ext cx="5413286" cy="3366569"/>
            <a:chOff x="245588" y="3308879"/>
            <a:chExt cx="5413286" cy="3366569"/>
          </a:xfrm>
        </p:grpSpPr>
        <p:pic>
          <p:nvPicPr>
            <p:cNvPr id="47" name="Picture 46" descr="A picture containing indoor, person, room, kitchen&#10;&#10;Description automatically generated">
              <a:extLst>
                <a:ext uri="{FF2B5EF4-FFF2-40B4-BE49-F238E27FC236}">
                  <a16:creationId xmlns:a16="http://schemas.microsoft.com/office/drawing/2014/main" id="{3DCCCC63-B179-7145-9A6C-92BCACCCA99C}"/>
                </a:ext>
              </a:extLst>
            </p:cNvPr>
            <p:cNvPicPr>
              <a:picLocks noChangeAspect="1"/>
            </p:cNvPicPr>
            <p:nvPr/>
          </p:nvPicPr>
          <p:blipFill>
            <a:blip r:embed="rId4"/>
            <a:stretch>
              <a:fillRect/>
            </a:stretch>
          </p:blipFill>
          <p:spPr>
            <a:xfrm>
              <a:off x="245588" y="3308879"/>
              <a:ext cx="5158991" cy="3325257"/>
            </a:xfrm>
            <a:prstGeom prst="rect">
              <a:avLst/>
            </a:prstGeom>
            <a:ln>
              <a:solidFill>
                <a:schemeClr val="tx1">
                  <a:lumMod val="85000"/>
                  <a:lumOff val="15000"/>
                </a:schemeClr>
              </a:solidFill>
            </a:ln>
          </p:spPr>
        </p:pic>
        <p:sp>
          <p:nvSpPr>
            <p:cNvPr id="49" name="TextBox 48">
              <a:extLst>
                <a:ext uri="{FF2B5EF4-FFF2-40B4-BE49-F238E27FC236}">
                  <a16:creationId xmlns:a16="http://schemas.microsoft.com/office/drawing/2014/main" id="{67FFC170-D2B1-C142-BAD4-753682A905B5}"/>
                </a:ext>
              </a:extLst>
            </p:cNvPr>
            <p:cNvSpPr txBox="1"/>
            <p:nvPr/>
          </p:nvSpPr>
          <p:spPr>
            <a:xfrm>
              <a:off x="3633442" y="6398449"/>
              <a:ext cx="2025432" cy="276999"/>
            </a:xfrm>
            <a:prstGeom prst="rect">
              <a:avLst/>
            </a:prstGeom>
            <a:noFill/>
          </p:spPr>
          <p:txBody>
            <a:bodyPr wrap="square" rtlCol="0">
              <a:spAutoFit/>
            </a:bodyPr>
            <a:lstStyle/>
            <a:p>
              <a:r>
                <a:rPr lang="en-US" sz="1200" dirty="0"/>
                <a:t>Image credit: Aileen Devlin</a:t>
              </a:r>
            </a:p>
          </p:txBody>
        </p:sp>
      </p:grpSp>
      <p:sp>
        <p:nvSpPr>
          <p:cNvPr id="52" name="TextBox 51">
            <a:extLst>
              <a:ext uri="{FF2B5EF4-FFF2-40B4-BE49-F238E27FC236}">
                <a16:creationId xmlns:a16="http://schemas.microsoft.com/office/drawing/2014/main" id="{8F4AB0A2-B956-C642-B3D1-2F55C563D72A}"/>
              </a:ext>
            </a:extLst>
          </p:cNvPr>
          <p:cNvSpPr txBox="1"/>
          <p:nvPr/>
        </p:nvSpPr>
        <p:spPr>
          <a:xfrm>
            <a:off x="-1" y="1930146"/>
            <a:ext cx="1426464" cy="646331"/>
          </a:xfrm>
          <a:prstGeom prst="rect">
            <a:avLst/>
          </a:prstGeom>
          <a:noFill/>
        </p:spPr>
        <p:txBody>
          <a:bodyPr wrap="square" rtlCol="0">
            <a:spAutoFit/>
          </a:bodyPr>
          <a:lstStyle/>
          <a:p>
            <a:pPr algn="ctr"/>
            <a:r>
              <a:rPr lang="en-US" dirty="0">
                <a:solidFill>
                  <a:schemeClr val="bg1">
                    <a:lumMod val="95000"/>
                  </a:schemeClr>
                </a:solidFill>
              </a:rPr>
              <a:t>Experimental Design</a:t>
            </a:r>
          </a:p>
        </p:txBody>
      </p:sp>
      <p:sp>
        <p:nvSpPr>
          <p:cNvPr id="53" name="TextBox 52">
            <a:extLst>
              <a:ext uri="{FF2B5EF4-FFF2-40B4-BE49-F238E27FC236}">
                <a16:creationId xmlns:a16="http://schemas.microsoft.com/office/drawing/2014/main" id="{E961F53A-7493-4046-BBBF-C281302ECA15}"/>
              </a:ext>
            </a:extLst>
          </p:cNvPr>
          <p:cNvSpPr txBox="1"/>
          <p:nvPr/>
        </p:nvSpPr>
        <p:spPr>
          <a:xfrm>
            <a:off x="0" y="4372099"/>
            <a:ext cx="1426464" cy="1200329"/>
          </a:xfrm>
          <a:prstGeom prst="rect">
            <a:avLst/>
          </a:prstGeom>
          <a:noFill/>
        </p:spPr>
        <p:txBody>
          <a:bodyPr wrap="square" rtlCol="0">
            <a:spAutoFit/>
          </a:bodyPr>
          <a:lstStyle/>
          <a:p>
            <a:pPr algn="ctr"/>
            <a:r>
              <a:rPr lang="en-US" dirty="0">
                <a:solidFill>
                  <a:schemeClr val="bg1">
                    <a:lumMod val="95000"/>
                  </a:schemeClr>
                </a:solidFill>
              </a:rPr>
              <a:t>Actual Experimental System at VIMS</a:t>
            </a:r>
          </a:p>
        </p:txBody>
      </p:sp>
      <p:cxnSp>
        <p:nvCxnSpPr>
          <p:cNvPr id="57" name="Straight Arrow Connector 56">
            <a:extLst>
              <a:ext uri="{FF2B5EF4-FFF2-40B4-BE49-F238E27FC236}">
                <a16:creationId xmlns:a16="http://schemas.microsoft.com/office/drawing/2014/main" id="{B1D196C7-BB51-0E41-91CC-DA4207D6D7EB}"/>
              </a:ext>
            </a:extLst>
          </p:cNvPr>
          <p:cNvCxnSpPr>
            <a:cxnSpLocks/>
          </p:cNvCxnSpPr>
          <p:nvPr/>
        </p:nvCxnSpPr>
        <p:spPr>
          <a:xfrm>
            <a:off x="6711696" y="2331720"/>
            <a:ext cx="832104" cy="0"/>
          </a:xfrm>
          <a:prstGeom prst="straightConnector1">
            <a:avLst/>
          </a:prstGeom>
          <a:ln w="5715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CB17A960-54C1-7B4E-940E-824A1530484E}"/>
              </a:ext>
            </a:extLst>
          </p:cNvPr>
          <p:cNvSpPr txBox="1"/>
          <p:nvPr/>
        </p:nvSpPr>
        <p:spPr>
          <a:xfrm>
            <a:off x="7491985" y="1576202"/>
            <a:ext cx="4818888" cy="1354217"/>
          </a:xfrm>
          <a:prstGeom prst="rect">
            <a:avLst/>
          </a:prstGeom>
          <a:noFill/>
        </p:spPr>
        <p:txBody>
          <a:bodyPr wrap="square" rtlCol="0">
            <a:spAutoFit/>
          </a:bodyPr>
          <a:lstStyle/>
          <a:p>
            <a:r>
              <a:rPr lang="en-US" dirty="0">
                <a:solidFill>
                  <a:schemeClr val="bg1">
                    <a:lumMod val="95000"/>
                  </a:schemeClr>
                </a:solidFill>
              </a:rPr>
              <a:t>Larval Samples are collected for:</a:t>
            </a:r>
          </a:p>
          <a:p>
            <a:endParaRPr lang="en-US" sz="1000" dirty="0">
              <a:solidFill>
                <a:schemeClr val="bg1">
                  <a:lumMod val="95000"/>
                </a:schemeClr>
              </a:solidFill>
            </a:endParaRPr>
          </a:p>
          <a:p>
            <a:pPr marL="635000" indent="-346075">
              <a:buFont typeface="+mj-lt"/>
              <a:buAutoNum type="arabicPeriod"/>
            </a:pPr>
            <a:r>
              <a:rPr lang="en-US" dirty="0">
                <a:solidFill>
                  <a:schemeClr val="bg1">
                    <a:lumMod val="95000"/>
                  </a:schemeClr>
                </a:solidFill>
              </a:rPr>
              <a:t>Total Protein – Growth/Biomass</a:t>
            </a:r>
          </a:p>
          <a:p>
            <a:pPr marL="635000" indent="-346075">
              <a:buFont typeface="+mj-lt"/>
              <a:buAutoNum type="arabicPeriod"/>
            </a:pPr>
            <a:r>
              <a:rPr lang="en-US" dirty="0">
                <a:solidFill>
                  <a:schemeClr val="bg1">
                    <a:lumMod val="95000"/>
                  </a:schemeClr>
                </a:solidFill>
              </a:rPr>
              <a:t>Total Antioxidant – Maintenance/Survival</a:t>
            </a:r>
          </a:p>
          <a:p>
            <a:pPr marL="635000" indent="-346075">
              <a:buFont typeface="+mj-lt"/>
              <a:buAutoNum type="arabicPeriod"/>
            </a:pPr>
            <a:r>
              <a:rPr lang="en-US" dirty="0">
                <a:solidFill>
                  <a:schemeClr val="bg1">
                    <a:lumMod val="95000"/>
                  </a:schemeClr>
                </a:solidFill>
              </a:rPr>
              <a:t>Total Lipid – Long-term Energy Storage</a:t>
            </a:r>
          </a:p>
        </p:txBody>
      </p:sp>
      <p:cxnSp>
        <p:nvCxnSpPr>
          <p:cNvPr id="61" name="Straight Arrow Connector 60">
            <a:extLst>
              <a:ext uri="{FF2B5EF4-FFF2-40B4-BE49-F238E27FC236}">
                <a16:creationId xmlns:a16="http://schemas.microsoft.com/office/drawing/2014/main" id="{453084B3-3260-8648-BB21-FDE82DBAE456}"/>
              </a:ext>
            </a:extLst>
          </p:cNvPr>
          <p:cNvCxnSpPr>
            <a:cxnSpLocks/>
          </p:cNvCxnSpPr>
          <p:nvPr/>
        </p:nvCxnSpPr>
        <p:spPr>
          <a:xfrm>
            <a:off x="9736535" y="2930419"/>
            <a:ext cx="0" cy="526721"/>
          </a:xfrm>
          <a:prstGeom prst="straightConnector1">
            <a:avLst/>
          </a:prstGeom>
          <a:ln w="5715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70" name="Group 69">
            <a:extLst>
              <a:ext uri="{FF2B5EF4-FFF2-40B4-BE49-F238E27FC236}">
                <a16:creationId xmlns:a16="http://schemas.microsoft.com/office/drawing/2014/main" id="{F5989F00-4583-8643-9F75-9219EB6D0CA4}"/>
              </a:ext>
            </a:extLst>
          </p:cNvPr>
          <p:cNvGrpSpPr/>
          <p:nvPr/>
        </p:nvGrpSpPr>
        <p:grpSpPr>
          <a:xfrm>
            <a:off x="7845232" y="3429000"/>
            <a:ext cx="4112393" cy="3315999"/>
            <a:chOff x="7845232" y="3539636"/>
            <a:chExt cx="4112393" cy="3315999"/>
          </a:xfrm>
        </p:grpSpPr>
        <p:grpSp>
          <p:nvGrpSpPr>
            <p:cNvPr id="68" name="Group 67">
              <a:extLst>
                <a:ext uri="{FF2B5EF4-FFF2-40B4-BE49-F238E27FC236}">
                  <a16:creationId xmlns:a16="http://schemas.microsoft.com/office/drawing/2014/main" id="{EF0DDF03-4BCD-A242-81C7-46205568DE96}"/>
                </a:ext>
              </a:extLst>
            </p:cNvPr>
            <p:cNvGrpSpPr/>
            <p:nvPr/>
          </p:nvGrpSpPr>
          <p:grpSpPr>
            <a:xfrm>
              <a:off x="7845232" y="3867538"/>
              <a:ext cx="4112393" cy="2988097"/>
              <a:chOff x="7748156" y="3688107"/>
              <a:chExt cx="4112393" cy="2988097"/>
            </a:xfrm>
          </p:grpSpPr>
          <p:pic>
            <p:nvPicPr>
              <p:cNvPr id="66" name="Picture 65" descr="A picture containing person, table, sitting, holding&#10;&#10;Description automatically generated">
                <a:extLst>
                  <a:ext uri="{FF2B5EF4-FFF2-40B4-BE49-F238E27FC236}">
                    <a16:creationId xmlns:a16="http://schemas.microsoft.com/office/drawing/2014/main" id="{2A43D2EE-7075-394B-86F7-2D59FBFE8E26}"/>
                  </a:ext>
                </a:extLst>
              </p:cNvPr>
              <p:cNvPicPr>
                <a:picLocks noChangeAspect="1"/>
              </p:cNvPicPr>
              <p:nvPr/>
            </p:nvPicPr>
            <p:blipFill rotWithShape="1">
              <a:blip r:embed="rId5"/>
              <a:srcRect l="8656" t="7600" b="43912"/>
              <a:stretch/>
            </p:blipFill>
            <p:spPr>
              <a:xfrm>
                <a:off x="7748156" y="3688107"/>
                <a:ext cx="3699992" cy="2946786"/>
              </a:xfrm>
              <a:prstGeom prst="rect">
                <a:avLst/>
              </a:prstGeom>
              <a:ln>
                <a:solidFill>
                  <a:schemeClr val="tx1">
                    <a:lumMod val="95000"/>
                    <a:lumOff val="5000"/>
                  </a:schemeClr>
                </a:solidFill>
              </a:ln>
            </p:spPr>
          </p:pic>
          <p:sp>
            <p:nvSpPr>
              <p:cNvPr id="67" name="TextBox 66">
                <a:extLst>
                  <a:ext uri="{FF2B5EF4-FFF2-40B4-BE49-F238E27FC236}">
                    <a16:creationId xmlns:a16="http://schemas.microsoft.com/office/drawing/2014/main" id="{6F61414A-CC4E-8E41-A5AC-842A6F7050D4}"/>
                  </a:ext>
                </a:extLst>
              </p:cNvPr>
              <p:cNvSpPr txBox="1"/>
              <p:nvPr/>
            </p:nvSpPr>
            <p:spPr>
              <a:xfrm>
                <a:off x="9835117" y="6399205"/>
                <a:ext cx="2025432" cy="276999"/>
              </a:xfrm>
              <a:prstGeom prst="rect">
                <a:avLst/>
              </a:prstGeom>
              <a:noFill/>
            </p:spPr>
            <p:txBody>
              <a:bodyPr wrap="square" rtlCol="0">
                <a:spAutoFit/>
              </a:bodyPr>
              <a:lstStyle/>
              <a:p>
                <a:r>
                  <a:rPr lang="en-US" sz="1200" dirty="0">
                    <a:solidFill>
                      <a:schemeClr val="bg1">
                        <a:lumMod val="65000"/>
                      </a:schemeClr>
                    </a:solidFill>
                  </a:rPr>
                  <a:t>Image credit: Lisa Sadler</a:t>
                </a:r>
              </a:p>
            </p:txBody>
          </p:sp>
        </p:grpSp>
        <p:sp>
          <p:nvSpPr>
            <p:cNvPr id="69" name="TextBox 68">
              <a:extLst>
                <a:ext uri="{FF2B5EF4-FFF2-40B4-BE49-F238E27FC236}">
                  <a16:creationId xmlns:a16="http://schemas.microsoft.com/office/drawing/2014/main" id="{B0B4EC14-8116-0F42-B7F6-99D8D007010F}"/>
                </a:ext>
              </a:extLst>
            </p:cNvPr>
            <p:cNvSpPr txBox="1"/>
            <p:nvPr/>
          </p:nvSpPr>
          <p:spPr>
            <a:xfrm>
              <a:off x="7915655" y="3539636"/>
              <a:ext cx="3629569" cy="369332"/>
            </a:xfrm>
            <a:prstGeom prst="rect">
              <a:avLst/>
            </a:prstGeom>
            <a:noFill/>
          </p:spPr>
          <p:txBody>
            <a:bodyPr wrap="square" rtlCol="0">
              <a:spAutoFit/>
            </a:bodyPr>
            <a:lstStyle/>
            <a:p>
              <a:pPr algn="ctr"/>
              <a:r>
                <a:rPr lang="en-US" dirty="0">
                  <a:solidFill>
                    <a:schemeClr val="bg1">
                      <a:lumMod val="95000"/>
                    </a:schemeClr>
                  </a:solidFill>
                </a:rPr>
                <a:t>Biochemical Microplate Assay</a:t>
              </a:r>
            </a:p>
          </p:txBody>
        </p:sp>
      </p:grpSp>
    </p:spTree>
    <p:extLst>
      <p:ext uri="{BB962C8B-B14F-4D97-AF65-F5344CB8AC3E}">
        <p14:creationId xmlns:p14="http://schemas.microsoft.com/office/powerpoint/2010/main" val="29519239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17933CA-6C07-9247-A6E2-392523089DF1}"/>
              </a:ext>
            </a:extLst>
          </p:cNvPr>
          <p:cNvSpPr/>
          <p:nvPr/>
        </p:nvSpPr>
        <p:spPr>
          <a:xfrm>
            <a:off x="-1" y="2365"/>
            <a:ext cx="12192000" cy="1173964"/>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Oxidative stress and antioxidants</a:t>
            </a:r>
          </a:p>
        </p:txBody>
      </p:sp>
      <p:pic>
        <p:nvPicPr>
          <p:cNvPr id="4098" name="Picture 2" descr="Picture">
            <a:extLst>
              <a:ext uri="{FF2B5EF4-FFF2-40B4-BE49-F238E27FC236}">
                <a16:creationId xmlns:a16="http://schemas.microsoft.com/office/drawing/2014/main" id="{DD131D91-ADC9-944E-B451-A813ABE893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993" y="2247761"/>
            <a:ext cx="5702300" cy="3556000"/>
          </a:xfrm>
          <a:prstGeom prst="rect">
            <a:avLst/>
          </a:prstGeom>
          <a:noFill/>
          <a:ln>
            <a:solidFill>
              <a:schemeClr val="tx1">
                <a:lumMod val="95000"/>
                <a:lumOff val="5000"/>
              </a:schemeClr>
            </a:solidFill>
          </a:ln>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756A2B35-392B-2C4B-BFD3-E411281FBF27}"/>
              </a:ext>
            </a:extLst>
          </p:cNvPr>
          <p:cNvSpPr txBox="1"/>
          <p:nvPr/>
        </p:nvSpPr>
        <p:spPr>
          <a:xfrm>
            <a:off x="4004021" y="5803761"/>
            <a:ext cx="2025432" cy="276999"/>
          </a:xfrm>
          <a:prstGeom prst="rect">
            <a:avLst/>
          </a:prstGeom>
          <a:noFill/>
        </p:spPr>
        <p:txBody>
          <a:bodyPr wrap="square" rtlCol="0">
            <a:spAutoFit/>
          </a:bodyPr>
          <a:lstStyle/>
          <a:p>
            <a:r>
              <a:rPr lang="en-US" sz="1200" dirty="0">
                <a:solidFill>
                  <a:schemeClr val="bg1">
                    <a:lumMod val="65000"/>
                  </a:schemeClr>
                </a:solidFill>
              </a:rPr>
              <a:t>Image credit: William Green</a:t>
            </a:r>
          </a:p>
        </p:txBody>
      </p:sp>
      <p:sp>
        <p:nvSpPr>
          <p:cNvPr id="11" name="TextBox 10">
            <a:extLst>
              <a:ext uri="{FF2B5EF4-FFF2-40B4-BE49-F238E27FC236}">
                <a16:creationId xmlns:a16="http://schemas.microsoft.com/office/drawing/2014/main" id="{30AC4ADF-74C5-CD44-A0A9-A2F147410C9C}"/>
              </a:ext>
            </a:extLst>
          </p:cNvPr>
          <p:cNvSpPr txBox="1"/>
          <p:nvPr/>
        </p:nvSpPr>
        <p:spPr>
          <a:xfrm>
            <a:off x="6219950" y="1717437"/>
            <a:ext cx="5782057" cy="4616648"/>
          </a:xfrm>
          <a:prstGeom prst="rect">
            <a:avLst/>
          </a:prstGeom>
          <a:solidFill>
            <a:schemeClr val="tx1">
              <a:lumMod val="50000"/>
              <a:lumOff val="50000"/>
            </a:schemeClr>
          </a:solidFill>
          <a:ln w="19050">
            <a:solidFill>
              <a:schemeClr val="tx1">
                <a:lumMod val="85000"/>
                <a:lumOff val="15000"/>
              </a:schemeClr>
            </a:solidFill>
          </a:ln>
        </p:spPr>
        <p:txBody>
          <a:bodyPr wrap="square" rtlCol="0">
            <a:spAutoFit/>
          </a:bodyPr>
          <a:lstStyle/>
          <a:p>
            <a:pPr marL="342900" indent="-342900">
              <a:buFont typeface="Arial" panose="020B0604020202020204" pitchFamily="34" charset="0"/>
              <a:buChar char="•"/>
            </a:pPr>
            <a:r>
              <a:rPr lang="en-US" sz="2400" dirty="0">
                <a:solidFill>
                  <a:schemeClr val="bg1">
                    <a:lumMod val="95000"/>
                  </a:schemeClr>
                </a:solidFill>
              </a:rPr>
              <a:t>Oxidative stress – reactive oxygen species (ROS) &gt; antioxidant molecules</a:t>
            </a:r>
          </a:p>
          <a:p>
            <a:endParaRPr lang="en-US" sz="1000" dirty="0">
              <a:solidFill>
                <a:schemeClr val="bg1">
                  <a:lumMod val="95000"/>
                </a:schemeClr>
              </a:solidFill>
            </a:endParaRPr>
          </a:p>
          <a:p>
            <a:pPr marL="342900" indent="-342900">
              <a:buFont typeface="Arial" panose="020B0604020202020204" pitchFamily="34" charset="0"/>
              <a:buChar char="•"/>
            </a:pPr>
            <a:r>
              <a:rPr lang="en-US" sz="2400" dirty="0">
                <a:solidFill>
                  <a:schemeClr val="bg1">
                    <a:lumMod val="95000"/>
                  </a:schemeClr>
                </a:solidFill>
              </a:rPr>
              <a:t>ROS – highly reactive oxygen molecules (O</a:t>
            </a:r>
            <a:r>
              <a:rPr lang="en-US" sz="2400" baseline="-25000" dirty="0">
                <a:solidFill>
                  <a:schemeClr val="bg1">
                    <a:lumMod val="95000"/>
                  </a:schemeClr>
                </a:solidFill>
              </a:rPr>
              <a:t>2</a:t>
            </a:r>
            <a:r>
              <a:rPr lang="en-US" sz="2400" baseline="30000" dirty="0">
                <a:solidFill>
                  <a:schemeClr val="bg1">
                    <a:lumMod val="95000"/>
                  </a:schemeClr>
                </a:solidFill>
              </a:rPr>
              <a:t>-•</a:t>
            </a:r>
            <a:r>
              <a:rPr lang="en-US" sz="2400" dirty="0">
                <a:solidFill>
                  <a:schemeClr val="bg1">
                    <a:lumMod val="95000"/>
                  </a:schemeClr>
                </a:solidFill>
              </a:rPr>
              <a:t>, H</a:t>
            </a:r>
            <a:r>
              <a:rPr lang="en-US" sz="2400" baseline="-25000" dirty="0">
                <a:solidFill>
                  <a:schemeClr val="bg1">
                    <a:lumMod val="95000"/>
                  </a:schemeClr>
                </a:solidFill>
              </a:rPr>
              <a:t>2</a:t>
            </a:r>
            <a:r>
              <a:rPr lang="en-US" sz="2400" dirty="0">
                <a:solidFill>
                  <a:schemeClr val="bg1">
                    <a:lumMod val="95000"/>
                  </a:schemeClr>
                </a:solidFill>
              </a:rPr>
              <a:t>O</a:t>
            </a:r>
            <a:r>
              <a:rPr lang="en-US" sz="2400" baseline="-25000" dirty="0">
                <a:solidFill>
                  <a:schemeClr val="bg1">
                    <a:lumMod val="95000"/>
                  </a:schemeClr>
                </a:solidFill>
              </a:rPr>
              <a:t>2</a:t>
            </a:r>
            <a:r>
              <a:rPr lang="en-US" sz="2400" dirty="0">
                <a:solidFill>
                  <a:schemeClr val="bg1">
                    <a:lumMod val="95000"/>
                  </a:schemeClr>
                </a:solidFill>
              </a:rPr>
              <a:t>, OH•) that can damage cellular membranes, enzymes, DNA/RNA, etc. </a:t>
            </a:r>
          </a:p>
          <a:p>
            <a:endParaRPr lang="en-US" sz="1000" dirty="0">
              <a:solidFill>
                <a:schemeClr val="bg1">
                  <a:lumMod val="95000"/>
                </a:schemeClr>
              </a:solidFill>
            </a:endParaRPr>
          </a:p>
          <a:p>
            <a:pPr marL="342900" indent="-342900">
              <a:buFont typeface="Arial" panose="020B0604020202020204" pitchFamily="34" charset="0"/>
              <a:buChar char="•"/>
            </a:pPr>
            <a:r>
              <a:rPr lang="en-US" sz="2400" dirty="0">
                <a:solidFill>
                  <a:schemeClr val="bg1">
                    <a:lumMod val="95000"/>
                  </a:schemeClr>
                </a:solidFill>
              </a:rPr>
              <a:t>Antioxidants – proteins, enzymes, and vitamins that organisms use to combat oxidative stress</a:t>
            </a:r>
          </a:p>
          <a:p>
            <a:pPr marL="342900" indent="-342900">
              <a:buFont typeface="Arial" panose="020B0604020202020204" pitchFamily="34" charset="0"/>
              <a:buChar char="•"/>
            </a:pPr>
            <a:endParaRPr lang="en-US" sz="1000" dirty="0">
              <a:solidFill>
                <a:schemeClr val="bg1">
                  <a:lumMod val="95000"/>
                </a:schemeClr>
              </a:solidFill>
            </a:endParaRPr>
          </a:p>
          <a:p>
            <a:pPr marL="342900" indent="-342900">
              <a:buFont typeface="Arial" panose="020B0604020202020204" pitchFamily="34" charset="0"/>
              <a:buChar char="•"/>
            </a:pPr>
            <a:r>
              <a:rPr lang="en-US" sz="2400" dirty="0">
                <a:solidFill>
                  <a:schemeClr val="bg1">
                    <a:lumMod val="95000"/>
                  </a:schemeClr>
                </a:solidFill>
              </a:rPr>
              <a:t>↑ oxidative stress = ↑ Total Antioxidants = Possible evidence of an energy shift to Cellular Maintenance category </a:t>
            </a:r>
          </a:p>
        </p:txBody>
      </p:sp>
      <p:sp>
        <p:nvSpPr>
          <p:cNvPr id="13" name="Rectangle 12">
            <a:extLst>
              <a:ext uri="{FF2B5EF4-FFF2-40B4-BE49-F238E27FC236}">
                <a16:creationId xmlns:a16="http://schemas.microsoft.com/office/drawing/2014/main" id="{098D50FB-FE12-7A49-8427-5B7B6B0B8179}"/>
              </a:ext>
            </a:extLst>
          </p:cNvPr>
          <p:cNvSpPr/>
          <p:nvPr/>
        </p:nvSpPr>
        <p:spPr>
          <a:xfrm>
            <a:off x="2843784" y="3989185"/>
            <a:ext cx="1408176" cy="509663"/>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FD184F1C-DFBB-504C-8BD5-2ACF5262CEA4}"/>
              </a:ext>
            </a:extLst>
          </p:cNvPr>
          <p:cNvSpPr txBox="1"/>
          <p:nvPr/>
        </p:nvSpPr>
        <p:spPr>
          <a:xfrm>
            <a:off x="866141" y="1897933"/>
            <a:ext cx="4690872" cy="369332"/>
          </a:xfrm>
          <a:prstGeom prst="rect">
            <a:avLst/>
          </a:prstGeom>
          <a:noFill/>
        </p:spPr>
        <p:txBody>
          <a:bodyPr wrap="square" rtlCol="0">
            <a:spAutoFit/>
          </a:bodyPr>
          <a:lstStyle/>
          <a:p>
            <a:r>
              <a:rPr lang="en-US" dirty="0">
                <a:solidFill>
                  <a:schemeClr val="bg1">
                    <a:lumMod val="95000"/>
                  </a:schemeClr>
                </a:solidFill>
              </a:rPr>
              <a:t>ROS are produced during cellular respiration</a:t>
            </a:r>
          </a:p>
        </p:txBody>
      </p:sp>
    </p:spTree>
    <p:extLst>
      <p:ext uri="{BB962C8B-B14F-4D97-AF65-F5344CB8AC3E}">
        <p14:creationId xmlns:p14="http://schemas.microsoft.com/office/powerpoint/2010/main" val="2684616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17933CA-6C07-9247-A6E2-392523089DF1}"/>
              </a:ext>
            </a:extLst>
          </p:cNvPr>
          <p:cNvSpPr/>
          <p:nvPr/>
        </p:nvSpPr>
        <p:spPr>
          <a:xfrm>
            <a:off x="-1" y="2365"/>
            <a:ext cx="12192000" cy="1173964"/>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How will Ocean Warming and Acidification affect </a:t>
            </a:r>
            <a:r>
              <a:rPr lang="en-US" sz="3800" b="1" u="sng" dirty="0">
                <a:solidFill>
                  <a:schemeClr val="bg1">
                    <a:lumMod val="95000"/>
                  </a:schemeClr>
                </a:solidFill>
                <a:latin typeface="+mj-lt"/>
              </a:rPr>
              <a:t>shell size </a:t>
            </a:r>
            <a:r>
              <a:rPr lang="en-US" sz="3800" b="1" dirty="0">
                <a:solidFill>
                  <a:schemeClr val="bg1">
                    <a:lumMod val="95000"/>
                  </a:schemeClr>
                </a:solidFill>
                <a:latin typeface="+mj-lt"/>
              </a:rPr>
              <a:t>of oyster larvae?</a:t>
            </a:r>
          </a:p>
        </p:txBody>
      </p:sp>
      <p:sp>
        <p:nvSpPr>
          <p:cNvPr id="9" name="TextBox 8">
            <a:extLst>
              <a:ext uri="{FF2B5EF4-FFF2-40B4-BE49-F238E27FC236}">
                <a16:creationId xmlns:a16="http://schemas.microsoft.com/office/drawing/2014/main" id="{C633BA9D-338F-D849-9ED1-14CF4C2FEE87}"/>
              </a:ext>
            </a:extLst>
          </p:cNvPr>
          <p:cNvSpPr txBox="1"/>
          <p:nvPr/>
        </p:nvSpPr>
        <p:spPr>
          <a:xfrm>
            <a:off x="728471" y="2999232"/>
            <a:ext cx="10735056" cy="1077218"/>
          </a:xfrm>
          <a:prstGeom prst="rect">
            <a:avLst/>
          </a:prstGeom>
          <a:noFill/>
        </p:spPr>
        <p:txBody>
          <a:bodyPr wrap="square" rtlCol="0">
            <a:spAutoFit/>
          </a:bodyPr>
          <a:lstStyle/>
          <a:p>
            <a:pPr algn="ctr"/>
            <a:r>
              <a:rPr lang="en-US" sz="3200" dirty="0">
                <a:solidFill>
                  <a:schemeClr val="bg1">
                    <a:lumMod val="95000"/>
                  </a:schemeClr>
                </a:solidFill>
              </a:rPr>
              <a:t>Write down your hypothesis for how you think larval shell size will be affected by warmer temperature and more acidic water.</a:t>
            </a:r>
          </a:p>
        </p:txBody>
      </p:sp>
    </p:spTree>
    <p:extLst>
      <p:ext uri="{BB962C8B-B14F-4D97-AF65-F5344CB8AC3E}">
        <p14:creationId xmlns:p14="http://schemas.microsoft.com/office/powerpoint/2010/main" val="11703719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17933CA-6C07-9247-A6E2-392523089DF1}"/>
              </a:ext>
            </a:extLst>
          </p:cNvPr>
          <p:cNvSpPr/>
          <p:nvPr/>
        </p:nvSpPr>
        <p:spPr>
          <a:xfrm>
            <a:off x="-1" y="2365"/>
            <a:ext cx="12192000" cy="1173964"/>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How will Ocean Warming and Acidification affect </a:t>
            </a:r>
            <a:r>
              <a:rPr lang="en-US" sz="3800" b="1" u="sng" dirty="0">
                <a:solidFill>
                  <a:schemeClr val="bg1">
                    <a:lumMod val="95000"/>
                  </a:schemeClr>
                </a:solidFill>
                <a:latin typeface="+mj-lt"/>
              </a:rPr>
              <a:t>shell size </a:t>
            </a:r>
            <a:r>
              <a:rPr lang="en-US" sz="3800" b="1" dirty="0">
                <a:solidFill>
                  <a:schemeClr val="bg1">
                    <a:lumMod val="95000"/>
                  </a:schemeClr>
                </a:solidFill>
                <a:latin typeface="+mj-lt"/>
              </a:rPr>
              <a:t>of oyster larvae?</a:t>
            </a:r>
          </a:p>
        </p:txBody>
      </p:sp>
      <p:pic>
        <p:nvPicPr>
          <p:cNvPr id="3" name="Picture 2">
            <a:extLst>
              <a:ext uri="{FF2B5EF4-FFF2-40B4-BE49-F238E27FC236}">
                <a16:creationId xmlns:a16="http://schemas.microsoft.com/office/drawing/2014/main" id="{6E8BF320-77AC-824D-933B-E149BEAA0951}"/>
              </a:ext>
            </a:extLst>
          </p:cNvPr>
          <p:cNvPicPr>
            <a:picLocks noChangeAspect="1"/>
          </p:cNvPicPr>
          <p:nvPr/>
        </p:nvPicPr>
        <p:blipFill>
          <a:blip r:embed="rId3"/>
          <a:stretch>
            <a:fillRect/>
          </a:stretch>
        </p:blipFill>
        <p:spPr>
          <a:xfrm>
            <a:off x="3340099" y="1831340"/>
            <a:ext cx="5511800" cy="4292600"/>
          </a:xfrm>
          <a:prstGeom prst="rect">
            <a:avLst/>
          </a:prstGeom>
          <a:ln>
            <a:solidFill>
              <a:schemeClr val="tx1"/>
            </a:solidFill>
          </a:ln>
        </p:spPr>
      </p:pic>
    </p:spTree>
    <p:extLst>
      <p:ext uri="{BB962C8B-B14F-4D97-AF65-F5344CB8AC3E}">
        <p14:creationId xmlns:p14="http://schemas.microsoft.com/office/powerpoint/2010/main" val="7925798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17933CA-6C07-9247-A6E2-392523089DF1}"/>
              </a:ext>
            </a:extLst>
          </p:cNvPr>
          <p:cNvSpPr/>
          <p:nvPr/>
        </p:nvSpPr>
        <p:spPr>
          <a:xfrm>
            <a:off x="-1" y="2365"/>
            <a:ext cx="12192000" cy="1173964"/>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In today’s class, we will:</a:t>
            </a:r>
          </a:p>
        </p:txBody>
      </p:sp>
      <p:sp>
        <p:nvSpPr>
          <p:cNvPr id="2" name="TextBox 1">
            <a:extLst>
              <a:ext uri="{FF2B5EF4-FFF2-40B4-BE49-F238E27FC236}">
                <a16:creationId xmlns:a16="http://schemas.microsoft.com/office/drawing/2014/main" id="{2D596E0C-01DA-B748-94C2-14C4C545EE61}"/>
              </a:ext>
            </a:extLst>
          </p:cNvPr>
          <p:cNvSpPr txBox="1"/>
          <p:nvPr/>
        </p:nvSpPr>
        <p:spPr>
          <a:xfrm>
            <a:off x="313944" y="1176329"/>
            <a:ext cx="11878056" cy="5693866"/>
          </a:xfrm>
          <a:prstGeom prst="rect">
            <a:avLst/>
          </a:prstGeom>
          <a:noFill/>
        </p:spPr>
        <p:txBody>
          <a:bodyPr wrap="square" rtlCol="0">
            <a:spAutoFit/>
          </a:bodyPr>
          <a:lstStyle/>
          <a:p>
            <a:pPr marL="342900" indent="-342900">
              <a:buFont typeface="+mj-lt"/>
              <a:buAutoNum type="arabicPeriod"/>
            </a:pPr>
            <a:r>
              <a:rPr lang="en-US" sz="2800" dirty="0">
                <a:solidFill>
                  <a:schemeClr val="bg1">
                    <a:lumMod val="95000"/>
                  </a:schemeClr>
                </a:solidFill>
              </a:rPr>
              <a:t>Hypothesize how warmer and more acidic waters will affect your group’s assigned biomolecule </a:t>
            </a:r>
          </a:p>
          <a:p>
            <a:pPr marL="342900" indent="-342900">
              <a:buFont typeface="+mj-lt"/>
              <a:buAutoNum type="arabicPeriod"/>
            </a:pPr>
            <a:endParaRPr lang="en-US" sz="2800" dirty="0">
              <a:solidFill>
                <a:schemeClr val="bg1">
                  <a:lumMod val="95000"/>
                </a:schemeClr>
              </a:solidFill>
            </a:endParaRPr>
          </a:p>
          <a:p>
            <a:pPr marL="342900" indent="-342900">
              <a:buFont typeface="+mj-lt"/>
              <a:buAutoNum type="arabicPeriod"/>
            </a:pPr>
            <a:r>
              <a:rPr lang="en-US" sz="2800" dirty="0">
                <a:solidFill>
                  <a:schemeClr val="bg1">
                    <a:lumMod val="95000"/>
                  </a:schemeClr>
                </a:solidFill>
              </a:rPr>
              <a:t>Analyze 3 replicates from one unlabeled treatment. You will figure out the treatment later</a:t>
            </a:r>
          </a:p>
          <a:p>
            <a:pPr marL="342900" indent="-342900">
              <a:buFont typeface="+mj-lt"/>
              <a:buAutoNum type="arabicPeriod"/>
            </a:pPr>
            <a:endParaRPr lang="en-US" sz="2800" dirty="0">
              <a:solidFill>
                <a:schemeClr val="bg1">
                  <a:lumMod val="95000"/>
                </a:schemeClr>
              </a:solidFill>
            </a:endParaRPr>
          </a:p>
          <a:p>
            <a:pPr marL="342900" indent="-342900">
              <a:buFont typeface="+mj-lt"/>
              <a:buAutoNum type="arabicPeriod"/>
            </a:pPr>
            <a:r>
              <a:rPr lang="en-US" sz="2800" dirty="0">
                <a:solidFill>
                  <a:schemeClr val="bg1">
                    <a:lumMod val="95000"/>
                  </a:schemeClr>
                </a:solidFill>
              </a:rPr>
              <a:t>Calculate the total amount of your group’s assigned molecule from absorbances using a standard curve equation</a:t>
            </a:r>
          </a:p>
          <a:p>
            <a:pPr marL="342900" indent="-342900">
              <a:buFont typeface="+mj-lt"/>
              <a:buAutoNum type="arabicPeriod"/>
            </a:pPr>
            <a:endParaRPr lang="en-US" sz="2800" dirty="0">
              <a:solidFill>
                <a:schemeClr val="bg1">
                  <a:lumMod val="95000"/>
                </a:schemeClr>
              </a:solidFill>
            </a:endParaRPr>
          </a:p>
          <a:p>
            <a:pPr marL="342900" indent="-342900">
              <a:buFont typeface="+mj-lt"/>
              <a:buAutoNum type="arabicPeriod"/>
            </a:pPr>
            <a:r>
              <a:rPr lang="en-US" sz="2800" dirty="0">
                <a:solidFill>
                  <a:schemeClr val="bg1">
                    <a:lumMod val="95000"/>
                  </a:schemeClr>
                </a:solidFill>
              </a:rPr>
              <a:t>Present your group’s results and conclusions</a:t>
            </a:r>
          </a:p>
          <a:p>
            <a:pPr marL="342900" indent="-342900">
              <a:buFont typeface="+mj-lt"/>
              <a:buAutoNum type="arabicPeriod"/>
            </a:pPr>
            <a:endParaRPr lang="en-US" sz="2800" dirty="0">
              <a:solidFill>
                <a:schemeClr val="bg1">
                  <a:lumMod val="95000"/>
                </a:schemeClr>
              </a:solidFill>
            </a:endParaRPr>
          </a:p>
          <a:p>
            <a:pPr marL="342900" indent="-342900">
              <a:buFont typeface="+mj-lt"/>
              <a:buAutoNum type="arabicPeriod"/>
            </a:pPr>
            <a:r>
              <a:rPr lang="en-US" sz="2800" dirty="0">
                <a:solidFill>
                  <a:schemeClr val="bg1">
                    <a:lumMod val="95000"/>
                  </a:schemeClr>
                </a:solidFill>
              </a:rPr>
              <a:t>Discuss as a class how Ocean Warming and Acidification are affecting oyster larvae holistically</a:t>
            </a:r>
          </a:p>
        </p:txBody>
      </p:sp>
    </p:spTree>
    <p:extLst>
      <p:ext uri="{BB962C8B-B14F-4D97-AF65-F5344CB8AC3E}">
        <p14:creationId xmlns:p14="http://schemas.microsoft.com/office/powerpoint/2010/main" val="26383754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alpha val="99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B85D564-78F7-7A41-973D-A0CE422ADEBE}"/>
              </a:ext>
            </a:extLst>
          </p:cNvPr>
          <p:cNvSpPr/>
          <p:nvPr/>
        </p:nvSpPr>
        <p:spPr>
          <a:xfrm>
            <a:off x="-1" y="2365"/>
            <a:ext cx="12192000" cy="1173964"/>
          </a:xfrm>
          <a:prstGeom prst="rect">
            <a:avLst/>
          </a:prstGeom>
          <a:solidFill>
            <a:schemeClr val="tx1">
              <a:lumMod val="85000"/>
              <a:lumOff val="15000"/>
            </a:schemeClr>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800" b="1" dirty="0">
                <a:solidFill>
                  <a:schemeClr val="bg1">
                    <a:lumMod val="95000"/>
                  </a:schemeClr>
                </a:solidFill>
                <a:latin typeface="+mj-lt"/>
              </a:rPr>
              <a:t>Based on our data, how will Ocean Warming and Acidification affect oyster larvae?</a:t>
            </a:r>
          </a:p>
        </p:txBody>
      </p:sp>
      <p:pic>
        <p:nvPicPr>
          <p:cNvPr id="10" name="Picture 9">
            <a:extLst>
              <a:ext uri="{FF2B5EF4-FFF2-40B4-BE49-F238E27FC236}">
                <a16:creationId xmlns:a16="http://schemas.microsoft.com/office/drawing/2014/main" id="{8E53C20D-9A06-DD40-BA5E-E4C2020B1186}"/>
              </a:ext>
            </a:extLst>
          </p:cNvPr>
          <p:cNvPicPr>
            <a:picLocks noChangeAspect="1"/>
          </p:cNvPicPr>
          <p:nvPr/>
        </p:nvPicPr>
        <p:blipFill>
          <a:blip r:embed="rId3"/>
          <a:stretch>
            <a:fillRect/>
          </a:stretch>
        </p:blipFill>
        <p:spPr>
          <a:xfrm>
            <a:off x="4127499" y="1347012"/>
            <a:ext cx="3937000" cy="2362200"/>
          </a:xfrm>
          <a:prstGeom prst="rect">
            <a:avLst/>
          </a:prstGeom>
        </p:spPr>
      </p:pic>
      <p:pic>
        <p:nvPicPr>
          <p:cNvPr id="12" name="Picture 11">
            <a:extLst>
              <a:ext uri="{FF2B5EF4-FFF2-40B4-BE49-F238E27FC236}">
                <a16:creationId xmlns:a16="http://schemas.microsoft.com/office/drawing/2014/main" id="{21B04124-DA0F-524E-AFE6-B3137D069497}"/>
              </a:ext>
            </a:extLst>
          </p:cNvPr>
          <p:cNvPicPr>
            <a:picLocks noChangeAspect="1"/>
          </p:cNvPicPr>
          <p:nvPr/>
        </p:nvPicPr>
        <p:blipFill>
          <a:blip r:embed="rId4"/>
          <a:stretch>
            <a:fillRect/>
          </a:stretch>
        </p:blipFill>
        <p:spPr>
          <a:xfrm>
            <a:off x="88898" y="3865672"/>
            <a:ext cx="3937000" cy="2895600"/>
          </a:xfrm>
          <a:prstGeom prst="rect">
            <a:avLst/>
          </a:prstGeom>
        </p:spPr>
      </p:pic>
      <p:pic>
        <p:nvPicPr>
          <p:cNvPr id="14" name="Picture 13">
            <a:extLst>
              <a:ext uri="{FF2B5EF4-FFF2-40B4-BE49-F238E27FC236}">
                <a16:creationId xmlns:a16="http://schemas.microsoft.com/office/drawing/2014/main" id="{42A1595A-75F9-2046-9FA4-916DFB6F974A}"/>
              </a:ext>
            </a:extLst>
          </p:cNvPr>
          <p:cNvPicPr>
            <a:picLocks noChangeAspect="1"/>
          </p:cNvPicPr>
          <p:nvPr/>
        </p:nvPicPr>
        <p:blipFill>
          <a:blip r:embed="rId5"/>
          <a:stretch>
            <a:fillRect/>
          </a:stretch>
        </p:blipFill>
        <p:spPr>
          <a:xfrm>
            <a:off x="4127499" y="3865672"/>
            <a:ext cx="3937000" cy="2895600"/>
          </a:xfrm>
          <a:prstGeom prst="rect">
            <a:avLst/>
          </a:prstGeom>
        </p:spPr>
      </p:pic>
      <p:pic>
        <p:nvPicPr>
          <p:cNvPr id="16" name="Picture 15">
            <a:extLst>
              <a:ext uri="{FF2B5EF4-FFF2-40B4-BE49-F238E27FC236}">
                <a16:creationId xmlns:a16="http://schemas.microsoft.com/office/drawing/2014/main" id="{2C6A8E92-1FED-C54B-9E9B-F839D5FBCDD8}"/>
              </a:ext>
            </a:extLst>
          </p:cNvPr>
          <p:cNvPicPr>
            <a:picLocks noChangeAspect="1"/>
          </p:cNvPicPr>
          <p:nvPr/>
        </p:nvPicPr>
        <p:blipFill>
          <a:blip r:embed="rId6"/>
          <a:stretch>
            <a:fillRect/>
          </a:stretch>
        </p:blipFill>
        <p:spPr>
          <a:xfrm>
            <a:off x="8149590" y="3878372"/>
            <a:ext cx="3937000" cy="2882900"/>
          </a:xfrm>
          <a:prstGeom prst="rect">
            <a:avLst/>
          </a:prstGeom>
        </p:spPr>
      </p:pic>
    </p:spTree>
    <p:extLst>
      <p:ext uri="{BB962C8B-B14F-4D97-AF65-F5344CB8AC3E}">
        <p14:creationId xmlns:p14="http://schemas.microsoft.com/office/powerpoint/2010/main" val="31972674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3059</TotalTime>
  <Words>3293</Words>
  <Application>Microsoft Office PowerPoint</Application>
  <PresentationFormat>Widescreen</PresentationFormat>
  <Paragraphs>289</Paragraphs>
  <Slides>21</Slides>
  <Notes>21</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Case of the Stressed-Out Larva:   A Study of Global Climate Change Effects to Oyster Cellular Physiology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Case of the Stressed-Out Larva:   A Study of Global Climate Change Effects to Oyster Cellular Physiology</dc:title>
  <dc:creator>Annie Schatz</dc:creator>
  <cp:lastModifiedBy>Celia Cackowski</cp:lastModifiedBy>
  <cp:revision>120</cp:revision>
  <dcterms:created xsi:type="dcterms:W3CDTF">2020-12-05T18:38:47Z</dcterms:created>
  <dcterms:modified xsi:type="dcterms:W3CDTF">2021-04-20T22:52:47Z</dcterms:modified>
</cp:coreProperties>
</file>