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ink/ink2.xml" ContentType="application/inkml+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ink/ink3.xml" ContentType="application/inkml+xml"/>
  <Override PartName="/ppt/notesSlides/notesSlide17.xml" ContentType="application/vnd.openxmlformats-officedocument.presentationml.notesSlide+xml"/>
  <Override PartName="/ppt/ink/ink4.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5.xml" ContentType="application/inkml+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89" r:id="rId3"/>
    <p:sldId id="281" r:id="rId4"/>
    <p:sldId id="282" r:id="rId5"/>
    <p:sldId id="283" r:id="rId6"/>
    <p:sldId id="260" r:id="rId7"/>
    <p:sldId id="272" r:id="rId8"/>
    <p:sldId id="258" r:id="rId9"/>
    <p:sldId id="257" r:id="rId10"/>
    <p:sldId id="261" r:id="rId11"/>
    <p:sldId id="262" r:id="rId12"/>
    <p:sldId id="264" r:id="rId13"/>
    <p:sldId id="265" r:id="rId14"/>
    <p:sldId id="266" r:id="rId15"/>
    <p:sldId id="267" r:id="rId16"/>
    <p:sldId id="280" r:id="rId17"/>
    <p:sldId id="284" r:id="rId18"/>
    <p:sldId id="285" r:id="rId19"/>
    <p:sldId id="286" r:id="rId20"/>
    <p:sldId id="290" r:id="rId21"/>
    <p:sldId id="291" r:id="rId22"/>
    <p:sldId id="292" r:id="rId23"/>
    <p:sldId id="293" r:id="rId24"/>
    <p:sldId id="288" r:id="rId25"/>
    <p:sldId id="294" r:id="rId26"/>
    <p:sldId id="29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andra K. Schneider" initials="AKS" lastIdx="1" clrIdx="0">
    <p:extLst>
      <p:ext uri="{19B8F6BF-5375-455C-9EA6-DF929625EA0E}">
        <p15:presenceInfo xmlns:p15="http://schemas.microsoft.com/office/powerpoint/2012/main" userId="S::akschneider@vims.edu::0ee4dbd8-b898-4145-bedd-febcdc1b8ad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55B"/>
    <a:srgbClr val="959697"/>
    <a:srgbClr val="FFFFFF"/>
    <a:srgbClr val="00B0F0"/>
    <a:srgbClr val="AB79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666"/>
    <p:restoredTop sz="72316"/>
  </p:normalViewPr>
  <p:slideViewPr>
    <p:cSldViewPr snapToGrid="0" snapToObjects="1">
      <p:cViewPr varScale="1">
        <p:scale>
          <a:sx n="83" d="100"/>
          <a:sy n="83" d="100"/>
        </p:scale>
        <p:origin x="942" y="78"/>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1-30T20:27:38.418"/>
    </inkml:context>
    <inkml:brush xml:id="br0">
      <inkml:brushProperty name="width" value="0.05" units="cm"/>
      <inkml:brushProperty name="height" value="0.05" units="cm"/>
    </inkml:brush>
  </inkml:definitions>
  <inkml:trace contextRef="#ctx0" brushRef="#br0">145 798 24575,'-14'-5'0,"3"2"0,-3-6 0,7 5 0,-4-1 0,8 2 0,1 3 0,2-2 0,-2 2 0,1-1 0,-1 0 0,-1 0 0,1-1 0,0 0 0,0 2 0,0-2 0,0 1 0,1-1 0,-1-1 0,-1 1 0,1 0 0,1-1 0,-1 2 0,1-1 0,-1 2 0,1-2 0,-1 1 0,0-2 0,-2 0 0,2 0 0,-3-2 0,2 3 0,-1-2 0,1 2 0,-1-1 0,2 1 0,0 1 0,1-1 0,-1 1 0,2-2 0,-2 0 0,0 0 0,1 0 0,-1 2 0,2-1 0,-3 0 0,3 0 0,-1 0 0,0 0 0,1-2 0,-1 2 0,1-2 0,0 2 0,0 0 0,0-1 0,0 1 0,0 0 0,0 0 0,0-1 0,0 1 0,0 0 0,0 0 0,0 0 0,0 0 0,0 0 0,0-1 0,1 1 0,0 1 0,1-1 0,0 2 0,-1-2 0,1 2 0,0-1 0,-1 0 0,1 0 0,-1 0 0,1 1 0,1-1 0,-1 1 0,-1-2 0,1 2 0,-1-2 0,1 2 0,-1-2 0,1 1 0,0-1 0,0 2 0,0-2 0,0 2 0,0-2 0,0 2 0,1-2 0,-1 1 0,0 0 0,-1 0 0,1 1 0,0-1 0,0 1 0,0-1 0,0 0 0,0 0 0,0 0 0,0 0 0,0 0 0,-1 0 0,1 0 0,0 1 0,-1-2 0,1 2 0,-1-2 0,0 1 0,1-2 0,0 1 0,0-2 0,0 2 0,0-2 0,-1 2 0,0 0 0,1 1 0,-2-1 0,1 0 0,-1 0 0,1 1 0,0-1 0,0 1 0,-1-1 0,1-7 0,1 3 0,1-6 0,-1 2 0,1 1 0,0 1 0,0 1 0,-1 2 0,1 1 0,-2 1 0,0 0 0,0 2 0,0-1 0,3-3 0,0-1 0,2-6 0,-1 3 0,0-1 0,0 3 0,-2 2 0,0 0 0,-1 3 0,0-2 0,0 3 0,-1 0 0,1 1 0,0-1 0,0 1 0,1-2 0,-1 2 0,0-1 0,2-2 0,-2 2 0,3-3 0,-2 2 0,0 0 0,-1 0 0,1 2 0,-1-2 0,0 2 0,0-1 0,1 0 0,-1 0 0,0-2 0,2 1 0,-2 0 0,2 0 0,-2 0 0,0 2 0,0-2 0,1 2 0,-1-1 0,0 0 0,1-1 0,1 0 0,0-1 0,-1 2 0,1-1 0,-1 2 0,0-2 0,-1 1 0,0 1 0,1-1 0,0 0 0,2-1 0,1 0 0,2 0 0,-3 0 0,1 1 0,-1-1 0,-1 1 0,0 0 0,-2 1 0,0-1 0,1 1 0,-1 0 0,1 0 0,0 0 0,1-1 0,-1 0 0,2 0 0,-3 1 0,2 0 0,-2 0 0,0 0 0,1 0 0,-1 0 0,0 0 0,0 0 0,0 0 0,1 0 0,-1 0 0,0 0 0,0 0 0,0 0 0,1 0 0,-1 0 0,0 0 0,0 0 0,0 0 0,1 0 0,-1 0 0,0 0 0,0 0 0,1 0 0,-1 0 0,1 0 0,0 0 0,2 0 0,-3 0 0,2 0 0,-2 0 0,0 0 0,1 0 0,-1 0 0,0 0 0,0 0 0,1 0 0,-1 0 0,0 0 0,0 0 0,1 0 0,-1 0 0,0 0 0,0 0 0,0 0 0,1 0 0,-1 0 0,0 0 0,0 0 0,0 0 0,0 0 0,1 0 0,-1 0 0,0 0 0,0 0 0,2 0 0,-1 0 0,0 0 0,-1 0 0,0 0 0,1 0 0,-1 0 0,0 1 0,0-1 0,0 2 0,0-1 0,1-1 0,-1 1 0,0 0 0,0 0 0,1-1 0,-2 1 0,1-1 0,-1 2 0,1-2 0,0 2 0,1-2 0,-1 2 0,0-1 0,0 1 0,1-2 0,0 2 0,0-1 0,0 1 0,0 0 0,-1-2 0,-1 2 0,1-2 0,-1 2 0,2-1 0,-1 1 0,0 0 0,-1 0 0,1-2 0,-1 2 0,1-2 0,0 1 0,0 0 0,0-1 0,1 1 0,-2 0 0,1-1 0,-1 1 0,1-1 0,0 1 0,0-1 0,1 1 0,-2 0 0,1 0 0,-1 0 0,1-1 0,0 0 0,0 0 0,-1 1 0,1-1 0,-1 1 0,1-1 0,1 0 0,-1 0 0,0 0 0,0 0 0,0 0 0,0 0 0,0 0 0,0 0 0,1 0 0,-1 0 0,0 0 0,0 0 0,0 0 0,1 0 0,-1 0 0,0 0 0,0 0 0,1 0 0,-1 0 0,0 0 0,0 0 0,1 0 0,-1 0 0,0 0 0,0 0 0,0 0 0,0 0 0,0 0 0,0 0 0,1 0 0,-1 0 0,0 0 0,0 0 0,0 0 0,1 0 0,-1 0 0,0 0 0,0 0 0,1 0 0,-1 0 0,0 0 0,0 0 0,1 0 0,-1 0 0,0 0 0,0 0 0,1 0 0,-1 0 0,0 0 0,0 0 0,0 0 0,0 0 0,1 0 0,-1 0 0,0 0 0,0 0 0,1 0 0,0 0 0,1 0 0,2 0 0,0 0 0,0 0 0,-1 0 0,0 0 0,-1 0 0,-1 0 0,0 0 0,-1 0 0,0 0 0,1 0 0,-1 0 0,0 0 0,0 0 0,1 0 0,-1 0 0,0-1 0,0 1 0,0-1 0,0 0 0,0 0 0,-1 0 0,1 1 0,0-1 0,0 1 0,0-2 0,1 2 0,-1-1 0,0 0 0,0 1 0,1-1 0,-1 0 0,0 0 0,1 0 0,-1 1 0,0 0 0,0 0 0,1-1 0,-1 1 0,0-1 0,0 0 0,1 1 0,-1-1 0,0 0 0,0 1 0,1-1 0,-1 1 0,0-1 0,0 0 0,1 0 0,-1 0 0,0 1 0,0-1 0,1 0 0,-1 1 0,1-3 0,0 3 0,2-2 0,-3 2 0,3-3 0,-1 3 0,1-2 0,-1 2 0,0-2 0,-1 2 0,0-1 0,0 1 0,-1-1 0,0 1 0,0-1 0,1 1 0,-1-1 0,0 0 0,0 0 0,1-1 0,-1 1 0,0 0 0,0-1 0,0 2 0,0-1 0,-1 0 0,1 1 0,0-2 0,0 2 0,0-2 0,0 1 0,1-1 0,-1 1 0,0 0 0,1-1 0,-1 1 0,0 0 0,-1 0 0,1 1 0,-1-2 0,1 2 0,-1-2 0,1 2 0,0-2 0,1 1 0,-1-1 0,0 2 0,0-2 0,0 2 0,-1-2 0,1 1 0,0 0 0,0 0 0,1-1 0,-1 1 0,0 0 0,0-1 0,1 1 0,-1 0 0,0 0 0,0 1 0,1-2 0,-1 1 0,0 0 0,-1-1 0,1 2 0,-1-2 0,1 0 0,-1 0 0,-1 0 0,1 1 0,-1-1 0,2 2 0,-2-2 0,2 0 0,-1 1 0,2-1 0,-2 1 0,1-2 0,-1 1 0,0 0 0,0 0 0,0 0 0,0 0 0,0-1 0,-1 1 0,0 0 0,0 0 0,0 1 0,1-1 0,0 1 0,0-1 0,-1 0 0,1 1 0,0-1 0,-1 0 0,2 1 0,-2-1 0,2 1 0,-1-1 0,1 2 0,-2-2 0,1 1 0,0 0 0,-1-1 0,2 1 0,-1-1 0,0-1 0,1 2 0,-2-1 0,2 2 0,-1-2 0,0 1 0,0 0 0,-1-1 0,2 1 0,-2-1 0,2 2 0,-2-2 0,2 1 0,-1-2 0,1 2 0,-2-1 0,1 1 0,0 0 0,-1-1 0,2 1 0,-2-2 0,2 1 0,-2 0 0,2 0 0,-1 0 0,0 1 0,0-1 0,0 0 0,0 0 0,-1 0 0,2 0 0,-2 0 0,2-1 0,-2 1 0,1 0 0,0 1 0,-1-1 0,1 0 0,0 1 0,0-1 0,0 1 0,0-1 0,1 1 0,-2-1 0,2 0 0,-1 0 0,0 0 0,0 0 0,0-1 0,1 2 0,-1-2 0,1 2 0,-2-2 0,2 2 0,-2-2 0,2 1 0,0 0 0,-1-1 0,1 2 0,-2-1 0,1 1 0,0-1 0,0-1 0,1 1 0,-1 0 0,0 0 0,-1-1 0,2 1 0,-1 0 0,1 0 0,-1-1 0,1 2 0,-1-1 0,1 1 0,-1-1 0,0-1 0,1 1 0,-2 0 0,2 1 0,-2-1 0,1 1 0,0-1 0,0 0 0,1 2 0,-2-2 0,2 1 0,-1-2 0,1 1 0,-1 0 0,1 0 0,-2 0 0,2 1 0,-1-1 0,1 1 0,-1-1 0,0 1 0,1-1 0,-2-1 0,2 1 0,-1 0 0,1 0 0,-1-1 0,1 1 0,-1 0 0,1 1 0,-2-1 0,2 0 0,0 0 0,-1 0 0,1 1 0,-2-1 0,2 0 0,-1 0 0,1 1 0,0-1 0,0 2 0,-1-2 0,1 1 0,0-1 0,1 1 0,-1 0 0,0 0 0,-1 0 0,1 1 0,-1-3 0,0 1 0,-1-1 0,0 1 0,0 0 0,0 0 0,-1 1 0,-1 4 0,0-1 0,1 5 0,0-3 0,1 1 0,0-2 0,0 2 0,0-1 0,0 0 0,0-1 0,0 0 0,0-1 0,0 0 0,0 0 0,0 1 0,0-1 0,-1-1 0,0 0 0,-1-1 0,-2 0 0,2-1 0,-3 0 0,3-1 0,0 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1-30T20:27:54.006"/>
    </inkml:context>
    <inkml:brush xml:id="br0">
      <inkml:brushProperty name="width" value="0.05" units="cm"/>
      <inkml:brushProperty name="height" value="0.05" units="cm"/>
    </inkml:brush>
  </inkml:definitions>
  <inkml:trace contextRef="#ctx0" brushRef="#br0">0 1 24575,'0'6'0,"0"-2"0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2-01T19:25:33.468"/>
    </inkml:context>
    <inkml:brush xml:id="br0">
      <inkml:brushProperty name="width" value="0.05" units="cm"/>
      <inkml:brushProperty name="height" value="0.05" units="cm"/>
    </inkml:brush>
  </inkml:definitions>
  <inkml:trace contextRef="#ctx0" brushRef="#br0">145 798 24575,'-14'-5'0,"3"2"0,-3-6 0,7 5 0,-4-1 0,8 2 0,1 3 0,2-2 0,-2 2 0,1-1 0,-1 0 0,-1 0 0,1-1 0,0 0 0,0 2 0,0-2 0,0 1 0,1-1 0,-1-1 0,-1 1 0,1 0 0,1-1 0,-1 2 0,1-1 0,-1 2 0,1-2 0,-1 1 0,0-2 0,-2 0 0,2 0 0,-3-2 0,2 3 0,-1-2 0,1 2 0,-1-1 0,2 1 0,0 1 0,1-1 0,-1 1 0,2-2 0,-2 0 0,0 0 0,1 0 0,-1 2 0,2-1 0,-3 0 0,3 0 0,-1 0 0,0 0 0,1-2 0,-1 2 0,1-2 0,0 2 0,0 0 0,0-1 0,0 1 0,0 0 0,0 0 0,0-1 0,0 1 0,0 0 0,0 0 0,0 0 0,0 0 0,0 0 0,0-1 0,1 1 0,0 1 0,1-1 0,0 2 0,-1-2 0,1 2 0,0-1 0,-1 0 0,1 0 0,-1 0 0,1 1 0,1-1 0,-1 1 0,-1-2 0,1 2 0,-1-2 0,1 2 0,-1-2 0,1 1 0,0-1 0,0 2 0,0-2 0,0 2 0,0-2 0,0 2 0,1-2 0,-1 1 0,0 0 0,-1 0 0,1 1 0,0-1 0,0 1 0,0-1 0,0 0 0,0 0 0,0 0 0,0 0 0,0 0 0,-1 0 0,1 0 0,0 1 0,-1-2 0,1 2 0,-1-2 0,0 1 0,1-2 0,0 1 0,0-2 0,0 2 0,0-2 0,-1 2 0,0 0 0,1 1 0,-2-1 0,1 0 0,-1 0 0,1 1 0,0-1 0,0 1 0,-1-1 0,1-7 0,1 3 0,1-6 0,-1 2 0,1 1 0,0 1 0,0 1 0,-1 2 0,1 1 0,-2 1 0,0 0 0,0 2 0,0-1 0,3-3 0,0-1 0,2-6 0,-1 3 0,0-1 0,0 3 0,-2 2 0,0 0 0,-1 3 0,0-2 0,0 3 0,-1 0 0,1 1 0,0-1 0,0 1 0,1-2 0,-1 2 0,0-1 0,2-2 0,-2 2 0,3-3 0,-2 2 0,0 0 0,-1 0 0,1 2 0,-1-2 0,0 2 0,0-1 0,1 0 0,-1 0 0,0-2 0,2 1 0,-2 0 0,2 0 0,-2 0 0,0 2 0,0-2 0,1 2 0,-1-1 0,0 0 0,1-1 0,1 0 0,0-1 0,-1 2 0,1-1 0,-1 2 0,0-2 0,-1 1 0,0 1 0,1-1 0,0 0 0,2-1 0,1 0 0,2 0 0,-3 0 0,1 1 0,-1-1 0,-1 1 0,0 0 0,-2 1 0,0-1 0,1 1 0,-1 0 0,1 0 0,0 0 0,1-1 0,-1 0 0,2 0 0,-3 1 0,2 0 0,-2 0 0,0 0 0,1 0 0,-1 0 0,0 0 0,0 0 0,0 0 0,1 0 0,-1 0 0,0 0 0,0 0 0,0 0 0,1 0 0,-1 0 0,0 0 0,0 0 0,0 0 0,1 0 0,-1 0 0,0 0 0,0 0 0,1 0 0,-1 0 0,1 0 0,0 0 0,2 0 0,-3 0 0,2 0 0,-2 0 0,0 0 0,1 0 0,-1 0 0,0 0 0,0 0 0,1 0 0,-1 0 0,0 0 0,0 0 0,1 0 0,-1 0 0,0 0 0,0 0 0,0 0 0,1 0 0,-1 0 0,0 0 0,0 0 0,0 0 0,0 0 0,1 0 0,-1 0 0,0 0 0,0 0 0,2 0 0,-1 0 0,0 0 0,-1 0 0,0 0 0,1 0 0,-1 0 0,0 1 0,0-1 0,0 2 0,0-1 0,1-1 0,-1 1 0,0 0 0,0 0 0,1-1 0,-2 1 0,1-1 0,-1 2 0,1-2 0,0 2 0,1-2 0,-1 2 0,0-1 0,0 1 0,1-2 0,0 2 0,0-1 0,0 1 0,0 0 0,-1-2 0,-1 2 0,1-2 0,-1 2 0,2-1 0,-1 1 0,0 0 0,-1 0 0,1-2 0,-1 2 0,1-2 0,0 1 0,0 0 0,0-1 0,1 1 0,-2 0 0,1-1 0,-1 1 0,1-1 0,0 1 0,0-1 0,1 1 0,-2 0 0,1 0 0,-1 0 0,1-1 0,0 0 0,0 0 0,-1 1 0,1-1 0,-1 1 0,1-1 0,1 0 0,-1 0 0,0 0 0,0 0 0,0 0 0,0 0 0,0 0 0,0 0 0,1 0 0,-1 0 0,0 0 0,0 0 0,0 0 0,1 0 0,-1 0 0,0 0 0,0 0 0,1 0 0,-1 0 0,0 0 0,0 0 0,1 0 0,-1 0 0,0 0 0,0 0 0,0 0 0,0 0 0,0 0 0,0 0 0,1 0 0,-1 0 0,0 0 0,0 0 0,0 0 0,1 0 0,-1 0 0,0 0 0,0 0 0,1 0 0,-1 0 0,0 0 0,0 0 0,1 0 0,-1 0 0,0 0 0,0 0 0,1 0 0,-1 0 0,0 0 0,0 0 0,0 0 0,0 0 0,1 0 0,-1 0 0,0 0 0,0 0 0,1 0 0,0 0 0,1 0 0,2 0 0,0 0 0,0 0 0,-1 0 0,0 0 0,-1 0 0,-1 0 0,0 0 0,-1 0 0,0 0 0,1 0 0,-1 0 0,0 0 0,0 0 0,1 0 0,-1 0 0,0-1 0,0 1 0,0-1 0,0 0 0,0 0 0,-1 0 0,1 1 0,0-1 0,0 1 0,0-2 0,1 2 0,-1-1 0,0 0 0,0 1 0,1-1 0,-1 0 0,0 0 0,1 0 0,-1 1 0,0 0 0,0 0 0,1-1 0,-1 1 0,0-1 0,0 0 0,1 1 0,-1-1 0,0 0 0,0 1 0,1-1 0,-1 1 0,0-1 0,0 0 0,1 0 0,-1 0 0,0 1 0,0-1 0,1 0 0,-1 1 0,1-3 0,0 3 0,2-2 0,-3 2 0,3-3 0,-1 3 0,1-2 0,-1 2 0,0-2 0,-1 2 0,0-1 0,0 1 0,-1-1 0,0 1 0,0-1 0,1 1 0,-1-1 0,0 0 0,0 0 0,1-1 0,-1 1 0,0 0 0,0-1 0,0 2 0,0-1 0,-1 0 0,1 1 0,0-2 0,0 2 0,0-2 0,0 1 0,1-1 0,-1 1 0,0 0 0,1-1 0,-1 1 0,0 0 0,-1 0 0,1 1 0,-1-2 0,1 2 0,-1-2 0,1 2 0,0-2 0,1 1 0,-1-1 0,0 2 0,0-2 0,0 2 0,-1-2 0,1 1 0,0 0 0,0 0 0,1-1 0,-1 1 0,0 0 0,0-1 0,1 1 0,-1 0 0,0 0 0,0 1 0,1-2 0,-1 1 0,0 0 0,-1-1 0,1 2 0,-1-2 0,1 0 0,-1 0 0,-1 0 0,1 1 0,-1-1 0,2 2 0,-2-2 0,2 0 0,-1 1 0,2-1 0,-2 1 0,1-2 0,-1 1 0,0 0 0,0 0 0,0 0 0,0 0 0,0-1 0,-1 1 0,0 0 0,0 0 0,0 1 0,1-1 0,0 1 0,0-1 0,-1 0 0,1 1 0,0-1 0,-1 0 0,2 1 0,-2-1 0,2 1 0,-1-1 0,1 2 0,-2-2 0,1 1 0,0 0 0,-1-1 0,2 1 0,-1-1 0,0-1 0,1 2 0,-2-1 0,2 2 0,-1-2 0,0 1 0,0 0 0,-1-1 0,2 1 0,-2-1 0,2 2 0,-2-2 0,2 1 0,-1-2 0,1 2 0,-2-1 0,1 1 0,0 0 0,-1-1 0,2 1 0,-2-2 0,2 1 0,-2 0 0,2 0 0,-1 0 0,0 1 0,0-1 0,0 0 0,0 0 0,-1 0 0,2 0 0,-2 0 0,2-1 0,-2 1 0,1 0 0,0 1 0,-1-1 0,1 0 0,0 1 0,0-1 0,0 1 0,0-1 0,1 1 0,-2-1 0,2 0 0,-1 0 0,0 0 0,0 0 0,0-1 0,1 2 0,-1-2 0,1 2 0,-2-2 0,2 2 0,-2-2 0,2 1 0,0 0 0,-1-1 0,1 2 0,-2-1 0,1 1 0,0-1 0,0-1 0,1 1 0,-1 0 0,0 0 0,-1-1 0,2 1 0,-1 0 0,1 0 0,-1-1 0,1 2 0,-1-1 0,1 1 0,-1-1 0,0-1 0,1 1 0,-2 0 0,2 1 0,-2-1 0,1 1 0,0-1 0,0 0 0,1 2 0,-2-2 0,2 1 0,-1-2 0,1 1 0,-1 0 0,1 0 0,-2 0 0,2 1 0,-1-1 0,1 1 0,-1-1 0,0 1 0,1-1 0,-2-1 0,2 1 0,-1 0 0,1 0 0,-1-1 0,1 1 0,-1 0 0,1 1 0,-2-1 0,2 0 0,0 0 0,-1 0 0,1 1 0,-2-1 0,2 0 0,-1 0 0,1 1 0,0-1 0,0 2 0,-1-2 0,1 1 0,0-1 0,1 1 0,-1 0 0,0 0 0,-1 0 0,1 1 0,-1-3 0,0 1 0,-1-1 0,0 1 0,0 0 0,0 0 0,-1 1 0,-1 4 0,0-1 0,1 5 0,0-3 0,1 1 0,0-2 0,0 2 0,0-1 0,0 0 0,0-1 0,0 0 0,0-1 0,0 0 0,0 0 0,0 1 0,0-1 0,-1-1 0,0 0 0,-1-1 0,-2 0 0,2-1 0,-3 0 0,3-1 0,0 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12-01T22:14:21.324"/>
    </inkml:context>
    <inkml:brush xml:id="br0">
      <inkml:brushProperty name="width" value="0.05" units="cm"/>
      <inkml:brushProperty name="height" value="0.05" units="cm"/>
    </inkml:brush>
  </inkml:definitions>
  <inkml:trace contextRef="#ctx0" brushRef="#br0">73 461 24575,'-6'-3'0,"0"1"0,-1-2 0,3 2 0,-2-1 0,5 1 0,0 2 0,1-1 0,0 1 0,-1-1 0,0 0 0,0 1 0,0-1 0,0-1 0,-1 2 0,1-1 0,0 1 0,1-2 0,-1 1 0,-1-1 0,1 1 0,1-1 0,-1 2 0,0-1 0,0 1 0,1-2 0,-1 2 0,-1-1 0,0-1 0,1 0 0,-1-1 0,0 2 0,1-1 0,0 1 0,-2-1 0,2 1 0,0 0 0,1 0 0,-1 0 0,1-1 0,-1 1 0,0-1 0,0 0 0,0 1 0,1 0 0,-1 1 0,1-1 0,-1 0 0,1-1 0,0 0 0,-1 1 0,1-2 0,0 2 0,0 0 0,0-1 0,0 1 0,0 0 0,0 0 0,0-1 0,0 1 0,0 0 0,0-1 0,0 1 0,0 0 0,0 0 0,0-1 0,1 2 0,-1-1 0,1 0 0,0 1 0,0-1 0,0 1 0,0-1 0,-1 1 0,1-1 0,0 0 0,0 1 0,0 0 0,0 0 0,0-1 0,0 1 0,0-2 0,-1 2 0,0-1 0,1 1 0,0-2 0,0 2 0,0-1 0,0 1 0,0-1 0,0 1 0,1-1 0,-1 0 0,0 1 0,0-1 0,0 1 0,0-1 0,0 1 0,0 0 0,0-1 0,0 1 0,0-1 0,0 0 0,0 1 0,0-1 0,0 1 0,0 0 0,-1-2 0,1 2 0,0-1 0,-1 1 0,1-2 0,-1 2 0,1-3 0,0 2 0,0-1 0,0 0 0,-1 1 0,1 1 0,-1-2 0,1 1 0,-1 0 0,1 0 0,-1 0 0,1 1 0,-1-2 0,0-3 0,1 1 0,1-2 0,-1 0 0,0 1 0,1 0 0,-1 1 0,0 1 0,1 2 0,-1-1 0,-1 0 0,1 1 0,-1 0 0,2-2 0,0 0 0,1-5 0,-1 3 0,1 0 0,-1 1 0,0 1 0,-1 0 0,0 2 0,0-2 0,1 3 0,-2-1 0,1 1 0,0-1 0,0 1 0,1-1 0,-1 1 0,0 0 0,1-2 0,-1 1 0,2-1 0,-3 1 0,2 0 0,-1 0 0,0 1 0,0-1 0,0 1 0,0-1 0,1 1 0,-1-1 0,0-1 0,1 1 0,-1 0 0,1 0 0,-1 0 0,0 1 0,0-2 0,1 2 0,-1 0 0,0-1 0,1 0 0,0 0 0,-1-1 0,0 1 0,1 0 0,0 1 0,0-1 0,-1 0 0,0 1 0,0 0 0,1-1 0,0 0 0,2 0 0,0 0 0,-2 0 0,1 0 0,-1 0 0,0 1 0,0 0 0,-1 0 0,0-1 0,1 1 0,-1 0 0,0 0 0,1 0 0,0-1 0,0 1 0,0-1 0,-1 1 0,1 0 0,-1 0 0,1 0 0,-1 0 0,0 0 0,-1 0 0,1 0 0,0 0 0,1 0 0,-1 0 0,0 0 0,0 0 0,0 0 0,1 0 0,-1 0 0,0 0 0,0 0 0,0 0 0,0 0 0,0 0 0,0 0 0,0 0 0,1 0 0,-1 0 0,1 0 0,-1 0 0,2 0 0,-3 0 0,2 0 0,-1 0 0,0 0 0,1 0 0,-1 0 0,0 0 0,0 0 0,0 0 0,0 0 0,0 0 0,0 0 0,1 0 0,-1 0 0,0 0 0,0 0 0,0 0 0,1 0 0,-1 0 0,0 0 0,0 0 0,0 0 0,0 0 0,0 0 0,0 0 0,0 0 0,0 0 0,1 0 0,-1 0 0,1 0 0,-1 0 0,0 0 0,0 0 0,0 0 0,1 1 0,-1-1 0,0 1 0,0 0 0,0-1 0,0 0 0,0 0 0,0 0 0,1 0 0,-2 1 0,1-1 0,0 1 0,0-1 0,0 1 0,0-1 0,0 2 0,0-2 0,0 1 0,0-1 0,1 1 0,-1 0 0,1 0 0,0 0 0,-1-1 0,-1 2 0,1-2 0,0 1 0,0-1 0,0 2 0,0-1 0,0 0 0,0-1 0,-1 1 0,1-1 0,1 1 0,-1-1 0,0 0 0,0 1 0,0 0 0,0-1 0,-1 0 0,1 0 0,-1 1 0,1-1 0,1 0 0,-2 1 0,2 0 0,-2-1 0,1 0 0,0 0 0,0 0 0,0 1 0,0-1 0,-1 0 0,1 0 0,1 0 0,-1 0 0,0 0 0,0 0 0,0 0 0,0 0 0,0 0 0,0 0 0,1 0 0,-1 0 0,0 0 0,0 0 0,0 0 0,0 0 0,0 0 0,0 0 0,0 0 0,0 0 0,0 0 0,0 0 0,0 0 0,1 0 0,-1 0 0,0 0 0,0 0 0,0 0 0,0 0 0,0 0 0,0 0 0,1 0 0,-1 0 0,0 0 0,0 0 0,0 0 0,0 0 0,0 0 0,1 0 0,-1 0 0,0 0 0,-1 0 0,1 0 0,0 0 0,1 0 0,-1 0 0,0 0 0,0 0 0,1 0 0,-1 0 0,0 0 0,0 0 0,0 0 0,0 0 0,0 0 0,0 0 0,0 0 0,0 0 0,1 0 0,0 0 0,0 0 0,1 0 0,-1 0 0,1 0 0,0 0 0,-1 0 0,0 0 0,0 0 0,-1 0 0,1 0 0,-1 0 0,0 0 0,0 0 0,0 0 0,0 0 0,1 0 0,-1 0 0,0 0 0,0 0 0,0-1 0,-1 1 0,1-1 0,0 0 0,0 1 0,0 0 0,0 0 0,0-1 0,0 1 0,0-1 0,0 0 0,0 1 0,1 0 0,-1-1 0,0 1 0,1-1 0,-1 1 0,0 0 0,0 0 0,0-1 0,0 1 0,0 0 0,0-1 0,1 1 0,-1 0 0,0-1 0,-1 1 0,2-1 0,-1 1 0,0 0 0,0-1 0,0 1 0,0-1 0,1 1 0,-1-1 0,0 1 0,0 0 0,1-2 0,-1 2 0,2-1 0,-2 1 0,2-2 0,-1 2 0,0-1 0,0 1 0,-1-1 0,1 1 0,0-1 0,-1 1 0,0 0 0,0 0 0,0-1 0,1 1 0,-1-1 0,0 1 0,0 0 0,1-1 0,-1 0 0,0 1 0,0-1 0,0 1 0,0-1 0,-1 0 0,1 1 0,0-1 0,0 1 0,0-1 0,0 0 0,0 0 0,0 1 0,0-1 0,1 0 0,-1 0 0,0 1 0,-1-1 0,1 1 0,0-1 0,0 1 0,-1-1 0,1 1 0,0-2 0,1 2 0,-1-1 0,0 1 0,0-2 0,0 2 0,0-1 0,0 1 0,0-1 0,0 0 0,0 0 0,0 1 0,1-1 0,-1 0 0,0 0 0,0 1 0,-1 0 0,1 0 0,1-1 0,-1 0 0,0 1 0,-1-2 0,1 2 0,0-1 0,0 0 0,0 0 0,-1 0 0,0 0 0,0 0 0,1 1 0,-1-1 0,1-1 0,0 2 0,0-1 0,0 0 0,0-1 0,-1 1 0,1 0 0,-1 0 0,1-1 0,-1 1 0,1-1 0,-1 1 0,0 0 0,0 0 0,0 1 0,0-1 0,1 0 0,0 0 0,-1 0 0,0 0 0,1 0 0,-1 0 0,1 0 0,-1 0 0,1 1 0,-1-2 0,1 2 0,-1-1 0,1 1 0,-1-1 0,0 0 0,1 0 0,0 0 0,-1-1 0,0 2 0,0-2 0,1 2 0,0-1 0,-1 1 0,1-1 0,-1 0 0,1 0 0,-1 0 0,1 1 0,-1-1 0,1 0 0,0 1 0,0-1 0,-1 0 0,0 0 0,1 1 0,-1-2 0,1 2 0,-1-2 0,1 1 0,-1 0 0,1-1 0,-1 1 0,1 1 0,-1-2 0,1 1 0,-1 0 0,0 0 0,1 0 0,-1-1 0,2 1 0,-2-1 0,0 1 0,1 1 0,-1-2 0,0 1 0,1 1 0,-1-1 0,1 1 0,-1-1 0,1 0 0,-1 0 0,1 0 0,0-1 0,-1 1 0,1 0 0,-1-1 0,1 2 0,0-2 0,0 1 0,-1-1 0,1 2 0,-1-2 0,0 1 0,1 0 0,0-1 0,0 1 0,-1 0 0,0 0 0,1 0 0,-1-1 0,1 2 0,0-1 0,-1 0 0,0-1 0,1 1 0,0 0 0,0-1 0,-1 1 0,1 0 0,0 0 0,0 0 0,0 0 0,-1-1 0,1 1 0,-1 0 0,1 0 0,-1 0 0,1 0 0,-1 0 0,1 0 0,0 1 0,-1-1 0,1 0 0,-1-1 0,1 1 0,0 0 0,0 1 0,-1-1 0,1 0 0,0 0 0,0 0 0,-1 0 0,1 1 0,0-2 0,-1 1 0,0-1 0,0 1 0,1 0 0,0-1 0,0 1 0,-1 0 0,1 0 0,-1 0 0,1 0 0,0 0 0,0-1 0,0 2 0,-1-1 0,1-1 0,0 1 0,0 1 0,0-1 0,0 1 0,-1-1 0,1 1 0,0-2 0,1 2 0,-1-1 0,0 1 0,0-1 0,0 1 0,-1-2 0,1 1 0,-1-1 0,0 1 0,0 0 0,0 0 0,-1 0 0,0 3 0,0-1 0,0 3 0,1-1 0,0 0 0,0-2 0,0 1 0,0 1 0,0-1 0,0 0 0,0 0 0,0-1 0,0 0 0,0 0 0,0 1 0,0-1 0,-1 0 0,1 0 0,-1-1 0,-1 0 0,1-1 0,-2 0 0,2 0 0,0 1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3-27T15:46:26.780"/>
    </inkml:context>
    <inkml:brush xml:id="br0">
      <inkml:brushProperty name="width" value="0.05" units="cm"/>
      <inkml:brushProperty name="height" value="0.05" units="cm"/>
    </inkml:brush>
  </inkml:definitions>
  <inkml:trace contextRef="#ctx0" brushRef="#br0">73 461 24575,'-6'-3'0,"0"1"0,-1-2 0,3 2 0,-2-1 0,5 1 0,0 2 0,1-1 0,0 1 0,-1-1 0,0 0 0,0 1 0,0-1 0,0-1 0,-1 2 0,1-1 0,0 1 0,1-2 0,-1 1 0,-1-1 0,1 1 0,1-1 0,-1 2 0,0-1 0,0 1 0,1-2 0,-1 2 0,-1-1 0,0-1 0,1 0 0,-1-1 0,0 2 0,1-1 0,0 1 0,-2-1 0,2 1 0,0 0 0,1 0 0,-1 0 0,1-1 0,-1 1 0,0-1 0,0 0 0,0 1 0,1 0 0,-1 1 0,1-1 0,-1 0 0,1-1 0,0 0 0,-1 1 0,1-2 0,0 2 0,0 0 0,0-1 0,0 1 0,0 0 0,0 0 0,0-1 0,0 1 0,0 0 0,0-1 0,0 1 0,0 0 0,0 0 0,0-1 0,1 2 0,-1-1 0,1 0 0,0 1 0,0-1 0,0 1 0,0-1 0,-1 1 0,1-1 0,0 0 0,0 1 0,0 0 0,0 0 0,0-1 0,0 1 0,0-2 0,-1 2 0,0-1 0,1 1 0,0-2 0,0 2 0,0-1 0,0 1 0,0-1 0,0 1 0,1-1 0,-1 0 0,0 1 0,0-1 0,0 1 0,0-1 0,0 1 0,0 0 0,0-1 0,0 1 0,0-1 0,0 0 0,0 1 0,0-1 0,0 1 0,0 0 0,-1-2 0,1 2 0,0-1 0,-1 1 0,1-2 0,-1 2 0,1-3 0,0 2 0,0-1 0,0 0 0,-1 1 0,1 1 0,-1-2 0,1 1 0,-1 0 0,1 0 0,-1 0 0,1 1 0,-1-2 0,0-3 0,1 1 0,1-2 0,-1 0 0,0 1 0,1 0 0,-1 1 0,0 1 0,1 2 0,-1-1 0,-1 0 0,1 1 0,-1 0 0,2-2 0,0 0 0,1-5 0,-1 3 0,1 0 0,-1 1 0,0 1 0,-1 0 0,0 2 0,0-2 0,1 3 0,-2-1 0,1 1 0,0-1 0,0 1 0,1-1 0,-1 1 0,0 0 0,1-2 0,-1 1 0,2-1 0,-3 1 0,2 0 0,-1 0 0,0 1 0,0-1 0,0 1 0,0-1 0,1 1 0,-1-1 0,0-1 0,1 1 0,-1 0 0,1 0 0,-1 0 0,0 1 0,0-2 0,1 2 0,-1 0 0,0-1 0,1 0 0,0 0 0,-1-1 0,0 1 0,1 0 0,0 1 0,0-1 0,-1 0 0,0 1 0,0 0 0,1-1 0,0 0 0,2 0 0,0 0 0,-2 0 0,1 0 0,-1 0 0,0 1 0,0 0 0,-1 0 0,0-1 0,1 1 0,-1 0 0,0 0 0,1 0 0,0-1 0,0 1 0,0-1 0,-1 1 0,1 0 0,-1 0 0,1 0 0,-1 0 0,0 0 0,-1 0 0,1 0 0,0 0 0,1 0 0,-1 0 0,0 0 0,0 0 0,0 0 0,1 0 0,-1 0 0,0 0 0,0 0 0,0 0 0,0 0 0,0 0 0,0 0 0,0 0 0,1 0 0,-1 0 0,1 0 0,-1 0 0,2 0 0,-3 0 0,2 0 0,-1 0 0,0 0 0,1 0 0,-1 0 0,0 0 0,0 0 0,0 0 0,0 0 0,0 0 0,0 0 0,1 0 0,-1 0 0,0 0 0,0 0 0,0 0 0,1 0 0,-1 0 0,0 0 0,0 0 0,0 0 0,0 0 0,0 0 0,0 0 0,0 0 0,0 0 0,1 0 0,-1 0 0,1 0 0,-1 0 0,0 0 0,0 0 0,0 0 0,1 1 0,-1-1 0,0 1 0,0 0 0,0-1 0,0 0 0,0 0 0,0 0 0,1 0 0,-2 1 0,1-1 0,0 1 0,0-1 0,0 1 0,0-1 0,0 2 0,0-2 0,0 1 0,0-1 0,1 1 0,-1 0 0,1 0 0,0 0 0,-1-1 0,-1 2 0,1-2 0,0 1 0,0-1 0,0 2 0,0-1 0,0 0 0,0-1 0,-1 1 0,1-1 0,1 1 0,-1-1 0,0 0 0,0 1 0,0 0 0,0-1 0,-1 0 0,1 0 0,-1 1 0,1-1 0,1 0 0,-2 1 0,2 0 0,-2-1 0,1 0 0,0 0 0,0 0 0,0 1 0,0-1 0,-1 0 0,1 0 0,1 0 0,-1 0 0,0 0 0,0 0 0,0 0 0,0 0 0,0 0 0,0 0 0,1 0 0,-1 0 0,0 0 0,0 0 0,0 0 0,0 0 0,0 0 0,0 0 0,0 0 0,0 0 0,0 0 0,0 0 0,0 0 0,1 0 0,-1 0 0,0 0 0,0 0 0,0 0 0,0 0 0,0 0 0,0 0 0,1 0 0,-1 0 0,0 0 0,0 0 0,0 0 0,0 0 0,0 0 0,1 0 0,-1 0 0,0 0 0,-1 0 0,1 0 0,0 0 0,1 0 0,-1 0 0,0 0 0,0 0 0,1 0 0,-1 0 0,0 0 0,0 0 0,0 0 0,0 0 0,0 0 0,0 0 0,0 0 0,0 0 0,1 0 0,0 0 0,0 0 0,1 0 0,-1 0 0,1 0 0,0 0 0,-1 0 0,0 0 0,0 0 0,-1 0 0,1 0 0,-1 0 0,0 0 0,0 0 0,0 0 0,0 0 0,1 0 0,-1 0 0,0 0 0,0 0 0,0-1 0,-1 1 0,1-1 0,0 0 0,0 1 0,0 0 0,0 0 0,0-1 0,0 1 0,0-1 0,0 0 0,0 1 0,1 0 0,-1-1 0,0 1 0,1-1 0,-1 1 0,0 0 0,0 0 0,0-1 0,0 1 0,0 0 0,0-1 0,1 1 0,-1 0 0,0-1 0,-1 1 0,2-1 0,-1 1 0,0 0 0,0-1 0,0 1 0,0-1 0,1 1 0,-1-1 0,0 1 0,0 0 0,1-2 0,-1 2 0,2-1 0,-2 1 0,2-2 0,-1 2 0,0-1 0,0 1 0,-1-1 0,1 1 0,0-1 0,-1 1 0,0 0 0,0 0 0,0-1 0,1 1 0,-1-1 0,0 1 0,0 0 0,1-1 0,-1 0 0,0 1 0,0-1 0,0 1 0,0-1 0,-1 0 0,1 1 0,0-1 0,0 1 0,0-1 0,0 0 0,0 0 0,0 1 0,0-1 0,1 0 0,-1 0 0,0 1 0,-1-1 0,1 1 0,0-1 0,0 1 0,-1-1 0,1 1 0,0-2 0,1 2 0,-1-1 0,0 1 0,0-2 0,0 2 0,0-1 0,0 1 0,0-1 0,0 0 0,0 0 0,0 1 0,1-1 0,-1 0 0,0 0 0,0 1 0,-1 0 0,1 0 0,1-1 0,-1 0 0,0 1 0,-1-2 0,1 2 0,0-1 0,0 0 0,0 0 0,-1 0 0,0 0 0,0 0 0,1 1 0,-1-1 0,1-1 0,0 2 0,0-1 0,0 0 0,0-1 0,-1 1 0,1 0 0,-1 0 0,1-1 0,-1 1 0,1-1 0,-1 1 0,0 0 0,0 0 0,0 1 0,0-1 0,1 0 0,0 0 0,-1 0 0,0 0 0,1 0 0,-1 0 0,1 0 0,-1 0 0,1 1 0,-1-2 0,1 2 0,-1-1 0,1 1 0,-1-1 0,0 0 0,1 0 0,0 0 0,-1-1 0,0 2 0,0-2 0,1 2 0,0-1 0,-1 1 0,1-1 0,-1 0 0,1 0 0,-1 0 0,1 1 0,-1-1 0,1 0 0,0 1 0,0-1 0,-1 0 0,0 0 0,1 1 0,-1-2 0,1 2 0,-1-2 0,1 1 0,-1 0 0,1-1 0,-1 1 0,1 1 0,-1-2 0,1 1 0,-1 0 0,0 0 0,1 0 0,-1-1 0,2 1 0,-2-1 0,0 1 0,1 1 0,-1-2 0,0 1 0,1 1 0,-1-1 0,1 1 0,-1-1 0,1 0 0,-1 0 0,1 0 0,0-1 0,-1 1 0,1 0 0,-1-1 0,1 2 0,0-2 0,0 1 0,-1-1 0,1 2 0,-1-2 0,0 1 0,1 0 0,0-1 0,0 1 0,-1 0 0,0 0 0,1 0 0,-1-1 0,1 2 0,0-1 0,-1 0 0,0-1 0,1 1 0,0 0 0,0-1 0,-1 1 0,1 0 0,0 0 0,0 0 0,0 0 0,-1-1 0,1 1 0,-1 0 0,1 0 0,-1 0 0,1 0 0,-1 0 0,1 0 0,0 1 0,-1-1 0,1 0 0,-1-1 0,1 1 0,0 0 0,0 1 0,-1-1 0,1 0 0,0 0 0,0 0 0,-1 0 0,1 1 0,0-2 0,-1 1 0,0-1 0,0 1 0,1 0 0,0-1 0,0 1 0,-1 0 0,1 0 0,-1 0 0,1 0 0,0 0 0,0-1 0,0 2 0,-1-1 0,1-1 0,0 1 0,0 1 0,0-1 0,0 1 0,-1-1 0,1 1 0,0-2 0,1 2 0,-1-1 0,0 1 0,0-1 0,0 1 0,-1-2 0,1 1 0,-1-1 0,0 1 0,0 0 0,0 0 0,-1 0 0,0 3 0,0-1 0,0 3 0,1-1 0,0 0 0,0-2 0,0 1 0,0 1 0,0-1 0,0 0 0,0 0 0,0-1 0,0 0 0,0 0 0,0 1 0,0-1 0,-1 0 0,1 0 0,-1-1 0,-1 0 0,1-1 0,-2 0 0,2 0 0,0 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FF35D-8F41-2141-ACC7-807CFF8388DF}"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FEACCD-C48A-0F42-8FF3-49F0A5C3BB91}" type="slidenum">
              <a:rPr lang="en-US" smtClean="0"/>
              <a:t>‹#›</a:t>
            </a:fld>
            <a:endParaRPr lang="en-US"/>
          </a:p>
        </p:txBody>
      </p:sp>
    </p:spTree>
    <p:extLst>
      <p:ext uri="{BB962C8B-B14F-4D97-AF65-F5344CB8AC3E}">
        <p14:creationId xmlns:p14="http://schemas.microsoft.com/office/powerpoint/2010/main" val="2449137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commons.wikimedia.org/wiki/User:Dilif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flickr.com/photos/jere7my/1219864901/in/photolist-2RN8kt-2NFFYw"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creativecommons.org/licenses/by-nc-sa/2.0/legalcode"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Blue crab sponge image source: https://</a:t>
            </a:r>
            <a:r>
              <a:rPr lang="en-US" dirty="0" err="1"/>
              <a:t>www.flickr.com</a:t>
            </a:r>
            <a:r>
              <a:rPr lang="en-US" dirty="0"/>
              <a:t>/photos/</a:t>
            </a:r>
            <a:r>
              <a:rPr lang="en-US" dirty="0" err="1"/>
              <a:t>virginiaseagrant</a:t>
            </a:r>
            <a:r>
              <a:rPr lang="en-US" dirty="0"/>
              <a:t>/48707553578/in/album-72157713713768456/, no alterations were made, </a:t>
            </a:r>
            <a:r>
              <a:rPr lang="en-US" sz="1200" b="0" i="0" u="none" strike="noStrike" kern="1200" dirty="0">
                <a:solidFill>
                  <a:schemeClr val="tx1"/>
                </a:solidFill>
                <a:effectLst/>
                <a:latin typeface="+mn-lt"/>
                <a:ea typeface="+mn-ea"/>
                <a:cs typeface="+mn-cs"/>
              </a:rPr>
              <a:t>Photo by Aileen Devlin | Virginia Sea Grant</a:t>
            </a:r>
            <a:endParaRPr lang="en-US" dirty="0"/>
          </a:p>
          <a:p>
            <a:r>
              <a:rPr lang="en-US" dirty="0"/>
              <a:t> </a:t>
            </a:r>
          </a:p>
          <a:p>
            <a:r>
              <a:rPr lang="en-US" dirty="0"/>
              <a:t>Suggested class narration: </a:t>
            </a:r>
          </a:p>
        </p:txBody>
      </p:sp>
      <p:sp>
        <p:nvSpPr>
          <p:cNvPr id="4" name="Slide Number Placeholder 3"/>
          <p:cNvSpPr>
            <a:spLocks noGrp="1"/>
          </p:cNvSpPr>
          <p:nvPr>
            <p:ph type="sldNum" sz="quarter" idx="5"/>
          </p:nvPr>
        </p:nvSpPr>
        <p:spPr/>
        <p:txBody>
          <a:bodyPr/>
          <a:lstStyle/>
          <a:p>
            <a:fld id="{A1FEACCD-C48A-0F42-8FF3-49F0A5C3BB91}" type="slidenum">
              <a:rPr lang="en-US" smtClean="0"/>
              <a:t>1</a:t>
            </a:fld>
            <a:endParaRPr lang="en-US"/>
          </a:p>
        </p:txBody>
      </p:sp>
    </p:spTree>
    <p:extLst>
      <p:ext uri="{BB962C8B-B14F-4D97-AF65-F5344CB8AC3E}">
        <p14:creationId xmlns:p14="http://schemas.microsoft.com/office/powerpoint/2010/main" val="756439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Contact: </a:t>
            </a:r>
            <a:r>
              <a:rPr lang="en-US" dirty="0" err="1"/>
              <a:t>akschneider@vims.edu</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p>
        </p:txBody>
      </p:sp>
      <p:sp>
        <p:nvSpPr>
          <p:cNvPr id="4" name="Slide Number Placeholder 3"/>
          <p:cNvSpPr>
            <a:spLocks noGrp="1"/>
          </p:cNvSpPr>
          <p:nvPr>
            <p:ph type="sldNum" sz="quarter" idx="5"/>
          </p:nvPr>
        </p:nvSpPr>
        <p:spPr/>
        <p:txBody>
          <a:bodyPr/>
          <a:lstStyle/>
          <a:p>
            <a:fld id="{A1FEACCD-C48A-0F42-8FF3-49F0A5C3BB91}" type="slidenum">
              <a:rPr lang="en-US" smtClean="0"/>
              <a:t>2</a:t>
            </a:fld>
            <a:endParaRPr lang="en-US"/>
          </a:p>
        </p:txBody>
      </p:sp>
    </p:spTree>
    <p:extLst>
      <p:ext uri="{BB962C8B-B14F-4D97-AF65-F5344CB8AC3E}">
        <p14:creationId xmlns:p14="http://schemas.microsoft.com/office/powerpoint/2010/main" val="3377625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Whale image source: https://</a:t>
            </a:r>
            <a:r>
              <a:rPr lang="en-US" dirty="0" err="1"/>
              <a:t>photolib.noaa.gov</a:t>
            </a:r>
            <a:r>
              <a:rPr lang="en-US" dirty="0"/>
              <a:t>/Collections/NOAAs-Ark/Whales/</a:t>
            </a:r>
            <a:r>
              <a:rPr lang="en-US" dirty="0" err="1"/>
              <a:t>emodule</a:t>
            </a:r>
            <a:r>
              <a:rPr lang="en-US" dirty="0"/>
              <a:t>/722/</a:t>
            </a:r>
            <a:r>
              <a:rPr lang="en-US" dirty="0" err="1"/>
              <a:t>eitem</a:t>
            </a:r>
            <a:r>
              <a:rPr lang="en-US" dirty="0"/>
              <a:t>/30618</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Butterfly image source: https://</a:t>
            </a:r>
            <a:r>
              <a:rPr lang="en-US" dirty="0" err="1"/>
              <a:t>commons.wikimedia.org</a:t>
            </a:r>
            <a:r>
              <a:rPr lang="en-US" dirty="0"/>
              <a:t>/wiki/</a:t>
            </a:r>
            <a:r>
              <a:rPr lang="en-US" dirty="0" err="1"/>
              <a:t>File:Monarch_butterfly_in_BBG</a:t>
            </a:r>
            <a:r>
              <a:rPr lang="en-US" dirty="0"/>
              <a:t>_(84685).jpg, no alterations were made, author: </a:t>
            </a:r>
            <a:r>
              <a:rPr lang="en-US" sz="1200" b="0" i="0" u="none" strike="noStrike" kern="1200" dirty="0" err="1">
                <a:solidFill>
                  <a:schemeClr val="tx1"/>
                </a:solidFill>
                <a:effectLst/>
                <a:latin typeface="+mn-lt"/>
                <a:ea typeface="+mn-ea"/>
                <a:cs typeface="+mn-cs"/>
              </a:rPr>
              <a:t>Rhododendrites</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Canada goose image source: https://</a:t>
            </a:r>
            <a:r>
              <a:rPr lang="en-US" dirty="0" err="1"/>
              <a:t>commons.wikimedia.org</a:t>
            </a:r>
            <a:r>
              <a:rPr lang="en-US" dirty="0"/>
              <a:t>/wiki/</a:t>
            </a:r>
            <a:r>
              <a:rPr lang="en-US" dirty="0" err="1"/>
              <a:t>File:Canada_goose_flight_cropped_and_NR.jpg</a:t>
            </a:r>
            <a:r>
              <a:rPr lang="en-US" dirty="0"/>
              <a:t>, no alterations were made, i</a:t>
            </a:r>
            <a:r>
              <a:rPr lang="en-US" sz="1200" b="0" i="0" u="none" strike="noStrike" kern="1200" dirty="0">
                <a:solidFill>
                  <a:schemeClr val="tx1"/>
                </a:solidFill>
                <a:effectLst/>
                <a:latin typeface="+mn-lt"/>
                <a:ea typeface="+mn-ea"/>
                <a:cs typeface="+mn-cs"/>
              </a:rPr>
              <a:t>mage taken by Alan D. Wilson, and modified by </a:t>
            </a:r>
            <a:r>
              <a:rPr lang="en-US" sz="1200" b="0" i="0" u="none" strike="noStrike" kern="1200" dirty="0">
                <a:solidFill>
                  <a:schemeClr val="tx1"/>
                </a:solidFill>
                <a:effectLst/>
                <a:latin typeface="+mn-lt"/>
                <a:ea typeface="+mn-ea"/>
                <a:cs typeface="+mn-cs"/>
                <a:hlinkClick r:id="rId3" tooltip="User:Diliff"/>
              </a:rPr>
              <a:t>Diliff</a:t>
            </a:r>
            <a:r>
              <a:rPr lang="en-US" sz="1200" b="0" i="0" u="none" strike="noStrike" kern="1200" dirty="0">
                <a:solidFill>
                  <a:schemeClr val="tx1"/>
                </a:solidFill>
                <a:effectLst/>
                <a:latin typeface="+mn-lt"/>
                <a:ea typeface="+mn-ea"/>
                <a:cs typeface="+mn-cs"/>
              </a:rPr>
              <a:t> (cropped and noise reduction applied)</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Geese, butterflies and whales are all very different animals. However, they have one big trait in common: they migrate long distances.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3</a:t>
            </a:fld>
            <a:endParaRPr lang="en-US"/>
          </a:p>
        </p:txBody>
      </p:sp>
    </p:spTree>
    <p:extLst>
      <p:ext uri="{BB962C8B-B14F-4D97-AF65-F5344CB8AC3E}">
        <p14:creationId xmlns:p14="http://schemas.microsoft.com/office/powerpoint/2010/main" val="31342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www.nature.com</a:t>
            </a:r>
            <a:r>
              <a:rPr lang="en-US" dirty="0"/>
              <a:t>/</a:t>
            </a:r>
            <a:r>
              <a:rPr lang="en-US" dirty="0" err="1"/>
              <a:t>scitable</a:t>
            </a:r>
            <a:r>
              <a:rPr lang="en-US" dirty="0"/>
              <a:t>/knowledge/library/animal-migration-13259533/</a:t>
            </a:r>
          </a:p>
          <a:p>
            <a:r>
              <a:rPr lang="en-US" dirty="0"/>
              <a:t>Image source: https://</a:t>
            </a:r>
            <a:r>
              <a:rPr lang="en-US" dirty="0" err="1"/>
              <a:t>commons.wikimedia.org</a:t>
            </a:r>
            <a:r>
              <a:rPr lang="en-US" dirty="0"/>
              <a:t>/w/</a:t>
            </a:r>
            <a:r>
              <a:rPr lang="en-US" dirty="0" err="1"/>
              <a:t>index.php?search</a:t>
            </a:r>
            <a:r>
              <a:rPr lang="en-US" dirty="0"/>
              <a:t>=</a:t>
            </a:r>
            <a:r>
              <a:rPr lang="en-US" dirty="0" err="1"/>
              <a:t>migration&amp;title</a:t>
            </a:r>
            <a:r>
              <a:rPr lang="en-US" dirty="0"/>
              <a:t>=Special%3ASearch&amp;go=Go&amp;ns0=1&amp;ns6=1&amp;ns12=1&amp;ns14=1&amp;ns100=1&amp;ns106=1#/media/</a:t>
            </a:r>
            <a:r>
              <a:rPr lang="en-US" dirty="0" err="1"/>
              <a:t>File:Wildebeest_Migration_Masai_mara.jpg</a:t>
            </a:r>
            <a:endParaRPr lang="en-US" dirty="0"/>
          </a:p>
          <a:p>
            <a:r>
              <a:rPr lang="en-US" dirty="0"/>
              <a:t>No alterations were made, author: Nature Exploration Safaris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Within many categories of animals, like birds, mammals, insects, and fish, there are species that migrate. Migration is a pattern of behavior in which animals travel from one habitat to another in search of food, better conditions, or reproductive needs. An animal will “know” it is time to migrate when they get a cue or indicator from their environment. These cues can include temperature changes, sunlight changes or food availability. </a:t>
            </a:r>
          </a:p>
        </p:txBody>
      </p:sp>
      <p:sp>
        <p:nvSpPr>
          <p:cNvPr id="4" name="Slide Number Placeholder 3"/>
          <p:cNvSpPr>
            <a:spLocks noGrp="1"/>
          </p:cNvSpPr>
          <p:nvPr>
            <p:ph type="sldNum" sz="quarter" idx="5"/>
          </p:nvPr>
        </p:nvSpPr>
        <p:spPr/>
        <p:txBody>
          <a:bodyPr/>
          <a:lstStyle/>
          <a:p>
            <a:fld id="{A1FEACCD-C48A-0F42-8FF3-49F0A5C3BB91}" type="slidenum">
              <a:rPr lang="en-US" smtClean="0"/>
              <a:t>4</a:t>
            </a:fld>
            <a:endParaRPr lang="en-US"/>
          </a:p>
        </p:txBody>
      </p:sp>
    </p:spTree>
    <p:extLst>
      <p:ext uri="{BB962C8B-B14F-4D97-AF65-F5344CB8AC3E}">
        <p14:creationId xmlns:p14="http://schemas.microsoft.com/office/powerpoint/2010/main" val="2035867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Blue crab pile image source: https://</a:t>
            </a:r>
            <a:r>
              <a:rPr lang="en-US" dirty="0" err="1"/>
              <a:t>commons.wikimedia.org</a:t>
            </a:r>
            <a:r>
              <a:rPr lang="en-US" dirty="0"/>
              <a:t>/wiki/</a:t>
            </a:r>
            <a:r>
              <a:rPr lang="en-US" dirty="0" err="1"/>
              <a:t>File:Blue_crabs.jpg</a:t>
            </a:r>
            <a:r>
              <a:rPr lang="en-US" dirty="0"/>
              <a:t>, photo was cropped, photo by Tim </a:t>
            </a:r>
            <a:r>
              <a:rPr lang="en-US" dirty="0" err="1"/>
              <a:t>Evanson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Blue crab sponge image source: https://</a:t>
            </a:r>
            <a:r>
              <a:rPr lang="en-US" dirty="0" err="1"/>
              <a:t>www.flickr.com</a:t>
            </a:r>
            <a:r>
              <a:rPr lang="en-US" dirty="0"/>
              <a:t>/photos/</a:t>
            </a:r>
            <a:r>
              <a:rPr lang="en-US" dirty="0" err="1"/>
              <a:t>virginiaseagrant</a:t>
            </a:r>
            <a:r>
              <a:rPr lang="en-US" dirty="0"/>
              <a:t>/48707553578/in/album-72157713713768456/, photo was cropped, </a:t>
            </a:r>
            <a:r>
              <a:rPr lang="en-US" sz="1200" b="0" i="0" u="none" strike="noStrike" kern="1200" dirty="0">
                <a:solidFill>
                  <a:schemeClr val="tx1"/>
                </a:solidFill>
                <a:effectLst/>
                <a:latin typeface="+mn-lt"/>
                <a:ea typeface="+mn-ea"/>
                <a:cs typeface="+mn-cs"/>
              </a:rPr>
              <a:t>Photo by Aileen Devlin | Virginia Sea Grant</a:t>
            </a:r>
            <a:endParaRPr lang="en-US" dirty="0"/>
          </a:p>
          <a:p>
            <a:r>
              <a:rPr lang="en-US"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Blue crabs are another species that migrates. Blue crabs live in estuaries, and their different life stages migrate through the estuary to find food and habitat. Adult female blue crabs also migrate to deposit their eggs.  (que animation) here you can see an egg bearing female, colloquially called a sponge crab </a:t>
            </a:r>
          </a:p>
          <a:p>
            <a:endParaRPr lang="en-US" dirty="0"/>
          </a:p>
          <a:p>
            <a:endParaRPr lang="en-US" dirty="0"/>
          </a:p>
          <a:p>
            <a:r>
              <a:rPr lang="en-US" dirty="0"/>
              <a:t>*if a student asks why the female is called a sponge crab when she is egg bearing, it is simply because the orange mass resembles a sponge</a:t>
            </a:r>
          </a:p>
        </p:txBody>
      </p:sp>
      <p:sp>
        <p:nvSpPr>
          <p:cNvPr id="4" name="Slide Number Placeholder 3"/>
          <p:cNvSpPr>
            <a:spLocks noGrp="1"/>
          </p:cNvSpPr>
          <p:nvPr>
            <p:ph type="sldNum" sz="quarter" idx="5"/>
          </p:nvPr>
        </p:nvSpPr>
        <p:spPr/>
        <p:txBody>
          <a:bodyPr/>
          <a:lstStyle/>
          <a:p>
            <a:fld id="{A1FEACCD-C48A-0F42-8FF3-49F0A5C3BB91}" type="slidenum">
              <a:rPr lang="en-US" smtClean="0"/>
              <a:t>5</a:t>
            </a:fld>
            <a:endParaRPr lang="en-US"/>
          </a:p>
        </p:txBody>
      </p:sp>
    </p:spTree>
    <p:extLst>
      <p:ext uri="{BB962C8B-B14F-4D97-AF65-F5344CB8AC3E}">
        <p14:creationId xmlns:p14="http://schemas.microsoft.com/office/powerpoint/2010/main" val="2422123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Blue crab eggs image source: Kim Kraeer, Lucy Van Essen-Fishman,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zoea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megalopae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ovigerous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Blue crabs grow through many different life stages that look very different, just like how a caterpillar grows into a butterfly!.  The first life stage is the eggs (que animation). The eggs are attached to the abdomen of the mother which you can see if you skip ahead to the last life stage. The eggs develop attached the mother and when they hatch free swimming larvae called zoea, which are microscopic (que animation). The zoea develop into a second larval stage called a megalopae (que animation) which then develops into the first life stage that is what we would recognize as a crab (que animation).  Juvenile crabs look very similar to the adults, they are just smaller and have less pronounced coloring. They grow into adults (que animation), which will mate and the females will become ovigerous females (que animation). Ovigerous females is a fancy way of saying egg bearing, or you might here them called “sponge crabs”</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6</a:t>
            </a:fld>
            <a:endParaRPr lang="en-US"/>
          </a:p>
        </p:txBody>
      </p:sp>
    </p:spTree>
    <p:extLst>
      <p:ext uri="{BB962C8B-B14F-4D97-AF65-F5344CB8AC3E}">
        <p14:creationId xmlns:p14="http://schemas.microsoft.com/office/powerpoint/2010/main" val="2610408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kern="1200" dirty="0">
                <a:solidFill>
                  <a:schemeClr val="tx1"/>
                </a:solidFill>
                <a:effectLst/>
                <a:latin typeface="+mn-lt"/>
                <a:ea typeface="+mn-ea"/>
                <a:cs typeface="+mn-cs"/>
              </a:rPr>
              <a:t>Image source: Alexandra Schneider, Virginia Institute of Marine Science </a:t>
            </a: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p>
          <a:p>
            <a:pPr fontAlgn="base"/>
            <a:r>
              <a:rPr lang="en-US" sz="1200" b="0" i="0" u="none" strike="noStrike" kern="1200" dirty="0">
                <a:solidFill>
                  <a:schemeClr val="tx1"/>
                </a:solidFill>
                <a:effectLst/>
                <a:latin typeface="+mn-lt"/>
                <a:ea typeface="+mn-ea"/>
                <a:cs typeface="+mn-cs"/>
              </a:rPr>
              <a:t> Photo by </a:t>
            </a:r>
            <a:r>
              <a:rPr lang="en-US" sz="1200" b="0" i="0" u="sng" kern="1200" dirty="0">
                <a:solidFill>
                  <a:schemeClr val="tx1"/>
                </a:solidFill>
                <a:effectLst/>
                <a:latin typeface="+mn-lt"/>
                <a:ea typeface="+mn-ea"/>
                <a:cs typeface="+mn-cs"/>
                <a:hlinkClick r:id="rId3"/>
              </a:rPr>
              <a:t>jere7my tho?rpe</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flickr</a:t>
            </a:r>
            <a:r>
              <a:rPr lang="en-US" sz="1200" b="0" i="0" u="none" strike="noStrike" kern="1200" dirty="0">
                <a:solidFill>
                  <a:schemeClr val="tx1"/>
                </a:solidFill>
                <a:effectLst/>
                <a:latin typeface="+mn-lt"/>
                <a:ea typeface="+mn-ea"/>
                <a:cs typeface="+mn-cs"/>
              </a:rPr>
              <a:t>/</a:t>
            </a:r>
            <a:r>
              <a:rPr lang="en-US" sz="1200" b="0" i="0" u="sng" kern="1200" dirty="0">
                <a:solidFill>
                  <a:schemeClr val="tx1"/>
                </a:solidFill>
                <a:effectLst/>
                <a:latin typeface="+mn-lt"/>
                <a:ea typeface="+mn-ea"/>
                <a:cs typeface="+mn-cs"/>
                <a:hlinkClick r:id="rId4"/>
              </a:rPr>
              <a:t>CC BY NC-SA 2.0</a:t>
            </a:r>
            <a:r>
              <a:rPr lang="en-US" sz="1200" b="0" i="0" u="sng" kern="1200" dirty="0">
                <a:solidFill>
                  <a:schemeClr val="tx1"/>
                </a:solidFill>
                <a:effectLst/>
                <a:latin typeface="+mn-lt"/>
                <a:ea typeface="+mn-ea"/>
                <a:cs typeface="+mn-cs"/>
              </a:rPr>
              <a:t>, no alterations were made</a:t>
            </a:r>
          </a:p>
          <a:p>
            <a:pPr fontAlgn="base"/>
            <a:endParaRPr lang="en-US" sz="1200" kern="1200" dirty="0">
              <a:solidFill>
                <a:schemeClr val="tx1"/>
              </a:solidFill>
              <a:effectLst/>
              <a:latin typeface="+mn-lt"/>
              <a:ea typeface="+mn-ea"/>
              <a:cs typeface="+mn-cs"/>
            </a:endParaRPr>
          </a:p>
          <a:p>
            <a:pPr fontAlgn="base"/>
            <a:r>
              <a:rPr lang="en-US" dirty="0"/>
              <a:t>Suggested class narration: </a:t>
            </a: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 way to tell if blue crabs are adults or juveniles is by their size. Blue crabs are measured from lateral spine to lateral spine, a measurement called carapace width (que animation).  Juvenile crabs are typically 80mm and smaller while adults are typically 115 mm and larger. Between 80 mm and 115mm a crab can be mature or immature because j</a:t>
            </a:r>
            <a:r>
              <a:rPr lang="en-US" dirty="0"/>
              <a:t>ust </a:t>
            </a:r>
            <a:r>
              <a:rPr lang="en-US" sz="1200" kern="1200" dirty="0">
                <a:solidFill>
                  <a:schemeClr val="tx1"/>
                </a:solidFill>
                <a:effectLst/>
                <a:latin typeface="+mn-lt"/>
                <a:ea typeface="+mn-ea"/>
                <a:cs typeface="+mn-cs"/>
              </a:rPr>
              <a:t>like people, crabs grow and mature at  different rates and sizes.  Juvenile crabs typically have less pronounced colors on their carapace, or shell (que animation), than adult crabs (que animation). This is because being a brown or sandy color help them hide from predators more easily. (Que animation) Question for the class: What size crab do you think fishers prefer? Why?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student  may ask about other ways to tell if a crab is adult or not. You can also tell female maturity by the shape of their abdomen, but this does not apply to male crabs and we did not go into detail in this lesson plan. More information on crab abdomens can be found at: </a:t>
            </a: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https://</a:t>
            </a:r>
            <a:r>
              <a:rPr lang="en-US" sz="1200" kern="1200" dirty="0" err="1">
                <a:solidFill>
                  <a:schemeClr val="tx1"/>
                </a:solidFill>
                <a:effectLst/>
                <a:latin typeface="+mn-lt"/>
                <a:ea typeface="+mn-ea"/>
                <a:cs typeface="+mn-cs"/>
              </a:rPr>
              <a:t>www.bluecrab.info</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identification.html</a:t>
            </a:r>
            <a:r>
              <a:rPr lang="en-US" sz="1200" kern="1200" dirty="0">
                <a:solidFill>
                  <a:schemeClr val="tx1"/>
                </a:solidFill>
                <a:effectLst/>
                <a:latin typeface="+mn-lt"/>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1FEACCD-C48A-0F42-8FF3-49F0A5C3BB91}" type="slidenum">
              <a:rPr lang="en-US" smtClean="0"/>
              <a:t>7</a:t>
            </a:fld>
            <a:endParaRPr lang="en-US"/>
          </a:p>
        </p:txBody>
      </p:sp>
    </p:spTree>
    <p:extLst>
      <p:ext uri="{BB962C8B-B14F-4D97-AF65-F5344CB8AC3E}">
        <p14:creationId xmlns:p14="http://schemas.microsoft.com/office/powerpoint/2010/main" val="260532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0" i="0" u="none" strike="noStrike" kern="1200" dirty="0">
                <a:solidFill>
                  <a:schemeClr val="tx1"/>
                </a:solidFill>
                <a:effectLst/>
                <a:latin typeface="+mn-lt"/>
                <a:ea typeface="+mn-ea"/>
                <a:cs typeface="+mn-cs"/>
              </a:rPr>
              <a:t>Estuary Image source: </a:t>
            </a:r>
            <a:r>
              <a:rPr lang="en-US" sz="1200" b="0" i="0" kern="1200" dirty="0">
                <a:solidFill>
                  <a:schemeClr val="tx1"/>
                </a:solidFill>
                <a:effectLst/>
                <a:latin typeface="+mn-lt"/>
                <a:ea typeface="+mn-ea"/>
                <a:cs typeface="+mn-cs"/>
              </a:rPr>
              <a:t>Jane Thomas</a:t>
            </a:r>
            <a:r>
              <a:rPr lang="en-US" sz="3600" b="0" i="0" u="none" strike="noStrike" kern="1200" dirty="0">
                <a:solidFill>
                  <a:schemeClr val="tx1"/>
                </a:solidFill>
                <a:effectLst/>
                <a:latin typeface="+mn-lt"/>
                <a:ea typeface="+mn-ea"/>
                <a:cs typeface="+mn-cs"/>
              </a:rPr>
              <a:t>, Integration and Application Network, University of Maryland Center for Environmental Science (</a:t>
            </a:r>
            <a:r>
              <a:rPr lang="en-US" sz="3600" b="1" i="0" u="none" strike="noStrike" kern="1200" dirty="0" err="1">
                <a:solidFill>
                  <a:schemeClr val="tx1"/>
                </a:solidFill>
                <a:effectLst/>
                <a:latin typeface="+mn-lt"/>
                <a:ea typeface="+mn-ea"/>
                <a:cs typeface="+mn-cs"/>
              </a:rPr>
              <a:t>ian</a:t>
            </a:r>
            <a:r>
              <a:rPr lang="en-US" sz="3600" b="0" i="0" u="none" strike="noStrike" kern="1200" dirty="0" err="1">
                <a:solidFill>
                  <a:schemeClr val="tx1"/>
                </a:solidFill>
                <a:effectLst/>
                <a:latin typeface="+mn-lt"/>
                <a:ea typeface="+mn-ea"/>
                <a:cs typeface="+mn-cs"/>
              </a:rPr>
              <a:t>.</a:t>
            </a:r>
            <a:r>
              <a:rPr lang="en-US" sz="3600" b="1" i="0" u="none" strike="noStrike" kern="1200" dirty="0" err="1">
                <a:solidFill>
                  <a:schemeClr val="tx1"/>
                </a:solidFill>
                <a:effectLst/>
                <a:latin typeface="+mn-lt"/>
                <a:ea typeface="+mn-ea"/>
                <a:cs typeface="+mn-cs"/>
              </a:rPr>
              <a:t>umces</a:t>
            </a:r>
            <a:r>
              <a:rPr lang="en-US" sz="3600" b="0" i="0" u="none" strike="noStrike" kern="1200" dirty="0" err="1">
                <a:solidFill>
                  <a:schemeClr val="tx1"/>
                </a:solidFill>
                <a:effectLst/>
                <a:latin typeface="+mn-lt"/>
                <a:ea typeface="+mn-ea"/>
                <a:cs typeface="+mn-cs"/>
              </a:rPr>
              <a:t>.edu</a:t>
            </a:r>
            <a:r>
              <a:rPr lang="en-US" sz="3600" b="0" i="0" u="none" strike="noStrike" kern="1200" dirty="0">
                <a:solidFill>
                  <a:schemeClr val="tx1"/>
                </a:solidFill>
                <a:effectLst/>
                <a:latin typeface="+mn-lt"/>
                <a:ea typeface="+mn-ea"/>
                <a:cs typeface="+mn-cs"/>
              </a:rPr>
              <a:t>/</a:t>
            </a:r>
            <a:r>
              <a:rPr lang="en-US" sz="3600" b="0" i="0" u="none" strike="noStrike" kern="1200" dirty="0" err="1">
                <a:solidFill>
                  <a:schemeClr val="tx1"/>
                </a:solidFill>
                <a:effectLst/>
                <a:latin typeface="+mn-lt"/>
                <a:ea typeface="+mn-ea"/>
                <a:cs typeface="+mn-cs"/>
              </a:rPr>
              <a:t>imagelibrary</a:t>
            </a:r>
            <a:r>
              <a:rPr lang="en-US" sz="3600" b="0" i="0" u="none" strike="noStrike" kern="1200" dirty="0">
                <a:solidFill>
                  <a:schemeClr val="tx1"/>
                </a:solidFill>
                <a:effectLst/>
                <a:latin typeface="+mn-lt"/>
                <a:ea typeface="+mn-ea"/>
                <a:cs typeface="+mn-cs"/>
              </a:rPr>
              <a:t>/)</a:t>
            </a:r>
            <a:endParaRPr lang="en-US" sz="3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3600" dirty="0"/>
              <a:t>Suggested class narration:  Based on whether a crab is male or female, or if a crab is an adult or juvenile, they will use/live in different parts of the estuary based on its abiotic and biotic characteristics (que animation). An abiotic condition is a nonliving factor that impacts animals in an ecosystem, like temperature and salinity. While a biotic factor is a living thing that impacts animals in an ecosystem, like habitat, predators, or prey. (que animation) Keep in mind these different abiotic and biotic conditions when we discuss migration and blue crab movement. </a:t>
            </a:r>
          </a:p>
          <a:p>
            <a:endParaRPr lang="en-US" sz="3600" dirty="0"/>
          </a:p>
          <a:p>
            <a:r>
              <a:rPr lang="en-US" sz="3600" dirty="0"/>
              <a:t>*It is important to keep in mind that habitat can also be considered an abiotic factor in ecosystems. However, in the case of blue crabs, many of their habitats are living and thus we consider it a biotic factor (e.g. salt marsh, sea grass, oyster reefs)</a:t>
            </a:r>
          </a:p>
        </p:txBody>
      </p:sp>
      <p:sp>
        <p:nvSpPr>
          <p:cNvPr id="4" name="Slide Number Placeholder 3"/>
          <p:cNvSpPr>
            <a:spLocks noGrp="1"/>
          </p:cNvSpPr>
          <p:nvPr>
            <p:ph type="sldNum" sz="quarter" idx="5"/>
          </p:nvPr>
        </p:nvSpPr>
        <p:spPr/>
        <p:txBody>
          <a:bodyPr/>
          <a:lstStyle/>
          <a:p>
            <a:fld id="{A1FEACCD-C48A-0F42-8FF3-49F0A5C3BB91}" type="slidenum">
              <a:rPr lang="en-US" smtClean="0"/>
              <a:t>8</a:t>
            </a:fld>
            <a:endParaRPr lang="en-US"/>
          </a:p>
        </p:txBody>
      </p:sp>
    </p:spTree>
    <p:extLst>
      <p:ext uri="{BB962C8B-B14F-4D97-AF65-F5344CB8AC3E}">
        <p14:creationId xmlns:p14="http://schemas.microsoft.com/office/powerpoint/2010/main" val="639785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Author Name,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Estuaries are characterized by semi enclosed bodies of water where fresh water (que animation) and saltwater (que animation) meet.  These two types of water meet and mix creating brackish water (que animation 2x). Brackish water is a mix between salty and fresh water. (que animation) The saltiness is measured by salinity in a unit called parts per thousands. Fresh water is 0 ppt salinity (que animation) while saltwater is about 35 ppt salinity (que animation).  The closer you are to the freshwater source the lower the salinity and the closer you are to the saltwater the higher the salinity is. (que animation 3x)</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9</a:t>
            </a:fld>
            <a:endParaRPr lang="en-US"/>
          </a:p>
        </p:txBody>
      </p:sp>
    </p:spTree>
    <p:extLst>
      <p:ext uri="{BB962C8B-B14F-4D97-AF65-F5344CB8AC3E}">
        <p14:creationId xmlns:p14="http://schemas.microsoft.com/office/powerpoint/2010/main" val="3908209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Salt marsh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Sea Grass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Amphipod image source: Dieter Tracey,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Oyster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Menhaden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Juvenile crabs are the smallest crabs and they prefer low salinity areas with nursery habitats. The low salinity helps them grow quickly and the nursery habitats have structure and lots of areas to hide from predators and food. Some blue crab preferred nursery habitats are sea grass beds, oyster reefs, woody debris, and salt marshes. </a:t>
            </a:r>
            <a:r>
              <a:rPr lang="en-US" sz="1200" dirty="0"/>
              <a:t>Juveniles like to eat small amphipods, bivalves, plant matter, and fish.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amphipod could be compared to an underwater insect if a student is confused</a:t>
            </a:r>
          </a:p>
        </p:txBody>
      </p:sp>
      <p:sp>
        <p:nvSpPr>
          <p:cNvPr id="4" name="Slide Number Placeholder 3"/>
          <p:cNvSpPr>
            <a:spLocks noGrp="1"/>
          </p:cNvSpPr>
          <p:nvPr>
            <p:ph type="sldNum" sz="quarter" idx="5"/>
          </p:nvPr>
        </p:nvSpPr>
        <p:spPr/>
        <p:txBody>
          <a:bodyPr/>
          <a:lstStyle/>
          <a:p>
            <a:fld id="{A1FEACCD-C48A-0F42-8FF3-49F0A5C3BB91}" type="slidenum">
              <a:rPr lang="en-US" smtClean="0"/>
              <a:t>10</a:t>
            </a:fld>
            <a:endParaRPr lang="en-US"/>
          </a:p>
        </p:txBody>
      </p:sp>
    </p:spTree>
    <p:extLst>
      <p:ext uri="{BB962C8B-B14F-4D97-AF65-F5344CB8AC3E}">
        <p14:creationId xmlns:p14="http://schemas.microsoft.com/office/powerpoint/2010/main" val="3429243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Oyster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Menhaden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Once a crab grows into adulthood, they move from low salinity areas to brackish, mid salinity waters. Adults do not rely on nursery habitats because they have much fewer predators. Adults look for food such as oysters, fish, juvenile blue crabs and other invertebrates. Adults look for mates in mid salinity waters. Once the males and females mate, males will stay in low to mid salinity waters where there is ample food and good growing conditions.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blue crabs are cannibalistic </a:t>
            </a:r>
          </a:p>
        </p:txBody>
      </p:sp>
      <p:sp>
        <p:nvSpPr>
          <p:cNvPr id="4" name="Slide Number Placeholder 3"/>
          <p:cNvSpPr>
            <a:spLocks noGrp="1"/>
          </p:cNvSpPr>
          <p:nvPr>
            <p:ph type="sldNum" sz="quarter" idx="5"/>
          </p:nvPr>
        </p:nvSpPr>
        <p:spPr/>
        <p:txBody>
          <a:bodyPr/>
          <a:lstStyle/>
          <a:p>
            <a:fld id="{A1FEACCD-C48A-0F42-8FF3-49F0A5C3BB91}" type="slidenum">
              <a:rPr lang="en-US" smtClean="0"/>
              <a:t>11</a:t>
            </a:fld>
            <a:endParaRPr lang="en-US"/>
          </a:p>
        </p:txBody>
      </p:sp>
    </p:spTree>
    <p:extLst>
      <p:ext uri="{BB962C8B-B14F-4D97-AF65-F5344CB8AC3E}">
        <p14:creationId xmlns:p14="http://schemas.microsoft.com/office/powerpoint/2010/main" val="140923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ovigerous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While male crabs will stay in low-mid salinity water, adult female crabs will migrate to higher salinity waters. Once in high salinity waters, they will deposit their eggs onto their abdomen. Female blue crabs seek high salinity waters because the crab eggs and larvae require high salinities to develop correctly.  (Que animation) In the Chesapeake Bay, female blue crabs will migrate up to 250 km to find high salinity waters, that is equivalent to 155 miles or 2,734 football fields! </a:t>
            </a:r>
          </a:p>
        </p:txBody>
      </p:sp>
      <p:sp>
        <p:nvSpPr>
          <p:cNvPr id="4" name="Slide Number Placeholder 3"/>
          <p:cNvSpPr>
            <a:spLocks noGrp="1"/>
          </p:cNvSpPr>
          <p:nvPr>
            <p:ph type="sldNum" sz="quarter" idx="5"/>
          </p:nvPr>
        </p:nvSpPr>
        <p:spPr/>
        <p:txBody>
          <a:bodyPr/>
          <a:lstStyle/>
          <a:p>
            <a:fld id="{A1FEACCD-C48A-0F42-8FF3-49F0A5C3BB91}" type="slidenum">
              <a:rPr lang="en-US" smtClean="0"/>
              <a:t>12</a:t>
            </a:fld>
            <a:endParaRPr lang="en-US"/>
          </a:p>
        </p:txBody>
      </p:sp>
    </p:spTree>
    <p:extLst>
      <p:ext uri="{BB962C8B-B14F-4D97-AF65-F5344CB8AC3E}">
        <p14:creationId xmlns:p14="http://schemas.microsoft.com/office/powerpoint/2010/main" val="13511617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ovigerous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When adult females produce their eggs, they are a bright orange. The orange color is the yolk of the egg, just like a chicken’s egg has a yellow yolk. As the larvae in the eggs develop, they consume the yolk and grow. So, the eggs will turn from an orange color to brown to black! The development of the eggs take 7-14 days. When the eggs are black the larvae will hatch</a:t>
            </a:r>
          </a:p>
        </p:txBody>
      </p:sp>
      <p:sp>
        <p:nvSpPr>
          <p:cNvPr id="4" name="Slide Number Placeholder 3"/>
          <p:cNvSpPr>
            <a:spLocks noGrp="1"/>
          </p:cNvSpPr>
          <p:nvPr>
            <p:ph type="sldNum" sz="quarter" idx="5"/>
          </p:nvPr>
        </p:nvSpPr>
        <p:spPr/>
        <p:txBody>
          <a:bodyPr/>
          <a:lstStyle/>
          <a:p>
            <a:fld id="{A1FEACCD-C48A-0F42-8FF3-49F0A5C3BB91}" type="slidenum">
              <a:rPr lang="en-US" smtClean="0"/>
              <a:t>13</a:t>
            </a:fld>
            <a:endParaRPr lang="en-US"/>
          </a:p>
        </p:txBody>
      </p:sp>
    </p:spTree>
    <p:extLst>
      <p:ext uri="{BB962C8B-B14F-4D97-AF65-F5344CB8AC3E}">
        <p14:creationId xmlns:p14="http://schemas.microsoft.com/office/powerpoint/2010/main" val="23227154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zoea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a:t>
            </a:r>
            <a:r>
              <a:rPr lang="en-US" sz="1200" dirty="0"/>
              <a:t>After the eggs hatch, female blue crabs remain in the high salinity areas where they prepare for their next eggs. The hatched larvae are released into offshore, out of the estuary where they will develop for about 30 day. Offshore there are fewer predators to eat zoea, which are very small and vulnerable!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14</a:t>
            </a:fld>
            <a:endParaRPr lang="en-US"/>
          </a:p>
        </p:txBody>
      </p:sp>
    </p:spTree>
    <p:extLst>
      <p:ext uri="{BB962C8B-B14F-4D97-AF65-F5344CB8AC3E}">
        <p14:creationId xmlns:p14="http://schemas.microsoft.com/office/powerpoint/2010/main" val="3201501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zoea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megalopae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After the </a:t>
            </a:r>
            <a:r>
              <a:rPr lang="en-US" sz="1200" dirty="0"/>
              <a:t>larvae develop, they will then metamorphose into megalopae and re enter the estuary. Megalopae will then metamorphose into juvenile crabs and seek nursery habitat in lower salinity areas!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15</a:t>
            </a:fld>
            <a:endParaRPr lang="en-US"/>
          </a:p>
        </p:txBody>
      </p:sp>
    </p:spTree>
    <p:extLst>
      <p:ext uri="{BB962C8B-B14F-4D97-AF65-F5344CB8AC3E}">
        <p14:creationId xmlns:p14="http://schemas.microsoft.com/office/powerpoint/2010/main" val="378507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ovigerous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zoea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megalopae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Suggested class narration:  And here you can see an overview of the blue crab juveniles moving out of the low salinity areas to mid salinity areas as adults. After which the females continue to migrate to high salinity areas where they will produce eggs that will hatch into larval zoea that develop in high salinity water and metamorphose into larval megalopae and then into juvenile blue crabs. </a:t>
            </a:r>
          </a:p>
        </p:txBody>
      </p:sp>
      <p:sp>
        <p:nvSpPr>
          <p:cNvPr id="4" name="Slide Number Placeholder 3"/>
          <p:cNvSpPr>
            <a:spLocks noGrp="1"/>
          </p:cNvSpPr>
          <p:nvPr>
            <p:ph type="sldNum" sz="quarter" idx="5"/>
          </p:nvPr>
        </p:nvSpPr>
        <p:spPr/>
        <p:txBody>
          <a:bodyPr/>
          <a:lstStyle/>
          <a:p>
            <a:fld id="{A1FEACCD-C48A-0F42-8FF3-49F0A5C3BB91}" type="slidenum">
              <a:rPr lang="en-US" smtClean="0"/>
              <a:t>16</a:t>
            </a:fld>
            <a:endParaRPr lang="en-US"/>
          </a:p>
        </p:txBody>
      </p:sp>
    </p:spTree>
    <p:extLst>
      <p:ext uri="{BB962C8B-B14F-4D97-AF65-F5344CB8AC3E}">
        <p14:creationId xmlns:p14="http://schemas.microsoft.com/office/powerpoint/2010/main" val="16987498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Estuary Image source: </a:t>
            </a:r>
            <a:r>
              <a:rPr lang="en-US" sz="800" b="0" i="0" kern="1200" dirty="0">
                <a:solidFill>
                  <a:schemeClr val="tx1"/>
                </a:solidFill>
                <a:effectLst/>
                <a:latin typeface="+mn-lt"/>
                <a:ea typeface="+mn-ea"/>
                <a:cs typeface="+mn-cs"/>
              </a:rPr>
              <a:t>Jane Thomas</a:t>
            </a:r>
            <a:r>
              <a:rPr lang="en-US" sz="1200" b="0" i="0" u="none" strike="noStrike" kern="1200" dirty="0">
                <a:solidFill>
                  <a:schemeClr val="tx1"/>
                </a:solidFill>
                <a:effectLst/>
                <a:latin typeface="+mn-lt"/>
                <a:ea typeface="+mn-ea"/>
                <a:cs typeface="+mn-cs"/>
              </a:rPr>
              <a:t>, Integration and Application Network, University of Maryland Center for Environmental Science (</a:t>
            </a:r>
            <a:r>
              <a:rPr lang="en-US" sz="1200" b="1" i="0" u="none" strike="noStrike" kern="1200" dirty="0" err="1">
                <a:solidFill>
                  <a:schemeClr val="tx1"/>
                </a:solidFill>
                <a:effectLst/>
                <a:latin typeface="+mn-lt"/>
                <a:ea typeface="+mn-ea"/>
                <a:cs typeface="+mn-cs"/>
              </a:rPr>
              <a:t>ian</a:t>
            </a:r>
            <a:r>
              <a:rPr lang="en-US" sz="1200" b="0" i="0" u="none" strike="noStrike" kern="1200" dirty="0" err="1">
                <a:solidFill>
                  <a:schemeClr val="tx1"/>
                </a:solidFill>
                <a:effectLst/>
                <a:latin typeface="+mn-lt"/>
                <a:ea typeface="+mn-ea"/>
                <a:cs typeface="+mn-cs"/>
              </a:rPr>
              <a:t>.</a:t>
            </a:r>
            <a:r>
              <a:rPr lang="en-US" sz="1200" b="1" i="0" u="none" strike="noStrike" kern="1200" dirty="0" err="1">
                <a:solidFill>
                  <a:schemeClr val="tx1"/>
                </a:solidFill>
                <a:effectLst/>
                <a:latin typeface="+mn-lt"/>
                <a:ea typeface="+mn-ea"/>
                <a:cs typeface="+mn-cs"/>
              </a:rPr>
              <a:t>umces</a:t>
            </a:r>
            <a:r>
              <a:rPr lang="en-US" sz="1200" b="0" i="0" u="none" strike="noStrike" kern="1200" dirty="0" err="1">
                <a:solidFill>
                  <a:schemeClr val="tx1"/>
                </a:solidFill>
                <a:effectLst/>
                <a:latin typeface="+mn-lt"/>
                <a:ea typeface="+mn-ea"/>
                <a:cs typeface="+mn-cs"/>
              </a:rPr>
              <a:t>.edu</a:t>
            </a:r>
            <a:r>
              <a:rPr lang="en-US" sz="1200" b="0" i="0" u="none" strike="noStrike" kern="1200" dirty="0">
                <a:solidFill>
                  <a:schemeClr val="tx1"/>
                </a:solidFill>
                <a:effectLst/>
                <a:latin typeface="+mn-lt"/>
                <a:ea typeface="+mn-ea"/>
                <a:cs typeface="+mn-cs"/>
              </a:rPr>
              <a:t>/</a:t>
            </a:r>
            <a:r>
              <a:rPr lang="en-US" sz="1200" b="0" i="0" u="none" strike="noStrike" kern="1200" dirty="0" err="1">
                <a:solidFill>
                  <a:schemeClr val="tx1"/>
                </a:solidFill>
                <a:effectLst/>
                <a:latin typeface="+mn-lt"/>
                <a:ea typeface="+mn-ea"/>
                <a:cs typeface="+mn-cs"/>
              </a:rPr>
              <a:t>imagelibrary</a:t>
            </a:r>
            <a:r>
              <a:rPr lang="en-US" sz="1200" b="0" i="0" u="none" strike="noStrike" kern="1200" dirty="0">
                <a:solidFill>
                  <a:schemeClr val="tx1"/>
                </a:solidFill>
                <a:effectLst/>
                <a:latin typeface="+mn-lt"/>
                <a:ea typeface="+mn-ea"/>
                <a:cs typeface="+mn-cs"/>
              </a:rPr>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adult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ovigerous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Blue crab zoea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megalopae image source: Chip Chenery,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Blue crab juvenile image source: Tracey Saxby, Integration and Application Network, University of Maryland Center for Environmental Science (</a:t>
            </a:r>
            <a:r>
              <a:rPr lang="en-US" sz="1200" b="1" kern="1200" dirty="0" err="1">
                <a:solidFill>
                  <a:schemeClr val="tx1"/>
                </a:solidFill>
                <a:effectLst/>
                <a:latin typeface="+mn-lt"/>
                <a:ea typeface="+mn-ea"/>
                <a:cs typeface="+mn-cs"/>
              </a:rPr>
              <a:t>ian</a:t>
            </a:r>
            <a:r>
              <a:rPr lang="en-US" sz="1200" kern="1200" dirty="0" err="1">
                <a:solidFill>
                  <a:schemeClr val="tx1"/>
                </a:solidFill>
                <a:effectLst/>
                <a:latin typeface="+mn-lt"/>
                <a:ea typeface="+mn-ea"/>
                <a:cs typeface="+mn-cs"/>
              </a:rPr>
              <a:t>.</a:t>
            </a:r>
            <a:r>
              <a:rPr lang="en-US" sz="1200" b="1" kern="1200" dirty="0" err="1">
                <a:solidFill>
                  <a:schemeClr val="tx1"/>
                </a:solidFill>
                <a:effectLst/>
                <a:latin typeface="+mn-lt"/>
                <a:ea typeface="+mn-ea"/>
                <a:cs typeface="+mn-cs"/>
              </a:rPr>
              <a:t>umces</a:t>
            </a:r>
            <a:r>
              <a:rPr lang="en-US" sz="1200" kern="1200" dirty="0" err="1">
                <a:solidFill>
                  <a:schemeClr val="tx1"/>
                </a:solidFill>
                <a:effectLst/>
                <a:latin typeface="+mn-lt"/>
                <a:ea typeface="+mn-ea"/>
                <a:cs typeface="+mn-cs"/>
              </a:rPr>
              <a:t>.edu</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imagelibrary</a:t>
            </a:r>
            <a:r>
              <a:rPr lang="en-US" sz="1200" kern="1200" dirty="0">
                <a:solidFill>
                  <a:schemeClr val="tx1"/>
                </a:solidFill>
                <a:effectLst/>
                <a:latin typeface="+mn-lt"/>
                <a:ea typeface="+mn-ea"/>
                <a:cs typeface="+mn-cs"/>
              </a:rPr>
              <a:t>/)</a:t>
            </a:r>
          </a:p>
          <a:p>
            <a:endParaRPr lang="en-US" dirty="0"/>
          </a:p>
          <a:p>
            <a:r>
              <a:rPr lang="en-US" dirty="0"/>
              <a:t>Suggested class narration:  Scientist study blue crab migration because it is very important to study migration so scientists know where different life stages are and at what abundance so they can inform blue crab managers and blue crab fishers. Juveniles are very vulnerable to predators and and many of them will not make it to adulthood. The female migration is similar as females may be fished along the way.  By understanding the migration, we learn more about how to sustainably protect and fish the population</a:t>
            </a:r>
          </a:p>
        </p:txBody>
      </p:sp>
      <p:sp>
        <p:nvSpPr>
          <p:cNvPr id="4" name="Slide Number Placeholder 3"/>
          <p:cNvSpPr>
            <a:spLocks noGrp="1"/>
          </p:cNvSpPr>
          <p:nvPr>
            <p:ph type="sldNum" sz="quarter" idx="5"/>
          </p:nvPr>
        </p:nvSpPr>
        <p:spPr/>
        <p:txBody>
          <a:bodyPr/>
          <a:lstStyle/>
          <a:p>
            <a:fld id="{A1FEACCD-C48A-0F42-8FF3-49F0A5C3BB91}" type="slidenum">
              <a:rPr lang="en-US" smtClean="0"/>
              <a:t>17</a:t>
            </a:fld>
            <a:endParaRPr lang="en-US"/>
          </a:p>
        </p:txBody>
      </p:sp>
    </p:spTree>
    <p:extLst>
      <p:ext uri="{BB962C8B-B14F-4D97-AF65-F5344CB8AC3E}">
        <p14:creationId xmlns:p14="http://schemas.microsoft.com/office/powerpoint/2010/main" val="22690412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Suggested class narration:  Studying the female migration is particularly important because </a:t>
            </a:r>
            <a:r>
              <a:rPr lang="en-US" sz="3600" dirty="0">
                <a:solidFill>
                  <a:schemeClr val="bg1"/>
                </a:solidFill>
              </a:rPr>
              <a:t>females can only mate once, so they have limited reproductive potential. Females need to migrate long distances from where they mated, in mid salinity tributaries, to high salinity water. </a:t>
            </a:r>
            <a:r>
              <a:rPr lang="en-US" sz="3200" dirty="0">
                <a:solidFill>
                  <a:schemeClr val="bg1"/>
                </a:solidFill>
              </a:rPr>
              <a:t>Based on where females mate and when they begin to migrate,  they will get to high salinities at different points in time. If we know when and where female blue crabs are, we can protect them from fishing until after they have reproduced. </a:t>
            </a:r>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18</a:t>
            </a:fld>
            <a:endParaRPr lang="en-US"/>
          </a:p>
        </p:txBody>
      </p:sp>
    </p:spTree>
    <p:extLst>
      <p:ext uri="{BB962C8B-B14F-4D97-AF65-F5344CB8AC3E}">
        <p14:creationId xmlns:p14="http://schemas.microsoft.com/office/powerpoint/2010/main" val="12755497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19</a:t>
            </a:fld>
            <a:endParaRPr lang="en-US"/>
          </a:p>
        </p:txBody>
      </p:sp>
    </p:spTree>
    <p:extLst>
      <p:ext uri="{BB962C8B-B14F-4D97-AF65-F5344CB8AC3E}">
        <p14:creationId xmlns:p14="http://schemas.microsoft.com/office/powerpoint/2010/main" val="13277450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OPTIONAL SLIDES FOR EXTRA GUIDANCE</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20</a:t>
            </a:fld>
            <a:endParaRPr lang="en-US"/>
          </a:p>
        </p:txBody>
      </p:sp>
    </p:spTree>
    <p:extLst>
      <p:ext uri="{BB962C8B-B14F-4D97-AF65-F5344CB8AC3E}">
        <p14:creationId xmlns:p14="http://schemas.microsoft.com/office/powerpoint/2010/main" val="3081195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21</a:t>
            </a:fld>
            <a:endParaRPr lang="en-US"/>
          </a:p>
        </p:txBody>
      </p:sp>
    </p:spTree>
    <p:extLst>
      <p:ext uri="{BB962C8B-B14F-4D97-AF65-F5344CB8AC3E}">
        <p14:creationId xmlns:p14="http://schemas.microsoft.com/office/powerpoint/2010/main" val="1519899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22</a:t>
            </a:fld>
            <a:endParaRPr lang="en-US"/>
          </a:p>
        </p:txBody>
      </p:sp>
    </p:spTree>
    <p:extLst>
      <p:ext uri="{BB962C8B-B14F-4D97-AF65-F5344CB8AC3E}">
        <p14:creationId xmlns:p14="http://schemas.microsoft.com/office/powerpoint/2010/main" val="38968253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23</a:t>
            </a:fld>
            <a:endParaRPr lang="en-US"/>
          </a:p>
        </p:txBody>
      </p:sp>
    </p:spTree>
    <p:extLst>
      <p:ext uri="{BB962C8B-B14F-4D97-AF65-F5344CB8AC3E}">
        <p14:creationId xmlns:p14="http://schemas.microsoft.com/office/powerpoint/2010/main" val="1536980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a:t>
            </a:r>
          </a:p>
        </p:txBody>
      </p:sp>
      <p:sp>
        <p:nvSpPr>
          <p:cNvPr id="4" name="Slide Number Placeholder 3"/>
          <p:cNvSpPr>
            <a:spLocks noGrp="1"/>
          </p:cNvSpPr>
          <p:nvPr>
            <p:ph type="sldNum" sz="quarter" idx="5"/>
          </p:nvPr>
        </p:nvSpPr>
        <p:spPr/>
        <p:txBody>
          <a:bodyPr/>
          <a:lstStyle/>
          <a:p>
            <a:fld id="{A1FEACCD-C48A-0F42-8FF3-49F0A5C3BB91}" type="slidenum">
              <a:rPr lang="en-US" smtClean="0"/>
              <a:t>24</a:t>
            </a:fld>
            <a:endParaRPr lang="en-US"/>
          </a:p>
        </p:txBody>
      </p:sp>
    </p:spTree>
    <p:extLst>
      <p:ext uri="{BB962C8B-B14F-4D97-AF65-F5344CB8AC3E}">
        <p14:creationId xmlns:p14="http://schemas.microsoft.com/office/powerpoint/2010/main" val="2079335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25</a:t>
            </a:fld>
            <a:endParaRPr lang="en-US"/>
          </a:p>
        </p:txBody>
      </p:sp>
    </p:spTree>
    <p:extLst>
      <p:ext uri="{BB962C8B-B14F-4D97-AF65-F5344CB8AC3E}">
        <p14:creationId xmlns:p14="http://schemas.microsoft.com/office/powerpoint/2010/main" val="1925332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 Alexandra Schneider, Virginia Institute of Marine Science </a:t>
            </a:r>
            <a:endParaRPr lang="en-US" dirty="0"/>
          </a:p>
          <a:p>
            <a:endParaRPr lang="en-US" dirty="0"/>
          </a:p>
          <a:p>
            <a:r>
              <a:rPr lang="en-US" dirty="0"/>
              <a:t>Suggested class narration:  Now it is all of our turn to try to figure out if we were crabs where we would go. You will each receive a “crab card” and a life stage group. The card will have a picture of a life stage, size, and prompt </a:t>
            </a:r>
          </a:p>
          <a:p>
            <a:endParaRPr lang="en-US" dirty="0"/>
          </a:p>
        </p:txBody>
      </p:sp>
      <p:sp>
        <p:nvSpPr>
          <p:cNvPr id="4" name="Slide Number Placeholder 3"/>
          <p:cNvSpPr>
            <a:spLocks noGrp="1"/>
          </p:cNvSpPr>
          <p:nvPr>
            <p:ph type="sldNum" sz="quarter" idx="5"/>
          </p:nvPr>
        </p:nvSpPr>
        <p:spPr/>
        <p:txBody>
          <a:bodyPr/>
          <a:lstStyle/>
          <a:p>
            <a:fld id="{A1FEACCD-C48A-0F42-8FF3-49F0A5C3BB91}" type="slidenum">
              <a:rPr lang="en-US" smtClean="0"/>
              <a:t>26</a:t>
            </a:fld>
            <a:endParaRPr lang="en-US"/>
          </a:p>
        </p:txBody>
      </p:sp>
    </p:spTree>
    <p:extLst>
      <p:ext uri="{BB962C8B-B14F-4D97-AF65-F5344CB8AC3E}">
        <p14:creationId xmlns:p14="http://schemas.microsoft.com/office/powerpoint/2010/main" val="3144687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8D483-EA69-0649-87A1-52CA6E1CD1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D68A249-E321-7144-813E-38453D179B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1CC0F85-2E83-E041-9492-3B913386E597}"/>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58D45A47-2441-954F-9565-12F5C3D3D6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9517A1-A47D-0A4A-9D11-C8A9D777F430}"/>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3154697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1E851-9F3A-A440-A392-50288C32564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1CA248-7B95-9E43-AB1E-8B3702A38E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8AC37C-E527-D54A-8C5D-086A5779B5C0}"/>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1C169824-972B-BF4B-A967-0456DE9F4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C981D2-5EA7-D049-ABFD-1E94FFDC319C}"/>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1446568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94F3-DCFB-464C-B3B6-38A9CE8DB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E9521AC-EC9D-5541-B677-DE427CD41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2866B2-457B-CD49-8563-3F93570CB167}"/>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FD8930B6-B798-3C46-9317-EEFDEED401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5325A8-74B9-1A47-BD56-818AB78F49D7}"/>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2848133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2AB38-927A-EF4E-93EA-D4F04A3638A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635597-91C0-F749-83C1-722F67E4E1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05E8708-1B25-1A43-846D-6BDC84F2C78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7CF6E56-49D1-F44A-8366-597C8FD61BC1}"/>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6" name="Footer Placeholder 5">
            <a:extLst>
              <a:ext uri="{FF2B5EF4-FFF2-40B4-BE49-F238E27FC236}">
                <a16:creationId xmlns:a16="http://schemas.microsoft.com/office/drawing/2014/main" id="{FE7B2B6B-B07A-FC4E-B20A-28179BFD24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DEDD0D7-F3CB-7046-B2DF-C294DAAE629B}"/>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2621817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3B1A6-4AEF-E74C-AF4B-B8A67FAD5E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14E1DEF-BE85-3144-A8FD-96A3D79DD1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5AA516B-F2DF-D64C-B8C1-0CAF8A5433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F84A05B-F457-1D46-BEDF-F8062EDFE9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F3C1B8-091A-A146-A18B-D3C1101B5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46B35FE-32C0-DC4E-B9AD-63D05B5595C5}"/>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8" name="Footer Placeholder 7">
            <a:extLst>
              <a:ext uri="{FF2B5EF4-FFF2-40B4-BE49-F238E27FC236}">
                <a16:creationId xmlns:a16="http://schemas.microsoft.com/office/drawing/2014/main" id="{F6993ED3-5865-EC4A-AA7E-9E984D33A7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24D2326-989B-434E-8CE9-1E84604838E3}"/>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1504156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BC825-7273-E441-9E84-E2188088A12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E5C8B9A-6A5C-1844-9F05-79694C795C75}"/>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4" name="Footer Placeholder 3">
            <a:extLst>
              <a:ext uri="{FF2B5EF4-FFF2-40B4-BE49-F238E27FC236}">
                <a16:creationId xmlns:a16="http://schemas.microsoft.com/office/drawing/2014/main" id="{A3381F82-7AC6-DD45-829D-96A6328324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FC5748-B2C8-0B46-8858-6C2677C3E8F7}"/>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3914955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A0F492-CFD1-E74B-8794-D1216241F150}"/>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3" name="Footer Placeholder 2">
            <a:extLst>
              <a:ext uri="{FF2B5EF4-FFF2-40B4-BE49-F238E27FC236}">
                <a16:creationId xmlns:a16="http://schemas.microsoft.com/office/drawing/2014/main" id="{FD76404C-D91B-F346-A49E-AFC551A7BDE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D6B3C3-C811-9640-84CD-98B12C0867FE}"/>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2765910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9F253-7BD3-0E43-85DC-8009EA092C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B594D9-0B2C-3444-BD48-C01D25A88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911F997-7FDD-F542-BE00-AA6BAC9DDA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EED21F-36C1-4B43-84AC-EC2F16B05D57}"/>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6" name="Footer Placeholder 5">
            <a:extLst>
              <a:ext uri="{FF2B5EF4-FFF2-40B4-BE49-F238E27FC236}">
                <a16:creationId xmlns:a16="http://schemas.microsoft.com/office/drawing/2014/main" id="{849C3578-194E-C149-9FC0-A6319867E6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FB00B1-586F-744E-B0DC-B82329E8C41E}"/>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735826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78528-10CA-2F46-9A24-7D885F4714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936DDCF-8F34-FF42-AA93-AF80F9248B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828333A-02E7-8C42-9FF1-89159A56F6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B5A43D-F41B-C04F-80E8-F91A99CB7D7E}"/>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6" name="Footer Placeholder 5">
            <a:extLst>
              <a:ext uri="{FF2B5EF4-FFF2-40B4-BE49-F238E27FC236}">
                <a16:creationId xmlns:a16="http://schemas.microsoft.com/office/drawing/2014/main" id="{A7B2A326-5AED-B948-9CCB-3C8D53B1F0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E37016-0BCD-844C-90DC-A99BF99B2F47}"/>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3516739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CC0D3-A3DF-A141-856D-1D72DFF073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84E4D97-D5F6-9942-9C3D-0FB4E8A2F7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1FA60A-2B19-3A45-92A3-FB0B94947AC2}"/>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F6CFB19A-98BC-2142-ACEA-3F6DECCEB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FBF90C-49F7-CD4B-90A6-EBFC40C4B6FD}"/>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2590032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A5033D-2D53-7A42-9013-CEED656103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DF47BD7-9DDA-F248-844A-B826ECCFF0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21F75C-E1B6-2C40-982A-CC37A5C9096E}"/>
              </a:ext>
            </a:extLst>
          </p:cNvPr>
          <p:cNvSpPr>
            <a:spLocks noGrp="1"/>
          </p:cNvSpPr>
          <p:nvPr>
            <p:ph type="dt" sz="half" idx="10"/>
          </p:nvPr>
        </p:nvSpPr>
        <p:spPr/>
        <p:txBody>
          <a:body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3C7041C3-2EBA-C944-824F-B82790DB68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7A9CA8-E3EB-4743-8B96-92CB4E1E1A3A}"/>
              </a:ext>
            </a:extLst>
          </p:cNvPr>
          <p:cNvSpPr>
            <a:spLocks noGrp="1"/>
          </p:cNvSpPr>
          <p:nvPr>
            <p:ph type="sldNum" sz="quarter" idx="12"/>
          </p:nvPr>
        </p:nvSpPr>
        <p:spPr/>
        <p:txBody>
          <a:bodyPr/>
          <a:lstStyle/>
          <a:p>
            <a:fld id="{782E145D-26B1-5C4D-92CD-1EA1D7CFC46A}" type="slidenum">
              <a:rPr lang="en-US" smtClean="0"/>
              <a:t>‹#›</a:t>
            </a:fld>
            <a:endParaRPr lang="en-US"/>
          </a:p>
        </p:txBody>
      </p:sp>
    </p:spTree>
    <p:extLst>
      <p:ext uri="{BB962C8B-B14F-4D97-AF65-F5344CB8AC3E}">
        <p14:creationId xmlns:p14="http://schemas.microsoft.com/office/powerpoint/2010/main" val="3779221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7D7A2F-6DC9-FE40-9CBD-2451CF65AA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48BCF68-DDD7-664D-8631-C4F090D841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E72B49-B6D8-E249-A67D-F798E6C663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F35EF-E6B8-E144-B787-DCCCCBF16D9B}" type="datetimeFigureOut">
              <a:rPr lang="en-US" smtClean="0"/>
              <a:t>4/20/2021</a:t>
            </a:fld>
            <a:endParaRPr lang="en-US"/>
          </a:p>
        </p:txBody>
      </p:sp>
      <p:sp>
        <p:nvSpPr>
          <p:cNvPr id="5" name="Footer Placeholder 4">
            <a:extLst>
              <a:ext uri="{FF2B5EF4-FFF2-40B4-BE49-F238E27FC236}">
                <a16:creationId xmlns:a16="http://schemas.microsoft.com/office/drawing/2014/main" id="{F4CDABE0-7328-1C44-AF18-1D26A12192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FCD4279-5298-8F45-8685-90925B27B1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2E145D-26B1-5C4D-92CD-1EA1D7CFC46A}" type="slidenum">
              <a:rPr lang="en-US" smtClean="0"/>
              <a:t>‹#›</a:t>
            </a:fld>
            <a:endParaRPr lang="en-US"/>
          </a:p>
        </p:txBody>
      </p:sp>
    </p:spTree>
    <p:extLst>
      <p:ext uri="{BB962C8B-B14F-4D97-AF65-F5344CB8AC3E}">
        <p14:creationId xmlns:p14="http://schemas.microsoft.com/office/powerpoint/2010/main" val="306308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tiff"/></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tif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5.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23.png"/><Relationship Id="rId4" Type="http://schemas.openxmlformats.org/officeDocument/2006/relationships/image" Target="../media/image18.sv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7.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4.png"/><Relationship Id="rId4" Type="http://schemas.openxmlformats.org/officeDocument/2006/relationships/image" Target="../media/image18.sv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4.png"/><Relationship Id="rId4" Type="http://schemas.openxmlformats.org/officeDocument/2006/relationships/image" Target="../media/image18.svg"/></Relationships>
</file>

<file path=ppt/slides/_rels/slide13.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17.png"/><Relationship Id="rId7" Type="http://schemas.openxmlformats.org/officeDocument/2006/relationships/image" Target="../media/image3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ustomXml" Target="../ink/ink1.xml"/><Relationship Id="rId5" Type="http://schemas.openxmlformats.org/officeDocument/2006/relationships/image" Target="../media/image11.png"/><Relationship Id="rId4" Type="http://schemas.openxmlformats.org/officeDocument/2006/relationships/image" Target="../media/image18.svg"/><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24.png"/><Relationship Id="rId4" Type="http://schemas.openxmlformats.org/officeDocument/2006/relationships/image" Target="../media/image18.sv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image" Target="../media/image18.svg"/></Relationships>
</file>

<file path=ppt/slides/_rels/slide16.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17.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9.png"/><Relationship Id="rId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image" Target="../media/image18.svg"/><Relationship Id="rId9" Type="http://schemas.openxmlformats.org/officeDocument/2006/relationships/image" Target="../media/image210.png"/></Relationships>
</file>

<file path=ppt/slides/_rels/slide17.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17.pn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9.png"/><Relationship Id="rId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image" Target="../media/image18.svg"/><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16.tiff"/><Relationship Id="rId4" Type="http://schemas.openxmlformats.org/officeDocument/2006/relationships/image" Target="../media/image26.jpeg"/><Relationship Id="rId9"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ustomXml" Target="../ink/ink5.xml"/><Relationship Id="rId3" Type="http://schemas.openxmlformats.org/officeDocument/2006/relationships/image" Target="../media/image25.tiff"/><Relationship Id="rId7" Type="http://schemas.openxmlformats.org/officeDocument/2006/relationships/image" Target="../media/image29.png"/><Relationship Id="rId12" Type="http://schemas.openxmlformats.org/officeDocument/2006/relationships/image" Target="../media/image11.png"/><Relationship Id="rId2" Type="http://schemas.openxmlformats.org/officeDocument/2006/relationships/notesSlide" Target="../notesSlides/notesSlide22.xml"/><Relationship Id="rId16"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image" Target="../media/image24.png"/><Relationship Id="rId5" Type="http://schemas.openxmlformats.org/officeDocument/2006/relationships/image" Target="../media/image27.png"/><Relationship Id="rId1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image" Target="../media/image26.jpeg"/><Relationship Id="rId9" Type="http://schemas.openxmlformats.org/officeDocument/2006/relationships/image" Target="../media/image18.svg"/><Relationship Id="rId1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26.xml.rels><?xml version="1.0" encoding="UTF-8" standalone="yes"?>
<Relationships xmlns="http://schemas.openxmlformats.org/package/2006/relationships"><Relationship Id="rId3" Type="http://schemas.openxmlformats.org/officeDocument/2006/relationships/image" Target="../media/image25.tiff"/><Relationship Id="rId7"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7636D65-3196-D649-B954-CFE15609E863}"/>
              </a:ext>
            </a:extLst>
          </p:cNvPr>
          <p:cNvPicPr>
            <a:picLocks noChangeAspect="1"/>
          </p:cNvPicPr>
          <p:nvPr/>
        </p:nvPicPr>
        <p:blipFill rotWithShape="1">
          <a:blip r:embed="rId3"/>
          <a:srcRect l="4787" t="9091" r="19661" b="1"/>
          <a:stretch/>
        </p:blipFill>
        <p:spPr>
          <a:xfrm>
            <a:off x="3523485"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47935C3-A8BE-FA4E-B784-2E1976859633}"/>
              </a:ext>
            </a:extLst>
          </p:cNvPr>
          <p:cNvSpPr>
            <a:spLocks noGrp="1"/>
          </p:cNvSpPr>
          <p:nvPr>
            <p:ph type="ctrTitle"/>
          </p:nvPr>
        </p:nvSpPr>
        <p:spPr>
          <a:xfrm>
            <a:off x="477981" y="1122363"/>
            <a:ext cx="4023360" cy="3204134"/>
          </a:xfrm>
        </p:spPr>
        <p:txBody>
          <a:bodyPr anchor="b">
            <a:normAutofit/>
          </a:bodyPr>
          <a:lstStyle/>
          <a:p>
            <a:pPr algn="l"/>
            <a:r>
              <a:rPr lang="en-US" sz="3700" b="1" dirty="0"/>
              <a:t>Migrating to Motherhood: </a:t>
            </a:r>
            <a:br>
              <a:rPr lang="en-US" sz="3700" b="1" dirty="0"/>
            </a:br>
            <a:br>
              <a:rPr lang="en-US" sz="3700" b="1" dirty="0"/>
            </a:br>
            <a:r>
              <a:rPr lang="en-US" sz="3700" dirty="0"/>
              <a:t>The story of female blue crabs in their ecosystem</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983501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BE444D-6EBB-FF4F-AC35-BB00007160DE}"/>
              </a:ext>
            </a:extLst>
          </p:cNvPr>
          <p:cNvSpPr>
            <a:spLocks noGrp="1"/>
          </p:cNvSpPr>
          <p:nvPr>
            <p:ph type="title"/>
          </p:nvPr>
        </p:nvSpPr>
        <p:spPr>
          <a:xfrm>
            <a:off x="640080" y="325369"/>
            <a:ext cx="4368602" cy="1956841"/>
          </a:xfrm>
        </p:spPr>
        <p:txBody>
          <a:bodyPr anchor="b">
            <a:normAutofit/>
          </a:bodyPr>
          <a:lstStyle/>
          <a:p>
            <a:r>
              <a:rPr lang="en-US" sz="5400"/>
              <a:t>Who Am I?</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4B9DEF-BBB3-5C40-B3B1-1F66A155AEA2}"/>
              </a:ext>
            </a:extLst>
          </p:cNvPr>
          <p:cNvSpPr>
            <a:spLocks noGrp="1"/>
          </p:cNvSpPr>
          <p:nvPr>
            <p:ph idx="1"/>
          </p:nvPr>
        </p:nvSpPr>
        <p:spPr>
          <a:xfrm>
            <a:off x="640080" y="2872899"/>
            <a:ext cx="4243589" cy="3320668"/>
          </a:xfrm>
        </p:spPr>
        <p:txBody>
          <a:bodyPr>
            <a:normAutofit/>
          </a:bodyPr>
          <a:lstStyle/>
          <a:p>
            <a:r>
              <a:rPr lang="en-US" sz="2200" dirty="0"/>
              <a:t>Hi! My name is Alex Schneider </a:t>
            </a:r>
          </a:p>
          <a:p>
            <a:r>
              <a:rPr lang="en-US" sz="2200" dirty="0"/>
              <a:t>I am a graduate student at the Virginia Institute of Marine Science</a:t>
            </a:r>
          </a:p>
          <a:p>
            <a:r>
              <a:rPr lang="en-US" sz="2200" dirty="0"/>
              <a:t>I study female blue crab reproduction</a:t>
            </a:r>
          </a:p>
        </p:txBody>
      </p:sp>
      <p:pic>
        <p:nvPicPr>
          <p:cNvPr id="7" name="Picture 6">
            <a:extLst>
              <a:ext uri="{FF2B5EF4-FFF2-40B4-BE49-F238E27FC236}">
                <a16:creationId xmlns:a16="http://schemas.microsoft.com/office/drawing/2014/main" id="{3B98202A-452A-C44B-A9B4-1A17AD6D2152}"/>
              </a:ext>
            </a:extLst>
          </p:cNvPr>
          <p:cNvPicPr>
            <a:picLocks noChangeAspect="1"/>
          </p:cNvPicPr>
          <p:nvPr/>
        </p:nvPicPr>
        <p:blipFill rotWithShape="1">
          <a:blip r:embed="rId3"/>
          <a:srcRect r="-2" b="11267"/>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88672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AD90B7-3E4F-CC4D-8BDA-823B8DFCDDDA}"/>
              </a:ext>
            </a:extLst>
          </p:cNvPr>
          <p:cNvSpPr>
            <a:spLocks noGrp="1"/>
          </p:cNvSpPr>
          <p:nvPr>
            <p:ph type="title"/>
          </p:nvPr>
        </p:nvSpPr>
        <p:spPr>
          <a:xfrm>
            <a:off x="838201" y="345810"/>
            <a:ext cx="4960945" cy="1325563"/>
          </a:xfrm>
        </p:spPr>
        <p:txBody>
          <a:bodyPr>
            <a:normAutofit/>
          </a:bodyPr>
          <a:lstStyle/>
          <a:p>
            <a:r>
              <a:rPr lang="en-US" dirty="0"/>
              <a:t>Many Animals Migrate </a:t>
            </a:r>
          </a:p>
        </p:txBody>
      </p:sp>
      <p:sp>
        <p:nvSpPr>
          <p:cNvPr id="3" name="Content Placeholder 2">
            <a:extLst>
              <a:ext uri="{FF2B5EF4-FFF2-40B4-BE49-F238E27FC236}">
                <a16:creationId xmlns:a16="http://schemas.microsoft.com/office/drawing/2014/main" id="{DB673C76-06EE-EC44-A029-87F8112D7331}"/>
              </a:ext>
            </a:extLst>
          </p:cNvPr>
          <p:cNvSpPr>
            <a:spLocks noGrp="1"/>
          </p:cNvSpPr>
          <p:nvPr>
            <p:ph idx="1"/>
          </p:nvPr>
        </p:nvSpPr>
        <p:spPr>
          <a:xfrm>
            <a:off x="838201" y="1825625"/>
            <a:ext cx="4933462" cy="4351338"/>
          </a:xfrm>
        </p:spPr>
        <p:txBody>
          <a:bodyPr>
            <a:normAutofit/>
          </a:bodyPr>
          <a:lstStyle/>
          <a:p>
            <a:r>
              <a:rPr lang="en-US" dirty="0"/>
              <a:t>Canada geese</a:t>
            </a:r>
          </a:p>
          <a:p>
            <a:r>
              <a:rPr lang="en-US" dirty="0"/>
              <a:t>Monarch Butterfly</a:t>
            </a:r>
          </a:p>
          <a:p>
            <a:r>
              <a:rPr lang="en-US" dirty="0"/>
              <a:t>Whales</a:t>
            </a:r>
          </a:p>
        </p:txBody>
      </p:sp>
      <p:pic>
        <p:nvPicPr>
          <p:cNvPr id="5" name="Picture 4">
            <a:extLst>
              <a:ext uri="{FF2B5EF4-FFF2-40B4-BE49-F238E27FC236}">
                <a16:creationId xmlns:a16="http://schemas.microsoft.com/office/drawing/2014/main" id="{CEB42B68-B3A8-DD4E-A7D0-E1BE3882FC9C}"/>
              </a:ext>
            </a:extLst>
          </p:cNvPr>
          <p:cNvPicPr>
            <a:picLocks noChangeAspect="1"/>
          </p:cNvPicPr>
          <p:nvPr/>
        </p:nvPicPr>
        <p:blipFill rotWithShape="1">
          <a:blip r:embed="rId3"/>
          <a:srcRect l="10535" r="15995" b="-2"/>
          <a:stretch/>
        </p:blipFill>
        <p:spPr>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p:spPr>
      </p:pic>
      <p:sp>
        <p:nvSpPr>
          <p:cNvPr id="73" name="Arc 7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Picture 5">
            <a:extLst>
              <a:ext uri="{FF2B5EF4-FFF2-40B4-BE49-F238E27FC236}">
                <a16:creationId xmlns:a16="http://schemas.microsoft.com/office/drawing/2014/main" id="{F5AE54BB-7AF9-CD46-B343-45CB32B12786}"/>
              </a:ext>
            </a:extLst>
          </p:cNvPr>
          <p:cNvPicPr>
            <a:picLocks noChangeAspect="1"/>
          </p:cNvPicPr>
          <p:nvPr/>
        </p:nvPicPr>
        <p:blipFill rotWithShape="1">
          <a:blip r:embed="rId4"/>
          <a:srcRect l="14065" r="24802" b="1"/>
          <a:stretch/>
        </p:blipFill>
        <p:spPr>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7170" name="Picture 2">
            <a:extLst>
              <a:ext uri="{FF2B5EF4-FFF2-40B4-BE49-F238E27FC236}">
                <a16:creationId xmlns:a16="http://schemas.microsoft.com/office/drawing/2014/main" id="{F0F2EB2D-9168-A748-AA20-3798A5DE75C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7272" r="30315" b="-3"/>
          <a:stretch/>
        </p:blipFill>
        <p:spPr bwMode="auto">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C3030ED-8819-A943-94A9-790AC453F5B2}"/>
              </a:ext>
            </a:extLst>
          </p:cNvPr>
          <p:cNvPicPr>
            <a:picLocks noChangeAspect="1"/>
          </p:cNvPicPr>
          <p:nvPr/>
        </p:nvPicPr>
        <p:blipFill rotWithShape="1">
          <a:blip r:embed="rId4"/>
          <a:srcRect r="30092"/>
          <a:stretch/>
        </p:blipFill>
        <p:spPr>
          <a:xfrm>
            <a:off x="6192252" y="-433137"/>
            <a:ext cx="3729119" cy="3455834"/>
          </a:xfrm>
          <a:prstGeom prst="ellipse">
            <a:avLst/>
          </a:prstGeom>
        </p:spPr>
      </p:pic>
    </p:spTree>
    <p:extLst>
      <p:ext uri="{BB962C8B-B14F-4D97-AF65-F5344CB8AC3E}">
        <p14:creationId xmlns:p14="http://schemas.microsoft.com/office/powerpoint/2010/main" val="4036150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8E7C264-E3D6-FC4A-8EEE-EA80F11A9EE2}"/>
              </a:ext>
            </a:extLst>
          </p:cNvPr>
          <p:cNvSpPr>
            <a:spLocks noGrp="1"/>
          </p:cNvSpPr>
          <p:nvPr>
            <p:ph type="title"/>
          </p:nvPr>
        </p:nvSpPr>
        <p:spPr>
          <a:xfrm>
            <a:off x="838200" y="365125"/>
            <a:ext cx="5393361" cy="1325563"/>
          </a:xfrm>
        </p:spPr>
        <p:txBody>
          <a:bodyPr>
            <a:normAutofit/>
          </a:bodyPr>
          <a:lstStyle/>
          <a:p>
            <a:r>
              <a:rPr lang="en-US" dirty="0"/>
              <a:t>Migration</a:t>
            </a:r>
          </a:p>
        </p:txBody>
      </p:sp>
      <p:sp>
        <p:nvSpPr>
          <p:cNvPr id="3" name="Content Placeholder 2">
            <a:extLst>
              <a:ext uri="{FF2B5EF4-FFF2-40B4-BE49-F238E27FC236}">
                <a16:creationId xmlns:a16="http://schemas.microsoft.com/office/drawing/2014/main" id="{5F13CA83-9CED-A645-9D7A-88761F8F6355}"/>
              </a:ext>
            </a:extLst>
          </p:cNvPr>
          <p:cNvSpPr>
            <a:spLocks noGrp="1"/>
          </p:cNvSpPr>
          <p:nvPr>
            <p:ph idx="1"/>
          </p:nvPr>
        </p:nvSpPr>
        <p:spPr>
          <a:xfrm>
            <a:off x="838200" y="1825624"/>
            <a:ext cx="5393361" cy="4849495"/>
          </a:xfrm>
        </p:spPr>
        <p:txBody>
          <a:bodyPr>
            <a:normAutofit/>
          </a:bodyPr>
          <a:lstStyle/>
          <a:p>
            <a:r>
              <a:rPr lang="en-US" sz="2400" dirty="0"/>
              <a:t>Migration is found across all types of animals</a:t>
            </a:r>
          </a:p>
          <a:p>
            <a:pPr lvl="1"/>
            <a:r>
              <a:rPr lang="en-US" dirty="0"/>
              <a:t>Birds, mammals, insects, fish</a:t>
            </a:r>
          </a:p>
          <a:p>
            <a:r>
              <a:rPr lang="en-US" sz="2400" dirty="0"/>
              <a:t>It is a pattern of behavior in which animals travel from one habitat to another in search of food, better conditions, or reproductive needs </a:t>
            </a:r>
          </a:p>
          <a:p>
            <a:r>
              <a:rPr lang="en-US" sz="2400" dirty="0"/>
              <a:t>What triggers migration?</a:t>
            </a:r>
          </a:p>
          <a:p>
            <a:pPr lvl="1"/>
            <a:r>
              <a:rPr lang="en-US" dirty="0"/>
              <a:t>Physical cues</a:t>
            </a:r>
          </a:p>
          <a:p>
            <a:pPr lvl="2"/>
            <a:r>
              <a:rPr lang="en-US" sz="2400" dirty="0"/>
              <a:t>Ex: temperature</a:t>
            </a:r>
          </a:p>
          <a:p>
            <a:pPr lvl="1"/>
            <a:r>
              <a:rPr lang="en-US" dirty="0"/>
              <a:t>Visual cues</a:t>
            </a:r>
          </a:p>
          <a:p>
            <a:pPr lvl="2"/>
            <a:r>
              <a:rPr lang="en-US" sz="2400" dirty="0"/>
              <a:t>Ex: sunlight</a:t>
            </a:r>
          </a:p>
          <a:p>
            <a:pPr lvl="1"/>
            <a:endParaRPr lang="en-US" sz="2000" dirty="0"/>
          </a:p>
        </p:txBody>
      </p:sp>
      <p:pic>
        <p:nvPicPr>
          <p:cNvPr id="4" name="Picture 3">
            <a:extLst>
              <a:ext uri="{FF2B5EF4-FFF2-40B4-BE49-F238E27FC236}">
                <a16:creationId xmlns:a16="http://schemas.microsoft.com/office/drawing/2014/main" id="{9EB594EC-890B-4448-9D94-1528B8B4243D}"/>
              </a:ext>
            </a:extLst>
          </p:cNvPr>
          <p:cNvPicPr>
            <a:picLocks noChangeAspect="1"/>
          </p:cNvPicPr>
          <p:nvPr/>
        </p:nvPicPr>
        <p:blipFill rotWithShape="1">
          <a:blip r:embed="rId3"/>
          <a:srcRect l="15843" r="17405"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10">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387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8C01E6-BBA4-FE44-B6A6-4B05D91A2F29}"/>
              </a:ext>
            </a:extLst>
          </p:cNvPr>
          <p:cNvSpPr>
            <a:spLocks noGrp="1"/>
          </p:cNvSpPr>
          <p:nvPr>
            <p:ph type="title"/>
          </p:nvPr>
        </p:nvSpPr>
        <p:spPr>
          <a:xfrm>
            <a:off x="838201" y="345810"/>
            <a:ext cx="5120561" cy="1325563"/>
          </a:xfrm>
        </p:spPr>
        <p:txBody>
          <a:bodyPr>
            <a:normAutofit/>
          </a:bodyPr>
          <a:lstStyle/>
          <a:p>
            <a:r>
              <a:rPr lang="en-US" dirty="0"/>
              <a:t>Blue Crab Migration</a:t>
            </a:r>
          </a:p>
        </p:txBody>
      </p:sp>
      <p:sp>
        <p:nvSpPr>
          <p:cNvPr id="3" name="Content Placeholder 2">
            <a:extLst>
              <a:ext uri="{FF2B5EF4-FFF2-40B4-BE49-F238E27FC236}">
                <a16:creationId xmlns:a16="http://schemas.microsoft.com/office/drawing/2014/main" id="{822DB037-C303-8544-ADF0-31D0CFF98869}"/>
              </a:ext>
            </a:extLst>
          </p:cNvPr>
          <p:cNvSpPr>
            <a:spLocks noGrp="1"/>
          </p:cNvSpPr>
          <p:nvPr>
            <p:ph idx="1"/>
          </p:nvPr>
        </p:nvSpPr>
        <p:spPr>
          <a:xfrm>
            <a:off x="838201" y="1825625"/>
            <a:ext cx="5092194" cy="4351338"/>
          </a:xfrm>
        </p:spPr>
        <p:txBody>
          <a:bodyPr>
            <a:normAutofit/>
          </a:bodyPr>
          <a:lstStyle/>
          <a:p>
            <a:r>
              <a:rPr lang="en-US" dirty="0"/>
              <a:t>Blue crabs live in estuary ecosystems</a:t>
            </a:r>
          </a:p>
          <a:p>
            <a:r>
              <a:rPr lang="en-US" dirty="0"/>
              <a:t>Larval and Juvenile blue crabs migrate to find suitable food/growing conditions</a:t>
            </a:r>
          </a:p>
          <a:p>
            <a:r>
              <a:rPr lang="en-US" dirty="0"/>
              <a:t>Female blue crabs migrate long distances to reproduce</a:t>
            </a:r>
          </a:p>
        </p:txBody>
      </p:sp>
      <p:sp>
        <p:nvSpPr>
          <p:cNvPr id="30" name="Oval 29">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0E426BD2-9A39-524D-B1EA-F81FD2ABC05D}"/>
              </a:ext>
            </a:extLst>
          </p:cNvPr>
          <p:cNvPicPr>
            <a:picLocks noChangeAspect="1"/>
          </p:cNvPicPr>
          <p:nvPr/>
        </p:nvPicPr>
        <p:blipFill rotWithShape="1">
          <a:blip r:embed="rId3"/>
          <a:srcRect t="22961" b="22893"/>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32" name="Arc 31">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788AF863-3C6D-D440-8BD6-0A27784340BD}"/>
              </a:ext>
            </a:extLst>
          </p:cNvPr>
          <p:cNvPicPr>
            <a:picLocks noChangeAspect="1"/>
          </p:cNvPicPr>
          <p:nvPr/>
        </p:nvPicPr>
        <p:blipFill rotWithShape="1">
          <a:blip r:embed="rId4"/>
          <a:srcRect l="15390" r="7682" b="1"/>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17" name="Picture 16">
            <a:extLst>
              <a:ext uri="{FF2B5EF4-FFF2-40B4-BE49-F238E27FC236}">
                <a16:creationId xmlns:a16="http://schemas.microsoft.com/office/drawing/2014/main" id="{BC013B0E-51EF-544F-8425-B396E29E903D}"/>
              </a:ext>
            </a:extLst>
          </p:cNvPr>
          <p:cNvPicPr>
            <a:picLocks noChangeAspect="1"/>
          </p:cNvPicPr>
          <p:nvPr/>
        </p:nvPicPr>
        <p:blipFill rotWithShape="1">
          <a:blip r:embed="rId4"/>
          <a:srcRect l="11773" t="32100" r="56729" b="22250"/>
          <a:stretch/>
        </p:blipFill>
        <p:spPr>
          <a:xfrm rot="10800000">
            <a:off x="6208394" y="-426068"/>
            <a:ext cx="3613916" cy="3443739"/>
          </a:xfrm>
          <a:prstGeom prst="ellipse">
            <a:avLst/>
          </a:prstGeom>
        </p:spPr>
      </p:pic>
      <p:sp>
        <p:nvSpPr>
          <p:cNvPr id="7" name="TextBox 6">
            <a:extLst>
              <a:ext uri="{FF2B5EF4-FFF2-40B4-BE49-F238E27FC236}">
                <a16:creationId xmlns:a16="http://schemas.microsoft.com/office/drawing/2014/main" id="{CB58488C-1346-FE43-B507-747857CAFD65}"/>
              </a:ext>
            </a:extLst>
          </p:cNvPr>
          <p:cNvSpPr txBox="1"/>
          <p:nvPr/>
        </p:nvSpPr>
        <p:spPr>
          <a:xfrm>
            <a:off x="5006340" y="4937760"/>
            <a:ext cx="2537460" cy="1077218"/>
          </a:xfrm>
          <a:prstGeom prst="rect">
            <a:avLst/>
          </a:prstGeom>
          <a:noFill/>
        </p:spPr>
        <p:txBody>
          <a:bodyPr wrap="square" rtlCol="0">
            <a:spAutoFit/>
          </a:bodyPr>
          <a:lstStyle/>
          <a:p>
            <a:r>
              <a:rPr lang="en-US" sz="3200" dirty="0">
                <a:solidFill>
                  <a:schemeClr val="accent2"/>
                </a:solidFill>
              </a:rPr>
              <a:t>Egg Bearing “sponge” crab</a:t>
            </a:r>
          </a:p>
        </p:txBody>
      </p:sp>
      <p:cxnSp>
        <p:nvCxnSpPr>
          <p:cNvPr id="9" name="Straight Arrow Connector 8">
            <a:extLst>
              <a:ext uri="{FF2B5EF4-FFF2-40B4-BE49-F238E27FC236}">
                <a16:creationId xmlns:a16="http://schemas.microsoft.com/office/drawing/2014/main" id="{13E355CF-ED01-174B-B288-BEDCFE68763E}"/>
              </a:ext>
            </a:extLst>
          </p:cNvPr>
          <p:cNvCxnSpPr/>
          <p:nvPr/>
        </p:nvCxnSpPr>
        <p:spPr>
          <a:xfrm flipV="1">
            <a:off x="6697980" y="2560320"/>
            <a:ext cx="617220" cy="2148840"/>
          </a:xfrm>
          <a:prstGeom prst="straightConnector1">
            <a:avLst/>
          </a:prstGeom>
          <a:ln w="762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04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urved Left Arrow 15">
            <a:extLst>
              <a:ext uri="{FF2B5EF4-FFF2-40B4-BE49-F238E27FC236}">
                <a16:creationId xmlns:a16="http://schemas.microsoft.com/office/drawing/2014/main" id="{861BDBC7-1D95-6E42-B3FC-97C128D8F88D}"/>
              </a:ext>
            </a:extLst>
          </p:cNvPr>
          <p:cNvSpPr/>
          <p:nvPr/>
        </p:nvSpPr>
        <p:spPr>
          <a:xfrm rot="10597070">
            <a:off x="3088403" y="1519367"/>
            <a:ext cx="2675767" cy="4423432"/>
          </a:xfrm>
          <a:prstGeom prst="curvedLeftArrow">
            <a:avLst>
              <a:gd name="adj1" fmla="val 8324"/>
              <a:gd name="adj2" fmla="val 31020"/>
              <a:gd name="adj3" fmla="val 282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urved Left Arrow 14">
            <a:extLst>
              <a:ext uri="{FF2B5EF4-FFF2-40B4-BE49-F238E27FC236}">
                <a16:creationId xmlns:a16="http://schemas.microsoft.com/office/drawing/2014/main" id="{91CB3E00-65B4-CE47-B29A-814196150F0E}"/>
              </a:ext>
            </a:extLst>
          </p:cNvPr>
          <p:cNvSpPr/>
          <p:nvPr/>
        </p:nvSpPr>
        <p:spPr>
          <a:xfrm>
            <a:off x="6943554" y="1614221"/>
            <a:ext cx="2675767" cy="4423432"/>
          </a:xfrm>
          <a:prstGeom prst="curvedLeftArrow">
            <a:avLst>
              <a:gd name="adj1" fmla="val 8324"/>
              <a:gd name="adj2" fmla="val 31020"/>
              <a:gd name="adj3" fmla="val 282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F944B4E-606C-F747-952F-92BA7A8CEC99}"/>
              </a:ext>
            </a:extLst>
          </p:cNvPr>
          <p:cNvSpPr>
            <a:spLocks noGrp="1"/>
          </p:cNvSpPr>
          <p:nvPr>
            <p:ph type="title"/>
          </p:nvPr>
        </p:nvSpPr>
        <p:spPr>
          <a:xfrm>
            <a:off x="538066" y="266974"/>
            <a:ext cx="10515600" cy="1325563"/>
          </a:xfrm>
        </p:spPr>
        <p:txBody>
          <a:bodyPr/>
          <a:lstStyle/>
          <a:p>
            <a:r>
              <a:rPr lang="en-US" b="1" dirty="0"/>
              <a:t>Blue Crab Life Stages</a:t>
            </a:r>
          </a:p>
        </p:txBody>
      </p:sp>
      <p:pic>
        <p:nvPicPr>
          <p:cNvPr id="8" name="Picture 7">
            <a:extLst>
              <a:ext uri="{FF2B5EF4-FFF2-40B4-BE49-F238E27FC236}">
                <a16:creationId xmlns:a16="http://schemas.microsoft.com/office/drawing/2014/main" id="{62380AE1-EFA6-4044-B0E5-F53268859196}"/>
              </a:ext>
            </a:extLst>
          </p:cNvPr>
          <p:cNvPicPr>
            <a:picLocks noChangeAspect="1"/>
          </p:cNvPicPr>
          <p:nvPr/>
        </p:nvPicPr>
        <p:blipFill>
          <a:blip r:embed="rId3"/>
          <a:stretch>
            <a:fillRect/>
          </a:stretch>
        </p:blipFill>
        <p:spPr>
          <a:xfrm>
            <a:off x="5795866" y="1015819"/>
            <a:ext cx="1353457" cy="1299319"/>
          </a:xfrm>
          <a:prstGeom prst="rect">
            <a:avLst/>
          </a:prstGeom>
        </p:spPr>
      </p:pic>
      <p:pic>
        <p:nvPicPr>
          <p:cNvPr id="9" name="Picture 8">
            <a:extLst>
              <a:ext uri="{FF2B5EF4-FFF2-40B4-BE49-F238E27FC236}">
                <a16:creationId xmlns:a16="http://schemas.microsoft.com/office/drawing/2014/main" id="{D6A13CB3-459E-EE49-B3FD-7255749107C8}"/>
              </a:ext>
            </a:extLst>
          </p:cNvPr>
          <p:cNvPicPr>
            <a:picLocks noChangeAspect="1"/>
          </p:cNvPicPr>
          <p:nvPr/>
        </p:nvPicPr>
        <p:blipFill>
          <a:blip r:embed="rId4"/>
          <a:stretch>
            <a:fillRect/>
          </a:stretch>
        </p:blipFill>
        <p:spPr>
          <a:xfrm>
            <a:off x="8089075" y="4024989"/>
            <a:ext cx="1308747" cy="1780608"/>
          </a:xfrm>
          <a:prstGeom prst="rect">
            <a:avLst/>
          </a:prstGeom>
        </p:spPr>
      </p:pic>
      <p:pic>
        <p:nvPicPr>
          <p:cNvPr id="10" name="Picture 9">
            <a:extLst>
              <a:ext uri="{FF2B5EF4-FFF2-40B4-BE49-F238E27FC236}">
                <a16:creationId xmlns:a16="http://schemas.microsoft.com/office/drawing/2014/main" id="{6617A1AE-DAF1-AA4D-9E48-B696012214EB}"/>
              </a:ext>
            </a:extLst>
          </p:cNvPr>
          <p:cNvPicPr>
            <a:picLocks noChangeAspect="1"/>
          </p:cNvPicPr>
          <p:nvPr/>
        </p:nvPicPr>
        <p:blipFill>
          <a:blip r:embed="rId5"/>
          <a:stretch>
            <a:fillRect/>
          </a:stretch>
        </p:blipFill>
        <p:spPr>
          <a:xfrm>
            <a:off x="7655907" y="1248966"/>
            <a:ext cx="1676160" cy="1466640"/>
          </a:xfrm>
          <a:prstGeom prst="rect">
            <a:avLst/>
          </a:prstGeom>
        </p:spPr>
      </p:pic>
      <p:pic>
        <p:nvPicPr>
          <p:cNvPr id="11" name="Picture 10">
            <a:extLst>
              <a:ext uri="{FF2B5EF4-FFF2-40B4-BE49-F238E27FC236}">
                <a16:creationId xmlns:a16="http://schemas.microsoft.com/office/drawing/2014/main" id="{555478D9-2205-EB4B-8D73-992DBF754CD5}"/>
              </a:ext>
            </a:extLst>
          </p:cNvPr>
          <p:cNvPicPr>
            <a:picLocks noChangeAspect="1"/>
          </p:cNvPicPr>
          <p:nvPr/>
        </p:nvPicPr>
        <p:blipFill>
          <a:blip r:embed="rId6"/>
          <a:stretch>
            <a:fillRect/>
          </a:stretch>
        </p:blipFill>
        <p:spPr>
          <a:xfrm rot="3375657">
            <a:off x="2838215" y="1736153"/>
            <a:ext cx="2258391" cy="2032552"/>
          </a:xfrm>
          <a:prstGeom prst="rect">
            <a:avLst/>
          </a:prstGeom>
        </p:spPr>
      </p:pic>
      <p:pic>
        <p:nvPicPr>
          <p:cNvPr id="12" name="Picture 11">
            <a:extLst>
              <a:ext uri="{FF2B5EF4-FFF2-40B4-BE49-F238E27FC236}">
                <a16:creationId xmlns:a16="http://schemas.microsoft.com/office/drawing/2014/main" id="{5D8082E4-342A-9F41-B562-230BD8F70928}"/>
              </a:ext>
            </a:extLst>
          </p:cNvPr>
          <p:cNvPicPr>
            <a:picLocks noChangeAspect="1"/>
          </p:cNvPicPr>
          <p:nvPr/>
        </p:nvPicPr>
        <p:blipFill>
          <a:blip r:embed="rId7"/>
          <a:stretch>
            <a:fillRect/>
          </a:stretch>
        </p:blipFill>
        <p:spPr>
          <a:xfrm>
            <a:off x="2565574" y="3825937"/>
            <a:ext cx="2540000" cy="2082800"/>
          </a:xfrm>
          <a:prstGeom prst="rect">
            <a:avLst/>
          </a:prstGeom>
        </p:spPr>
      </p:pic>
      <p:pic>
        <p:nvPicPr>
          <p:cNvPr id="14" name="Picture 13">
            <a:extLst>
              <a:ext uri="{FF2B5EF4-FFF2-40B4-BE49-F238E27FC236}">
                <a16:creationId xmlns:a16="http://schemas.microsoft.com/office/drawing/2014/main" id="{A7945D91-E537-B64A-9E1E-3BDE92C8EEC0}"/>
              </a:ext>
            </a:extLst>
          </p:cNvPr>
          <p:cNvPicPr>
            <a:picLocks noChangeAspect="1"/>
          </p:cNvPicPr>
          <p:nvPr/>
        </p:nvPicPr>
        <p:blipFill>
          <a:blip r:embed="rId8"/>
          <a:stretch>
            <a:fillRect/>
          </a:stretch>
        </p:blipFill>
        <p:spPr>
          <a:xfrm>
            <a:off x="5700677" y="5025514"/>
            <a:ext cx="1793295" cy="1560167"/>
          </a:xfrm>
          <a:prstGeom prst="rect">
            <a:avLst/>
          </a:prstGeom>
        </p:spPr>
      </p:pic>
      <p:sp>
        <p:nvSpPr>
          <p:cNvPr id="17" name="TextBox 16">
            <a:extLst>
              <a:ext uri="{FF2B5EF4-FFF2-40B4-BE49-F238E27FC236}">
                <a16:creationId xmlns:a16="http://schemas.microsoft.com/office/drawing/2014/main" id="{8C986C1A-7BDE-4A41-82CE-59D5840F608B}"/>
              </a:ext>
            </a:extLst>
          </p:cNvPr>
          <p:cNvSpPr txBox="1"/>
          <p:nvPr/>
        </p:nvSpPr>
        <p:spPr>
          <a:xfrm>
            <a:off x="6799908" y="421890"/>
            <a:ext cx="2505934" cy="523220"/>
          </a:xfrm>
          <a:prstGeom prst="rect">
            <a:avLst/>
          </a:prstGeom>
          <a:noFill/>
        </p:spPr>
        <p:txBody>
          <a:bodyPr wrap="square" rtlCol="0">
            <a:spAutoFit/>
          </a:bodyPr>
          <a:lstStyle/>
          <a:p>
            <a:r>
              <a:rPr lang="en-US" sz="2800" dirty="0"/>
              <a:t>1. Eggs</a:t>
            </a:r>
          </a:p>
        </p:txBody>
      </p:sp>
      <p:sp>
        <p:nvSpPr>
          <p:cNvPr id="18" name="TextBox 17">
            <a:extLst>
              <a:ext uri="{FF2B5EF4-FFF2-40B4-BE49-F238E27FC236}">
                <a16:creationId xmlns:a16="http://schemas.microsoft.com/office/drawing/2014/main" id="{B152B895-A878-6742-8793-C544E60B611A}"/>
              </a:ext>
            </a:extLst>
          </p:cNvPr>
          <p:cNvSpPr txBox="1"/>
          <p:nvPr/>
        </p:nvSpPr>
        <p:spPr>
          <a:xfrm>
            <a:off x="976883" y="4627416"/>
            <a:ext cx="2505934" cy="523220"/>
          </a:xfrm>
          <a:prstGeom prst="rect">
            <a:avLst/>
          </a:prstGeom>
          <a:noFill/>
        </p:spPr>
        <p:txBody>
          <a:bodyPr wrap="square" rtlCol="0">
            <a:spAutoFit/>
          </a:bodyPr>
          <a:lstStyle/>
          <a:p>
            <a:r>
              <a:rPr lang="en-US" sz="2800" dirty="0"/>
              <a:t>5. Adult</a:t>
            </a:r>
          </a:p>
        </p:txBody>
      </p:sp>
      <p:sp>
        <p:nvSpPr>
          <p:cNvPr id="19" name="TextBox 18">
            <a:extLst>
              <a:ext uri="{FF2B5EF4-FFF2-40B4-BE49-F238E27FC236}">
                <a16:creationId xmlns:a16="http://schemas.microsoft.com/office/drawing/2014/main" id="{E67D2BA8-7F9D-9E49-82C0-E44840802DD1}"/>
              </a:ext>
            </a:extLst>
          </p:cNvPr>
          <p:cNvSpPr txBox="1"/>
          <p:nvPr/>
        </p:nvSpPr>
        <p:spPr>
          <a:xfrm>
            <a:off x="7303680" y="6126899"/>
            <a:ext cx="2505934" cy="523220"/>
          </a:xfrm>
          <a:prstGeom prst="rect">
            <a:avLst/>
          </a:prstGeom>
          <a:noFill/>
        </p:spPr>
        <p:txBody>
          <a:bodyPr wrap="square" rtlCol="0">
            <a:spAutoFit/>
          </a:bodyPr>
          <a:lstStyle/>
          <a:p>
            <a:r>
              <a:rPr lang="en-US" sz="2800" dirty="0"/>
              <a:t>4. Juvenile crab</a:t>
            </a:r>
          </a:p>
        </p:txBody>
      </p:sp>
      <p:sp>
        <p:nvSpPr>
          <p:cNvPr id="20" name="TextBox 19">
            <a:extLst>
              <a:ext uri="{FF2B5EF4-FFF2-40B4-BE49-F238E27FC236}">
                <a16:creationId xmlns:a16="http://schemas.microsoft.com/office/drawing/2014/main" id="{83582B74-6F19-B446-A01C-1C24F4A5EF8A}"/>
              </a:ext>
            </a:extLst>
          </p:cNvPr>
          <p:cNvSpPr txBox="1"/>
          <p:nvPr/>
        </p:nvSpPr>
        <p:spPr>
          <a:xfrm>
            <a:off x="9800699" y="4367414"/>
            <a:ext cx="2505934" cy="523220"/>
          </a:xfrm>
          <a:prstGeom prst="rect">
            <a:avLst/>
          </a:prstGeom>
          <a:noFill/>
        </p:spPr>
        <p:txBody>
          <a:bodyPr wrap="square" rtlCol="0">
            <a:spAutoFit/>
          </a:bodyPr>
          <a:lstStyle/>
          <a:p>
            <a:r>
              <a:rPr lang="en-US" sz="2800" dirty="0"/>
              <a:t>3. Megalopae</a:t>
            </a:r>
          </a:p>
        </p:txBody>
      </p:sp>
      <p:sp>
        <p:nvSpPr>
          <p:cNvPr id="21" name="TextBox 20">
            <a:extLst>
              <a:ext uri="{FF2B5EF4-FFF2-40B4-BE49-F238E27FC236}">
                <a16:creationId xmlns:a16="http://schemas.microsoft.com/office/drawing/2014/main" id="{26317645-ADFA-9640-A75A-4297273837D3}"/>
              </a:ext>
            </a:extLst>
          </p:cNvPr>
          <p:cNvSpPr txBox="1"/>
          <p:nvPr/>
        </p:nvSpPr>
        <p:spPr>
          <a:xfrm>
            <a:off x="9143058" y="1459066"/>
            <a:ext cx="2505934" cy="523220"/>
          </a:xfrm>
          <a:prstGeom prst="rect">
            <a:avLst/>
          </a:prstGeom>
          <a:noFill/>
        </p:spPr>
        <p:txBody>
          <a:bodyPr wrap="square" rtlCol="0">
            <a:spAutoFit/>
          </a:bodyPr>
          <a:lstStyle/>
          <a:p>
            <a:r>
              <a:rPr lang="en-US" sz="2800" dirty="0"/>
              <a:t>2. Zoea </a:t>
            </a:r>
          </a:p>
        </p:txBody>
      </p:sp>
      <p:sp>
        <p:nvSpPr>
          <p:cNvPr id="22" name="TextBox 21">
            <a:extLst>
              <a:ext uri="{FF2B5EF4-FFF2-40B4-BE49-F238E27FC236}">
                <a16:creationId xmlns:a16="http://schemas.microsoft.com/office/drawing/2014/main" id="{A09BA7A2-40F4-DD40-87C5-30651CAB3FF5}"/>
              </a:ext>
            </a:extLst>
          </p:cNvPr>
          <p:cNvSpPr txBox="1"/>
          <p:nvPr/>
        </p:nvSpPr>
        <p:spPr>
          <a:xfrm>
            <a:off x="1138334" y="1549592"/>
            <a:ext cx="2505934" cy="1569660"/>
          </a:xfrm>
          <a:prstGeom prst="rect">
            <a:avLst/>
          </a:prstGeom>
          <a:noFill/>
        </p:spPr>
        <p:txBody>
          <a:bodyPr wrap="square" rtlCol="0">
            <a:spAutoFit/>
          </a:bodyPr>
          <a:lstStyle/>
          <a:p>
            <a:r>
              <a:rPr lang="en-US" sz="2800" dirty="0"/>
              <a:t>6. Ovigerous</a:t>
            </a:r>
          </a:p>
          <a:p>
            <a:r>
              <a:rPr lang="en-US" sz="2800" dirty="0"/>
              <a:t>Female</a:t>
            </a:r>
          </a:p>
          <a:p>
            <a:r>
              <a:rPr lang="en-US" sz="2000" dirty="0"/>
              <a:t>‘egg bearing or sponge crab’</a:t>
            </a:r>
          </a:p>
        </p:txBody>
      </p:sp>
    </p:spTree>
    <p:extLst>
      <p:ext uri="{BB962C8B-B14F-4D97-AF65-F5344CB8AC3E}">
        <p14:creationId xmlns:p14="http://schemas.microsoft.com/office/powerpoint/2010/main" val="29230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2EB0D-E907-9148-A4D9-FF33B62DF303}"/>
              </a:ext>
            </a:extLst>
          </p:cNvPr>
          <p:cNvSpPr>
            <a:spLocks noGrp="1"/>
          </p:cNvSpPr>
          <p:nvPr>
            <p:ph type="title"/>
          </p:nvPr>
        </p:nvSpPr>
        <p:spPr>
          <a:xfrm>
            <a:off x="838200" y="365125"/>
            <a:ext cx="4974336" cy="1776496"/>
          </a:xfrm>
        </p:spPr>
        <p:txBody>
          <a:bodyPr>
            <a:normAutofit fontScale="90000"/>
          </a:bodyPr>
          <a:lstStyle/>
          <a:p>
            <a:r>
              <a:rPr lang="en-US" dirty="0"/>
              <a:t>What is the difference between juvenile and adult Crabs</a:t>
            </a:r>
          </a:p>
        </p:txBody>
      </p:sp>
      <p:sp>
        <p:nvSpPr>
          <p:cNvPr id="3" name="Content Placeholder 2">
            <a:extLst>
              <a:ext uri="{FF2B5EF4-FFF2-40B4-BE49-F238E27FC236}">
                <a16:creationId xmlns:a16="http://schemas.microsoft.com/office/drawing/2014/main" id="{7DBC0728-F3E7-3E48-A842-82ABC15B9EA4}"/>
              </a:ext>
            </a:extLst>
          </p:cNvPr>
          <p:cNvSpPr>
            <a:spLocks noGrp="1"/>
          </p:cNvSpPr>
          <p:nvPr>
            <p:ph idx="1"/>
          </p:nvPr>
        </p:nvSpPr>
        <p:spPr>
          <a:xfrm>
            <a:off x="647668" y="2318305"/>
            <a:ext cx="4974336" cy="4351338"/>
          </a:xfrm>
        </p:spPr>
        <p:txBody>
          <a:bodyPr>
            <a:normAutofit lnSpcReduction="10000"/>
          </a:bodyPr>
          <a:lstStyle/>
          <a:p>
            <a:r>
              <a:rPr lang="en-US" dirty="0"/>
              <a:t>By size</a:t>
            </a:r>
          </a:p>
          <a:p>
            <a:pPr lvl="1"/>
            <a:r>
              <a:rPr lang="en-US" dirty="0"/>
              <a:t>Juveniles are typically 80  mm and smaller</a:t>
            </a:r>
          </a:p>
          <a:p>
            <a:pPr lvl="1"/>
            <a:r>
              <a:rPr lang="en-US" dirty="0"/>
              <a:t>Adults are typically 115 mm and larger </a:t>
            </a:r>
          </a:p>
          <a:p>
            <a:pPr lvl="1"/>
            <a:r>
              <a:rPr lang="en-US" dirty="0"/>
              <a:t>Between 80-115 mm juveniles and adults occur</a:t>
            </a:r>
          </a:p>
          <a:p>
            <a:pPr lvl="1"/>
            <a:r>
              <a:rPr lang="en-US" dirty="0"/>
              <a:t>Adult males are typically larger than adult females</a:t>
            </a:r>
          </a:p>
          <a:p>
            <a:pPr lvl="1"/>
            <a:r>
              <a:rPr lang="en-US" dirty="0"/>
              <a:t>Juvenile crabs have less pronounced coloration</a:t>
            </a:r>
          </a:p>
          <a:p>
            <a:pPr lvl="2"/>
            <a:r>
              <a:rPr lang="en-US" dirty="0"/>
              <a:t>Camouflage! </a:t>
            </a:r>
          </a:p>
          <a:p>
            <a:pPr marL="0" indent="0">
              <a:buNone/>
            </a:pPr>
            <a:endParaRPr lang="en-US" dirty="0"/>
          </a:p>
        </p:txBody>
      </p:sp>
      <p:grpSp>
        <p:nvGrpSpPr>
          <p:cNvPr id="16" name="Group 15">
            <a:extLst>
              <a:ext uri="{FF2B5EF4-FFF2-40B4-BE49-F238E27FC236}">
                <a16:creationId xmlns:a16="http://schemas.microsoft.com/office/drawing/2014/main" id="{E85E3EFE-707B-3A44-85DC-EE60EB8DB372}"/>
              </a:ext>
            </a:extLst>
          </p:cNvPr>
          <p:cNvGrpSpPr/>
          <p:nvPr/>
        </p:nvGrpSpPr>
        <p:grpSpPr>
          <a:xfrm>
            <a:off x="6089393" y="-9425"/>
            <a:ext cx="4690054" cy="2939661"/>
            <a:chOff x="3776028" y="1104265"/>
            <a:chExt cx="8647176" cy="5388610"/>
          </a:xfrm>
        </p:grpSpPr>
        <p:pic>
          <p:nvPicPr>
            <p:cNvPr id="13" name="Picture 12" descr="A picture containing indoor, plate, table, sitting&#10;&#10;Description automatically generated">
              <a:extLst>
                <a:ext uri="{FF2B5EF4-FFF2-40B4-BE49-F238E27FC236}">
                  <a16:creationId xmlns:a16="http://schemas.microsoft.com/office/drawing/2014/main" id="{ED0E3D0A-16BA-764B-A900-2C59A659EB2F}"/>
                </a:ext>
              </a:extLst>
            </p:cNvPr>
            <p:cNvPicPr/>
            <p:nvPr/>
          </p:nvPicPr>
          <p:blipFill>
            <a:blip r:embed="rId3" cstate="print">
              <a:alphaModFix/>
              <a:extLst>
                <a:ext uri="{BEBA8EAE-BF5A-486C-A8C5-ECC9F3942E4B}">
                  <a14:imgProps xmlns:a14="http://schemas.microsoft.com/office/drawing/2010/main">
                    <a14:imgLayer r:embed="rId4">
                      <a14:imgEffect>
                        <a14:backgroundRemoval t="9961" b="96094" l="9961" r="90381">
                          <a14:foregroundMark x1="90381" y1="43880" x2="90381" y2="43880"/>
                          <a14:foregroundMark x1="90234" y1="48242" x2="90234" y2="48242"/>
                          <a14:foregroundMark x1="89258" y1="48047" x2="89258" y2="48047"/>
                          <a14:foregroundMark x1="12549" y1="44857" x2="12549" y2="44857"/>
                          <a14:foregroundMark x1="12305" y1="45052" x2="12305" y2="45052"/>
                          <a14:foregroundMark x1="18506" y1="50651" x2="18506" y2="50651"/>
                          <a14:foregroundMark x1="78809" y1="86458" x2="78809" y2="86458"/>
                          <a14:foregroundMark x1="25977" y1="91406" x2="25977" y2="91406"/>
                          <a14:foregroundMark x1="26855" y1="96094" x2="26855" y2="96094"/>
                        </a14:backgroundRemoval>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776028" y="1104265"/>
              <a:ext cx="8647176" cy="5388610"/>
            </a:xfrm>
            <a:prstGeom prst="rect">
              <a:avLst/>
            </a:prstGeom>
          </p:spPr>
        </p:pic>
        <p:cxnSp>
          <p:nvCxnSpPr>
            <p:cNvPr id="14" name="Straight Connector 13">
              <a:extLst>
                <a:ext uri="{FF2B5EF4-FFF2-40B4-BE49-F238E27FC236}">
                  <a16:creationId xmlns:a16="http://schemas.microsoft.com/office/drawing/2014/main" id="{30E5575C-CF2D-7344-A275-C998947D1B82}"/>
                </a:ext>
              </a:extLst>
            </p:cNvPr>
            <p:cNvCxnSpPr>
              <a:cxnSpLocks/>
            </p:cNvCxnSpPr>
            <p:nvPr/>
          </p:nvCxnSpPr>
          <p:spPr>
            <a:xfrm>
              <a:off x="4892618" y="3547926"/>
              <a:ext cx="6599854" cy="138231"/>
            </a:xfrm>
            <a:prstGeom prst="line">
              <a:avLst/>
            </a:prstGeom>
            <a:ln w="571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397F543D-EAC1-614E-BE6D-F400AC68DD68}"/>
                </a:ext>
              </a:extLst>
            </p:cNvPr>
            <p:cNvSpPr txBox="1"/>
            <p:nvPr/>
          </p:nvSpPr>
          <p:spPr>
            <a:xfrm>
              <a:off x="6545305" y="3367706"/>
              <a:ext cx="4797883" cy="959100"/>
            </a:xfrm>
            <a:prstGeom prst="rect">
              <a:avLst/>
            </a:prstGeom>
            <a:noFill/>
          </p:spPr>
          <p:txBody>
            <a:bodyPr wrap="square" rtlCol="0">
              <a:spAutoFit/>
            </a:bodyPr>
            <a:lstStyle/>
            <a:p>
              <a:r>
                <a:rPr lang="en-US" sz="2000" dirty="0">
                  <a:solidFill>
                    <a:schemeClr val="accent2"/>
                  </a:solidFill>
                </a:rPr>
                <a:t>Carapace</a:t>
              </a:r>
              <a:r>
                <a:rPr lang="en-US" sz="2800" dirty="0">
                  <a:solidFill>
                    <a:schemeClr val="accent2"/>
                  </a:solidFill>
                </a:rPr>
                <a:t> </a:t>
              </a:r>
              <a:r>
                <a:rPr lang="en-US" sz="2000" dirty="0">
                  <a:solidFill>
                    <a:schemeClr val="accent2"/>
                  </a:solidFill>
                </a:rPr>
                <a:t>Width</a:t>
              </a:r>
              <a:r>
                <a:rPr lang="en-US" sz="2800" dirty="0">
                  <a:solidFill>
                    <a:schemeClr val="accent2"/>
                  </a:solidFill>
                </a:rPr>
                <a:t>!</a:t>
              </a:r>
            </a:p>
          </p:txBody>
        </p:sp>
      </p:grpSp>
      <p:sp>
        <p:nvSpPr>
          <p:cNvPr id="12" name="Cloud 11">
            <a:extLst>
              <a:ext uri="{FF2B5EF4-FFF2-40B4-BE49-F238E27FC236}">
                <a16:creationId xmlns:a16="http://schemas.microsoft.com/office/drawing/2014/main" id="{06680AB5-0197-E74E-9E5C-1FACBF17B1A0}"/>
              </a:ext>
            </a:extLst>
          </p:cNvPr>
          <p:cNvSpPr/>
          <p:nvPr/>
        </p:nvSpPr>
        <p:spPr>
          <a:xfrm rot="21436301">
            <a:off x="675164" y="2924100"/>
            <a:ext cx="4249654" cy="2399772"/>
          </a:xfrm>
          <a:prstGeom prst="cloud">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What size crab do you think fishers prefer?</a:t>
            </a:r>
          </a:p>
        </p:txBody>
      </p:sp>
      <p:pic>
        <p:nvPicPr>
          <p:cNvPr id="6" name="Picture 5">
            <a:extLst>
              <a:ext uri="{FF2B5EF4-FFF2-40B4-BE49-F238E27FC236}">
                <a16:creationId xmlns:a16="http://schemas.microsoft.com/office/drawing/2014/main" id="{579679A4-D542-B145-9CBE-D9AA2EB17B2B}"/>
              </a:ext>
            </a:extLst>
          </p:cNvPr>
          <p:cNvPicPr>
            <a:picLocks noChangeAspect="1"/>
          </p:cNvPicPr>
          <p:nvPr/>
        </p:nvPicPr>
        <p:blipFill rotWithShape="1">
          <a:blip r:embed="rId5">
            <a:extLst>
              <a:ext uri="{BEBA8EAE-BF5A-486C-A8C5-ECC9F3942E4B}">
                <a14:imgProps xmlns:a14="http://schemas.microsoft.com/office/drawing/2010/main">
                  <a14:imgLayer r:embed="rId6">
                    <a14:imgEffect>
                      <a14:brightnessContrast bright="-20000" contrast="40000"/>
                    </a14:imgEffect>
                  </a14:imgLayer>
                </a14:imgProps>
              </a:ext>
            </a:extLst>
          </a:blip>
          <a:srcRect l="20371" t="31228" r="3289" b="23329"/>
          <a:stretch/>
        </p:blipFill>
        <p:spPr>
          <a:xfrm>
            <a:off x="5257771" y="3822991"/>
            <a:ext cx="3337922" cy="2649261"/>
          </a:xfrm>
          <a:prstGeom prst="rect">
            <a:avLst/>
          </a:prstGeom>
        </p:spPr>
      </p:pic>
      <p:pic>
        <p:nvPicPr>
          <p:cNvPr id="7" name="Picture 6">
            <a:extLst>
              <a:ext uri="{FF2B5EF4-FFF2-40B4-BE49-F238E27FC236}">
                <a16:creationId xmlns:a16="http://schemas.microsoft.com/office/drawing/2014/main" id="{0612B533-F846-E94B-8550-214B7D45FF81}"/>
              </a:ext>
            </a:extLst>
          </p:cNvPr>
          <p:cNvPicPr>
            <a:picLocks noChangeAspect="1"/>
          </p:cNvPicPr>
          <p:nvPr/>
        </p:nvPicPr>
        <p:blipFill>
          <a:blip r:embed="rId7"/>
          <a:stretch>
            <a:fillRect/>
          </a:stretch>
        </p:blipFill>
        <p:spPr>
          <a:xfrm rot="10800000">
            <a:off x="8608023" y="3822986"/>
            <a:ext cx="3337922" cy="2649263"/>
          </a:xfrm>
          <a:prstGeom prst="rect">
            <a:avLst/>
          </a:prstGeom>
        </p:spPr>
      </p:pic>
      <p:sp>
        <p:nvSpPr>
          <p:cNvPr id="8" name="TextBox 7">
            <a:extLst>
              <a:ext uri="{FF2B5EF4-FFF2-40B4-BE49-F238E27FC236}">
                <a16:creationId xmlns:a16="http://schemas.microsoft.com/office/drawing/2014/main" id="{0053102D-7CC0-B04C-988B-30C53ADE8970}"/>
              </a:ext>
            </a:extLst>
          </p:cNvPr>
          <p:cNvSpPr txBox="1"/>
          <p:nvPr/>
        </p:nvSpPr>
        <p:spPr>
          <a:xfrm>
            <a:off x="6089393" y="3168502"/>
            <a:ext cx="2076412" cy="523220"/>
          </a:xfrm>
          <a:prstGeom prst="rect">
            <a:avLst/>
          </a:prstGeom>
          <a:noFill/>
        </p:spPr>
        <p:txBody>
          <a:bodyPr wrap="square" rtlCol="0">
            <a:spAutoFit/>
          </a:bodyPr>
          <a:lstStyle/>
          <a:p>
            <a:r>
              <a:rPr lang="en-US" sz="2800" dirty="0">
                <a:solidFill>
                  <a:schemeClr val="accent2"/>
                </a:solidFill>
              </a:rPr>
              <a:t>Juvenile</a:t>
            </a:r>
          </a:p>
        </p:txBody>
      </p:sp>
      <p:sp>
        <p:nvSpPr>
          <p:cNvPr id="17" name="TextBox 16">
            <a:extLst>
              <a:ext uri="{FF2B5EF4-FFF2-40B4-BE49-F238E27FC236}">
                <a16:creationId xmlns:a16="http://schemas.microsoft.com/office/drawing/2014/main" id="{E55A390C-8D0E-FF4D-B302-6AB5AD53E0DB}"/>
              </a:ext>
            </a:extLst>
          </p:cNvPr>
          <p:cNvSpPr txBox="1"/>
          <p:nvPr/>
        </p:nvSpPr>
        <p:spPr>
          <a:xfrm>
            <a:off x="9467920" y="3142507"/>
            <a:ext cx="2076412" cy="523220"/>
          </a:xfrm>
          <a:prstGeom prst="rect">
            <a:avLst/>
          </a:prstGeom>
          <a:noFill/>
        </p:spPr>
        <p:txBody>
          <a:bodyPr wrap="square" rtlCol="0">
            <a:spAutoFit/>
          </a:bodyPr>
          <a:lstStyle/>
          <a:p>
            <a:r>
              <a:rPr lang="en-US" sz="2800" dirty="0">
                <a:solidFill>
                  <a:schemeClr val="accent2"/>
                </a:solidFill>
              </a:rPr>
              <a:t>Adult</a:t>
            </a:r>
          </a:p>
        </p:txBody>
      </p:sp>
    </p:spTree>
    <p:extLst>
      <p:ext uri="{BB962C8B-B14F-4D97-AF65-F5344CB8AC3E}">
        <p14:creationId xmlns:p14="http://schemas.microsoft.com/office/powerpoint/2010/main" val="2031203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Different life stages and sexes use different parts of the estuary</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7877" y="1955573"/>
            <a:ext cx="10653412" cy="4232956"/>
          </a:xfrm>
          <a:prstGeom prst="rect">
            <a:avLst/>
          </a:prstGeom>
        </p:spPr>
      </p:pic>
      <p:sp>
        <p:nvSpPr>
          <p:cNvPr id="6" name="TextBox 5">
            <a:extLst>
              <a:ext uri="{FF2B5EF4-FFF2-40B4-BE49-F238E27FC236}">
                <a16:creationId xmlns:a16="http://schemas.microsoft.com/office/drawing/2014/main" id="{1F346F69-FACB-5340-B9BC-74ABD05B0B8E}"/>
              </a:ext>
            </a:extLst>
          </p:cNvPr>
          <p:cNvSpPr txBox="1"/>
          <p:nvPr/>
        </p:nvSpPr>
        <p:spPr>
          <a:xfrm>
            <a:off x="2292876" y="2755985"/>
            <a:ext cx="6624240" cy="3600986"/>
          </a:xfrm>
          <a:prstGeom prst="rect">
            <a:avLst/>
          </a:prstGeom>
          <a:solidFill>
            <a:srgbClr val="FFFFFF">
              <a:alpha val="60784"/>
            </a:srgbClr>
          </a:solidFill>
        </p:spPr>
        <p:txBody>
          <a:bodyPr wrap="square" rtlCol="0">
            <a:spAutoFit/>
          </a:bodyPr>
          <a:lstStyle/>
          <a:p>
            <a:r>
              <a:rPr lang="en-US" sz="3200" dirty="0"/>
              <a:t>A long the salinity gradient there are also changes in:</a:t>
            </a:r>
          </a:p>
          <a:p>
            <a:pPr marL="742950" lvl="1" indent="-285750">
              <a:buFont typeface="Arial" panose="020B0604020202020204" pitchFamily="34" charset="0"/>
              <a:buChar char="•"/>
            </a:pPr>
            <a:r>
              <a:rPr lang="en-US" sz="3200" dirty="0"/>
              <a:t>Salinity</a:t>
            </a:r>
          </a:p>
          <a:p>
            <a:pPr marL="742950" lvl="1" indent="-285750">
              <a:buFont typeface="Arial" panose="020B0604020202020204" pitchFamily="34" charset="0"/>
              <a:buChar char="•"/>
            </a:pPr>
            <a:r>
              <a:rPr lang="en-US" sz="3200" dirty="0"/>
              <a:t>Temperature </a:t>
            </a:r>
          </a:p>
          <a:p>
            <a:pPr marL="742950" lvl="1" indent="-285750">
              <a:buFont typeface="Arial" panose="020B0604020202020204" pitchFamily="34" charset="0"/>
              <a:buChar char="•"/>
            </a:pPr>
            <a:r>
              <a:rPr lang="en-US" sz="3200" dirty="0"/>
              <a:t>Habitat </a:t>
            </a:r>
          </a:p>
          <a:p>
            <a:pPr marL="742950" lvl="1" indent="-285750">
              <a:buFont typeface="Arial" panose="020B0604020202020204" pitchFamily="34" charset="0"/>
              <a:buChar char="•"/>
            </a:pPr>
            <a:r>
              <a:rPr lang="en-US" sz="3200" dirty="0"/>
              <a:t>Prey availability</a:t>
            </a:r>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2" name="Right Brace 1">
            <a:extLst>
              <a:ext uri="{FF2B5EF4-FFF2-40B4-BE49-F238E27FC236}">
                <a16:creationId xmlns:a16="http://schemas.microsoft.com/office/drawing/2014/main" id="{7E5DA661-0338-3545-B429-2DF631426982}"/>
              </a:ext>
            </a:extLst>
          </p:cNvPr>
          <p:cNvSpPr/>
          <p:nvPr/>
        </p:nvSpPr>
        <p:spPr>
          <a:xfrm>
            <a:off x="5463540" y="3863340"/>
            <a:ext cx="632460" cy="960120"/>
          </a:xfrm>
          <a:prstGeom prst="rightBrace">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Right Brace 7">
            <a:extLst>
              <a:ext uri="{FF2B5EF4-FFF2-40B4-BE49-F238E27FC236}">
                <a16:creationId xmlns:a16="http://schemas.microsoft.com/office/drawing/2014/main" id="{8D4B1817-66DF-0948-8D87-2D1B17E7F686}"/>
              </a:ext>
            </a:extLst>
          </p:cNvPr>
          <p:cNvSpPr/>
          <p:nvPr/>
        </p:nvSpPr>
        <p:spPr>
          <a:xfrm>
            <a:off x="5757396" y="5025934"/>
            <a:ext cx="632460" cy="960120"/>
          </a:xfrm>
          <a:prstGeom prst="rightBrace">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TextBox 2">
            <a:extLst>
              <a:ext uri="{FF2B5EF4-FFF2-40B4-BE49-F238E27FC236}">
                <a16:creationId xmlns:a16="http://schemas.microsoft.com/office/drawing/2014/main" id="{443ACE7F-5905-CD45-B71A-46BA7BD1F412}"/>
              </a:ext>
            </a:extLst>
          </p:cNvPr>
          <p:cNvSpPr txBox="1"/>
          <p:nvPr/>
        </p:nvSpPr>
        <p:spPr>
          <a:xfrm>
            <a:off x="6389856" y="4072051"/>
            <a:ext cx="1816884" cy="461665"/>
          </a:xfrm>
          <a:prstGeom prst="rect">
            <a:avLst/>
          </a:prstGeom>
          <a:noFill/>
        </p:spPr>
        <p:txBody>
          <a:bodyPr wrap="square" rtlCol="0">
            <a:spAutoFit/>
          </a:bodyPr>
          <a:lstStyle/>
          <a:p>
            <a:r>
              <a:rPr lang="en-US" sz="2400" dirty="0">
                <a:solidFill>
                  <a:schemeClr val="accent2"/>
                </a:solidFill>
              </a:rPr>
              <a:t>Abiotic</a:t>
            </a:r>
          </a:p>
        </p:txBody>
      </p:sp>
      <p:sp>
        <p:nvSpPr>
          <p:cNvPr id="9" name="TextBox 8">
            <a:extLst>
              <a:ext uri="{FF2B5EF4-FFF2-40B4-BE49-F238E27FC236}">
                <a16:creationId xmlns:a16="http://schemas.microsoft.com/office/drawing/2014/main" id="{3CC71504-C63B-5C4F-B9ED-90E30BE05B2D}"/>
              </a:ext>
            </a:extLst>
          </p:cNvPr>
          <p:cNvSpPr txBox="1"/>
          <p:nvPr/>
        </p:nvSpPr>
        <p:spPr>
          <a:xfrm>
            <a:off x="6843500" y="5275161"/>
            <a:ext cx="1816884" cy="461665"/>
          </a:xfrm>
          <a:prstGeom prst="rect">
            <a:avLst/>
          </a:prstGeom>
          <a:noFill/>
        </p:spPr>
        <p:txBody>
          <a:bodyPr wrap="square" rtlCol="0">
            <a:spAutoFit/>
          </a:bodyPr>
          <a:lstStyle/>
          <a:p>
            <a:r>
              <a:rPr lang="en-US" sz="2400" dirty="0">
                <a:solidFill>
                  <a:schemeClr val="accent2"/>
                </a:solidFill>
              </a:rPr>
              <a:t>Biotic</a:t>
            </a:r>
          </a:p>
        </p:txBody>
      </p:sp>
    </p:spTree>
    <p:extLst>
      <p:ext uri="{BB962C8B-B14F-4D97-AF65-F5344CB8AC3E}">
        <p14:creationId xmlns:p14="http://schemas.microsoft.com/office/powerpoint/2010/main" val="238205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8" grpId="0" animBg="1"/>
      <p:bldP spid="3"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F0EC3-E0C4-7040-8EEA-C18EDECB42D2}"/>
              </a:ext>
            </a:extLst>
          </p:cNvPr>
          <p:cNvSpPr>
            <a:spLocks noGrp="1"/>
          </p:cNvSpPr>
          <p:nvPr>
            <p:ph type="title"/>
          </p:nvPr>
        </p:nvSpPr>
        <p:spPr>
          <a:xfrm>
            <a:off x="341566" y="390996"/>
            <a:ext cx="10515600" cy="1325563"/>
          </a:xfrm>
        </p:spPr>
        <p:txBody>
          <a:bodyPr/>
          <a:lstStyle/>
          <a:p>
            <a:r>
              <a:rPr lang="en-US" b="1" dirty="0"/>
              <a:t>What is an Estuary?</a:t>
            </a:r>
          </a:p>
        </p:txBody>
      </p:sp>
      <p:pic>
        <p:nvPicPr>
          <p:cNvPr id="7" name="Graphic 6">
            <a:extLst>
              <a:ext uri="{FF2B5EF4-FFF2-40B4-BE49-F238E27FC236}">
                <a16:creationId xmlns:a16="http://schemas.microsoft.com/office/drawing/2014/main" id="{8DA38334-5768-F848-865C-2D94617260D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7877" y="1955573"/>
            <a:ext cx="10653412" cy="4232956"/>
          </a:xfrm>
          <a:prstGeom prst="rect">
            <a:avLst/>
          </a:prstGeom>
        </p:spPr>
      </p:pic>
      <p:sp>
        <p:nvSpPr>
          <p:cNvPr id="11" name="Right Arrow 10">
            <a:extLst>
              <a:ext uri="{FF2B5EF4-FFF2-40B4-BE49-F238E27FC236}">
                <a16:creationId xmlns:a16="http://schemas.microsoft.com/office/drawing/2014/main" id="{A42F8AE7-C114-7645-A3DC-44AF87A720C2}"/>
              </a:ext>
            </a:extLst>
          </p:cNvPr>
          <p:cNvSpPr/>
          <p:nvPr/>
        </p:nvSpPr>
        <p:spPr>
          <a:xfrm rot="3225587">
            <a:off x="282444" y="2489378"/>
            <a:ext cx="1020275" cy="663879"/>
          </a:xfrm>
          <a:prstGeom prst="rightArrow">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12" name="TextBox 11">
            <a:extLst>
              <a:ext uri="{FF2B5EF4-FFF2-40B4-BE49-F238E27FC236}">
                <a16:creationId xmlns:a16="http://schemas.microsoft.com/office/drawing/2014/main" id="{5AE2FF05-FB7A-BB4D-A667-97DBE054A463}"/>
              </a:ext>
            </a:extLst>
          </p:cNvPr>
          <p:cNvSpPr txBox="1"/>
          <p:nvPr/>
        </p:nvSpPr>
        <p:spPr>
          <a:xfrm>
            <a:off x="140597" y="1837033"/>
            <a:ext cx="2442575" cy="523220"/>
          </a:xfrm>
          <a:prstGeom prst="rect">
            <a:avLst/>
          </a:prstGeom>
          <a:noFill/>
        </p:spPr>
        <p:txBody>
          <a:bodyPr wrap="square" rtlCol="0">
            <a:spAutoFit/>
          </a:bodyPr>
          <a:lstStyle/>
          <a:p>
            <a:r>
              <a:rPr lang="en-US" sz="2800" b="1" dirty="0">
                <a:solidFill>
                  <a:schemeClr val="accent5">
                    <a:lumMod val="40000"/>
                    <a:lumOff val="60000"/>
                  </a:schemeClr>
                </a:solidFill>
              </a:rPr>
              <a:t>Fresh Water</a:t>
            </a:r>
          </a:p>
        </p:txBody>
      </p:sp>
      <p:sp>
        <p:nvSpPr>
          <p:cNvPr id="15" name="Right Arrow 14">
            <a:extLst>
              <a:ext uri="{FF2B5EF4-FFF2-40B4-BE49-F238E27FC236}">
                <a16:creationId xmlns:a16="http://schemas.microsoft.com/office/drawing/2014/main" id="{743E75AA-92CA-0C4C-AE7D-85A9D70957AE}"/>
              </a:ext>
            </a:extLst>
          </p:cNvPr>
          <p:cNvSpPr/>
          <p:nvPr/>
        </p:nvSpPr>
        <p:spPr>
          <a:xfrm rot="7159777">
            <a:off x="11001992" y="1196297"/>
            <a:ext cx="1020275" cy="663879"/>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16" name="TextBox 15">
            <a:extLst>
              <a:ext uri="{FF2B5EF4-FFF2-40B4-BE49-F238E27FC236}">
                <a16:creationId xmlns:a16="http://schemas.microsoft.com/office/drawing/2014/main" id="{7EB964DE-E0FF-F74D-BC22-A3685B2B2145}"/>
              </a:ext>
            </a:extLst>
          </p:cNvPr>
          <p:cNvSpPr txBox="1"/>
          <p:nvPr/>
        </p:nvSpPr>
        <p:spPr>
          <a:xfrm>
            <a:off x="10187899" y="493078"/>
            <a:ext cx="2442575" cy="523220"/>
          </a:xfrm>
          <a:prstGeom prst="rect">
            <a:avLst/>
          </a:prstGeom>
          <a:noFill/>
        </p:spPr>
        <p:txBody>
          <a:bodyPr wrap="square" rtlCol="0">
            <a:spAutoFit/>
          </a:bodyPr>
          <a:lstStyle/>
          <a:p>
            <a:r>
              <a:rPr lang="en-US" sz="2800" b="1" dirty="0">
                <a:solidFill>
                  <a:srgbClr val="002060"/>
                </a:solidFill>
              </a:rPr>
              <a:t>Salt Water</a:t>
            </a:r>
          </a:p>
        </p:txBody>
      </p:sp>
      <p:sp>
        <p:nvSpPr>
          <p:cNvPr id="17" name="Right Arrow 16">
            <a:extLst>
              <a:ext uri="{FF2B5EF4-FFF2-40B4-BE49-F238E27FC236}">
                <a16:creationId xmlns:a16="http://schemas.microsoft.com/office/drawing/2014/main" id="{C6806B63-3754-DE46-96A9-CBF384A5C564}"/>
              </a:ext>
            </a:extLst>
          </p:cNvPr>
          <p:cNvSpPr/>
          <p:nvPr/>
        </p:nvSpPr>
        <p:spPr>
          <a:xfrm rot="5400000">
            <a:off x="7557346" y="1247629"/>
            <a:ext cx="1020275" cy="663879"/>
          </a:xfrm>
          <a:prstGeom prst="rightArrow">
            <a:avLst/>
          </a:prstGeom>
          <a:solidFill>
            <a:schemeClr val="accent5">
              <a:lumMod val="75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18" name="TextBox 17">
            <a:extLst>
              <a:ext uri="{FF2B5EF4-FFF2-40B4-BE49-F238E27FC236}">
                <a16:creationId xmlns:a16="http://schemas.microsoft.com/office/drawing/2014/main" id="{43199A2A-E2F1-4146-9EDF-7D5D9854173D}"/>
              </a:ext>
            </a:extLst>
          </p:cNvPr>
          <p:cNvSpPr txBox="1"/>
          <p:nvPr/>
        </p:nvSpPr>
        <p:spPr>
          <a:xfrm>
            <a:off x="6846197" y="606151"/>
            <a:ext cx="2442575" cy="523220"/>
          </a:xfrm>
          <a:prstGeom prst="rect">
            <a:avLst/>
          </a:prstGeom>
          <a:noFill/>
        </p:spPr>
        <p:txBody>
          <a:bodyPr wrap="square" rtlCol="0">
            <a:spAutoFit/>
          </a:bodyPr>
          <a:lstStyle/>
          <a:p>
            <a:r>
              <a:rPr lang="en-US" sz="2800" b="1" dirty="0">
                <a:solidFill>
                  <a:schemeClr val="accent1"/>
                </a:solidFill>
              </a:rPr>
              <a:t>Brackish Water</a:t>
            </a:r>
          </a:p>
        </p:txBody>
      </p:sp>
      <p:sp>
        <p:nvSpPr>
          <p:cNvPr id="19" name="Right Arrow 18">
            <a:extLst>
              <a:ext uri="{FF2B5EF4-FFF2-40B4-BE49-F238E27FC236}">
                <a16:creationId xmlns:a16="http://schemas.microsoft.com/office/drawing/2014/main" id="{390370A5-B338-6440-A8B9-0E2A2F23250F}"/>
              </a:ext>
            </a:extLst>
          </p:cNvPr>
          <p:cNvSpPr/>
          <p:nvPr/>
        </p:nvSpPr>
        <p:spPr>
          <a:xfrm rot="261229">
            <a:off x="1531228" y="3466770"/>
            <a:ext cx="1020275" cy="663879"/>
          </a:xfrm>
          <a:prstGeom prst="rightArrow">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20" name="Right Arrow 19">
            <a:extLst>
              <a:ext uri="{FF2B5EF4-FFF2-40B4-BE49-F238E27FC236}">
                <a16:creationId xmlns:a16="http://schemas.microsoft.com/office/drawing/2014/main" id="{3A3DADCD-A8AB-C247-93A2-37F04F13D59E}"/>
              </a:ext>
            </a:extLst>
          </p:cNvPr>
          <p:cNvSpPr/>
          <p:nvPr/>
        </p:nvSpPr>
        <p:spPr>
          <a:xfrm rot="10800000">
            <a:off x="9677761" y="3489163"/>
            <a:ext cx="1020275" cy="663879"/>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13" name="Curved Right Arrow 12">
            <a:extLst>
              <a:ext uri="{FF2B5EF4-FFF2-40B4-BE49-F238E27FC236}">
                <a16:creationId xmlns:a16="http://schemas.microsoft.com/office/drawing/2014/main" id="{235BDDAD-FB4B-8441-8253-09C952938B4E}"/>
              </a:ext>
            </a:extLst>
          </p:cNvPr>
          <p:cNvSpPr/>
          <p:nvPr/>
        </p:nvSpPr>
        <p:spPr>
          <a:xfrm>
            <a:off x="4800600" y="3821102"/>
            <a:ext cx="718457" cy="832541"/>
          </a:xfrm>
          <a:prstGeom prst="curvedRightArrow">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Curved Right Arrow 21">
            <a:extLst>
              <a:ext uri="{FF2B5EF4-FFF2-40B4-BE49-F238E27FC236}">
                <a16:creationId xmlns:a16="http://schemas.microsoft.com/office/drawing/2014/main" id="{99808E51-8FB7-364B-B898-E9241E33B0C1}"/>
              </a:ext>
            </a:extLst>
          </p:cNvPr>
          <p:cNvSpPr/>
          <p:nvPr/>
        </p:nvSpPr>
        <p:spPr>
          <a:xfrm rot="10990250">
            <a:off x="5625405" y="3801870"/>
            <a:ext cx="718457" cy="832541"/>
          </a:xfrm>
          <a:prstGeom prst="curved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a:extLst>
              <a:ext uri="{FF2B5EF4-FFF2-40B4-BE49-F238E27FC236}">
                <a16:creationId xmlns:a16="http://schemas.microsoft.com/office/drawing/2014/main" id="{B13EC1FD-3A4A-2C46-82C8-502D88E731FA}"/>
              </a:ext>
            </a:extLst>
          </p:cNvPr>
          <p:cNvSpPr txBox="1"/>
          <p:nvPr/>
        </p:nvSpPr>
        <p:spPr>
          <a:xfrm>
            <a:off x="991548" y="6230395"/>
            <a:ext cx="10749579" cy="523220"/>
          </a:xfrm>
          <a:prstGeom prst="rect">
            <a:avLst/>
          </a:prstGeom>
          <a:noFill/>
        </p:spPr>
        <p:txBody>
          <a:bodyPr wrap="square" rtlCol="0">
            <a:spAutoFit/>
          </a:bodyPr>
          <a:lstStyle/>
          <a:p>
            <a:r>
              <a:rPr lang="en-US" sz="2800" dirty="0"/>
              <a:t>The “saltiness” is measured in salinity (ppt). </a:t>
            </a:r>
          </a:p>
        </p:txBody>
      </p:sp>
      <p:sp>
        <p:nvSpPr>
          <p:cNvPr id="21" name="TextBox 20">
            <a:extLst>
              <a:ext uri="{FF2B5EF4-FFF2-40B4-BE49-F238E27FC236}">
                <a16:creationId xmlns:a16="http://schemas.microsoft.com/office/drawing/2014/main" id="{4BD41DA2-5AB3-944A-9947-9DF3B850609C}"/>
              </a:ext>
            </a:extLst>
          </p:cNvPr>
          <p:cNvSpPr txBox="1"/>
          <p:nvPr/>
        </p:nvSpPr>
        <p:spPr>
          <a:xfrm>
            <a:off x="980750" y="2196520"/>
            <a:ext cx="1675230" cy="400110"/>
          </a:xfrm>
          <a:prstGeom prst="rect">
            <a:avLst/>
          </a:prstGeom>
          <a:noFill/>
        </p:spPr>
        <p:txBody>
          <a:bodyPr wrap="square" rtlCol="0">
            <a:spAutoFit/>
          </a:bodyPr>
          <a:lstStyle/>
          <a:p>
            <a:r>
              <a:rPr lang="en-US" sz="2000" dirty="0"/>
              <a:t>0 ppt salinity</a:t>
            </a:r>
          </a:p>
        </p:txBody>
      </p:sp>
      <p:sp>
        <p:nvSpPr>
          <p:cNvPr id="25" name="TextBox 24">
            <a:extLst>
              <a:ext uri="{FF2B5EF4-FFF2-40B4-BE49-F238E27FC236}">
                <a16:creationId xmlns:a16="http://schemas.microsoft.com/office/drawing/2014/main" id="{B7BB546A-04BD-3C4C-8FA5-A716D14CAD6D}"/>
              </a:ext>
            </a:extLst>
          </p:cNvPr>
          <p:cNvSpPr txBox="1"/>
          <p:nvPr/>
        </p:nvSpPr>
        <p:spPr>
          <a:xfrm>
            <a:off x="9870125" y="867761"/>
            <a:ext cx="1675230" cy="400110"/>
          </a:xfrm>
          <a:prstGeom prst="rect">
            <a:avLst/>
          </a:prstGeom>
          <a:noFill/>
        </p:spPr>
        <p:txBody>
          <a:bodyPr wrap="square" rtlCol="0">
            <a:spAutoFit/>
          </a:bodyPr>
          <a:lstStyle/>
          <a:p>
            <a:r>
              <a:rPr lang="en-US" sz="2000" dirty="0"/>
              <a:t>35 ppt salinity</a:t>
            </a:r>
          </a:p>
        </p:txBody>
      </p:sp>
      <p:sp>
        <p:nvSpPr>
          <p:cNvPr id="23" name="TextBox 22">
            <a:extLst>
              <a:ext uri="{FF2B5EF4-FFF2-40B4-BE49-F238E27FC236}">
                <a16:creationId xmlns:a16="http://schemas.microsoft.com/office/drawing/2014/main" id="{590894CB-12D0-184D-91A7-8993C46D2A65}"/>
              </a:ext>
            </a:extLst>
          </p:cNvPr>
          <p:cNvSpPr txBox="1"/>
          <p:nvPr/>
        </p:nvSpPr>
        <p:spPr>
          <a:xfrm>
            <a:off x="7561808" y="3428694"/>
            <a:ext cx="1675230" cy="707886"/>
          </a:xfrm>
          <a:prstGeom prst="rect">
            <a:avLst/>
          </a:prstGeom>
          <a:noFill/>
        </p:spPr>
        <p:txBody>
          <a:bodyPr wrap="square" rtlCol="0">
            <a:spAutoFit/>
          </a:bodyPr>
          <a:lstStyle/>
          <a:p>
            <a:r>
              <a:rPr lang="en-US" sz="2000" dirty="0"/>
              <a:t>20-30 ppt salinity</a:t>
            </a:r>
          </a:p>
        </p:txBody>
      </p:sp>
      <p:sp>
        <p:nvSpPr>
          <p:cNvPr id="24" name="TextBox 23">
            <a:extLst>
              <a:ext uri="{FF2B5EF4-FFF2-40B4-BE49-F238E27FC236}">
                <a16:creationId xmlns:a16="http://schemas.microsoft.com/office/drawing/2014/main" id="{4DB32485-0B25-1348-B344-1D8382EDBE91}"/>
              </a:ext>
            </a:extLst>
          </p:cNvPr>
          <p:cNvSpPr txBox="1"/>
          <p:nvPr/>
        </p:nvSpPr>
        <p:spPr>
          <a:xfrm>
            <a:off x="3924136" y="3428694"/>
            <a:ext cx="1675230" cy="707886"/>
          </a:xfrm>
          <a:prstGeom prst="rect">
            <a:avLst/>
          </a:prstGeom>
          <a:noFill/>
        </p:spPr>
        <p:txBody>
          <a:bodyPr wrap="square" rtlCol="0">
            <a:spAutoFit/>
          </a:bodyPr>
          <a:lstStyle/>
          <a:p>
            <a:r>
              <a:rPr lang="en-US" sz="2000" dirty="0"/>
              <a:t>10-20 ppt salinity</a:t>
            </a:r>
          </a:p>
        </p:txBody>
      </p:sp>
      <p:sp>
        <p:nvSpPr>
          <p:cNvPr id="26" name="TextBox 25">
            <a:extLst>
              <a:ext uri="{FF2B5EF4-FFF2-40B4-BE49-F238E27FC236}">
                <a16:creationId xmlns:a16="http://schemas.microsoft.com/office/drawing/2014/main" id="{133AA5A9-E1C0-424E-9622-5C8AADB65381}"/>
              </a:ext>
            </a:extLst>
          </p:cNvPr>
          <p:cNvSpPr txBox="1"/>
          <p:nvPr/>
        </p:nvSpPr>
        <p:spPr>
          <a:xfrm>
            <a:off x="1747281" y="2898799"/>
            <a:ext cx="1675230" cy="707886"/>
          </a:xfrm>
          <a:prstGeom prst="rect">
            <a:avLst/>
          </a:prstGeom>
          <a:noFill/>
        </p:spPr>
        <p:txBody>
          <a:bodyPr wrap="square" rtlCol="0">
            <a:spAutoFit/>
          </a:bodyPr>
          <a:lstStyle/>
          <a:p>
            <a:r>
              <a:rPr lang="en-US" sz="2000" dirty="0"/>
              <a:t>0-10 ppt salinity</a:t>
            </a:r>
          </a:p>
        </p:txBody>
      </p:sp>
    </p:spTree>
    <p:extLst>
      <p:ext uri="{BB962C8B-B14F-4D97-AF65-F5344CB8AC3E}">
        <p14:creationId xmlns:p14="http://schemas.microsoft.com/office/powerpoint/2010/main" val="400306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5" grpId="0" animBg="1"/>
      <p:bldP spid="16" grpId="0"/>
      <p:bldP spid="17" grpId="0" animBg="1"/>
      <p:bldP spid="18" grpId="0"/>
      <p:bldP spid="19" grpId="0" animBg="1"/>
      <p:bldP spid="20" grpId="0" animBg="1"/>
      <p:bldP spid="13" grpId="0" animBg="1"/>
      <p:bldP spid="22" grpId="0" animBg="1"/>
      <p:bldP spid="14" grpId="0"/>
      <p:bldP spid="21" grpId="0"/>
      <p:bldP spid="25" grpId="0"/>
      <p:bldP spid="23" grpId="0"/>
      <p:bldP spid="24"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Juveniles </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7267" y="1775003"/>
            <a:ext cx="10653412" cy="4232956"/>
          </a:xfrm>
          <a:prstGeom prst="rect">
            <a:avLst/>
          </a:prstGeom>
        </p:spPr>
      </p:pic>
      <p:pic>
        <p:nvPicPr>
          <p:cNvPr id="6" name="Picture 5">
            <a:extLst>
              <a:ext uri="{FF2B5EF4-FFF2-40B4-BE49-F238E27FC236}">
                <a16:creationId xmlns:a16="http://schemas.microsoft.com/office/drawing/2014/main" id="{37AB9540-5447-F349-8A77-4F4A2D1266AC}"/>
              </a:ext>
            </a:extLst>
          </p:cNvPr>
          <p:cNvPicPr>
            <a:picLocks noChangeAspect="1"/>
          </p:cNvPicPr>
          <p:nvPr/>
        </p:nvPicPr>
        <p:blipFill>
          <a:blip r:embed="rId5"/>
          <a:stretch>
            <a:fillRect/>
          </a:stretch>
        </p:blipFill>
        <p:spPr>
          <a:xfrm>
            <a:off x="1151164" y="2660607"/>
            <a:ext cx="1793295" cy="1560167"/>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3782500" y="1823990"/>
            <a:ext cx="6416146" cy="4431983"/>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Juveniles prefer low salinity areas with structured habitat, nursery habitats</a:t>
            </a:r>
          </a:p>
          <a:p>
            <a:pPr marL="742950" lvl="1" indent="-285750">
              <a:buFont typeface="Arial" panose="020B0604020202020204" pitchFamily="34" charset="0"/>
              <a:buChar char="•"/>
            </a:pPr>
            <a:r>
              <a:rPr lang="en-US" sz="2400" dirty="0"/>
              <a:t>Low salinity helps them grow quickly </a:t>
            </a:r>
          </a:p>
          <a:p>
            <a:pPr marL="742950" lvl="1" indent="-285750">
              <a:buFont typeface="Arial" panose="020B0604020202020204" pitchFamily="34" charset="0"/>
              <a:buChar char="•"/>
            </a:pPr>
            <a:r>
              <a:rPr lang="en-US" sz="2400" dirty="0"/>
              <a:t>Nursery habitat have lots of areas to hide from predators and food for the juveniles</a:t>
            </a:r>
          </a:p>
          <a:p>
            <a:pPr marL="742950" lvl="1" indent="-285750">
              <a:buFont typeface="Arial" panose="020B0604020202020204" pitchFamily="34" charset="0"/>
              <a:buChar char="•"/>
            </a:pPr>
            <a:r>
              <a:rPr lang="en-US" sz="2400" dirty="0"/>
              <a:t>Nursery habitat include: sea grass beds, oyster reefs, woody debris and salt marshes</a:t>
            </a:r>
          </a:p>
          <a:p>
            <a:pPr marL="742950" lvl="1" indent="-285750">
              <a:buFont typeface="Arial" panose="020B0604020202020204" pitchFamily="34" charset="0"/>
              <a:buChar char="•"/>
            </a:pPr>
            <a:r>
              <a:rPr lang="en-US" sz="2400" dirty="0"/>
              <a:t>Juveniles like to eat small amphipods, bivalves, plant matter, and fish</a:t>
            </a:r>
          </a:p>
          <a:p>
            <a:pPr marL="742950" lvl="1" indent="-285750">
              <a:buFont typeface="Arial" panose="020B0604020202020204" pitchFamily="34" charset="0"/>
              <a:buChar char="•"/>
            </a:pPr>
            <a:r>
              <a:rPr lang="en-US" sz="2400" dirty="0"/>
              <a:t>Nursery habitats are especially important for very small juveniles</a:t>
            </a:r>
          </a:p>
          <a:p>
            <a:pPr marL="285750" indent="-285750">
              <a:buFont typeface="Arial" panose="020B0604020202020204" pitchFamily="34" charset="0"/>
              <a:buChar char="•"/>
            </a:pPr>
            <a:endParaRPr lang="en-US" dirty="0"/>
          </a:p>
        </p:txBody>
      </p:sp>
      <p:pic>
        <p:nvPicPr>
          <p:cNvPr id="3" name="Picture 2">
            <a:extLst>
              <a:ext uri="{FF2B5EF4-FFF2-40B4-BE49-F238E27FC236}">
                <a16:creationId xmlns:a16="http://schemas.microsoft.com/office/drawing/2014/main" id="{14624ED3-BBEC-F147-A2E2-F6A1E6BC763E}"/>
              </a:ext>
            </a:extLst>
          </p:cNvPr>
          <p:cNvPicPr>
            <a:picLocks noChangeAspect="1"/>
          </p:cNvPicPr>
          <p:nvPr/>
        </p:nvPicPr>
        <p:blipFill>
          <a:blip r:embed="rId6"/>
          <a:stretch>
            <a:fillRect/>
          </a:stretch>
        </p:blipFill>
        <p:spPr>
          <a:xfrm>
            <a:off x="652235" y="3321939"/>
            <a:ext cx="997858" cy="658586"/>
          </a:xfrm>
          <a:prstGeom prst="rect">
            <a:avLst/>
          </a:prstGeom>
        </p:spPr>
      </p:pic>
      <p:pic>
        <p:nvPicPr>
          <p:cNvPr id="7" name="Picture 6">
            <a:extLst>
              <a:ext uri="{FF2B5EF4-FFF2-40B4-BE49-F238E27FC236}">
                <a16:creationId xmlns:a16="http://schemas.microsoft.com/office/drawing/2014/main" id="{C7A07001-90E5-5F48-9FAD-141782EC9BF5}"/>
              </a:ext>
            </a:extLst>
          </p:cNvPr>
          <p:cNvPicPr>
            <a:picLocks noChangeAspect="1"/>
          </p:cNvPicPr>
          <p:nvPr/>
        </p:nvPicPr>
        <p:blipFill>
          <a:blip r:embed="rId7"/>
          <a:stretch>
            <a:fillRect/>
          </a:stretch>
        </p:blipFill>
        <p:spPr>
          <a:xfrm>
            <a:off x="2347559" y="3269662"/>
            <a:ext cx="596900" cy="1270000"/>
          </a:xfrm>
          <a:prstGeom prst="rect">
            <a:avLst/>
          </a:prstGeom>
        </p:spPr>
      </p:pic>
      <p:pic>
        <p:nvPicPr>
          <p:cNvPr id="8" name="Picture 7">
            <a:extLst>
              <a:ext uri="{FF2B5EF4-FFF2-40B4-BE49-F238E27FC236}">
                <a16:creationId xmlns:a16="http://schemas.microsoft.com/office/drawing/2014/main" id="{9F2136FA-2C78-EB4C-A6DD-D1EC0BB5C3B3}"/>
              </a:ext>
            </a:extLst>
          </p:cNvPr>
          <p:cNvPicPr>
            <a:picLocks noChangeAspect="1"/>
          </p:cNvPicPr>
          <p:nvPr/>
        </p:nvPicPr>
        <p:blipFill>
          <a:blip r:embed="rId7"/>
          <a:stretch>
            <a:fillRect/>
          </a:stretch>
        </p:blipFill>
        <p:spPr>
          <a:xfrm>
            <a:off x="2667653" y="3269662"/>
            <a:ext cx="596900" cy="1270000"/>
          </a:xfrm>
          <a:prstGeom prst="rect">
            <a:avLst/>
          </a:prstGeom>
        </p:spPr>
      </p:pic>
      <p:pic>
        <p:nvPicPr>
          <p:cNvPr id="9" name="Picture 8">
            <a:extLst>
              <a:ext uri="{FF2B5EF4-FFF2-40B4-BE49-F238E27FC236}">
                <a16:creationId xmlns:a16="http://schemas.microsoft.com/office/drawing/2014/main" id="{D2A790BB-031C-294B-8DB8-AA17AA2C36F3}"/>
              </a:ext>
            </a:extLst>
          </p:cNvPr>
          <p:cNvPicPr>
            <a:picLocks noChangeAspect="1"/>
          </p:cNvPicPr>
          <p:nvPr/>
        </p:nvPicPr>
        <p:blipFill>
          <a:blip r:embed="rId8"/>
          <a:stretch>
            <a:fillRect/>
          </a:stretch>
        </p:blipFill>
        <p:spPr>
          <a:xfrm>
            <a:off x="1362836" y="2128910"/>
            <a:ext cx="1084943" cy="900503"/>
          </a:xfrm>
          <a:prstGeom prst="rect">
            <a:avLst/>
          </a:prstGeom>
        </p:spPr>
      </p:pic>
      <p:pic>
        <p:nvPicPr>
          <p:cNvPr id="10" name="Picture 9">
            <a:extLst>
              <a:ext uri="{FF2B5EF4-FFF2-40B4-BE49-F238E27FC236}">
                <a16:creationId xmlns:a16="http://schemas.microsoft.com/office/drawing/2014/main" id="{C2CCB3D3-9B88-F441-9139-6BECB3C479AF}"/>
              </a:ext>
            </a:extLst>
          </p:cNvPr>
          <p:cNvPicPr>
            <a:picLocks noChangeAspect="1"/>
          </p:cNvPicPr>
          <p:nvPr/>
        </p:nvPicPr>
        <p:blipFill>
          <a:blip r:embed="rId8"/>
          <a:stretch>
            <a:fillRect/>
          </a:stretch>
        </p:blipFill>
        <p:spPr>
          <a:xfrm>
            <a:off x="1628679" y="2128909"/>
            <a:ext cx="1084943" cy="900503"/>
          </a:xfrm>
          <a:prstGeom prst="rect">
            <a:avLst/>
          </a:prstGeom>
        </p:spPr>
      </p:pic>
      <p:pic>
        <p:nvPicPr>
          <p:cNvPr id="11" name="Picture 10">
            <a:extLst>
              <a:ext uri="{FF2B5EF4-FFF2-40B4-BE49-F238E27FC236}">
                <a16:creationId xmlns:a16="http://schemas.microsoft.com/office/drawing/2014/main" id="{8C393675-129E-7A47-991E-2BFC137853E4}"/>
              </a:ext>
            </a:extLst>
          </p:cNvPr>
          <p:cNvPicPr>
            <a:picLocks noChangeAspect="1"/>
          </p:cNvPicPr>
          <p:nvPr/>
        </p:nvPicPr>
        <p:blipFill>
          <a:blip r:embed="rId8"/>
          <a:stretch>
            <a:fillRect/>
          </a:stretch>
        </p:blipFill>
        <p:spPr>
          <a:xfrm>
            <a:off x="1805087" y="2086152"/>
            <a:ext cx="1084943" cy="900503"/>
          </a:xfrm>
          <a:prstGeom prst="rect">
            <a:avLst/>
          </a:prstGeom>
        </p:spPr>
      </p:pic>
      <p:pic>
        <p:nvPicPr>
          <p:cNvPr id="12" name="Picture 11">
            <a:extLst>
              <a:ext uri="{FF2B5EF4-FFF2-40B4-BE49-F238E27FC236}">
                <a16:creationId xmlns:a16="http://schemas.microsoft.com/office/drawing/2014/main" id="{8450F773-2339-5C40-92C3-4FB492A9A82A}"/>
              </a:ext>
            </a:extLst>
          </p:cNvPr>
          <p:cNvPicPr>
            <a:picLocks noChangeAspect="1"/>
          </p:cNvPicPr>
          <p:nvPr/>
        </p:nvPicPr>
        <p:blipFill>
          <a:blip r:embed="rId8"/>
          <a:stretch>
            <a:fillRect/>
          </a:stretch>
        </p:blipFill>
        <p:spPr>
          <a:xfrm>
            <a:off x="1993354" y="2134348"/>
            <a:ext cx="1084943" cy="900503"/>
          </a:xfrm>
          <a:prstGeom prst="rect">
            <a:avLst/>
          </a:prstGeom>
        </p:spPr>
      </p:pic>
      <p:pic>
        <p:nvPicPr>
          <p:cNvPr id="13" name="Picture 12">
            <a:extLst>
              <a:ext uri="{FF2B5EF4-FFF2-40B4-BE49-F238E27FC236}">
                <a16:creationId xmlns:a16="http://schemas.microsoft.com/office/drawing/2014/main" id="{81FFC3E1-9461-3143-85EA-6585A9A7197B}"/>
              </a:ext>
            </a:extLst>
          </p:cNvPr>
          <p:cNvPicPr>
            <a:picLocks noChangeAspect="1"/>
          </p:cNvPicPr>
          <p:nvPr/>
        </p:nvPicPr>
        <p:blipFill>
          <a:blip r:embed="rId9"/>
          <a:stretch>
            <a:fillRect/>
          </a:stretch>
        </p:blipFill>
        <p:spPr>
          <a:xfrm>
            <a:off x="2697309" y="3060589"/>
            <a:ext cx="814394" cy="256534"/>
          </a:xfrm>
          <a:prstGeom prst="rect">
            <a:avLst/>
          </a:prstGeom>
        </p:spPr>
      </p:pic>
      <p:pic>
        <p:nvPicPr>
          <p:cNvPr id="14" name="Picture 13">
            <a:extLst>
              <a:ext uri="{FF2B5EF4-FFF2-40B4-BE49-F238E27FC236}">
                <a16:creationId xmlns:a16="http://schemas.microsoft.com/office/drawing/2014/main" id="{2FD3780B-24B3-7444-87DC-D8B4F8A0E278}"/>
              </a:ext>
            </a:extLst>
          </p:cNvPr>
          <p:cNvPicPr>
            <a:picLocks noChangeAspect="1"/>
          </p:cNvPicPr>
          <p:nvPr/>
        </p:nvPicPr>
        <p:blipFill>
          <a:blip r:embed="rId10"/>
          <a:stretch>
            <a:fillRect/>
          </a:stretch>
        </p:blipFill>
        <p:spPr>
          <a:xfrm>
            <a:off x="2284663" y="4039982"/>
            <a:ext cx="428959" cy="363543"/>
          </a:xfrm>
          <a:prstGeom prst="rect">
            <a:avLst/>
          </a:prstGeom>
        </p:spPr>
      </p:pic>
    </p:spTree>
    <p:extLst>
      <p:ext uri="{BB962C8B-B14F-4D97-AF65-F5344CB8AC3E}">
        <p14:creationId xmlns:p14="http://schemas.microsoft.com/office/powerpoint/2010/main" val="2858087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Adults </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9294" y="1856646"/>
            <a:ext cx="10653412" cy="4232956"/>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5018753" y="2912188"/>
            <a:ext cx="5820268" cy="3046988"/>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Adult blue crabs live in brackish water</a:t>
            </a:r>
          </a:p>
          <a:p>
            <a:pPr marL="285750" indent="-285750">
              <a:buFont typeface="Arial" panose="020B0604020202020204" pitchFamily="34" charset="0"/>
              <a:buChar char="•"/>
            </a:pPr>
            <a:r>
              <a:rPr lang="en-US" sz="2400" dirty="0"/>
              <a:t>As adults have much fewer predators </a:t>
            </a:r>
          </a:p>
          <a:p>
            <a:pPr marL="285750" indent="-285750">
              <a:buFont typeface="Arial" panose="020B0604020202020204" pitchFamily="34" charset="0"/>
              <a:buChar char="•"/>
            </a:pPr>
            <a:r>
              <a:rPr lang="en-US" sz="2400" dirty="0"/>
              <a:t>Adults look for food such as oysters, fish, juvenile blue crabs and other invertebrates</a:t>
            </a:r>
          </a:p>
          <a:p>
            <a:pPr marL="285750" indent="-285750">
              <a:buFont typeface="Arial" panose="020B0604020202020204" pitchFamily="34" charset="0"/>
              <a:buChar char="•"/>
            </a:pPr>
            <a:r>
              <a:rPr lang="en-US" sz="2400" dirty="0"/>
              <a:t>Adults look for mates in mid salinity waters</a:t>
            </a:r>
          </a:p>
          <a:p>
            <a:pPr marL="285750" indent="-285750">
              <a:buFont typeface="Arial" panose="020B0604020202020204" pitchFamily="34" charset="0"/>
              <a:buChar char="•"/>
            </a:pPr>
            <a:r>
              <a:rPr lang="en-US" sz="2400" dirty="0"/>
              <a:t>Males stay in low- mid salinities where there is ample food, and good conditions to grow</a:t>
            </a:r>
            <a:endParaRPr lang="en-US" dirty="0"/>
          </a:p>
        </p:txBody>
      </p:sp>
      <p:pic>
        <p:nvPicPr>
          <p:cNvPr id="13" name="Picture 12">
            <a:extLst>
              <a:ext uri="{FF2B5EF4-FFF2-40B4-BE49-F238E27FC236}">
                <a16:creationId xmlns:a16="http://schemas.microsoft.com/office/drawing/2014/main" id="{4CC0F6C9-DB37-C849-8400-C5A06CCE3FEC}"/>
              </a:ext>
            </a:extLst>
          </p:cNvPr>
          <p:cNvPicPr>
            <a:picLocks noChangeAspect="1"/>
          </p:cNvPicPr>
          <p:nvPr/>
        </p:nvPicPr>
        <p:blipFill>
          <a:blip r:embed="rId5"/>
          <a:stretch>
            <a:fillRect/>
          </a:stretch>
        </p:blipFill>
        <p:spPr>
          <a:xfrm>
            <a:off x="4964988" y="1916843"/>
            <a:ext cx="1463816" cy="1200329"/>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4B38D4B9-D900-5647-8725-2D0CBF8F4591}"/>
              </a:ext>
            </a:extLst>
          </p:cNvPr>
          <p:cNvPicPr>
            <a:picLocks noChangeAspect="1"/>
          </p:cNvPicPr>
          <p:nvPr/>
        </p:nvPicPr>
        <p:blipFill>
          <a:blip r:embed="rId5"/>
          <a:stretch>
            <a:fillRect/>
          </a:stretch>
        </p:blipFill>
        <p:spPr>
          <a:xfrm>
            <a:off x="3965182" y="4086668"/>
            <a:ext cx="1463816" cy="120032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DF478A75-48B8-A348-917B-CA4CAF608A34}"/>
              </a:ext>
            </a:extLst>
          </p:cNvPr>
          <p:cNvPicPr>
            <a:picLocks noChangeAspect="1"/>
          </p:cNvPicPr>
          <p:nvPr/>
        </p:nvPicPr>
        <p:blipFill>
          <a:blip r:embed="rId5"/>
          <a:stretch>
            <a:fillRect/>
          </a:stretch>
        </p:blipFill>
        <p:spPr>
          <a:xfrm>
            <a:off x="2001284" y="3631700"/>
            <a:ext cx="1463816" cy="120032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9A584B63-835A-B94A-A661-4736F6CA3EFF}"/>
              </a:ext>
            </a:extLst>
          </p:cNvPr>
          <p:cNvPicPr>
            <a:picLocks noChangeAspect="1"/>
          </p:cNvPicPr>
          <p:nvPr/>
        </p:nvPicPr>
        <p:blipFill>
          <a:blip r:embed="rId6"/>
          <a:stretch>
            <a:fillRect/>
          </a:stretch>
        </p:blipFill>
        <p:spPr>
          <a:xfrm>
            <a:off x="5696896" y="2612786"/>
            <a:ext cx="814394" cy="256534"/>
          </a:xfrm>
          <a:prstGeom prst="rect">
            <a:avLst/>
          </a:prstGeom>
        </p:spPr>
      </p:pic>
      <p:pic>
        <p:nvPicPr>
          <p:cNvPr id="9" name="Picture 8">
            <a:extLst>
              <a:ext uri="{FF2B5EF4-FFF2-40B4-BE49-F238E27FC236}">
                <a16:creationId xmlns:a16="http://schemas.microsoft.com/office/drawing/2014/main" id="{78D825D6-BCA0-BC4D-83EB-BECCA6DE30C3}"/>
              </a:ext>
            </a:extLst>
          </p:cNvPr>
          <p:cNvPicPr>
            <a:picLocks noChangeAspect="1"/>
          </p:cNvPicPr>
          <p:nvPr/>
        </p:nvPicPr>
        <p:blipFill>
          <a:blip r:embed="rId7"/>
          <a:stretch>
            <a:fillRect/>
          </a:stretch>
        </p:blipFill>
        <p:spPr>
          <a:xfrm>
            <a:off x="1241628" y="3912977"/>
            <a:ext cx="677636" cy="589543"/>
          </a:xfrm>
          <a:prstGeom prst="rect">
            <a:avLst/>
          </a:prstGeom>
        </p:spPr>
      </p:pic>
      <p:pic>
        <p:nvPicPr>
          <p:cNvPr id="10" name="Picture 9">
            <a:extLst>
              <a:ext uri="{FF2B5EF4-FFF2-40B4-BE49-F238E27FC236}">
                <a16:creationId xmlns:a16="http://schemas.microsoft.com/office/drawing/2014/main" id="{3F455C24-1462-6A40-A277-25EDC82253E5}"/>
              </a:ext>
            </a:extLst>
          </p:cNvPr>
          <p:cNvPicPr>
            <a:picLocks noChangeAspect="1"/>
          </p:cNvPicPr>
          <p:nvPr/>
        </p:nvPicPr>
        <p:blipFill>
          <a:blip r:embed="rId8"/>
          <a:stretch>
            <a:fillRect/>
          </a:stretch>
        </p:blipFill>
        <p:spPr>
          <a:xfrm>
            <a:off x="4478777" y="4672060"/>
            <a:ext cx="997858" cy="658586"/>
          </a:xfrm>
          <a:prstGeom prst="rect">
            <a:avLst/>
          </a:prstGeom>
        </p:spPr>
      </p:pic>
    </p:spTree>
    <p:extLst>
      <p:ext uri="{BB962C8B-B14F-4D97-AF65-F5344CB8AC3E}">
        <p14:creationId xmlns:p14="http://schemas.microsoft.com/office/powerpoint/2010/main" val="3845222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Adult Females </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9294" y="1856646"/>
            <a:ext cx="10653412" cy="4232956"/>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817966" y="3041633"/>
            <a:ext cx="4439834" cy="3046988"/>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After mating female blue crabs migrate to high salinity waters </a:t>
            </a:r>
          </a:p>
          <a:p>
            <a:pPr marL="285750" indent="-285750">
              <a:buFont typeface="Arial" panose="020B0604020202020204" pitchFamily="34" charset="0"/>
              <a:buChar char="•"/>
            </a:pPr>
            <a:r>
              <a:rPr lang="en-US" sz="2400" dirty="0"/>
              <a:t>Once in high salinity water females produce their eggs </a:t>
            </a:r>
          </a:p>
          <a:p>
            <a:pPr marL="285750" indent="-285750">
              <a:buFont typeface="Arial" panose="020B0604020202020204" pitchFamily="34" charset="0"/>
              <a:buChar char="•"/>
            </a:pPr>
            <a:r>
              <a:rPr lang="en-US" sz="2400" dirty="0"/>
              <a:t>Females seek high salinity water because their eggs and larvae require it to develop correctly</a:t>
            </a:r>
          </a:p>
        </p:txBody>
      </p:sp>
      <p:pic>
        <p:nvPicPr>
          <p:cNvPr id="15" name="Picture 14">
            <a:extLst>
              <a:ext uri="{FF2B5EF4-FFF2-40B4-BE49-F238E27FC236}">
                <a16:creationId xmlns:a16="http://schemas.microsoft.com/office/drawing/2014/main" id="{DF478A75-48B8-A348-917B-CA4CAF608A34}"/>
              </a:ext>
            </a:extLst>
          </p:cNvPr>
          <p:cNvPicPr>
            <a:picLocks noChangeAspect="1"/>
          </p:cNvPicPr>
          <p:nvPr/>
        </p:nvPicPr>
        <p:blipFill>
          <a:blip r:embed="rId5"/>
          <a:stretch>
            <a:fillRect/>
          </a:stretch>
        </p:blipFill>
        <p:spPr>
          <a:xfrm>
            <a:off x="5388428" y="4565127"/>
            <a:ext cx="1463816" cy="120032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5F784ACA-1DA1-D34F-9664-4B2382E75974}"/>
              </a:ext>
            </a:extLst>
          </p:cNvPr>
          <p:cNvPicPr>
            <a:picLocks noChangeAspect="1"/>
          </p:cNvPicPr>
          <p:nvPr/>
        </p:nvPicPr>
        <p:blipFill>
          <a:blip r:embed="rId6"/>
          <a:stretch>
            <a:fillRect/>
          </a:stretch>
        </p:blipFill>
        <p:spPr>
          <a:xfrm rot="3375657">
            <a:off x="6622161" y="2972351"/>
            <a:ext cx="1604910" cy="1444419"/>
          </a:xfrm>
          <a:prstGeom prst="rect">
            <a:avLst/>
          </a:prstGeom>
        </p:spPr>
      </p:pic>
      <p:sp>
        <p:nvSpPr>
          <p:cNvPr id="3" name="Cloud 2">
            <a:extLst>
              <a:ext uri="{FF2B5EF4-FFF2-40B4-BE49-F238E27FC236}">
                <a16:creationId xmlns:a16="http://schemas.microsoft.com/office/drawing/2014/main" id="{42B872EA-DB32-E346-8BDF-9061D9C54584}"/>
              </a:ext>
            </a:extLst>
          </p:cNvPr>
          <p:cNvSpPr/>
          <p:nvPr/>
        </p:nvSpPr>
        <p:spPr>
          <a:xfrm rot="489584">
            <a:off x="7335976" y="304526"/>
            <a:ext cx="4249654" cy="2399772"/>
          </a:xfrm>
          <a:prstGeom prst="cloud">
            <a:avLst/>
          </a:prstGeom>
          <a:solidFill>
            <a:schemeClr val="accent2"/>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In Chesapeake Bay, female blue crabs can migrate up to 250 km! That is equal to 155 miles or 2,734 football fields! </a:t>
            </a:r>
          </a:p>
        </p:txBody>
      </p:sp>
    </p:spTree>
    <p:extLst>
      <p:ext uri="{BB962C8B-B14F-4D97-AF65-F5344CB8AC3E}">
        <p14:creationId xmlns:p14="http://schemas.microsoft.com/office/powerpoint/2010/main" val="990319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‘egg bearing’ females</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9294" y="1856646"/>
            <a:ext cx="10653412" cy="4232956"/>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777036" y="3286561"/>
            <a:ext cx="4259906" cy="2677656"/>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Blue crab eggs develop from orange to brown to black </a:t>
            </a:r>
          </a:p>
          <a:p>
            <a:pPr marL="285750" indent="-285750">
              <a:buFont typeface="Arial" panose="020B0604020202020204" pitchFamily="34" charset="0"/>
              <a:buChar char="•"/>
            </a:pPr>
            <a:r>
              <a:rPr lang="en-US" sz="2400" dirty="0"/>
              <a:t>The color change is a result of the larvae in the eggs eating the yolk and developing</a:t>
            </a:r>
          </a:p>
          <a:p>
            <a:pPr marL="285750" indent="-285750">
              <a:buFont typeface="Arial" panose="020B0604020202020204" pitchFamily="34" charset="0"/>
              <a:buChar char="•"/>
            </a:pPr>
            <a:r>
              <a:rPr lang="en-US" sz="2400" dirty="0"/>
              <a:t>The development take 7-14 days</a:t>
            </a:r>
          </a:p>
        </p:txBody>
      </p:sp>
      <p:pic>
        <p:nvPicPr>
          <p:cNvPr id="8" name="Picture 7">
            <a:extLst>
              <a:ext uri="{FF2B5EF4-FFF2-40B4-BE49-F238E27FC236}">
                <a16:creationId xmlns:a16="http://schemas.microsoft.com/office/drawing/2014/main" id="{5F784ACA-1DA1-D34F-9664-4B2382E75974}"/>
              </a:ext>
            </a:extLst>
          </p:cNvPr>
          <p:cNvPicPr>
            <a:picLocks noChangeAspect="1"/>
          </p:cNvPicPr>
          <p:nvPr/>
        </p:nvPicPr>
        <p:blipFill>
          <a:blip r:embed="rId5"/>
          <a:stretch>
            <a:fillRect/>
          </a:stretch>
        </p:blipFill>
        <p:spPr>
          <a:xfrm rot="1336438">
            <a:off x="4738539" y="4485261"/>
            <a:ext cx="1856267" cy="1670640"/>
          </a:xfrm>
          <a:prstGeom prst="rect">
            <a:avLst/>
          </a:prstGeom>
        </p:spPr>
      </p:pic>
      <p:pic>
        <p:nvPicPr>
          <p:cNvPr id="7" name="Picture 6">
            <a:extLst>
              <a:ext uri="{FF2B5EF4-FFF2-40B4-BE49-F238E27FC236}">
                <a16:creationId xmlns:a16="http://schemas.microsoft.com/office/drawing/2014/main" id="{9BADAB37-BF37-EE4C-BFE2-D502CBDAAC9C}"/>
              </a:ext>
            </a:extLst>
          </p:cNvPr>
          <p:cNvPicPr>
            <a:picLocks noChangeAspect="1"/>
          </p:cNvPicPr>
          <p:nvPr/>
        </p:nvPicPr>
        <p:blipFill>
          <a:blip r:embed="rId5"/>
          <a:stretch>
            <a:fillRect/>
          </a:stretch>
        </p:blipFill>
        <p:spPr>
          <a:xfrm rot="1336438">
            <a:off x="5284303" y="3182593"/>
            <a:ext cx="1856267" cy="1670640"/>
          </a:xfrm>
          <a:prstGeom prst="rect">
            <a:avLst/>
          </a:prstGeom>
        </p:spPr>
      </p:pic>
      <p:pic>
        <p:nvPicPr>
          <p:cNvPr id="9" name="Picture 8">
            <a:extLst>
              <a:ext uri="{FF2B5EF4-FFF2-40B4-BE49-F238E27FC236}">
                <a16:creationId xmlns:a16="http://schemas.microsoft.com/office/drawing/2014/main" id="{E99E07BF-E1AC-C648-A02B-3DA8816469DC}"/>
              </a:ext>
            </a:extLst>
          </p:cNvPr>
          <p:cNvPicPr>
            <a:picLocks noChangeAspect="1"/>
          </p:cNvPicPr>
          <p:nvPr/>
        </p:nvPicPr>
        <p:blipFill>
          <a:blip r:embed="rId5"/>
          <a:stretch>
            <a:fillRect/>
          </a:stretch>
        </p:blipFill>
        <p:spPr>
          <a:xfrm rot="1336438">
            <a:off x="6952608" y="3172819"/>
            <a:ext cx="1856267" cy="1670640"/>
          </a:xfrm>
          <a:prstGeom prst="rect">
            <a:avLst/>
          </a:prstGeom>
        </p:spPr>
      </p:pic>
      <p:sp>
        <p:nvSpPr>
          <p:cNvPr id="6" name="Oval 5">
            <a:extLst>
              <a:ext uri="{FF2B5EF4-FFF2-40B4-BE49-F238E27FC236}">
                <a16:creationId xmlns:a16="http://schemas.microsoft.com/office/drawing/2014/main" id="{57294A44-14CF-6A4A-B790-76D3F5846023}"/>
              </a:ext>
            </a:extLst>
          </p:cNvPr>
          <p:cNvSpPr/>
          <p:nvPr/>
        </p:nvSpPr>
        <p:spPr>
          <a:xfrm>
            <a:off x="5962722" y="3973124"/>
            <a:ext cx="249714" cy="19209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A91CA3B3-9226-714A-80CA-4D5C139D3855}"/>
              </a:ext>
            </a:extLst>
          </p:cNvPr>
          <p:cNvSpPr/>
          <p:nvPr/>
        </p:nvSpPr>
        <p:spPr>
          <a:xfrm rot="20228677">
            <a:off x="6115367" y="3968779"/>
            <a:ext cx="249714" cy="17290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0A9B7D21-1809-844C-9329-241087C64426}"/>
              </a:ext>
            </a:extLst>
          </p:cNvPr>
          <p:cNvSpPr/>
          <p:nvPr/>
        </p:nvSpPr>
        <p:spPr>
          <a:xfrm rot="2573098">
            <a:off x="6285449" y="3874893"/>
            <a:ext cx="170366" cy="17290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32EABE0F-9BC0-404C-B521-67A1B11FA9E8}"/>
              </a:ext>
            </a:extLst>
          </p:cNvPr>
          <p:cNvSpPr/>
          <p:nvPr/>
        </p:nvSpPr>
        <p:spPr>
          <a:xfrm>
            <a:off x="5902325" y="3829050"/>
            <a:ext cx="555625" cy="342900"/>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7CB3D8A-B8D3-E94E-BD61-C33FBBF5FB55}"/>
              </a:ext>
            </a:extLst>
          </p:cNvPr>
          <p:cNvSpPr/>
          <p:nvPr/>
        </p:nvSpPr>
        <p:spPr>
          <a:xfrm>
            <a:off x="5959475" y="3952875"/>
            <a:ext cx="203200" cy="9144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21">
            <a:extLst>
              <a:ext uri="{FF2B5EF4-FFF2-40B4-BE49-F238E27FC236}">
                <a16:creationId xmlns:a16="http://schemas.microsoft.com/office/drawing/2014/main" id="{92406604-C136-BB4E-9E30-04B6291D7B43}"/>
              </a:ext>
            </a:extLst>
          </p:cNvPr>
          <p:cNvSpPr/>
          <p:nvPr/>
        </p:nvSpPr>
        <p:spPr>
          <a:xfrm>
            <a:off x="7579802" y="3800475"/>
            <a:ext cx="555625" cy="371475"/>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6">
            <p14:nvContentPartPr>
              <p14:cNvPr id="23" name="Ink 22">
                <a:extLst>
                  <a:ext uri="{FF2B5EF4-FFF2-40B4-BE49-F238E27FC236}">
                    <a16:creationId xmlns:a16="http://schemas.microsoft.com/office/drawing/2014/main" id="{5947F7A1-9571-B64D-826D-337FD4BD2457}"/>
                  </a:ext>
                </a:extLst>
              </p14:cNvPr>
              <p14:cNvContentPartPr/>
              <p14:nvPr/>
            </p14:nvContentPartPr>
            <p14:xfrm>
              <a:off x="7578615" y="3827925"/>
              <a:ext cx="438480" cy="287280"/>
            </p14:xfrm>
          </p:contentPart>
        </mc:Choice>
        <mc:Fallback xmlns="">
          <p:pic>
            <p:nvPicPr>
              <p:cNvPr id="23" name="Ink 22">
                <a:extLst>
                  <a:ext uri="{FF2B5EF4-FFF2-40B4-BE49-F238E27FC236}">
                    <a16:creationId xmlns:a16="http://schemas.microsoft.com/office/drawing/2014/main" id="{5947F7A1-9571-B64D-826D-337FD4BD2457}"/>
                  </a:ext>
                </a:extLst>
              </p:cNvPr>
              <p:cNvPicPr/>
              <p:nvPr/>
            </p:nvPicPr>
            <p:blipFill>
              <a:blip r:embed="rId7"/>
              <a:stretch>
                <a:fillRect/>
              </a:stretch>
            </p:blipFill>
            <p:spPr>
              <a:xfrm>
                <a:off x="7569975" y="3819285"/>
                <a:ext cx="456120" cy="30492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26" name="Ink 25">
                <a:extLst>
                  <a:ext uri="{FF2B5EF4-FFF2-40B4-BE49-F238E27FC236}">
                    <a16:creationId xmlns:a16="http://schemas.microsoft.com/office/drawing/2014/main" id="{FAB9B1DA-68DF-634A-8A40-E17A81A92DC1}"/>
                  </a:ext>
                </a:extLst>
              </p14:cNvPr>
              <p14:cNvContentPartPr/>
              <p14:nvPr/>
            </p14:nvContentPartPr>
            <p14:xfrm>
              <a:off x="4760115" y="7194289"/>
              <a:ext cx="360" cy="4320"/>
            </p14:xfrm>
          </p:contentPart>
        </mc:Choice>
        <mc:Fallback xmlns="">
          <p:pic>
            <p:nvPicPr>
              <p:cNvPr id="26" name="Ink 25">
                <a:extLst>
                  <a:ext uri="{FF2B5EF4-FFF2-40B4-BE49-F238E27FC236}">
                    <a16:creationId xmlns:a16="http://schemas.microsoft.com/office/drawing/2014/main" id="{FAB9B1DA-68DF-634A-8A40-E17A81A92DC1}"/>
                  </a:ext>
                </a:extLst>
              </p:cNvPr>
              <p:cNvPicPr/>
              <p:nvPr/>
            </p:nvPicPr>
            <p:blipFill>
              <a:blip r:embed="rId9"/>
              <a:stretch>
                <a:fillRect/>
              </a:stretch>
            </p:blipFill>
            <p:spPr>
              <a:xfrm>
                <a:off x="4751115" y="7185649"/>
                <a:ext cx="18000" cy="21960"/>
              </a:xfrm>
              <a:prstGeom prst="rect">
                <a:avLst/>
              </a:prstGeom>
            </p:spPr>
          </p:pic>
        </mc:Fallback>
      </mc:AlternateContent>
      <p:sp>
        <p:nvSpPr>
          <p:cNvPr id="27" name="Right Arrow 26">
            <a:extLst>
              <a:ext uri="{FF2B5EF4-FFF2-40B4-BE49-F238E27FC236}">
                <a16:creationId xmlns:a16="http://schemas.microsoft.com/office/drawing/2014/main" id="{5765A51F-D732-CF45-9219-895B0D247627}"/>
              </a:ext>
            </a:extLst>
          </p:cNvPr>
          <p:cNvSpPr/>
          <p:nvPr/>
        </p:nvSpPr>
        <p:spPr>
          <a:xfrm>
            <a:off x="3766088" y="-526942"/>
            <a:ext cx="994027" cy="2789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t>
            </a:r>
          </a:p>
        </p:txBody>
      </p:sp>
    </p:spTree>
    <p:extLst>
      <p:ext uri="{BB962C8B-B14F-4D97-AF65-F5344CB8AC3E}">
        <p14:creationId xmlns:p14="http://schemas.microsoft.com/office/powerpoint/2010/main" val="564295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Hatching Eggs and Larval Zoea</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9294" y="1856646"/>
            <a:ext cx="10653412" cy="4232956"/>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2096418" y="2303950"/>
            <a:ext cx="4462482" cy="3785652"/>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After the eggs hatch, female blue crabs remain in the high salinity areas where they prepare for their next eggs</a:t>
            </a:r>
          </a:p>
          <a:p>
            <a:pPr marL="285750" indent="-285750">
              <a:buFont typeface="Arial" panose="020B0604020202020204" pitchFamily="34" charset="0"/>
              <a:buChar char="•"/>
            </a:pPr>
            <a:r>
              <a:rPr lang="en-US" sz="2400" dirty="0"/>
              <a:t>The hatched larvae are released into offshore, out of the estuary where they will develop for about 30 days</a:t>
            </a:r>
          </a:p>
          <a:p>
            <a:pPr marL="285750" indent="-285750">
              <a:buFont typeface="Arial" panose="020B0604020202020204" pitchFamily="34" charset="0"/>
              <a:buChar char="•"/>
            </a:pPr>
            <a:r>
              <a:rPr lang="en-US" sz="2400" dirty="0"/>
              <a:t>Offshore there are fewer predators to eat zoea</a:t>
            </a:r>
          </a:p>
        </p:txBody>
      </p:sp>
      <p:pic>
        <p:nvPicPr>
          <p:cNvPr id="15" name="Picture 14">
            <a:extLst>
              <a:ext uri="{FF2B5EF4-FFF2-40B4-BE49-F238E27FC236}">
                <a16:creationId xmlns:a16="http://schemas.microsoft.com/office/drawing/2014/main" id="{DF478A75-48B8-A348-917B-CA4CAF608A34}"/>
              </a:ext>
            </a:extLst>
          </p:cNvPr>
          <p:cNvPicPr>
            <a:picLocks noChangeAspect="1"/>
          </p:cNvPicPr>
          <p:nvPr/>
        </p:nvPicPr>
        <p:blipFill>
          <a:blip r:embed="rId5"/>
          <a:stretch>
            <a:fillRect/>
          </a:stretch>
        </p:blipFill>
        <p:spPr>
          <a:xfrm>
            <a:off x="6762137" y="3933310"/>
            <a:ext cx="1463816" cy="120032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1CD88C98-576E-B246-80A0-82CCB68B4D1D}"/>
              </a:ext>
            </a:extLst>
          </p:cNvPr>
          <p:cNvPicPr>
            <a:picLocks noChangeAspect="1"/>
          </p:cNvPicPr>
          <p:nvPr/>
        </p:nvPicPr>
        <p:blipFill>
          <a:blip r:embed="rId6"/>
          <a:stretch>
            <a:fillRect/>
          </a:stretch>
        </p:blipFill>
        <p:spPr>
          <a:xfrm>
            <a:off x="9354328" y="3507143"/>
            <a:ext cx="1209124" cy="1057984"/>
          </a:xfrm>
          <a:prstGeom prst="rect">
            <a:avLst/>
          </a:prstGeom>
        </p:spPr>
      </p:pic>
    </p:spTree>
    <p:extLst>
      <p:ext uri="{BB962C8B-B14F-4D97-AF65-F5344CB8AC3E}">
        <p14:creationId xmlns:p14="http://schemas.microsoft.com/office/powerpoint/2010/main" val="4123460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Blue Crab: Larval Zoea to Larval Megalopae </a:t>
            </a:r>
          </a:p>
        </p:txBody>
      </p:sp>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9294" y="1856646"/>
            <a:ext cx="10653412" cy="4232956"/>
          </a:xfrm>
          <a:prstGeom prst="rect">
            <a:avLst/>
          </a:prstGeom>
        </p:spPr>
      </p:pic>
      <p:sp>
        <p:nvSpPr>
          <p:cNvPr id="2" name="TextBox 1">
            <a:extLst>
              <a:ext uri="{FF2B5EF4-FFF2-40B4-BE49-F238E27FC236}">
                <a16:creationId xmlns:a16="http://schemas.microsoft.com/office/drawing/2014/main" id="{441D2B8B-6AE9-9743-B2F2-4F88972B364A}"/>
              </a:ext>
            </a:extLst>
          </p:cNvPr>
          <p:cNvSpPr txBox="1"/>
          <p:nvPr/>
        </p:nvSpPr>
        <p:spPr>
          <a:xfrm>
            <a:off x="2625700" y="1982668"/>
            <a:ext cx="7649676" cy="1569660"/>
          </a:xfrm>
          <a:prstGeom prst="rect">
            <a:avLst/>
          </a:prstGeom>
          <a:solidFill>
            <a:srgbClr val="FFFFFF">
              <a:alpha val="47843"/>
            </a:srgbClr>
          </a:solidFill>
        </p:spPr>
        <p:txBody>
          <a:bodyPr wrap="square" rtlCol="0">
            <a:spAutoFit/>
          </a:bodyPr>
          <a:lstStyle/>
          <a:p>
            <a:pPr marL="285750" indent="-285750">
              <a:buFont typeface="Arial" panose="020B0604020202020204" pitchFamily="34" charset="0"/>
              <a:buChar char="•"/>
            </a:pPr>
            <a:r>
              <a:rPr lang="en-US" sz="2400" dirty="0"/>
              <a:t>The larvae will then metamorphose into megalopae and re enter the estuary </a:t>
            </a:r>
          </a:p>
          <a:p>
            <a:pPr marL="285750" indent="-285750">
              <a:buFont typeface="Arial" panose="020B0604020202020204" pitchFamily="34" charset="0"/>
              <a:buChar char="•"/>
            </a:pPr>
            <a:r>
              <a:rPr lang="en-US" sz="2400" dirty="0"/>
              <a:t>Megalopae will then metamorphose into juvenile crabs and see nursery habitat! </a:t>
            </a:r>
          </a:p>
        </p:txBody>
      </p:sp>
      <p:pic>
        <p:nvPicPr>
          <p:cNvPr id="7" name="Picture 6">
            <a:extLst>
              <a:ext uri="{FF2B5EF4-FFF2-40B4-BE49-F238E27FC236}">
                <a16:creationId xmlns:a16="http://schemas.microsoft.com/office/drawing/2014/main" id="{1CD88C98-576E-B246-80A0-82CCB68B4D1D}"/>
              </a:ext>
            </a:extLst>
          </p:cNvPr>
          <p:cNvPicPr>
            <a:picLocks noChangeAspect="1"/>
          </p:cNvPicPr>
          <p:nvPr/>
        </p:nvPicPr>
        <p:blipFill>
          <a:blip r:embed="rId5"/>
          <a:stretch>
            <a:fillRect/>
          </a:stretch>
        </p:blipFill>
        <p:spPr>
          <a:xfrm>
            <a:off x="9354328" y="3507143"/>
            <a:ext cx="1209124" cy="1057984"/>
          </a:xfrm>
          <a:prstGeom prst="rect">
            <a:avLst/>
          </a:prstGeom>
        </p:spPr>
      </p:pic>
      <p:pic>
        <p:nvPicPr>
          <p:cNvPr id="8" name="Picture 7">
            <a:extLst>
              <a:ext uri="{FF2B5EF4-FFF2-40B4-BE49-F238E27FC236}">
                <a16:creationId xmlns:a16="http://schemas.microsoft.com/office/drawing/2014/main" id="{741F981E-388A-D649-8507-3FA0E8B32A0E}"/>
              </a:ext>
            </a:extLst>
          </p:cNvPr>
          <p:cNvPicPr>
            <a:picLocks noChangeAspect="1"/>
          </p:cNvPicPr>
          <p:nvPr/>
        </p:nvPicPr>
        <p:blipFill>
          <a:blip r:embed="rId6"/>
          <a:stretch>
            <a:fillRect/>
          </a:stretch>
        </p:blipFill>
        <p:spPr>
          <a:xfrm>
            <a:off x="4911709" y="4134969"/>
            <a:ext cx="1308747" cy="1780608"/>
          </a:xfrm>
          <a:prstGeom prst="rect">
            <a:avLst/>
          </a:prstGeom>
        </p:spPr>
      </p:pic>
      <p:pic>
        <p:nvPicPr>
          <p:cNvPr id="9" name="Picture 8">
            <a:extLst>
              <a:ext uri="{FF2B5EF4-FFF2-40B4-BE49-F238E27FC236}">
                <a16:creationId xmlns:a16="http://schemas.microsoft.com/office/drawing/2014/main" id="{5ED8FAC9-CEAE-9845-8059-16A25D603A6B}"/>
              </a:ext>
            </a:extLst>
          </p:cNvPr>
          <p:cNvPicPr>
            <a:picLocks noChangeAspect="1"/>
          </p:cNvPicPr>
          <p:nvPr/>
        </p:nvPicPr>
        <p:blipFill>
          <a:blip r:embed="rId7"/>
          <a:stretch>
            <a:fillRect/>
          </a:stretch>
        </p:blipFill>
        <p:spPr>
          <a:xfrm>
            <a:off x="1019976" y="3182997"/>
            <a:ext cx="1793295" cy="1560167"/>
          </a:xfrm>
          <a:prstGeom prst="rect">
            <a:avLst/>
          </a:prstGeom>
        </p:spPr>
      </p:pic>
      <p:sp>
        <p:nvSpPr>
          <p:cNvPr id="17" name="Left Arrow 16">
            <a:extLst>
              <a:ext uri="{FF2B5EF4-FFF2-40B4-BE49-F238E27FC236}">
                <a16:creationId xmlns:a16="http://schemas.microsoft.com/office/drawing/2014/main" id="{55290441-EE08-054C-9D1F-B9805750E6E7}"/>
              </a:ext>
            </a:extLst>
          </p:cNvPr>
          <p:cNvSpPr/>
          <p:nvPr/>
        </p:nvSpPr>
        <p:spPr>
          <a:xfrm rot="20582209">
            <a:off x="7165969" y="3980569"/>
            <a:ext cx="2165837" cy="477369"/>
          </a:xfrm>
          <a:prstGeom prst="lef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eft Arrow 17">
            <a:extLst>
              <a:ext uri="{FF2B5EF4-FFF2-40B4-BE49-F238E27FC236}">
                <a16:creationId xmlns:a16="http://schemas.microsoft.com/office/drawing/2014/main" id="{8B860E74-315F-4149-A7BA-CC0A9A933957}"/>
              </a:ext>
            </a:extLst>
          </p:cNvPr>
          <p:cNvSpPr/>
          <p:nvPr/>
        </p:nvSpPr>
        <p:spPr>
          <a:xfrm rot="1064680">
            <a:off x="2986835" y="4218601"/>
            <a:ext cx="1751308" cy="477369"/>
          </a:xfrm>
          <a:prstGeom prst="lef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8098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46E1C79-D65A-FA40-BAAE-74B0AEED82FA}"/>
              </a:ext>
            </a:extLst>
          </p:cNvPr>
          <p:cNvSpPr txBox="1">
            <a:spLocks/>
          </p:cNvSpPr>
          <p:nvPr/>
        </p:nvSpPr>
        <p:spPr>
          <a:xfrm>
            <a:off x="130628" y="34342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t>Blue crabs migrate through the estuary based on life stage! </a:t>
            </a:r>
          </a:p>
        </p:txBody>
      </p:sp>
      <p:grpSp>
        <p:nvGrpSpPr>
          <p:cNvPr id="3" name="Group 2">
            <a:extLst>
              <a:ext uri="{FF2B5EF4-FFF2-40B4-BE49-F238E27FC236}">
                <a16:creationId xmlns:a16="http://schemas.microsoft.com/office/drawing/2014/main" id="{B696F700-8321-9647-BF3C-C5D821E5B6BD}"/>
              </a:ext>
            </a:extLst>
          </p:cNvPr>
          <p:cNvGrpSpPr/>
          <p:nvPr/>
        </p:nvGrpSpPr>
        <p:grpSpPr>
          <a:xfrm>
            <a:off x="791376" y="1578877"/>
            <a:ext cx="10849913" cy="4609652"/>
            <a:chOff x="791376" y="1578877"/>
            <a:chExt cx="10849913" cy="4609652"/>
          </a:xfrm>
        </p:grpSpPr>
        <p:pic>
          <p:nvPicPr>
            <p:cNvPr id="5" name="Graphic 4">
              <a:extLst>
                <a:ext uri="{FF2B5EF4-FFF2-40B4-BE49-F238E27FC236}">
                  <a16:creationId xmlns:a16="http://schemas.microsoft.com/office/drawing/2014/main" id="{AA07A074-7029-7641-9B4C-68B346C3568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7877" y="1955573"/>
              <a:ext cx="10653412" cy="4232956"/>
            </a:xfrm>
            <a:prstGeom prst="rect">
              <a:avLst/>
            </a:prstGeom>
          </p:spPr>
        </p:pic>
        <p:pic>
          <p:nvPicPr>
            <p:cNvPr id="7" name="Picture 6">
              <a:extLst>
                <a:ext uri="{FF2B5EF4-FFF2-40B4-BE49-F238E27FC236}">
                  <a16:creationId xmlns:a16="http://schemas.microsoft.com/office/drawing/2014/main" id="{54D64460-34ED-EF4E-B3E5-C8E48B8A6A1F}"/>
                </a:ext>
              </a:extLst>
            </p:cNvPr>
            <p:cNvPicPr>
              <a:picLocks noChangeAspect="1"/>
            </p:cNvPicPr>
            <p:nvPr/>
          </p:nvPicPr>
          <p:blipFill>
            <a:blip r:embed="rId5"/>
            <a:stretch>
              <a:fillRect/>
            </a:stretch>
          </p:blipFill>
          <p:spPr>
            <a:xfrm>
              <a:off x="880682" y="3273478"/>
              <a:ext cx="1331990" cy="1158832"/>
            </a:xfrm>
            <a:prstGeom prst="rect">
              <a:avLst/>
            </a:prstGeom>
          </p:spPr>
        </p:pic>
        <p:pic>
          <p:nvPicPr>
            <p:cNvPr id="9" name="Picture 8">
              <a:extLst>
                <a:ext uri="{FF2B5EF4-FFF2-40B4-BE49-F238E27FC236}">
                  <a16:creationId xmlns:a16="http://schemas.microsoft.com/office/drawing/2014/main" id="{BEE0105A-50DC-EC4E-8EB7-43E016F21785}"/>
                </a:ext>
              </a:extLst>
            </p:cNvPr>
            <p:cNvPicPr>
              <a:picLocks noChangeAspect="1"/>
            </p:cNvPicPr>
            <p:nvPr/>
          </p:nvPicPr>
          <p:blipFill>
            <a:blip r:embed="rId6"/>
            <a:stretch>
              <a:fillRect/>
            </a:stretch>
          </p:blipFill>
          <p:spPr>
            <a:xfrm>
              <a:off x="2613470" y="3857962"/>
              <a:ext cx="1463816" cy="1200329"/>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A1D1DE5F-F02D-FC42-A812-E453A14FB980}"/>
                </a:ext>
              </a:extLst>
            </p:cNvPr>
            <p:cNvPicPr>
              <a:picLocks noChangeAspect="1"/>
            </p:cNvPicPr>
            <p:nvPr/>
          </p:nvPicPr>
          <p:blipFill>
            <a:blip r:embed="rId7"/>
            <a:stretch>
              <a:fillRect/>
            </a:stretch>
          </p:blipFill>
          <p:spPr>
            <a:xfrm rot="1336438">
              <a:off x="4738539" y="4485261"/>
              <a:ext cx="1856267" cy="1670640"/>
            </a:xfrm>
            <a:prstGeom prst="rect">
              <a:avLst/>
            </a:prstGeom>
          </p:spPr>
        </p:pic>
        <p:pic>
          <p:nvPicPr>
            <p:cNvPr id="11" name="Picture 10">
              <a:extLst>
                <a:ext uri="{FF2B5EF4-FFF2-40B4-BE49-F238E27FC236}">
                  <a16:creationId xmlns:a16="http://schemas.microsoft.com/office/drawing/2014/main" id="{ECF8868C-791D-6A4E-A9D1-8BA963DB5A66}"/>
                </a:ext>
              </a:extLst>
            </p:cNvPr>
            <p:cNvPicPr>
              <a:picLocks noChangeAspect="1"/>
            </p:cNvPicPr>
            <p:nvPr/>
          </p:nvPicPr>
          <p:blipFill>
            <a:blip r:embed="rId7"/>
            <a:stretch>
              <a:fillRect/>
            </a:stretch>
          </p:blipFill>
          <p:spPr>
            <a:xfrm rot="1336438">
              <a:off x="5284303" y="3182593"/>
              <a:ext cx="1856267" cy="1670640"/>
            </a:xfrm>
            <a:prstGeom prst="rect">
              <a:avLst/>
            </a:prstGeom>
          </p:spPr>
        </p:pic>
        <p:pic>
          <p:nvPicPr>
            <p:cNvPr id="12" name="Picture 11">
              <a:extLst>
                <a:ext uri="{FF2B5EF4-FFF2-40B4-BE49-F238E27FC236}">
                  <a16:creationId xmlns:a16="http://schemas.microsoft.com/office/drawing/2014/main" id="{5BDED6B3-2F0E-B544-A670-EEBB2C3BFCB0}"/>
                </a:ext>
              </a:extLst>
            </p:cNvPr>
            <p:cNvPicPr>
              <a:picLocks noChangeAspect="1"/>
            </p:cNvPicPr>
            <p:nvPr/>
          </p:nvPicPr>
          <p:blipFill>
            <a:blip r:embed="rId7"/>
            <a:stretch>
              <a:fillRect/>
            </a:stretch>
          </p:blipFill>
          <p:spPr>
            <a:xfrm rot="1336438">
              <a:off x="6952608" y="3172819"/>
              <a:ext cx="1856267" cy="1670640"/>
            </a:xfrm>
            <a:prstGeom prst="rect">
              <a:avLst/>
            </a:prstGeom>
          </p:spPr>
        </p:pic>
        <p:sp>
          <p:nvSpPr>
            <p:cNvPr id="13" name="Freeform 12">
              <a:extLst>
                <a:ext uri="{FF2B5EF4-FFF2-40B4-BE49-F238E27FC236}">
                  <a16:creationId xmlns:a16="http://schemas.microsoft.com/office/drawing/2014/main" id="{2B991CB4-3F58-5B4D-9C00-377C69F4EF38}"/>
                </a:ext>
              </a:extLst>
            </p:cNvPr>
            <p:cNvSpPr/>
            <p:nvPr/>
          </p:nvSpPr>
          <p:spPr>
            <a:xfrm>
              <a:off x="5902325" y="3829050"/>
              <a:ext cx="555625" cy="342900"/>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735EA69-5722-2042-B7F8-96AEA6A4CB20}"/>
                </a:ext>
              </a:extLst>
            </p:cNvPr>
            <p:cNvSpPr/>
            <p:nvPr/>
          </p:nvSpPr>
          <p:spPr>
            <a:xfrm>
              <a:off x="5959475" y="3952875"/>
              <a:ext cx="203200" cy="9144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8">
              <p14:nvContentPartPr>
                <p14:cNvPr id="15" name="Ink 14">
                  <a:extLst>
                    <a:ext uri="{FF2B5EF4-FFF2-40B4-BE49-F238E27FC236}">
                      <a16:creationId xmlns:a16="http://schemas.microsoft.com/office/drawing/2014/main" id="{2C4201AC-0BB9-594F-8C8A-949C720A1806}"/>
                    </a:ext>
                  </a:extLst>
                </p14:cNvPr>
                <p14:cNvContentPartPr/>
                <p14:nvPr/>
              </p14:nvContentPartPr>
              <p14:xfrm>
                <a:off x="7578615" y="3827925"/>
                <a:ext cx="438480" cy="287280"/>
              </p14:xfrm>
            </p:contentPart>
          </mc:Choice>
          <mc:Fallback xmlns="">
            <p:pic>
              <p:nvPicPr>
                <p:cNvPr id="15" name="Ink 14">
                  <a:extLst>
                    <a:ext uri="{FF2B5EF4-FFF2-40B4-BE49-F238E27FC236}">
                      <a16:creationId xmlns:a16="http://schemas.microsoft.com/office/drawing/2014/main" id="{2C4201AC-0BB9-594F-8C8A-949C720A1806}"/>
                    </a:ext>
                  </a:extLst>
                </p:cNvPr>
                <p:cNvPicPr/>
                <p:nvPr/>
              </p:nvPicPr>
              <p:blipFill>
                <a:blip r:embed="rId9"/>
                <a:stretch>
                  <a:fillRect/>
                </a:stretch>
              </p:blipFill>
              <p:spPr>
                <a:xfrm>
                  <a:off x="7569615" y="3818925"/>
                  <a:ext cx="456120" cy="304920"/>
                </a:xfrm>
                <a:prstGeom prst="rect">
                  <a:avLst/>
                </a:prstGeom>
              </p:spPr>
            </p:pic>
          </mc:Fallback>
        </mc:AlternateContent>
        <p:sp>
          <p:nvSpPr>
            <p:cNvPr id="16" name="Freeform 15">
              <a:extLst>
                <a:ext uri="{FF2B5EF4-FFF2-40B4-BE49-F238E27FC236}">
                  <a16:creationId xmlns:a16="http://schemas.microsoft.com/office/drawing/2014/main" id="{4EF96884-5403-C04D-ADC0-DD0E95175302}"/>
                </a:ext>
              </a:extLst>
            </p:cNvPr>
            <p:cNvSpPr/>
            <p:nvPr/>
          </p:nvSpPr>
          <p:spPr>
            <a:xfrm>
              <a:off x="7579802" y="3800475"/>
              <a:ext cx="555625" cy="371475"/>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57028027-F668-2F4B-AD74-4012385081E9}"/>
                </a:ext>
              </a:extLst>
            </p:cNvPr>
            <p:cNvPicPr>
              <a:picLocks noChangeAspect="1"/>
            </p:cNvPicPr>
            <p:nvPr/>
          </p:nvPicPr>
          <p:blipFill>
            <a:blip r:embed="rId10"/>
            <a:stretch>
              <a:fillRect/>
            </a:stretch>
          </p:blipFill>
          <p:spPr>
            <a:xfrm>
              <a:off x="10389563" y="3327303"/>
              <a:ext cx="513330" cy="449164"/>
            </a:xfrm>
            <a:prstGeom prst="rect">
              <a:avLst/>
            </a:prstGeom>
          </p:spPr>
        </p:pic>
        <p:pic>
          <p:nvPicPr>
            <p:cNvPr id="18" name="Picture 17">
              <a:extLst>
                <a:ext uri="{FF2B5EF4-FFF2-40B4-BE49-F238E27FC236}">
                  <a16:creationId xmlns:a16="http://schemas.microsoft.com/office/drawing/2014/main" id="{FF84C0BA-7DDE-5840-AF24-9E0CD19B60DF}"/>
                </a:ext>
              </a:extLst>
            </p:cNvPr>
            <p:cNvPicPr>
              <a:picLocks noChangeAspect="1"/>
            </p:cNvPicPr>
            <p:nvPr/>
          </p:nvPicPr>
          <p:blipFill>
            <a:blip r:embed="rId11"/>
            <a:stretch>
              <a:fillRect/>
            </a:stretch>
          </p:blipFill>
          <p:spPr>
            <a:xfrm>
              <a:off x="6180137" y="2391540"/>
              <a:ext cx="555625" cy="755952"/>
            </a:xfrm>
            <a:prstGeom prst="rect">
              <a:avLst/>
            </a:prstGeom>
          </p:spPr>
        </p:pic>
        <p:pic>
          <p:nvPicPr>
            <p:cNvPr id="19" name="Picture 18">
              <a:extLst>
                <a:ext uri="{FF2B5EF4-FFF2-40B4-BE49-F238E27FC236}">
                  <a16:creationId xmlns:a16="http://schemas.microsoft.com/office/drawing/2014/main" id="{B1170946-88EF-044D-9A10-D7FD316F2A93}"/>
                </a:ext>
              </a:extLst>
            </p:cNvPr>
            <p:cNvPicPr>
              <a:picLocks noChangeAspect="1"/>
            </p:cNvPicPr>
            <p:nvPr/>
          </p:nvPicPr>
          <p:blipFill>
            <a:blip r:embed="rId10"/>
            <a:stretch>
              <a:fillRect/>
            </a:stretch>
          </p:blipFill>
          <p:spPr>
            <a:xfrm>
              <a:off x="10345468" y="4072051"/>
              <a:ext cx="513330" cy="449164"/>
            </a:xfrm>
            <a:prstGeom prst="rect">
              <a:avLst/>
            </a:prstGeom>
          </p:spPr>
        </p:pic>
        <p:pic>
          <p:nvPicPr>
            <p:cNvPr id="20" name="Picture 19">
              <a:extLst>
                <a:ext uri="{FF2B5EF4-FFF2-40B4-BE49-F238E27FC236}">
                  <a16:creationId xmlns:a16="http://schemas.microsoft.com/office/drawing/2014/main" id="{2057545C-5AB9-1943-9DDF-58894E5C2B77}"/>
                </a:ext>
              </a:extLst>
            </p:cNvPr>
            <p:cNvPicPr>
              <a:picLocks noChangeAspect="1"/>
            </p:cNvPicPr>
            <p:nvPr/>
          </p:nvPicPr>
          <p:blipFill>
            <a:blip r:embed="rId10"/>
            <a:stretch>
              <a:fillRect/>
            </a:stretch>
          </p:blipFill>
          <p:spPr>
            <a:xfrm>
              <a:off x="10739301" y="3680304"/>
              <a:ext cx="513330" cy="449164"/>
            </a:xfrm>
            <a:prstGeom prst="rect">
              <a:avLst/>
            </a:prstGeom>
          </p:spPr>
        </p:pic>
        <p:sp>
          <p:nvSpPr>
            <p:cNvPr id="2" name="Curved Up Arrow 1">
              <a:extLst>
                <a:ext uri="{FF2B5EF4-FFF2-40B4-BE49-F238E27FC236}">
                  <a16:creationId xmlns:a16="http://schemas.microsoft.com/office/drawing/2014/main" id="{44BF42A3-EE16-D14D-8A9E-3A349A5CBC94}"/>
                </a:ext>
              </a:extLst>
            </p:cNvPr>
            <p:cNvSpPr/>
            <p:nvPr/>
          </p:nvSpPr>
          <p:spPr>
            <a:xfrm>
              <a:off x="7189962" y="4626491"/>
              <a:ext cx="3199601"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Curved Up Arrow 20">
              <a:extLst>
                <a:ext uri="{FF2B5EF4-FFF2-40B4-BE49-F238E27FC236}">
                  <a16:creationId xmlns:a16="http://schemas.microsoft.com/office/drawing/2014/main" id="{90A43CF5-7C93-054B-B1F2-7F2E0BC4A69E}"/>
                </a:ext>
              </a:extLst>
            </p:cNvPr>
            <p:cNvSpPr/>
            <p:nvPr/>
          </p:nvSpPr>
          <p:spPr>
            <a:xfrm rot="11746801">
              <a:off x="6798784" y="1810772"/>
              <a:ext cx="3503874"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Curved Up Arrow 21">
              <a:extLst>
                <a:ext uri="{FF2B5EF4-FFF2-40B4-BE49-F238E27FC236}">
                  <a16:creationId xmlns:a16="http://schemas.microsoft.com/office/drawing/2014/main" id="{27D95A5D-AE51-0B43-AB54-929E2177EFB0}"/>
                </a:ext>
              </a:extLst>
            </p:cNvPr>
            <p:cNvSpPr/>
            <p:nvPr/>
          </p:nvSpPr>
          <p:spPr>
            <a:xfrm rot="10373883">
              <a:off x="791376" y="1578877"/>
              <a:ext cx="5564421"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Curved Up Arrow 22">
              <a:extLst>
                <a:ext uri="{FF2B5EF4-FFF2-40B4-BE49-F238E27FC236}">
                  <a16:creationId xmlns:a16="http://schemas.microsoft.com/office/drawing/2014/main" id="{6F5E32C4-EE4C-2749-A1C2-7E4859034CB5}"/>
                </a:ext>
              </a:extLst>
            </p:cNvPr>
            <p:cNvSpPr/>
            <p:nvPr/>
          </p:nvSpPr>
          <p:spPr>
            <a:xfrm rot="731977">
              <a:off x="901716" y="4701125"/>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Curved Up Arrow 23">
              <a:extLst>
                <a:ext uri="{FF2B5EF4-FFF2-40B4-BE49-F238E27FC236}">
                  <a16:creationId xmlns:a16="http://schemas.microsoft.com/office/drawing/2014/main" id="{C374D73A-B3EF-7747-B0A1-8F2645F56A23}"/>
                </a:ext>
              </a:extLst>
            </p:cNvPr>
            <p:cNvSpPr/>
            <p:nvPr/>
          </p:nvSpPr>
          <p:spPr>
            <a:xfrm rot="731977">
              <a:off x="3522574" y="5276742"/>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2169441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073A69-0076-7047-984B-1AB76CCB8D39}"/>
              </a:ext>
            </a:extLst>
          </p:cNvPr>
          <p:cNvSpPr>
            <a:spLocks noGrp="1"/>
          </p:cNvSpPr>
          <p:nvPr>
            <p:ph type="title"/>
          </p:nvPr>
        </p:nvSpPr>
        <p:spPr>
          <a:xfrm>
            <a:off x="630936" y="640080"/>
            <a:ext cx="4818888" cy="1481328"/>
          </a:xfrm>
        </p:spPr>
        <p:txBody>
          <a:bodyPr anchor="b">
            <a:normAutofit/>
          </a:bodyPr>
          <a:lstStyle/>
          <a:p>
            <a:r>
              <a:rPr lang="en-US" sz="4200"/>
              <a:t>Why do we study blue crab migration? </a:t>
            </a:r>
          </a:p>
        </p:txBody>
      </p:sp>
      <p:sp>
        <p:nvSpPr>
          <p:cNvPr id="30"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4B28444-3D63-A949-8175-E124890D371E}"/>
              </a:ext>
            </a:extLst>
          </p:cNvPr>
          <p:cNvSpPr>
            <a:spLocks noGrp="1"/>
          </p:cNvSpPr>
          <p:nvPr>
            <p:ph idx="1"/>
          </p:nvPr>
        </p:nvSpPr>
        <p:spPr>
          <a:xfrm>
            <a:off x="630936" y="2660904"/>
            <a:ext cx="4818888" cy="3547872"/>
          </a:xfrm>
        </p:spPr>
        <p:txBody>
          <a:bodyPr anchor="t">
            <a:normAutofit/>
          </a:bodyPr>
          <a:lstStyle/>
          <a:p>
            <a:r>
              <a:rPr lang="en-US" sz="2000" dirty="0"/>
              <a:t>Migration is dangerous! </a:t>
            </a:r>
          </a:p>
          <a:p>
            <a:r>
              <a:rPr lang="en-US" sz="2000" dirty="0"/>
              <a:t>Juveniles are very vulnerable, </a:t>
            </a:r>
            <a:r>
              <a:rPr lang="en-US" sz="2000" b="1" dirty="0"/>
              <a:t>many do not survive to adulthood </a:t>
            </a:r>
          </a:p>
          <a:p>
            <a:r>
              <a:rPr lang="en-US" sz="2000" dirty="0"/>
              <a:t>Long female migrations are necessary to reproduce and continue the population</a:t>
            </a:r>
          </a:p>
          <a:p>
            <a:r>
              <a:rPr lang="en-US" sz="2000" dirty="0"/>
              <a:t>To understand where they are, why they are there and at what size so:</a:t>
            </a:r>
          </a:p>
          <a:p>
            <a:pPr lvl="1"/>
            <a:r>
              <a:rPr lang="en-US" sz="2000" dirty="0"/>
              <a:t>Humans can fish them </a:t>
            </a:r>
          </a:p>
          <a:p>
            <a:pPr lvl="1"/>
            <a:r>
              <a:rPr lang="en-US" sz="2000" dirty="0"/>
              <a:t>Fishery managers can protect them</a:t>
            </a:r>
          </a:p>
        </p:txBody>
      </p:sp>
      <p:grpSp>
        <p:nvGrpSpPr>
          <p:cNvPr id="4" name="Group 3">
            <a:extLst>
              <a:ext uri="{FF2B5EF4-FFF2-40B4-BE49-F238E27FC236}">
                <a16:creationId xmlns:a16="http://schemas.microsoft.com/office/drawing/2014/main" id="{F4D3CFFC-A748-DF4E-8E1D-F7228B45253F}"/>
              </a:ext>
            </a:extLst>
          </p:cNvPr>
          <p:cNvGrpSpPr/>
          <p:nvPr/>
        </p:nvGrpSpPr>
        <p:grpSpPr>
          <a:xfrm>
            <a:off x="6099049" y="2097665"/>
            <a:ext cx="5458969" cy="2662668"/>
            <a:chOff x="791376" y="1578877"/>
            <a:chExt cx="10849913" cy="4609652"/>
          </a:xfrm>
        </p:grpSpPr>
        <p:pic>
          <p:nvPicPr>
            <p:cNvPr id="5" name="Graphic 4">
              <a:extLst>
                <a:ext uri="{FF2B5EF4-FFF2-40B4-BE49-F238E27FC236}">
                  <a16:creationId xmlns:a16="http://schemas.microsoft.com/office/drawing/2014/main" id="{F62F2B59-3D5C-674D-940F-E86C568A683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7877" y="1955573"/>
              <a:ext cx="10653412" cy="4232956"/>
            </a:xfrm>
            <a:prstGeom prst="rect">
              <a:avLst/>
            </a:prstGeom>
          </p:spPr>
        </p:pic>
        <p:pic>
          <p:nvPicPr>
            <p:cNvPr id="6" name="Picture 5">
              <a:extLst>
                <a:ext uri="{FF2B5EF4-FFF2-40B4-BE49-F238E27FC236}">
                  <a16:creationId xmlns:a16="http://schemas.microsoft.com/office/drawing/2014/main" id="{CDCEE9DF-C661-8541-95DF-C597A72721BC}"/>
                </a:ext>
              </a:extLst>
            </p:cNvPr>
            <p:cNvPicPr>
              <a:picLocks noChangeAspect="1"/>
            </p:cNvPicPr>
            <p:nvPr/>
          </p:nvPicPr>
          <p:blipFill>
            <a:blip r:embed="rId5"/>
            <a:stretch>
              <a:fillRect/>
            </a:stretch>
          </p:blipFill>
          <p:spPr>
            <a:xfrm>
              <a:off x="880682" y="3273478"/>
              <a:ext cx="1331990" cy="1158832"/>
            </a:xfrm>
            <a:prstGeom prst="rect">
              <a:avLst/>
            </a:prstGeom>
          </p:spPr>
        </p:pic>
        <p:pic>
          <p:nvPicPr>
            <p:cNvPr id="7" name="Picture 6">
              <a:extLst>
                <a:ext uri="{FF2B5EF4-FFF2-40B4-BE49-F238E27FC236}">
                  <a16:creationId xmlns:a16="http://schemas.microsoft.com/office/drawing/2014/main" id="{FA7E4A2B-61CA-DC48-8CC9-E4C1F5AC091B}"/>
                </a:ext>
              </a:extLst>
            </p:cNvPr>
            <p:cNvPicPr>
              <a:picLocks noChangeAspect="1"/>
            </p:cNvPicPr>
            <p:nvPr/>
          </p:nvPicPr>
          <p:blipFill>
            <a:blip r:embed="rId6"/>
            <a:stretch>
              <a:fillRect/>
            </a:stretch>
          </p:blipFill>
          <p:spPr>
            <a:xfrm>
              <a:off x="2613470" y="3857962"/>
              <a:ext cx="1463816" cy="120032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D8B87DF9-CEE6-A840-A5DD-09997032A696}"/>
                </a:ext>
              </a:extLst>
            </p:cNvPr>
            <p:cNvPicPr>
              <a:picLocks noChangeAspect="1"/>
            </p:cNvPicPr>
            <p:nvPr/>
          </p:nvPicPr>
          <p:blipFill>
            <a:blip r:embed="rId7"/>
            <a:stretch>
              <a:fillRect/>
            </a:stretch>
          </p:blipFill>
          <p:spPr>
            <a:xfrm rot="1336438">
              <a:off x="4738539" y="4485261"/>
              <a:ext cx="1856267" cy="1670640"/>
            </a:xfrm>
            <a:prstGeom prst="rect">
              <a:avLst/>
            </a:prstGeom>
          </p:spPr>
        </p:pic>
        <p:pic>
          <p:nvPicPr>
            <p:cNvPr id="9" name="Picture 8">
              <a:extLst>
                <a:ext uri="{FF2B5EF4-FFF2-40B4-BE49-F238E27FC236}">
                  <a16:creationId xmlns:a16="http://schemas.microsoft.com/office/drawing/2014/main" id="{083381E2-967F-6A4E-A976-D4CD286C15CF}"/>
                </a:ext>
              </a:extLst>
            </p:cNvPr>
            <p:cNvPicPr>
              <a:picLocks noChangeAspect="1"/>
            </p:cNvPicPr>
            <p:nvPr/>
          </p:nvPicPr>
          <p:blipFill>
            <a:blip r:embed="rId7"/>
            <a:stretch>
              <a:fillRect/>
            </a:stretch>
          </p:blipFill>
          <p:spPr>
            <a:xfrm rot="1336438">
              <a:off x="5284303" y="3182593"/>
              <a:ext cx="1856267" cy="1670640"/>
            </a:xfrm>
            <a:prstGeom prst="rect">
              <a:avLst/>
            </a:prstGeom>
          </p:spPr>
        </p:pic>
        <p:pic>
          <p:nvPicPr>
            <p:cNvPr id="10" name="Picture 9">
              <a:extLst>
                <a:ext uri="{FF2B5EF4-FFF2-40B4-BE49-F238E27FC236}">
                  <a16:creationId xmlns:a16="http://schemas.microsoft.com/office/drawing/2014/main" id="{19B5DCA7-9158-2346-8A81-942C15190023}"/>
                </a:ext>
              </a:extLst>
            </p:cNvPr>
            <p:cNvPicPr>
              <a:picLocks noChangeAspect="1"/>
            </p:cNvPicPr>
            <p:nvPr/>
          </p:nvPicPr>
          <p:blipFill>
            <a:blip r:embed="rId7"/>
            <a:stretch>
              <a:fillRect/>
            </a:stretch>
          </p:blipFill>
          <p:spPr>
            <a:xfrm rot="1336438">
              <a:off x="6952608" y="3172819"/>
              <a:ext cx="1856267" cy="1670640"/>
            </a:xfrm>
            <a:prstGeom prst="rect">
              <a:avLst/>
            </a:prstGeom>
          </p:spPr>
        </p:pic>
        <p:sp>
          <p:nvSpPr>
            <p:cNvPr id="11" name="Freeform 10">
              <a:extLst>
                <a:ext uri="{FF2B5EF4-FFF2-40B4-BE49-F238E27FC236}">
                  <a16:creationId xmlns:a16="http://schemas.microsoft.com/office/drawing/2014/main" id="{4F1BF1D8-767C-A943-99F7-382B920ACA37}"/>
                </a:ext>
              </a:extLst>
            </p:cNvPr>
            <p:cNvSpPr/>
            <p:nvPr/>
          </p:nvSpPr>
          <p:spPr>
            <a:xfrm>
              <a:off x="5902325" y="3829050"/>
              <a:ext cx="555625" cy="342900"/>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CD15ED68-ECE4-5D43-AD68-6DAAB86CA467}"/>
                </a:ext>
              </a:extLst>
            </p:cNvPr>
            <p:cNvSpPr/>
            <p:nvPr/>
          </p:nvSpPr>
          <p:spPr>
            <a:xfrm>
              <a:off x="5959475" y="3952875"/>
              <a:ext cx="203200" cy="9144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8">
              <p14:nvContentPartPr>
                <p14:cNvPr id="13" name="Ink 12">
                  <a:extLst>
                    <a:ext uri="{FF2B5EF4-FFF2-40B4-BE49-F238E27FC236}">
                      <a16:creationId xmlns:a16="http://schemas.microsoft.com/office/drawing/2014/main" id="{4B169D8A-5353-FD44-91F3-DB7C80173E59}"/>
                    </a:ext>
                  </a:extLst>
                </p14:cNvPr>
                <p14:cNvContentPartPr/>
                <p14:nvPr/>
              </p14:nvContentPartPr>
              <p14:xfrm>
                <a:off x="7578615" y="3827925"/>
                <a:ext cx="438480" cy="287280"/>
              </p14:xfrm>
            </p:contentPart>
          </mc:Choice>
          <mc:Fallback xmlns="">
            <p:pic>
              <p:nvPicPr>
                <p:cNvPr id="13" name="Ink 12">
                  <a:extLst>
                    <a:ext uri="{FF2B5EF4-FFF2-40B4-BE49-F238E27FC236}">
                      <a16:creationId xmlns:a16="http://schemas.microsoft.com/office/drawing/2014/main" id="{4B169D8A-5353-FD44-91F3-DB7C80173E59}"/>
                    </a:ext>
                  </a:extLst>
                </p:cNvPr>
                <p:cNvPicPr/>
                <p:nvPr/>
              </p:nvPicPr>
              <p:blipFill>
                <a:blip r:embed="rId9"/>
                <a:stretch>
                  <a:fillRect/>
                </a:stretch>
              </p:blipFill>
              <p:spPr>
                <a:xfrm>
                  <a:off x="7560762" y="3812346"/>
                  <a:ext cx="473473" cy="317815"/>
                </a:xfrm>
                <a:prstGeom prst="rect">
                  <a:avLst/>
                </a:prstGeom>
              </p:spPr>
            </p:pic>
          </mc:Fallback>
        </mc:AlternateContent>
        <p:sp>
          <p:nvSpPr>
            <p:cNvPr id="14" name="Freeform 13">
              <a:extLst>
                <a:ext uri="{FF2B5EF4-FFF2-40B4-BE49-F238E27FC236}">
                  <a16:creationId xmlns:a16="http://schemas.microsoft.com/office/drawing/2014/main" id="{72665682-033F-F24D-B618-3A33AC5E6AE0}"/>
                </a:ext>
              </a:extLst>
            </p:cNvPr>
            <p:cNvSpPr/>
            <p:nvPr/>
          </p:nvSpPr>
          <p:spPr>
            <a:xfrm>
              <a:off x="7579802" y="3800475"/>
              <a:ext cx="555625" cy="371475"/>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BCBC96EE-1D3C-D148-B728-161B565F28E5}"/>
                </a:ext>
              </a:extLst>
            </p:cNvPr>
            <p:cNvPicPr>
              <a:picLocks noChangeAspect="1"/>
            </p:cNvPicPr>
            <p:nvPr/>
          </p:nvPicPr>
          <p:blipFill>
            <a:blip r:embed="rId10"/>
            <a:stretch>
              <a:fillRect/>
            </a:stretch>
          </p:blipFill>
          <p:spPr>
            <a:xfrm>
              <a:off x="10389563" y="3327303"/>
              <a:ext cx="513330" cy="449164"/>
            </a:xfrm>
            <a:prstGeom prst="rect">
              <a:avLst/>
            </a:prstGeom>
          </p:spPr>
        </p:pic>
        <p:pic>
          <p:nvPicPr>
            <p:cNvPr id="16" name="Picture 15">
              <a:extLst>
                <a:ext uri="{FF2B5EF4-FFF2-40B4-BE49-F238E27FC236}">
                  <a16:creationId xmlns:a16="http://schemas.microsoft.com/office/drawing/2014/main" id="{3AF5FD5C-E95D-FA48-8F10-D9F349778245}"/>
                </a:ext>
              </a:extLst>
            </p:cNvPr>
            <p:cNvPicPr>
              <a:picLocks noChangeAspect="1"/>
            </p:cNvPicPr>
            <p:nvPr/>
          </p:nvPicPr>
          <p:blipFill>
            <a:blip r:embed="rId11"/>
            <a:stretch>
              <a:fillRect/>
            </a:stretch>
          </p:blipFill>
          <p:spPr>
            <a:xfrm>
              <a:off x="6180137" y="2391540"/>
              <a:ext cx="555625" cy="755952"/>
            </a:xfrm>
            <a:prstGeom prst="rect">
              <a:avLst/>
            </a:prstGeom>
          </p:spPr>
        </p:pic>
        <p:pic>
          <p:nvPicPr>
            <p:cNvPr id="17" name="Picture 16">
              <a:extLst>
                <a:ext uri="{FF2B5EF4-FFF2-40B4-BE49-F238E27FC236}">
                  <a16:creationId xmlns:a16="http://schemas.microsoft.com/office/drawing/2014/main" id="{2DBB66F2-CB3D-AE4F-9CAB-C18BC042B1CF}"/>
                </a:ext>
              </a:extLst>
            </p:cNvPr>
            <p:cNvPicPr>
              <a:picLocks noChangeAspect="1"/>
            </p:cNvPicPr>
            <p:nvPr/>
          </p:nvPicPr>
          <p:blipFill>
            <a:blip r:embed="rId10"/>
            <a:stretch>
              <a:fillRect/>
            </a:stretch>
          </p:blipFill>
          <p:spPr>
            <a:xfrm>
              <a:off x="10345468" y="4072051"/>
              <a:ext cx="513330" cy="449164"/>
            </a:xfrm>
            <a:prstGeom prst="rect">
              <a:avLst/>
            </a:prstGeom>
          </p:spPr>
        </p:pic>
        <p:pic>
          <p:nvPicPr>
            <p:cNvPr id="18" name="Picture 17">
              <a:extLst>
                <a:ext uri="{FF2B5EF4-FFF2-40B4-BE49-F238E27FC236}">
                  <a16:creationId xmlns:a16="http://schemas.microsoft.com/office/drawing/2014/main" id="{190DB386-5F50-1C4F-B45E-10E05321928C}"/>
                </a:ext>
              </a:extLst>
            </p:cNvPr>
            <p:cNvPicPr>
              <a:picLocks noChangeAspect="1"/>
            </p:cNvPicPr>
            <p:nvPr/>
          </p:nvPicPr>
          <p:blipFill>
            <a:blip r:embed="rId10"/>
            <a:stretch>
              <a:fillRect/>
            </a:stretch>
          </p:blipFill>
          <p:spPr>
            <a:xfrm>
              <a:off x="10739301" y="3680304"/>
              <a:ext cx="513330" cy="449164"/>
            </a:xfrm>
            <a:prstGeom prst="rect">
              <a:avLst/>
            </a:prstGeom>
          </p:spPr>
        </p:pic>
        <p:sp>
          <p:nvSpPr>
            <p:cNvPr id="19" name="Curved Up Arrow 18">
              <a:extLst>
                <a:ext uri="{FF2B5EF4-FFF2-40B4-BE49-F238E27FC236}">
                  <a16:creationId xmlns:a16="http://schemas.microsoft.com/office/drawing/2014/main" id="{030FD720-E4F8-A24D-995D-CE909AC8DD24}"/>
                </a:ext>
              </a:extLst>
            </p:cNvPr>
            <p:cNvSpPr/>
            <p:nvPr/>
          </p:nvSpPr>
          <p:spPr>
            <a:xfrm>
              <a:off x="7189962" y="4626491"/>
              <a:ext cx="3199601"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Curved Up Arrow 19">
              <a:extLst>
                <a:ext uri="{FF2B5EF4-FFF2-40B4-BE49-F238E27FC236}">
                  <a16:creationId xmlns:a16="http://schemas.microsoft.com/office/drawing/2014/main" id="{F823C08F-C500-4F41-B3F6-9401D1818065}"/>
                </a:ext>
              </a:extLst>
            </p:cNvPr>
            <p:cNvSpPr/>
            <p:nvPr/>
          </p:nvSpPr>
          <p:spPr>
            <a:xfrm rot="11746801">
              <a:off x="6798784" y="1810772"/>
              <a:ext cx="3503874"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 name="Curved Up Arrow 20">
              <a:extLst>
                <a:ext uri="{FF2B5EF4-FFF2-40B4-BE49-F238E27FC236}">
                  <a16:creationId xmlns:a16="http://schemas.microsoft.com/office/drawing/2014/main" id="{83951439-2D9C-624E-AD83-3FD03DB7E1E4}"/>
                </a:ext>
              </a:extLst>
            </p:cNvPr>
            <p:cNvSpPr/>
            <p:nvPr/>
          </p:nvSpPr>
          <p:spPr>
            <a:xfrm rot="10373883">
              <a:off x="791376" y="1578877"/>
              <a:ext cx="5564421"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Curved Up Arrow 21">
              <a:extLst>
                <a:ext uri="{FF2B5EF4-FFF2-40B4-BE49-F238E27FC236}">
                  <a16:creationId xmlns:a16="http://schemas.microsoft.com/office/drawing/2014/main" id="{8BE23473-BAA9-314D-866A-59CD7ECF248D}"/>
                </a:ext>
              </a:extLst>
            </p:cNvPr>
            <p:cNvSpPr/>
            <p:nvPr/>
          </p:nvSpPr>
          <p:spPr>
            <a:xfrm rot="731977">
              <a:off x="901716" y="4701125"/>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Curved Up Arrow 22">
              <a:extLst>
                <a:ext uri="{FF2B5EF4-FFF2-40B4-BE49-F238E27FC236}">
                  <a16:creationId xmlns:a16="http://schemas.microsoft.com/office/drawing/2014/main" id="{A1221887-08FB-114F-BC45-6FC5A618D45D}"/>
                </a:ext>
              </a:extLst>
            </p:cNvPr>
            <p:cNvSpPr/>
            <p:nvPr/>
          </p:nvSpPr>
          <p:spPr>
            <a:xfrm rot="731977">
              <a:off x="3522574" y="5276742"/>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1861540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6370A-D9F1-8545-B261-B0791D41E354}"/>
              </a:ext>
            </a:extLst>
          </p:cNvPr>
          <p:cNvSpPr>
            <a:spLocks noGrp="1"/>
          </p:cNvSpPr>
          <p:nvPr>
            <p:ph type="title"/>
          </p:nvPr>
        </p:nvSpPr>
        <p:spPr/>
        <p:txBody>
          <a:bodyPr/>
          <a:lstStyle/>
          <a:p>
            <a:r>
              <a:rPr lang="en-US" dirty="0">
                <a:solidFill>
                  <a:schemeClr val="bg1"/>
                </a:solidFill>
              </a:rPr>
              <a:t>Why is female blue crab migration important? </a:t>
            </a:r>
          </a:p>
        </p:txBody>
      </p:sp>
      <p:sp>
        <p:nvSpPr>
          <p:cNvPr id="3" name="Content Placeholder 2">
            <a:extLst>
              <a:ext uri="{FF2B5EF4-FFF2-40B4-BE49-F238E27FC236}">
                <a16:creationId xmlns:a16="http://schemas.microsoft.com/office/drawing/2014/main" id="{B7F64B77-47FB-304B-A40A-E73360C5079A}"/>
              </a:ext>
            </a:extLst>
          </p:cNvPr>
          <p:cNvSpPr>
            <a:spLocks noGrp="1"/>
          </p:cNvSpPr>
          <p:nvPr>
            <p:ph idx="1"/>
          </p:nvPr>
        </p:nvSpPr>
        <p:spPr>
          <a:xfrm>
            <a:off x="838200" y="1825625"/>
            <a:ext cx="10014284" cy="4351338"/>
          </a:xfrm>
        </p:spPr>
        <p:txBody>
          <a:bodyPr>
            <a:normAutofit fontScale="92500" lnSpcReduction="10000"/>
          </a:bodyPr>
          <a:lstStyle/>
          <a:p>
            <a:r>
              <a:rPr lang="en-US" sz="3600" dirty="0">
                <a:solidFill>
                  <a:schemeClr val="bg1"/>
                </a:solidFill>
              </a:rPr>
              <a:t>Females can only mate once, so they have limited reproductive potential </a:t>
            </a:r>
          </a:p>
          <a:p>
            <a:r>
              <a:rPr lang="en-US" sz="3600" dirty="0">
                <a:solidFill>
                  <a:schemeClr val="bg1"/>
                </a:solidFill>
              </a:rPr>
              <a:t>Females need to migrate long distances from where they mated</a:t>
            </a:r>
          </a:p>
          <a:p>
            <a:pPr lvl="1"/>
            <a:r>
              <a:rPr lang="en-US" sz="2800" dirty="0">
                <a:solidFill>
                  <a:schemeClr val="bg1"/>
                </a:solidFill>
              </a:rPr>
              <a:t>Based on where females mate and begin to migrate,  they will get to ideal conditions at different times</a:t>
            </a:r>
          </a:p>
          <a:p>
            <a:pPr lvl="1"/>
            <a:r>
              <a:rPr lang="en-US" sz="3200" dirty="0">
                <a:solidFill>
                  <a:schemeClr val="bg1"/>
                </a:solidFill>
              </a:rPr>
              <a:t>The longer they wait, the higher chance </a:t>
            </a:r>
            <a:r>
              <a:rPr lang="en-US" sz="3200">
                <a:solidFill>
                  <a:schemeClr val="bg1"/>
                </a:solidFill>
              </a:rPr>
              <a:t>they may </a:t>
            </a:r>
            <a:r>
              <a:rPr lang="en-US" sz="3200" dirty="0">
                <a:solidFill>
                  <a:schemeClr val="bg1"/>
                </a:solidFill>
              </a:rPr>
              <a:t>not make it to high salinity areas</a:t>
            </a:r>
          </a:p>
          <a:p>
            <a:pPr lvl="2"/>
            <a:r>
              <a:rPr lang="en-US" sz="2800" dirty="0">
                <a:solidFill>
                  <a:schemeClr val="bg1"/>
                </a:solidFill>
              </a:rPr>
              <a:t>Natural mortality</a:t>
            </a:r>
          </a:p>
          <a:p>
            <a:pPr lvl="2"/>
            <a:r>
              <a:rPr lang="en-US" sz="2800" dirty="0">
                <a:solidFill>
                  <a:schemeClr val="bg1"/>
                </a:solidFill>
              </a:rPr>
              <a:t>Fishing mortality</a:t>
            </a:r>
          </a:p>
        </p:txBody>
      </p:sp>
    </p:spTree>
    <p:extLst>
      <p:ext uri="{BB962C8B-B14F-4D97-AF65-F5344CB8AC3E}">
        <p14:creationId xmlns:p14="http://schemas.microsoft.com/office/powerpoint/2010/main" val="3701524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825625"/>
            <a:ext cx="10515600" cy="4351338"/>
          </a:xfrm>
        </p:spPr>
        <p:txBody>
          <a:bodyPr/>
          <a:lstStyle/>
          <a:p>
            <a:r>
              <a:rPr lang="en-US" dirty="0"/>
              <a:t>A group of local scientists went out in the Chesapeake Bay and took crab samples from the rivers and main stem. They collected 30 crabs.  You will each receive one of the crabs the scientist collected. Based on its size, appearance and activity you will map it back to its original collection location, keeping in mind everything you have learned about blue crabs thus far. </a:t>
            </a:r>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15120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825625"/>
            <a:ext cx="10515600" cy="4351338"/>
          </a:xfrm>
        </p:spPr>
        <p:txBody>
          <a:bodyPr/>
          <a:lstStyle/>
          <a:p>
            <a:r>
              <a:rPr lang="en-US" dirty="0"/>
              <a:t>After receiving your card,  please write down (on the white board / easel) the size of the crab under the appropriate life stage </a:t>
            </a:r>
          </a:p>
          <a:p>
            <a:pPr lvl="1"/>
            <a:r>
              <a:rPr lang="en-US" dirty="0"/>
              <a:t>Juvenile </a:t>
            </a:r>
          </a:p>
          <a:p>
            <a:pPr lvl="1"/>
            <a:r>
              <a:rPr lang="en-US" dirty="0"/>
              <a:t>Adult </a:t>
            </a:r>
          </a:p>
          <a:p>
            <a:pPr lvl="1"/>
            <a:r>
              <a:rPr lang="en-US" dirty="0"/>
              <a:t>Orang eggs</a:t>
            </a:r>
          </a:p>
          <a:p>
            <a:pPr lvl="1"/>
            <a:r>
              <a:rPr lang="en-US" dirty="0"/>
              <a:t>Brown eggs</a:t>
            </a:r>
          </a:p>
          <a:p>
            <a:pPr lvl="1"/>
            <a:r>
              <a:rPr lang="en-US" dirty="0"/>
              <a:t>Black eggs</a:t>
            </a:r>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58354FBD-4972-C74B-BDB3-DF413D734C32}"/>
              </a:ext>
            </a:extLst>
          </p:cNvPr>
          <p:cNvPicPr>
            <a:picLocks noChangeAspect="1"/>
          </p:cNvPicPr>
          <p:nvPr/>
        </p:nvPicPr>
        <p:blipFill rotWithShape="1">
          <a:blip r:embed="rId8">
            <a:extLst>
              <a:ext uri="{BEBA8EAE-BF5A-486C-A8C5-ECC9F3942E4B}">
                <a14:imgProps xmlns:a14="http://schemas.microsoft.com/office/drawing/2010/main">
                  <a14:imgLayer r:embed="rId9">
                    <a14:imgEffect>
                      <a14:brightnessContrast bright="-20000" contrast="40000"/>
                    </a14:imgEffect>
                  </a14:imgLayer>
                </a14:imgProps>
              </a:ext>
            </a:extLst>
          </a:blip>
          <a:srcRect l="20371" t="31228" r="3289" b="23329"/>
          <a:stretch/>
        </p:blipFill>
        <p:spPr>
          <a:xfrm>
            <a:off x="4846464" y="3749190"/>
            <a:ext cx="2197188" cy="1743877"/>
          </a:xfrm>
          <a:prstGeom prst="rect">
            <a:avLst/>
          </a:prstGeom>
        </p:spPr>
      </p:pic>
      <p:pic>
        <p:nvPicPr>
          <p:cNvPr id="12" name="Picture 11">
            <a:extLst>
              <a:ext uri="{FF2B5EF4-FFF2-40B4-BE49-F238E27FC236}">
                <a16:creationId xmlns:a16="http://schemas.microsoft.com/office/drawing/2014/main" id="{981B9490-0B8E-A443-8655-145173EE6481}"/>
              </a:ext>
            </a:extLst>
          </p:cNvPr>
          <p:cNvPicPr>
            <a:picLocks noChangeAspect="1"/>
          </p:cNvPicPr>
          <p:nvPr/>
        </p:nvPicPr>
        <p:blipFill>
          <a:blip r:embed="rId10"/>
          <a:stretch>
            <a:fillRect/>
          </a:stretch>
        </p:blipFill>
        <p:spPr>
          <a:xfrm rot="10800000">
            <a:off x="8196716" y="3749185"/>
            <a:ext cx="2197188" cy="1743878"/>
          </a:xfrm>
          <a:prstGeom prst="rect">
            <a:avLst/>
          </a:prstGeom>
        </p:spPr>
      </p:pic>
      <p:sp>
        <p:nvSpPr>
          <p:cNvPr id="13" name="TextBox 12">
            <a:extLst>
              <a:ext uri="{FF2B5EF4-FFF2-40B4-BE49-F238E27FC236}">
                <a16:creationId xmlns:a16="http://schemas.microsoft.com/office/drawing/2014/main" id="{0D234EF2-A85A-CF45-BF81-F1A92723BB19}"/>
              </a:ext>
            </a:extLst>
          </p:cNvPr>
          <p:cNvSpPr txBox="1"/>
          <p:nvPr/>
        </p:nvSpPr>
        <p:spPr>
          <a:xfrm>
            <a:off x="5261658" y="3222478"/>
            <a:ext cx="1366799" cy="523220"/>
          </a:xfrm>
          <a:prstGeom prst="rect">
            <a:avLst/>
          </a:prstGeom>
          <a:noFill/>
        </p:spPr>
        <p:txBody>
          <a:bodyPr wrap="square" rtlCol="0">
            <a:spAutoFit/>
          </a:bodyPr>
          <a:lstStyle/>
          <a:p>
            <a:r>
              <a:rPr lang="en-US" sz="2800" dirty="0">
                <a:solidFill>
                  <a:schemeClr val="accent2"/>
                </a:solidFill>
              </a:rPr>
              <a:t>Juvenile</a:t>
            </a:r>
          </a:p>
        </p:txBody>
      </p:sp>
      <p:sp>
        <p:nvSpPr>
          <p:cNvPr id="14" name="TextBox 13">
            <a:extLst>
              <a:ext uri="{FF2B5EF4-FFF2-40B4-BE49-F238E27FC236}">
                <a16:creationId xmlns:a16="http://schemas.microsoft.com/office/drawing/2014/main" id="{729A6B90-72F6-D148-8BF1-106C3ABAA52B}"/>
              </a:ext>
            </a:extLst>
          </p:cNvPr>
          <p:cNvSpPr txBox="1"/>
          <p:nvPr/>
        </p:nvSpPr>
        <p:spPr>
          <a:xfrm>
            <a:off x="8855708" y="3287574"/>
            <a:ext cx="1366799" cy="523220"/>
          </a:xfrm>
          <a:prstGeom prst="rect">
            <a:avLst/>
          </a:prstGeom>
          <a:noFill/>
        </p:spPr>
        <p:txBody>
          <a:bodyPr wrap="square" rtlCol="0">
            <a:spAutoFit/>
          </a:bodyPr>
          <a:lstStyle/>
          <a:p>
            <a:r>
              <a:rPr lang="en-US" sz="2800" dirty="0">
                <a:solidFill>
                  <a:schemeClr val="accent2"/>
                </a:solidFill>
              </a:rPr>
              <a:t>Adult</a:t>
            </a:r>
          </a:p>
        </p:txBody>
      </p:sp>
    </p:spTree>
    <p:extLst>
      <p:ext uri="{BB962C8B-B14F-4D97-AF65-F5344CB8AC3E}">
        <p14:creationId xmlns:p14="http://schemas.microsoft.com/office/powerpoint/2010/main" val="19675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18968" y="1567656"/>
            <a:ext cx="10515600" cy="4351338"/>
          </a:xfrm>
        </p:spPr>
        <p:txBody>
          <a:bodyPr/>
          <a:lstStyle/>
          <a:p>
            <a:r>
              <a:rPr lang="en-US" dirty="0"/>
              <a:t>Get into 5  groups  by life stage </a:t>
            </a:r>
          </a:p>
          <a:p>
            <a:pPr lvl="1"/>
            <a:r>
              <a:rPr lang="en-US" dirty="0"/>
              <a:t>Juvenile, adult, orange egg, brown egg, black egg</a:t>
            </a:r>
          </a:p>
          <a:p>
            <a:r>
              <a:rPr lang="en-US" dirty="0"/>
              <a:t>Which group is the biggest?</a:t>
            </a:r>
          </a:p>
          <a:p>
            <a:r>
              <a:rPr lang="en-US" dirty="0"/>
              <a:t>Someone from the group put the total count on the board</a:t>
            </a:r>
          </a:p>
          <a:p>
            <a:endParaRPr lang="en-US" dirty="0"/>
          </a:p>
          <a:p>
            <a:r>
              <a:rPr lang="en-US" dirty="0"/>
              <a:t>Now groups should split into group of ~3</a:t>
            </a:r>
          </a:p>
          <a:p>
            <a:pPr lvl="1"/>
            <a:r>
              <a:rPr lang="en-US" dirty="0"/>
              <a:t>There will be about 3 groups of juvenile crabs and 2 group of adults </a:t>
            </a:r>
          </a:p>
          <a:p>
            <a:pPr lvl="1"/>
            <a:r>
              <a:rPr lang="en-US" dirty="0"/>
              <a:t>Each egg stage will be its own group </a:t>
            </a:r>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350825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469877"/>
            <a:ext cx="10515600" cy="4707086"/>
          </a:xfrm>
        </p:spPr>
        <p:txBody>
          <a:bodyPr/>
          <a:lstStyle/>
          <a:p>
            <a:r>
              <a:rPr lang="en-US" dirty="0"/>
              <a:t>In you group of 3 complete question sheet 1</a:t>
            </a:r>
          </a:p>
          <a:p>
            <a:r>
              <a:rPr lang="en-US" dirty="0"/>
              <a:t>Keep in mind: </a:t>
            </a:r>
          </a:p>
          <a:p>
            <a:pPr marL="0" indent="0">
              <a:buNone/>
            </a:pPr>
            <a:endParaRPr lang="en-US" dirty="0"/>
          </a:p>
          <a:p>
            <a:endParaRPr lang="en-US" dirty="0"/>
          </a:p>
          <a:p>
            <a:endParaRPr lang="en-US" dirty="0"/>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grpSp>
        <p:nvGrpSpPr>
          <p:cNvPr id="11" name="Group 10">
            <a:extLst>
              <a:ext uri="{FF2B5EF4-FFF2-40B4-BE49-F238E27FC236}">
                <a16:creationId xmlns:a16="http://schemas.microsoft.com/office/drawing/2014/main" id="{FBABA0C0-9BA8-DA4A-A01F-8187F2F7F6B4}"/>
              </a:ext>
            </a:extLst>
          </p:cNvPr>
          <p:cNvGrpSpPr/>
          <p:nvPr/>
        </p:nvGrpSpPr>
        <p:grpSpPr>
          <a:xfrm>
            <a:off x="3955740" y="2894534"/>
            <a:ext cx="5458969" cy="2662668"/>
            <a:chOff x="791376" y="1578877"/>
            <a:chExt cx="10849913" cy="4609652"/>
          </a:xfrm>
        </p:grpSpPr>
        <p:pic>
          <p:nvPicPr>
            <p:cNvPr id="12" name="Graphic 11">
              <a:extLst>
                <a:ext uri="{FF2B5EF4-FFF2-40B4-BE49-F238E27FC236}">
                  <a16:creationId xmlns:a16="http://schemas.microsoft.com/office/drawing/2014/main" id="{A5D020A9-12FD-7C4F-B349-677D6D72DD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87877" y="1955573"/>
              <a:ext cx="10653412" cy="4232956"/>
            </a:xfrm>
            <a:prstGeom prst="rect">
              <a:avLst/>
            </a:prstGeom>
          </p:spPr>
        </p:pic>
        <p:pic>
          <p:nvPicPr>
            <p:cNvPr id="13" name="Picture 12">
              <a:extLst>
                <a:ext uri="{FF2B5EF4-FFF2-40B4-BE49-F238E27FC236}">
                  <a16:creationId xmlns:a16="http://schemas.microsoft.com/office/drawing/2014/main" id="{7F5D0F45-2357-204A-BC9C-83E04F2C9606}"/>
                </a:ext>
              </a:extLst>
            </p:cNvPr>
            <p:cNvPicPr>
              <a:picLocks noChangeAspect="1"/>
            </p:cNvPicPr>
            <p:nvPr/>
          </p:nvPicPr>
          <p:blipFill>
            <a:blip r:embed="rId10"/>
            <a:stretch>
              <a:fillRect/>
            </a:stretch>
          </p:blipFill>
          <p:spPr>
            <a:xfrm>
              <a:off x="880682" y="3273478"/>
              <a:ext cx="1331990" cy="1158832"/>
            </a:xfrm>
            <a:prstGeom prst="rect">
              <a:avLst/>
            </a:prstGeom>
          </p:spPr>
        </p:pic>
        <p:pic>
          <p:nvPicPr>
            <p:cNvPr id="14" name="Picture 13">
              <a:extLst>
                <a:ext uri="{FF2B5EF4-FFF2-40B4-BE49-F238E27FC236}">
                  <a16:creationId xmlns:a16="http://schemas.microsoft.com/office/drawing/2014/main" id="{4513AF96-B125-354E-B46D-A23198DC8406}"/>
                </a:ext>
              </a:extLst>
            </p:cNvPr>
            <p:cNvPicPr>
              <a:picLocks noChangeAspect="1"/>
            </p:cNvPicPr>
            <p:nvPr/>
          </p:nvPicPr>
          <p:blipFill>
            <a:blip r:embed="rId11"/>
            <a:stretch>
              <a:fillRect/>
            </a:stretch>
          </p:blipFill>
          <p:spPr>
            <a:xfrm>
              <a:off x="2613470" y="3857962"/>
              <a:ext cx="1463816" cy="1200329"/>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C0D080D9-D2F9-A040-9CB0-9BF6A6E33542}"/>
                </a:ext>
              </a:extLst>
            </p:cNvPr>
            <p:cNvPicPr>
              <a:picLocks noChangeAspect="1"/>
            </p:cNvPicPr>
            <p:nvPr/>
          </p:nvPicPr>
          <p:blipFill>
            <a:blip r:embed="rId12"/>
            <a:stretch>
              <a:fillRect/>
            </a:stretch>
          </p:blipFill>
          <p:spPr>
            <a:xfrm rot="1336438">
              <a:off x="4738539" y="4485261"/>
              <a:ext cx="1856267" cy="1670640"/>
            </a:xfrm>
            <a:prstGeom prst="rect">
              <a:avLst/>
            </a:prstGeom>
          </p:spPr>
        </p:pic>
        <p:pic>
          <p:nvPicPr>
            <p:cNvPr id="16" name="Picture 15">
              <a:extLst>
                <a:ext uri="{FF2B5EF4-FFF2-40B4-BE49-F238E27FC236}">
                  <a16:creationId xmlns:a16="http://schemas.microsoft.com/office/drawing/2014/main" id="{7DD3E81F-99CB-5C4E-B70E-90F47B38D381}"/>
                </a:ext>
              </a:extLst>
            </p:cNvPr>
            <p:cNvPicPr>
              <a:picLocks noChangeAspect="1"/>
            </p:cNvPicPr>
            <p:nvPr/>
          </p:nvPicPr>
          <p:blipFill>
            <a:blip r:embed="rId12"/>
            <a:stretch>
              <a:fillRect/>
            </a:stretch>
          </p:blipFill>
          <p:spPr>
            <a:xfrm rot="1336438">
              <a:off x="5284303" y="3182593"/>
              <a:ext cx="1856267" cy="1670640"/>
            </a:xfrm>
            <a:prstGeom prst="rect">
              <a:avLst/>
            </a:prstGeom>
          </p:spPr>
        </p:pic>
        <p:pic>
          <p:nvPicPr>
            <p:cNvPr id="17" name="Picture 16">
              <a:extLst>
                <a:ext uri="{FF2B5EF4-FFF2-40B4-BE49-F238E27FC236}">
                  <a16:creationId xmlns:a16="http://schemas.microsoft.com/office/drawing/2014/main" id="{1F81792A-9972-0E4B-98B8-2BCF1FCFF3D9}"/>
                </a:ext>
              </a:extLst>
            </p:cNvPr>
            <p:cNvPicPr>
              <a:picLocks noChangeAspect="1"/>
            </p:cNvPicPr>
            <p:nvPr/>
          </p:nvPicPr>
          <p:blipFill>
            <a:blip r:embed="rId12"/>
            <a:stretch>
              <a:fillRect/>
            </a:stretch>
          </p:blipFill>
          <p:spPr>
            <a:xfrm rot="1336438">
              <a:off x="6952608" y="3172819"/>
              <a:ext cx="1856267" cy="1670640"/>
            </a:xfrm>
            <a:prstGeom prst="rect">
              <a:avLst/>
            </a:prstGeom>
          </p:spPr>
        </p:pic>
        <p:sp>
          <p:nvSpPr>
            <p:cNvPr id="18" name="Freeform 17">
              <a:extLst>
                <a:ext uri="{FF2B5EF4-FFF2-40B4-BE49-F238E27FC236}">
                  <a16:creationId xmlns:a16="http://schemas.microsoft.com/office/drawing/2014/main" id="{98C186AF-E724-9149-96F4-D5BD9E474DA8}"/>
                </a:ext>
              </a:extLst>
            </p:cNvPr>
            <p:cNvSpPr/>
            <p:nvPr/>
          </p:nvSpPr>
          <p:spPr>
            <a:xfrm>
              <a:off x="5902325" y="3829050"/>
              <a:ext cx="555625" cy="342900"/>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C3086292-8101-9847-BDA4-8DF78A68AB6E}"/>
                </a:ext>
              </a:extLst>
            </p:cNvPr>
            <p:cNvSpPr/>
            <p:nvPr/>
          </p:nvSpPr>
          <p:spPr>
            <a:xfrm>
              <a:off x="5959475" y="3952875"/>
              <a:ext cx="203200" cy="91440"/>
            </a:xfrm>
            <a:prstGeom prst="ellipse">
              <a:avLst/>
            </a:prstGeom>
            <a:solidFill>
              <a:srgbClr val="AB7942"/>
            </a:solidFill>
            <a:ln>
              <a:solidFill>
                <a:srgbClr val="AB79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13">
              <p14:nvContentPartPr>
                <p14:cNvPr id="20" name="Ink 19">
                  <a:extLst>
                    <a:ext uri="{FF2B5EF4-FFF2-40B4-BE49-F238E27FC236}">
                      <a16:creationId xmlns:a16="http://schemas.microsoft.com/office/drawing/2014/main" id="{C0892CBA-D2EA-6A40-8407-5A6066705B1B}"/>
                    </a:ext>
                  </a:extLst>
                </p14:cNvPr>
                <p14:cNvContentPartPr/>
                <p14:nvPr/>
              </p14:nvContentPartPr>
              <p14:xfrm>
                <a:off x="7578615" y="3827925"/>
                <a:ext cx="438480" cy="287280"/>
              </p14:xfrm>
            </p:contentPart>
          </mc:Choice>
          <mc:Fallback xmlns="">
            <p:pic>
              <p:nvPicPr>
                <p:cNvPr id="13" name="Ink 12">
                  <a:extLst>
                    <a:ext uri="{FF2B5EF4-FFF2-40B4-BE49-F238E27FC236}">
                      <a16:creationId xmlns:a16="http://schemas.microsoft.com/office/drawing/2014/main" id="{4B169D8A-5353-FD44-91F3-DB7C80173E59}"/>
                    </a:ext>
                  </a:extLst>
                </p:cNvPr>
                <p:cNvPicPr/>
                <p:nvPr/>
              </p:nvPicPr>
              <p:blipFill>
                <a:blip r:embed="rId14"/>
                <a:stretch>
                  <a:fillRect/>
                </a:stretch>
              </p:blipFill>
              <p:spPr>
                <a:xfrm>
                  <a:off x="7560762" y="3812346"/>
                  <a:ext cx="473473" cy="317815"/>
                </a:xfrm>
                <a:prstGeom prst="rect">
                  <a:avLst/>
                </a:prstGeom>
              </p:spPr>
            </p:pic>
          </mc:Fallback>
        </mc:AlternateContent>
        <p:sp>
          <p:nvSpPr>
            <p:cNvPr id="21" name="Freeform 20">
              <a:extLst>
                <a:ext uri="{FF2B5EF4-FFF2-40B4-BE49-F238E27FC236}">
                  <a16:creationId xmlns:a16="http://schemas.microsoft.com/office/drawing/2014/main" id="{F1626915-4571-354E-8686-636E65E35E3B}"/>
                </a:ext>
              </a:extLst>
            </p:cNvPr>
            <p:cNvSpPr/>
            <p:nvPr/>
          </p:nvSpPr>
          <p:spPr>
            <a:xfrm>
              <a:off x="7579802" y="3800475"/>
              <a:ext cx="555625" cy="371475"/>
            </a:xfrm>
            <a:custGeom>
              <a:avLst/>
              <a:gdLst>
                <a:gd name="connsiteX0" fmla="*/ 212725 w 555625"/>
                <a:gd name="connsiteY0" fmla="*/ 168275 h 342900"/>
                <a:gd name="connsiteX1" fmla="*/ 384175 w 555625"/>
                <a:gd name="connsiteY1" fmla="*/ 111125 h 342900"/>
                <a:gd name="connsiteX2" fmla="*/ 403225 w 555625"/>
                <a:gd name="connsiteY2" fmla="*/ 57150 h 342900"/>
                <a:gd name="connsiteX3" fmla="*/ 457200 w 555625"/>
                <a:gd name="connsiteY3" fmla="*/ 0 h 342900"/>
                <a:gd name="connsiteX4" fmla="*/ 482600 w 555625"/>
                <a:gd name="connsiteY4" fmla="*/ 12700 h 342900"/>
                <a:gd name="connsiteX5" fmla="*/ 517525 w 555625"/>
                <a:gd name="connsiteY5" fmla="*/ 41275 h 342900"/>
                <a:gd name="connsiteX6" fmla="*/ 539750 w 555625"/>
                <a:gd name="connsiteY6" fmla="*/ 79375 h 342900"/>
                <a:gd name="connsiteX7" fmla="*/ 555625 w 555625"/>
                <a:gd name="connsiteY7" fmla="*/ 120650 h 342900"/>
                <a:gd name="connsiteX8" fmla="*/ 555625 w 555625"/>
                <a:gd name="connsiteY8" fmla="*/ 158750 h 342900"/>
                <a:gd name="connsiteX9" fmla="*/ 536575 w 555625"/>
                <a:gd name="connsiteY9" fmla="*/ 196850 h 342900"/>
                <a:gd name="connsiteX10" fmla="*/ 492125 w 555625"/>
                <a:gd name="connsiteY10" fmla="*/ 234950 h 342900"/>
                <a:gd name="connsiteX11" fmla="*/ 447675 w 555625"/>
                <a:gd name="connsiteY11" fmla="*/ 263525 h 342900"/>
                <a:gd name="connsiteX12" fmla="*/ 390525 w 555625"/>
                <a:gd name="connsiteY12" fmla="*/ 298450 h 342900"/>
                <a:gd name="connsiteX13" fmla="*/ 336550 w 555625"/>
                <a:gd name="connsiteY13" fmla="*/ 317500 h 342900"/>
                <a:gd name="connsiteX14" fmla="*/ 336550 w 555625"/>
                <a:gd name="connsiteY14" fmla="*/ 317500 h 342900"/>
                <a:gd name="connsiteX15" fmla="*/ 241300 w 555625"/>
                <a:gd name="connsiteY15" fmla="*/ 336550 h 342900"/>
                <a:gd name="connsiteX16" fmla="*/ 142875 w 555625"/>
                <a:gd name="connsiteY16" fmla="*/ 342900 h 342900"/>
                <a:gd name="connsiteX17" fmla="*/ 63500 w 555625"/>
                <a:gd name="connsiteY17" fmla="*/ 317500 h 342900"/>
                <a:gd name="connsiteX18" fmla="*/ 19050 w 555625"/>
                <a:gd name="connsiteY18" fmla="*/ 273050 h 342900"/>
                <a:gd name="connsiteX19" fmla="*/ 0 w 555625"/>
                <a:gd name="connsiteY19" fmla="*/ 244475 h 342900"/>
                <a:gd name="connsiteX20" fmla="*/ 25400 w 555625"/>
                <a:gd name="connsiteY20" fmla="*/ 222250 h 342900"/>
                <a:gd name="connsiteX21" fmla="*/ 25400 w 555625"/>
                <a:gd name="connsiteY21" fmla="*/ 222250 h 342900"/>
                <a:gd name="connsiteX22" fmla="*/ 60325 w 555625"/>
                <a:gd name="connsiteY22" fmla="*/ 174625 h 342900"/>
                <a:gd name="connsiteX23" fmla="*/ 60325 w 555625"/>
                <a:gd name="connsiteY23" fmla="*/ 174625 h 342900"/>
                <a:gd name="connsiteX24" fmla="*/ 79375 w 555625"/>
                <a:gd name="connsiteY24" fmla="*/ 149225 h 342900"/>
                <a:gd name="connsiteX25" fmla="*/ 114300 w 555625"/>
                <a:gd name="connsiteY25" fmla="*/ 139700 h 342900"/>
                <a:gd name="connsiteX26" fmla="*/ 146050 w 555625"/>
                <a:gd name="connsiteY26" fmla="*/ 133350 h 342900"/>
                <a:gd name="connsiteX27" fmla="*/ 212725 w 555625"/>
                <a:gd name="connsiteY27" fmla="*/ 168275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55625" h="342900">
                  <a:moveTo>
                    <a:pt x="212725" y="168275"/>
                  </a:moveTo>
                  <a:lnTo>
                    <a:pt x="384175" y="111125"/>
                  </a:lnTo>
                  <a:lnTo>
                    <a:pt x="403225" y="57150"/>
                  </a:lnTo>
                  <a:lnTo>
                    <a:pt x="457200" y="0"/>
                  </a:lnTo>
                  <a:lnTo>
                    <a:pt x="482600" y="12700"/>
                  </a:lnTo>
                  <a:lnTo>
                    <a:pt x="517525" y="41275"/>
                  </a:lnTo>
                  <a:lnTo>
                    <a:pt x="539750" y="79375"/>
                  </a:lnTo>
                  <a:lnTo>
                    <a:pt x="555625" y="120650"/>
                  </a:lnTo>
                  <a:lnTo>
                    <a:pt x="555625" y="158750"/>
                  </a:lnTo>
                  <a:lnTo>
                    <a:pt x="536575" y="196850"/>
                  </a:lnTo>
                  <a:lnTo>
                    <a:pt x="492125" y="234950"/>
                  </a:lnTo>
                  <a:lnTo>
                    <a:pt x="447675" y="263525"/>
                  </a:lnTo>
                  <a:lnTo>
                    <a:pt x="390525" y="298450"/>
                  </a:lnTo>
                  <a:lnTo>
                    <a:pt x="336550" y="317500"/>
                  </a:lnTo>
                  <a:lnTo>
                    <a:pt x="336550" y="317500"/>
                  </a:lnTo>
                  <a:lnTo>
                    <a:pt x="241300" y="336550"/>
                  </a:lnTo>
                  <a:lnTo>
                    <a:pt x="142875" y="342900"/>
                  </a:lnTo>
                  <a:lnTo>
                    <a:pt x="63500" y="317500"/>
                  </a:lnTo>
                  <a:lnTo>
                    <a:pt x="19050" y="273050"/>
                  </a:lnTo>
                  <a:lnTo>
                    <a:pt x="0" y="244475"/>
                  </a:lnTo>
                  <a:lnTo>
                    <a:pt x="25400" y="222250"/>
                  </a:lnTo>
                  <a:lnTo>
                    <a:pt x="25400" y="222250"/>
                  </a:lnTo>
                  <a:lnTo>
                    <a:pt x="60325" y="174625"/>
                  </a:lnTo>
                  <a:lnTo>
                    <a:pt x="60325" y="174625"/>
                  </a:lnTo>
                  <a:lnTo>
                    <a:pt x="79375" y="149225"/>
                  </a:lnTo>
                  <a:lnTo>
                    <a:pt x="114300" y="139700"/>
                  </a:lnTo>
                  <a:lnTo>
                    <a:pt x="146050" y="133350"/>
                  </a:lnTo>
                  <a:lnTo>
                    <a:pt x="212725" y="168275"/>
                  </a:lnTo>
                  <a:close/>
                </a:path>
              </a:pathLst>
            </a:cu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6B03D7F7-872A-B04B-A005-17AAE7716AFB}"/>
                </a:ext>
              </a:extLst>
            </p:cNvPr>
            <p:cNvPicPr>
              <a:picLocks noChangeAspect="1"/>
            </p:cNvPicPr>
            <p:nvPr/>
          </p:nvPicPr>
          <p:blipFill>
            <a:blip r:embed="rId15"/>
            <a:stretch>
              <a:fillRect/>
            </a:stretch>
          </p:blipFill>
          <p:spPr>
            <a:xfrm>
              <a:off x="10389563" y="3327303"/>
              <a:ext cx="513330" cy="449164"/>
            </a:xfrm>
            <a:prstGeom prst="rect">
              <a:avLst/>
            </a:prstGeom>
          </p:spPr>
        </p:pic>
        <p:pic>
          <p:nvPicPr>
            <p:cNvPr id="23" name="Picture 22">
              <a:extLst>
                <a:ext uri="{FF2B5EF4-FFF2-40B4-BE49-F238E27FC236}">
                  <a16:creationId xmlns:a16="http://schemas.microsoft.com/office/drawing/2014/main" id="{49540080-E69E-CF4E-8ECC-6BF1804636E5}"/>
                </a:ext>
              </a:extLst>
            </p:cNvPr>
            <p:cNvPicPr>
              <a:picLocks noChangeAspect="1"/>
            </p:cNvPicPr>
            <p:nvPr/>
          </p:nvPicPr>
          <p:blipFill>
            <a:blip r:embed="rId16"/>
            <a:stretch>
              <a:fillRect/>
            </a:stretch>
          </p:blipFill>
          <p:spPr>
            <a:xfrm>
              <a:off x="6180137" y="2391540"/>
              <a:ext cx="555625" cy="755952"/>
            </a:xfrm>
            <a:prstGeom prst="rect">
              <a:avLst/>
            </a:prstGeom>
          </p:spPr>
        </p:pic>
        <p:pic>
          <p:nvPicPr>
            <p:cNvPr id="24" name="Picture 23">
              <a:extLst>
                <a:ext uri="{FF2B5EF4-FFF2-40B4-BE49-F238E27FC236}">
                  <a16:creationId xmlns:a16="http://schemas.microsoft.com/office/drawing/2014/main" id="{5504EB4E-2124-9442-8F0D-688FA839AF66}"/>
                </a:ext>
              </a:extLst>
            </p:cNvPr>
            <p:cNvPicPr>
              <a:picLocks noChangeAspect="1"/>
            </p:cNvPicPr>
            <p:nvPr/>
          </p:nvPicPr>
          <p:blipFill>
            <a:blip r:embed="rId15"/>
            <a:stretch>
              <a:fillRect/>
            </a:stretch>
          </p:blipFill>
          <p:spPr>
            <a:xfrm>
              <a:off x="10345468" y="4072051"/>
              <a:ext cx="513330" cy="449164"/>
            </a:xfrm>
            <a:prstGeom prst="rect">
              <a:avLst/>
            </a:prstGeom>
          </p:spPr>
        </p:pic>
        <p:pic>
          <p:nvPicPr>
            <p:cNvPr id="25" name="Picture 24">
              <a:extLst>
                <a:ext uri="{FF2B5EF4-FFF2-40B4-BE49-F238E27FC236}">
                  <a16:creationId xmlns:a16="http://schemas.microsoft.com/office/drawing/2014/main" id="{126E1F0D-9FB6-BB4C-95A4-B2459AAFE9C3}"/>
                </a:ext>
              </a:extLst>
            </p:cNvPr>
            <p:cNvPicPr>
              <a:picLocks noChangeAspect="1"/>
            </p:cNvPicPr>
            <p:nvPr/>
          </p:nvPicPr>
          <p:blipFill>
            <a:blip r:embed="rId15"/>
            <a:stretch>
              <a:fillRect/>
            </a:stretch>
          </p:blipFill>
          <p:spPr>
            <a:xfrm>
              <a:off x="10739301" y="3680304"/>
              <a:ext cx="513330" cy="449164"/>
            </a:xfrm>
            <a:prstGeom prst="rect">
              <a:avLst/>
            </a:prstGeom>
          </p:spPr>
        </p:pic>
        <p:sp>
          <p:nvSpPr>
            <p:cNvPr id="26" name="Curved Up Arrow 25">
              <a:extLst>
                <a:ext uri="{FF2B5EF4-FFF2-40B4-BE49-F238E27FC236}">
                  <a16:creationId xmlns:a16="http://schemas.microsoft.com/office/drawing/2014/main" id="{0F14962F-E97F-9643-9E70-21098930FF75}"/>
                </a:ext>
              </a:extLst>
            </p:cNvPr>
            <p:cNvSpPr/>
            <p:nvPr/>
          </p:nvSpPr>
          <p:spPr>
            <a:xfrm>
              <a:off x="7189962" y="4626491"/>
              <a:ext cx="3199601"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Curved Up Arrow 26">
              <a:extLst>
                <a:ext uri="{FF2B5EF4-FFF2-40B4-BE49-F238E27FC236}">
                  <a16:creationId xmlns:a16="http://schemas.microsoft.com/office/drawing/2014/main" id="{2CAE905D-0AFE-544E-A041-7D39F82C5B45}"/>
                </a:ext>
              </a:extLst>
            </p:cNvPr>
            <p:cNvSpPr/>
            <p:nvPr/>
          </p:nvSpPr>
          <p:spPr>
            <a:xfrm rot="11746801">
              <a:off x="6798784" y="1810772"/>
              <a:ext cx="3503874"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Curved Up Arrow 27">
              <a:extLst>
                <a:ext uri="{FF2B5EF4-FFF2-40B4-BE49-F238E27FC236}">
                  <a16:creationId xmlns:a16="http://schemas.microsoft.com/office/drawing/2014/main" id="{EBCB15AE-276D-2040-B4ED-DAC804C9DB14}"/>
                </a:ext>
              </a:extLst>
            </p:cNvPr>
            <p:cNvSpPr/>
            <p:nvPr/>
          </p:nvSpPr>
          <p:spPr>
            <a:xfrm rot="10373883">
              <a:off x="791376" y="1578877"/>
              <a:ext cx="5564421" cy="118827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Curved Up Arrow 28">
              <a:extLst>
                <a:ext uri="{FF2B5EF4-FFF2-40B4-BE49-F238E27FC236}">
                  <a16:creationId xmlns:a16="http://schemas.microsoft.com/office/drawing/2014/main" id="{62A939B3-3C4B-0B4D-8D04-56B489812762}"/>
                </a:ext>
              </a:extLst>
            </p:cNvPr>
            <p:cNvSpPr/>
            <p:nvPr/>
          </p:nvSpPr>
          <p:spPr>
            <a:xfrm rot="731977">
              <a:off x="901716" y="4701125"/>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Curved Up Arrow 29">
              <a:extLst>
                <a:ext uri="{FF2B5EF4-FFF2-40B4-BE49-F238E27FC236}">
                  <a16:creationId xmlns:a16="http://schemas.microsoft.com/office/drawing/2014/main" id="{29FEC107-5B58-0B47-BE6A-CFDB337B7FF9}"/>
                </a:ext>
              </a:extLst>
            </p:cNvPr>
            <p:cNvSpPr/>
            <p:nvPr/>
          </p:nvSpPr>
          <p:spPr>
            <a:xfrm rot="731977">
              <a:off x="3522574" y="5276742"/>
              <a:ext cx="2466922" cy="8636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31" name="Right Arrow 30">
            <a:extLst>
              <a:ext uri="{FF2B5EF4-FFF2-40B4-BE49-F238E27FC236}">
                <a16:creationId xmlns:a16="http://schemas.microsoft.com/office/drawing/2014/main" id="{09F149AF-AC35-EA41-AD16-6027A0986871}"/>
              </a:ext>
            </a:extLst>
          </p:cNvPr>
          <p:cNvSpPr/>
          <p:nvPr/>
        </p:nvSpPr>
        <p:spPr>
          <a:xfrm>
            <a:off x="2800039" y="3874772"/>
            <a:ext cx="862690" cy="517596"/>
          </a:xfrm>
          <a:prstGeom prst="rightArrow">
            <a:avLst/>
          </a:prstGeom>
          <a:solidFill>
            <a:schemeClr val="accent5">
              <a:lumMod val="40000"/>
              <a:lumOff val="6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lumMod val="50000"/>
                </a:schemeClr>
              </a:solidFill>
            </a:endParaRPr>
          </a:p>
        </p:txBody>
      </p:sp>
      <p:sp>
        <p:nvSpPr>
          <p:cNvPr id="32" name="TextBox 31">
            <a:extLst>
              <a:ext uri="{FF2B5EF4-FFF2-40B4-BE49-F238E27FC236}">
                <a16:creationId xmlns:a16="http://schemas.microsoft.com/office/drawing/2014/main" id="{AF9A11E2-9219-CA42-9D59-509A97648A22}"/>
              </a:ext>
            </a:extLst>
          </p:cNvPr>
          <p:cNvSpPr txBox="1"/>
          <p:nvPr/>
        </p:nvSpPr>
        <p:spPr>
          <a:xfrm>
            <a:off x="2218160" y="3338523"/>
            <a:ext cx="2427827" cy="461665"/>
          </a:xfrm>
          <a:prstGeom prst="rect">
            <a:avLst/>
          </a:prstGeom>
          <a:noFill/>
        </p:spPr>
        <p:txBody>
          <a:bodyPr wrap="square" rtlCol="0">
            <a:spAutoFit/>
          </a:bodyPr>
          <a:lstStyle/>
          <a:p>
            <a:r>
              <a:rPr lang="en-US" sz="2400" b="1" dirty="0">
                <a:solidFill>
                  <a:schemeClr val="accent5">
                    <a:lumMod val="40000"/>
                    <a:lumOff val="60000"/>
                  </a:schemeClr>
                </a:solidFill>
              </a:rPr>
              <a:t>Fresh Water</a:t>
            </a:r>
          </a:p>
        </p:txBody>
      </p:sp>
      <p:sp>
        <p:nvSpPr>
          <p:cNvPr id="33" name="Right Arrow 32">
            <a:extLst>
              <a:ext uri="{FF2B5EF4-FFF2-40B4-BE49-F238E27FC236}">
                <a16:creationId xmlns:a16="http://schemas.microsoft.com/office/drawing/2014/main" id="{E7F177BC-2BD5-834D-871C-5494F588E9E7}"/>
              </a:ext>
            </a:extLst>
          </p:cNvPr>
          <p:cNvSpPr/>
          <p:nvPr/>
        </p:nvSpPr>
        <p:spPr>
          <a:xfrm rot="10800000">
            <a:off x="9448564" y="3614586"/>
            <a:ext cx="1085607" cy="517596"/>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50000"/>
                </a:schemeClr>
              </a:solidFill>
            </a:endParaRPr>
          </a:p>
        </p:txBody>
      </p:sp>
      <p:sp>
        <p:nvSpPr>
          <p:cNvPr id="34" name="TextBox 33">
            <a:extLst>
              <a:ext uri="{FF2B5EF4-FFF2-40B4-BE49-F238E27FC236}">
                <a16:creationId xmlns:a16="http://schemas.microsoft.com/office/drawing/2014/main" id="{033F1C37-2D80-ED4B-9A2B-0732E947F5AF}"/>
              </a:ext>
            </a:extLst>
          </p:cNvPr>
          <p:cNvSpPr txBox="1"/>
          <p:nvPr/>
        </p:nvSpPr>
        <p:spPr>
          <a:xfrm>
            <a:off x="9432072" y="3116054"/>
            <a:ext cx="1904365" cy="461665"/>
          </a:xfrm>
          <a:prstGeom prst="rect">
            <a:avLst/>
          </a:prstGeom>
          <a:noFill/>
        </p:spPr>
        <p:txBody>
          <a:bodyPr wrap="square" rtlCol="0">
            <a:spAutoFit/>
          </a:bodyPr>
          <a:lstStyle/>
          <a:p>
            <a:r>
              <a:rPr lang="en-US" sz="2400" b="1" dirty="0">
                <a:solidFill>
                  <a:srgbClr val="002060"/>
                </a:solidFill>
              </a:rPr>
              <a:t>Salt Water</a:t>
            </a:r>
          </a:p>
        </p:txBody>
      </p:sp>
    </p:spTree>
    <p:extLst>
      <p:ext uri="{BB962C8B-B14F-4D97-AF65-F5344CB8AC3E}">
        <p14:creationId xmlns:p14="http://schemas.microsoft.com/office/powerpoint/2010/main" val="413677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3" grpId="0" animBg="1"/>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825625"/>
            <a:ext cx="10515600" cy="4351338"/>
          </a:xfrm>
        </p:spPr>
        <p:txBody>
          <a:bodyPr/>
          <a:lstStyle/>
          <a:p>
            <a:r>
              <a:rPr lang="en-US" dirty="0"/>
              <a:t>After completing Sheet 1 </a:t>
            </a:r>
          </a:p>
          <a:p>
            <a:r>
              <a:rPr lang="en-US" dirty="0"/>
              <a:t>Put a piece of tape on the back of your card and then place the crab on the map, where you believe it would be based on its life stage, size a prompt. </a:t>
            </a:r>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244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299756D-2051-5740-90D4-9ED44481AF37}"/>
              </a:ext>
            </a:extLst>
          </p:cNvPr>
          <p:cNvSpPr/>
          <p:nvPr/>
        </p:nvSpPr>
        <p:spPr>
          <a:xfrm>
            <a:off x="10996992" y="-160020"/>
            <a:ext cx="1631092" cy="7463481"/>
          </a:xfrm>
          <a:prstGeom prst="rect">
            <a:avLst/>
          </a:prstGeom>
          <a:solidFill>
            <a:srgbClr val="00155B"/>
          </a:solidFill>
          <a:ln>
            <a:solidFill>
              <a:srgbClr val="0015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A7055D6-0E64-3640-8955-F2F6E65827EF}"/>
              </a:ext>
            </a:extLst>
          </p:cNvPr>
          <p:cNvSpPr>
            <a:spLocks noGrp="1"/>
          </p:cNvSpPr>
          <p:nvPr>
            <p:ph idx="1"/>
          </p:nvPr>
        </p:nvSpPr>
        <p:spPr/>
        <p:txBody>
          <a:bodyPr/>
          <a:lstStyle/>
          <a:p>
            <a:r>
              <a:rPr lang="en-US" dirty="0"/>
              <a:t>]</a:t>
            </a:r>
          </a:p>
        </p:txBody>
      </p:sp>
      <p:sp>
        <p:nvSpPr>
          <p:cNvPr id="5" name="Rectangle 4">
            <a:extLst>
              <a:ext uri="{FF2B5EF4-FFF2-40B4-BE49-F238E27FC236}">
                <a16:creationId xmlns:a16="http://schemas.microsoft.com/office/drawing/2014/main" id="{CC20A0B7-B6C0-974C-9B60-3CE3389BFD52}"/>
              </a:ext>
            </a:extLst>
          </p:cNvPr>
          <p:cNvSpPr/>
          <p:nvPr/>
        </p:nvSpPr>
        <p:spPr>
          <a:xfrm>
            <a:off x="-119391" y="-18353"/>
            <a:ext cx="1631092" cy="7463481"/>
          </a:xfrm>
          <a:prstGeom prst="rect">
            <a:avLst/>
          </a:prstGeom>
          <a:solidFill>
            <a:srgbClr val="95969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p&#10;&#10;Description automatically generated">
            <a:extLst>
              <a:ext uri="{FF2B5EF4-FFF2-40B4-BE49-F238E27FC236}">
                <a16:creationId xmlns:a16="http://schemas.microsoft.com/office/drawing/2014/main" id="{6A5F6356-1D33-C242-B599-F160B6FDABB3}"/>
              </a:ext>
            </a:extLst>
          </p:cNvPr>
          <p:cNvPicPr/>
          <p:nvPr/>
        </p:nvPicPr>
        <p:blipFill rotWithShape="1">
          <a:blip r:embed="rId3">
            <a:extLst>
              <a:ext uri="{28A0092B-C50C-407E-A947-70E740481C1C}">
                <a14:useLocalDpi xmlns:a14="http://schemas.microsoft.com/office/drawing/2010/main" val="0"/>
              </a:ext>
            </a:extLst>
          </a:blip>
          <a:srcRect r="969"/>
          <a:stretch/>
        </p:blipFill>
        <p:spPr>
          <a:xfrm>
            <a:off x="838200" y="-18353"/>
            <a:ext cx="10158792" cy="6858000"/>
          </a:xfrm>
          <a:prstGeom prst="rect">
            <a:avLst/>
          </a:prstGeom>
        </p:spPr>
      </p:pic>
    </p:spTree>
    <p:extLst>
      <p:ext uri="{BB962C8B-B14F-4D97-AF65-F5344CB8AC3E}">
        <p14:creationId xmlns:p14="http://schemas.microsoft.com/office/powerpoint/2010/main" val="1876601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Now its your turn!</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825625"/>
            <a:ext cx="10515600" cy="4351338"/>
          </a:xfrm>
        </p:spPr>
        <p:txBody>
          <a:bodyPr/>
          <a:lstStyle/>
          <a:p>
            <a:r>
              <a:rPr lang="en-US" dirty="0"/>
              <a:t>Once the class agrees on the crab placements begin sheet 2 (individually)</a:t>
            </a:r>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1329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ADE0F35-2C0F-864D-88C7-B51BF252694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473690" y="5705157"/>
            <a:ext cx="1703070" cy="1054735"/>
          </a:xfrm>
          <a:prstGeom prst="rect">
            <a:avLst/>
          </a:prstGeom>
        </p:spPr>
      </p:pic>
      <p:sp>
        <p:nvSpPr>
          <p:cNvPr id="2" name="Title 1">
            <a:extLst>
              <a:ext uri="{FF2B5EF4-FFF2-40B4-BE49-F238E27FC236}">
                <a16:creationId xmlns:a16="http://schemas.microsoft.com/office/drawing/2014/main" id="{04C6D104-7F16-AD48-A65E-B732CE87FDBA}"/>
              </a:ext>
            </a:extLst>
          </p:cNvPr>
          <p:cNvSpPr>
            <a:spLocks noGrp="1"/>
          </p:cNvSpPr>
          <p:nvPr>
            <p:ph type="title"/>
          </p:nvPr>
        </p:nvSpPr>
        <p:spPr/>
        <p:txBody>
          <a:bodyPr/>
          <a:lstStyle/>
          <a:p>
            <a:r>
              <a:rPr lang="en-US" dirty="0"/>
              <a:t>Wrap up </a:t>
            </a:r>
          </a:p>
        </p:txBody>
      </p:sp>
      <p:sp>
        <p:nvSpPr>
          <p:cNvPr id="3" name="Content Placeholder 2">
            <a:extLst>
              <a:ext uri="{FF2B5EF4-FFF2-40B4-BE49-F238E27FC236}">
                <a16:creationId xmlns:a16="http://schemas.microsoft.com/office/drawing/2014/main" id="{95781D97-75C0-E342-9E21-4E57B39E0101}"/>
              </a:ext>
            </a:extLst>
          </p:cNvPr>
          <p:cNvSpPr>
            <a:spLocks noGrp="1"/>
          </p:cNvSpPr>
          <p:nvPr>
            <p:ph idx="1"/>
          </p:nvPr>
        </p:nvSpPr>
        <p:spPr>
          <a:xfrm>
            <a:off x="838200" y="1825625"/>
            <a:ext cx="10515600" cy="4351338"/>
          </a:xfrm>
        </p:spPr>
        <p:txBody>
          <a:bodyPr/>
          <a:lstStyle/>
          <a:p>
            <a:r>
              <a:rPr lang="en-US" dirty="0"/>
              <a:t>What was the most interesting fact you learned about blue crabs?</a:t>
            </a:r>
          </a:p>
          <a:p>
            <a:endParaRPr lang="en-US" dirty="0"/>
          </a:p>
          <a:p>
            <a:r>
              <a:rPr lang="en-US" dirty="0"/>
              <a:t>Why is it important to understand an animals life cycle? </a:t>
            </a:r>
          </a:p>
          <a:p>
            <a:endParaRPr lang="en-US" dirty="0"/>
          </a:p>
          <a:p>
            <a:r>
              <a:rPr lang="en-US" dirty="0"/>
              <a:t>Why is it important to protect blue crabs?</a:t>
            </a:r>
          </a:p>
          <a:p>
            <a:endParaRPr lang="en-US" dirty="0"/>
          </a:p>
          <a:p>
            <a:pPr marL="0" indent="0">
              <a:buNone/>
            </a:pPr>
            <a:endParaRPr lang="en-US" dirty="0"/>
          </a:p>
        </p:txBody>
      </p:sp>
      <p:pic>
        <p:nvPicPr>
          <p:cNvPr id="4" name="Picture 3">
            <a:extLst>
              <a:ext uri="{FF2B5EF4-FFF2-40B4-BE49-F238E27FC236}">
                <a16:creationId xmlns:a16="http://schemas.microsoft.com/office/drawing/2014/main" id="{19FF6062-13EF-8246-A203-914DA353321C}"/>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5240" y="5803265"/>
            <a:ext cx="1703070" cy="1054735"/>
          </a:xfrm>
          <a:prstGeom prst="rect">
            <a:avLst/>
          </a:prstGeom>
        </p:spPr>
      </p:pic>
      <p:pic>
        <p:nvPicPr>
          <p:cNvPr id="5" name="Picture 4" descr="Logo, company name&#10;&#10;Description automatically generated">
            <a:extLst>
              <a:ext uri="{FF2B5EF4-FFF2-40B4-BE49-F238E27FC236}">
                <a16:creationId xmlns:a16="http://schemas.microsoft.com/office/drawing/2014/main" id="{C8B5E349-02D3-C448-B0FD-C414B9BFB79A}"/>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1733550" y="5557202"/>
            <a:ext cx="1904365" cy="1509395"/>
          </a:xfrm>
          <a:prstGeom prst="rect">
            <a:avLst/>
          </a:prstGeom>
          <a:ln>
            <a:noFill/>
          </a:ln>
          <a:extLst>
            <a:ext uri="{53640926-AAD7-44D8-BBD7-CCE9431645EC}">
              <a14:shadowObscured xmlns:a14="http://schemas.microsoft.com/office/drawing/2010/main"/>
            </a:ext>
          </a:extLst>
        </p:spPr>
      </p:pic>
      <p:pic>
        <p:nvPicPr>
          <p:cNvPr id="6" name="Picture 5" descr="A picture containing drawing&#10;&#10;Description automatically generated">
            <a:extLst>
              <a:ext uri="{FF2B5EF4-FFF2-40B4-BE49-F238E27FC236}">
                <a16:creationId xmlns:a16="http://schemas.microsoft.com/office/drawing/2014/main" id="{AEAD84BB-CFC4-3147-8BB2-71C097B95A0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97897" y="5757227"/>
            <a:ext cx="1925955" cy="1309370"/>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7C845BE8-23CB-8E4B-9CD5-04A2EF172572}"/>
              </a:ext>
            </a:extLst>
          </p:cNvPr>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307964" y="5750242"/>
            <a:ext cx="1877695" cy="1160780"/>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848138A-CBCC-1D49-8B03-E1E57A68B784}"/>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7215503" y="5795962"/>
            <a:ext cx="1837690" cy="1069340"/>
          </a:xfrm>
          <a:prstGeom prst="rect">
            <a:avLst/>
          </a:prstGeom>
        </p:spPr>
      </p:pic>
      <p:pic>
        <p:nvPicPr>
          <p:cNvPr id="9" name="Picture 8" descr="Logo, company name&#10;&#10;Description automatically generated">
            <a:extLst>
              <a:ext uri="{FF2B5EF4-FFF2-40B4-BE49-F238E27FC236}">
                <a16:creationId xmlns:a16="http://schemas.microsoft.com/office/drawing/2014/main" id="{ECC0F25B-0421-ED47-B50B-B42791F8ADA9}"/>
              </a:ext>
            </a:extLst>
          </p:cNvPr>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34607" t="31812" r="34798" b="37784"/>
          <a:stretch/>
        </p:blipFill>
        <p:spPr bwMode="auto">
          <a:xfrm>
            <a:off x="8855708" y="5493067"/>
            <a:ext cx="1904365" cy="150939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27848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13267</TotalTime>
  <Words>4818</Words>
  <Application>Microsoft Office PowerPoint</Application>
  <PresentationFormat>Widescreen</PresentationFormat>
  <Paragraphs>304</Paragraphs>
  <Slides>26</Slides>
  <Notes>26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Migrating to Motherhood:   The story of female blue crabs in their ecosystem</vt:lpstr>
      <vt:lpstr>Who Am I?</vt:lpstr>
      <vt:lpstr>Many Animals Migrate </vt:lpstr>
      <vt:lpstr>Migration</vt:lpstr>
      <vt:lpstr>Blue Crab Migration</vt:lpstr>
      <vt:lpstr>Blue Crab Life Stages</vt:lpstr>
      <vt:lpstr>What is the difference between juvenile and adult Crabs</vt:lpstr>
      <vt:lpstr>PowerPoint Presentation</vt:lpstr>
      <vt:lpstr>What is an Estuary?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do we study blue crab migration? </vt:lpstr>
      <vt:lpstr>Why is female blue crab migration important? </vt:lpstr>
      <vt:lpstr>Now its your turn!</vt:lpstr>
      <vt:lpstr>Now its your turn!</vt:lpstr>
      <vt:lpstr>Now its your turn!</vt:lpstr>
      <vt:lpstr>Now its your turn!</vt:lpstr>
      <vt:lpstr>Now its your turn!</vt:lpstr>
      <vt:lpstr>PowerPoint Presentation</vt:lpstr>
      <vt:lpstr>Now its your turn!</vt:lpstr>
      <vt:lpstr>Wrap up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Migrating to Motherhood:   The story of female blue crabs in their ecosystem</dc:title>
  <dc:creator>Alexandra K. Schneider</dc:creator>
  <cp:lastModifiedBy>Celia Cackowski</cp:lastModifiedBy>
  <cp:revision>30</cp:revision>
  <dcterms:created xsi:type="dcterms:W3CDTF">2020-12-13T18:39:47Z</dcterms:created>
  <dcterms:modified xsi:type="dcterms:W3CDTF">2021-04-20T14:45:48Z</dcterms:modified>
</cp:coreProperties>
</file>