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360" r:id="rId3"/>
    <p:sldId id="342" r:id="rId4"/>
    <p:sldId id="343" r:id="rId5"/>
    <p:sldId id="359" r:id="rId6"/>
    <p:sldId id="344" r:id="rId7"/>
    <p:sldId id="345" r:id="rId8"/>
    <p:sldId id="347" r:id="rId9"/>
    <p:sldId id="346" r:id="rId10"/>
    <p:sldId id="351" r:id="rId11"/>
    <p:sldId id="352" r:id="rId12"/>
    <p:sldId id="35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32"/>
    <p:restoredTop sz="65141"/>
  </p:normalViewPr>
  <p:slideViewPr>
    <p:cSldViewPr snapToGrid="0" snapToObjects="1">
      <p:cViewPr varScale="1">
        <p:scale>
          <a:sx n="74" d="100"/>
          <a:sy n="74" d="100"/>
        </p:scale>
        <p:origin x="15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F783C5-48CD-0D48-A698-E2F28E363CDB}" type="datetimeFigureOut">
              <a:rPr lang="en-US" smtClean="0"/>
              <a:t>4/20/2021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127CA1-0D51-2440-89BD-1DCAD2003C62}" type="slidenum">
              <a:rPr lang="en-US" smtClean="0"/>
              <a:t>‹#›</a:t>
            </a:fld>
            <a:endParaRPr lang="en-US"/>
          </a:p>
        </p:txBody>
      </p:sp>
    </p:spTree>
    <p:extLst>
      <p:ext uri="{BB962C8B-B14F-4D97-AF65-F5344CB8AC3E}">
        <p14:creationId xmlns:p14="http://schemas.microsoft.com/office/powerpoint/2010/main" val="4109160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Today’s lesson is based on ongoing research at the Virginia Institute of Marine Science conducted by Emily Goetz (pronounced “Getz”), a graduate student. She studies how invertebrates in the salt marsh respond to sea-level rise and compares invertebrate communities in the salt marsh and ghost forest habitats.</a:t>
            </a:r>
          </a:p>
        </p:txBody>
      </p:sp>
      <p:sp>
        <p:nvSpPr>
          <p:cNvPr id="4" name="Slide Number Placeholder 3"/>
          <p:cNvSpPr>
            <a:spLocks noGrp="1"/>
          </p:cNvSpPr>
          <p:nvPr>
            <p:ph type="sldNum" sz="quarter" idx="5"/>
          </p:nvPr>
        </p:nvSpPr>
        <p:spPr/>
        <p:txBody>
          <a:bodyPr/>
          <a:lstStyle/>
          <a:p>
            <a:fld id="{20127CA1-0D51-2440-89BD-1DCAD2003C62}" type="slidenum">
              <a:rPr lang="en-US" smtClean="0"/>
              <a:t>2</a:t>
            </a:fld>
            <a:endParaRPr lang="en-US"/>
          </a:p>
        </p:txBody>
      </p:sp>
    </p:spTree>
    <p:extLst>
      <p:ext uri="{BB962C8B-B14F-4D97-AF65-F5344CB8AC3E}">
        <p14:creationId xmlns:p14="http://schemas.microsoft.com/office/powerpoint/2010/main" val="4068302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Salt marshes are intertidal grasslands, meaning that they are flooded with salt water sometimes and exposed and dry at other times. When the tide comes in, it floods salt marsh grasses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(animation = water rising)</a:t>
            </a:r>
          </a:p>
        </p:txBody>
      </p:sp>
      <p:sp>
        <p:nvSpPr>
          <p:cNvPr id="4" name="Slide Number Placeholder 3"/>
          <p:cNvSpPr>
            <a:spLocks noGrp="1"/>
          </p:cNvSpPr>
          <p:nvPr>
            <p:ph type="sldNum" sz="quarter" idx="5"/>
          </p:nvPr>
        </p:nvSpPr>
        <p:spPr/>
        <p:txBody>
          <a:bodyPr/>
          <a:lstStyle/>
          <a:p>
            <a:fld id="{DF811066-0135-4CAA-8AD4-89A97190AC00}" type="slidenum">
              <a:rPr lang="en-US" smtClean="0"/>
              <a:t>3</a:t>
            </a:fld>
            <a:endParaRPr lang="en-US"/>
          </a:p>
        </p:txBody>
      </p:sp>
    </p:spTree>
    <p:extLst>
      <p:ext uri="{BB962C8B-B14F-4D97-AF65-F5344CB8AC3E}">
        <p14:creationId xmlns:p14="http://schemas.microsoft.com/office/powerpoint/2010/main" val="4113509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the tide goes out, it exposes salt marsh grasses (animation = water falling). Everything that lives in the salt marsh must be tough enough to survive being flooded at times and dry at times. Plants and animals must be able to tolerate salt water.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(Compare this to agricultural crops/house or garden plants the students might be familiar with – what would happen if you watered your plants with salt water? Plants would likely die)</a:t>
            </a:r>
          </a:p>
        </p:txBody>
      </p:sp>
      <p:sp>
        <p:nvSpPr>
          <p:cNvPr id="4" name="Slide Number Placeholder 3"/>
          <p:cNvSpPr>
            <a:spLocks noGrp="1"/>
          </p:cNvSpPr>
          <p:nvPr>
            <p:ph type="sldNum" sz="quarter" idx="5"/>
          </p:nvPr>
        </p:nvSpPr>
        <p:spPr/>
        <p:txBody>
          <a:bodyPr/>
          <a:lstStyle/>
          <a:p>
            <a:fld id="{DF811066-0135-4CAA-8AD4-89A97190AC00}" type="slidenum">
              <a:rPr lang="en-US" smtClean="0"/>
              <a:t>4</a:t>
            </a:fld>
            <a:endParaRPr lang="en-US"/>
          </a:p>
        </p:txBody>
      </p:sp>
    </p:spTree>
    <p:extLst>
      <p:ext uri="{BB962C8B-B14F-4D97-AF65-F5344CB8AC3E}">
        <p14:creationId xmlns:p14="http://schemas.microsoft.com/office/powerpoint/2010/main" val="918691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photo of a salt marsh on the Eastern Shore of VA. Has anyone ever seen a salt marsh? </a:t>
            </a:r>
          </a:p>
          <a:p>
            <a:endParaRPr lang="en-US" dirty="0"/>
          </a:p>
          <a:p>
            <a:r>
              <a:rPr lang="en-US" dirty="0"/>
              <a:t>(Animation=text)</a:t>
            </a:r>
          </a:p>
          <a:p>
            <a:endParaRPr lang="en-US" dirty="0"/>
          </a:p>
          <a:p>
            <a:r>
              <a:rPr lang="en-US" dirty="0"/>
              <a:t>It’s not just plants that live in the salt marsh! Ask students: what other organisms live in or use the salt marsh? (If no one answers, prompt with: does anybody like seafood?)</a:t>
            </a:r>
          </a:p>
          <a:p>
            <a:r>
              <a:rPr lang="en-US" dirty="0"/>
              <a:t>Possible answers: birds (egrets, herons), fish (mummichog), crabs (fiddler crabs, blue crabs), snails, mussels, oysters</a:t>
            </a:r>
          </a:p>
          <a:p>
            <a:endParaRPr lang="en-US" dirty="0"/>
          </a:p>
          <a:p>
            <a:r>
              <a:rPr lang="en-US" dirty="0"/>
              <a:t>Lots of invertebrates live in the salt marsh and are an important source of food for all of the other animals (and humans!) Can ask students to ID which of the animals they named was an invertebrate (crabs, snails, mussels, oysters)</a:t>
            </a:r>
          </a:p>
          <a:p>
            <a:endParaRPr lang="en-US" dirty="0"/>
          </a:p>
        </p:txBody>
      </p:sp>
      <p:sp>
        <p:nvSpPr>
          <p:cNvPr id="4" name="Slide Number Placeholder 3"/>
          <p:cNvSpPr>
            <a:spLocks noGrp="1"/>
          </p:cNvSpPr>
          <p:nvPr>
            <p:ph type="sldNum" sz="quarter" idx="5"/>
          </p:nvPr>
        </p:nvSpPr>
        <p:spPr/>
        <p:txBody>
          <a:bodyPr/>
          <a:lstStyle/>
          <a:p>
            <a:fld id="{20127CA1-0D51-2440-89BD-1DCAD2003C62}" type="slidenum">
              <a:rPr lang="en-US" smtClean="0"/>
              <a:t>5</a:t>
            </a:fld>
            <a:endParaRPr lang="en-US"/>
          </a:p>
        </p:txBody>
      </p:sp>
    </p:spTree>
    <p:extLst>
      <p:ext uri="{BB962C8B-B14F-4D97-AF65-F5344CB8AC3E}">
        <p14:creationId xmlns:p14="http://schemas.microsoft.com/office/powerpoint/2010/main" val="3209993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But the marsh is changing. Warming ocean waters and melting ice are causing sea levels to rise around the world, which can threaten salt marshes. With sea-level rise, high tides get higher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(animation = water rising)</a:t>
            </a:r>
          </a:p>
        </p:txBody>
      </p:sp>
      <p:sp>
        <p:nvSpPr>
          <p:cNvPr id="4" name="Slide Number Placeholder 3"/>
          <p:cNvSpPr>
            <a:spLocks noGrp="1"/>
          </p:cNvSpPr>
          <p:nvPr>
            <p:ph type="sldNum" sz="quarter" idx="5"/>
          </p:nvPr>
        </p:nvSpPr>
        <p:spPr/>
        <p:txBody>
          <a:bodyPr/>
          <a:lstStyle/>
          <a:p>
            <a:fld id="{DF811066-0135-4CAA-8AD4-89A97190AC00}" type="slidenum">
              <a:rPr lang="en-US" smtClean="0"/>
              <a:t>6</a:t>
            </a:fld>
            <a:endParaRPr lang="en-US"/>
          </a:p>
        </p:txBody>
      </p:sp>
    </p:spTree>
    <p:extLst>
      <p:ext uri="{BB962C8B-B14F-4D97-AF65-F5344CB8AC3E}">
        <p14:creationId xmlns:p14="http://schemas.microsoft.com/office/powerpoint/2010/main" val="436745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low tides don't drain the entire marsh (animation = water falling), so that the lowest elevation marsh stays flooded. This will eventually cause the lowest elevation marsh to drown and die back (animation = grass disappears).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Ask students: what do you think will happen to the trees at the edge of the marsh if they are flooded by saltwater?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Answer: Trees will die if flooded with salt water. Only certain species can tolerate salt water, like marsh </a:t>
            </a:r>
            <a:r>
              <a:rPr lang="en-US" i="0" dirty="0"/>
              <a:t>plants that are specially adapted for saltwater conditions</a:t>
            </a:r>
            <a:endParaRPr lang="en-US" dirty="0"/>
          </a:p>
        </p:txBody>
      </p:sp>
      <p:sp>
        <p:nvSpPr>
          <p:cNvPr id="4" name="Slide Number Placeholder 3"/>
          <p:cNvSpPr>
            <a:spLocks noGrp="1"/>
          </p:cNvSpPr>
          <p:nvPr>
            <p:ph type="sldNum" sz="quarter" idx="5"/>
          </p:nvPr>
        </p:nvSpPr>
        <p:spPr/>
        <p:txBody>
          <a:bodyPr/>
          <a:lstStyle/>
          <a:p>
            <a:fld id="{DF811066-0135-4CAA-8AD4-89A97190AC00}" type="slidenum">
              <a:rPr lang="en-US" smtClean="0"/>
              <a:t>7</a:t>
            </a:fld>
            <a:endParaRPr lang="en-US"/>
          </a:p>
        </p:txBody>
      </p:sp>
    </p:spTree>
    <p:extLst>
      <p:ext uri="{BB962C8B-B14F-4D97-AF65-F5344CB8AC3E}">
        <p14:creationId xmlns:p14="http://schemas.microsoft.com/office/powerpoint/2010/main" val="4116172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will likely see some of the forest found right at the edge of the marsh die, but the trees typically do not fall over.</a:t>
            </a:r>
          </a:p>
        </p:txBody>
      </p:sp>
      <p:sp>
        <p:nvSpPr>
          <p:cNvPr id="4" name="Slide Number Placeholder 3"/>
          <p:cNvSpPr>
            <a:spLocks noGrp="1"/>
          </p:cNvSpPr>
          <p:nvPr>
            <p:ph type="sldNum" sz="quarter" idx="5"/>
          </p:nvPr>
        </p:nvSpPr>
        <p:spPr/>
        <p:txBody>
          <a:bodyPr/>
          <a:lstStyle/>
          <a:p>
            <a:fld id="{DF811066-0135-4CAA-8AD4-89A97190AC00}" type="slidenum">
              <a:rPr lang="en-US" smtClean="0"/>
              <a:t>8</a:t>
            </a:fld>
            <a:endParaRPr lang="en-US"/>
          </a:p>
        </p:txBody>
      </p:sp>
    </p:spTree>
    <p:extLst>
      <p:ext uri="{BB962C8B-B14F-4D97-AF65-F5344CB8AC3E}">
        <p14:creationId xmlns:p14="http://schemas.microsoft.com/office/powerpoint/2010/main" val="69154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However, we also see some plants that become MORE successful in areas that are flooded with rising sea levels. Forests might die back, but those areas become good habitat for marsh plants and animals. For example, we see marsh plants start growing in areas where they didn’t grow before. This expansion of the marsh to higher elevations is called marsh migration.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(Animation = text appears)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***PAUSE SLIDESHOW HERE FOR OPTIONAL CLAY MODEL DEMONSTRATION</a:t>
            </a:r>
          </a:p>
        </p:txBody>
      </p:sp>
      <p:sp>
        <p:nvSpPr>
          <p:cNvPr id="4" name="Slide Number Placeholder 3"/>
          <p:cNvSpPr>
            <a:spLocks noGrp="1"/>
          </p:cNvSpPr>
          <p:nvPr>
            <p:ph type="sldNum" sz="quarter" idx="5"/>
          </p:nvPr>
        </p:nvSpPr>
        <p:spPr/>
        <p:txBody>
          <a:bodyPr/>
          <a:lstStyle/>
          <a:p>
            <a:fld id="{DF811066-0135-4CAA-8AD4-89A97190AC00}" type="slidenum">
              <a:rPr lang="en-US" smtClean="0"/>
              <a:t>9</a:t>
            </a:fld>
            <a:endParaRPr lang="en-US"/>
          </a:p>
        </p:txBody>
      </p:sp>
    </p:spTree>
    <p:extLst>
      <p:ext uri="{BB962C8B-B14F-4D97-AF65-F5344CB8AC3E}">
        <p14:creationId xmlns:p14="http://schemas.microsoft.com/office/powerpoint/2010/main" val="6693269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saltwater floods higher elevations, it kills trees and lets marsh plants grow. This forms a new habitat between the marsh and the forest: ghost forest. The ghost forest has standing dead trees with marsh grasses growing below them.</a:t>
            </a:r>
          </a:p>
          <a:p>
            <a:endParaRPr lang="en-US" dirty="0"/>
          </a:p>
          <a:p>
            <a:r>
              <a:rPr lang="en-US" dirty="0"/>
              <a:t>If sea level keeps rising and more forest dies back, marsh plants and animals will keep moving inland to higher elevations. Eventually, the dead trees will fall over and the ghost forest will start to look like the rest of the marsh. With faster and faster sea-level rise, we start to see more ghost forests because the marsh is migrating inland faster than the dead trees are falling over.</a:t>
            </a:r>
          </a:p>
        </p:txBody>
      </p:sp>
      <p:sp>
        <p:nvSpPr>
          <p:cNvPr id="4" name="Slide Number Placeholder 3"/>
          <p:cNvSpPr>
            <a:spLocks noGrp="1"/>
          </p:cNvSpPr>
          <p:nvPr>
            <p:ph type="sldNum" sz="quarter" idx="5"/>
          </p:nvPr>
        </p:nvSpPr>
        <p:spPr/>
        <p:txBody>
          <a:bodyPr/>
          <a:lstStyle/>
          <a:p>
            <a:fld id="{20127CA1-0D51-2440-89BD-1DCAD2003C62}" type="slidenum">
              <a:rPr lang="en-US" smtClean="0"/>
              <a:t>10</a:t>
            </a:fld>
            <a:endParaRPr lang="en-US"/>
          </a:p>
        </p:txBody>
      </p:sp>
    </p:spTree>
    <p:extLst>
      <p:ext uri="{BB962C8B-B14F-4D97-AF65-F5344CB8AC3E}">
        <p14:creationId xmlns:p14="http://schemas.microsoft.com/office/powerpoint/2010/main" val="2846465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real life, the ghost forest might look something like this. This photo is from a ghost forest on the Eastern Shore of Virginia. We know that this area used to be forest because of the trees and tree trunks that are still there. We also know that the marsh is migrating in here because all of the ground plants are grass species that need salty soil. The rest of the living trees here will die soon and will eventually fall over.</a:t>
            </a:r>
          </a:p>
          <a:p>
            <a:endParaRPr lang="en-US" dirty="0"/>
          </a:p>
          <a:p>
            <a:r>
              <a:rPr lang="en-US" dirty="0"/>
              <a:t>(Animation = text appears)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Ask students: what kinds of plants and animals live in the ghost forest? Do you think they’re the same as the plants and animals in the marsh? Answer: as discussed on the next slide, scientists don’t know yet!</a:t>
            </a:r>
          </a:p>
          <a:p>
            <a:endParaRPr lang="en-US" dirty="0"/>
          </a:p>
        </p:txBody>
      </p:sp>
      <p:sp>
        <p:nvSpPr>
          <p:cNvPr id="4" name="Slide Number Placeholder 3"/>
          <p:cNvSpPr>
            <a:spLocks noGrp="1"/>
          </p:cNvSpPr>
          <p:nvPr>
            <p:ph type="sldNum" sz="quarter" idx="5"/>
          </p:nvPr>
        </p:nvSpPr>
        <p:spPr/>
        <p:txBody>
          <a:bodyPr/>
          <a:lstStyle/>
          <a:p>
            <a:fld id="{20127CA1-0D51-2440-89BD-1DCAD2003C62}" type="slidenum">
              <a:rPr lang="en-US" smtClean="0"/>
              <a:t>11</a:t>
            </a:fld>
            <a:endParaRPr lang="en-US"/>
          </a:p>
        </p:txBody>
      </p:sp>
    </p:spTree>
    <p:extLst>
      <p:ext uri="{BB962C8B-B14F-4D97-AF65-F5344CB8AC3E}">
        <p14:creationId xmlns:p14="http://schemas.microsoft.com/office/powerpoint/2010/main" val="1987243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don’t yet know exactly which organisms are using the ghost forest, but scientists are collecting samples to determine how the salt marsh and ghost forest communities compare to each other. In this photo, the marsh researcher is using a leaf vacuum to suck up invertebrates in the marsh grasses so she can compare invertebrate communities between habitats.</a:t>
            </a:r>
          </a:p>
          <a:p>
            <a:endParaRPr lang="en-US" dirty="0"/>
          </a:p>
          <a:p>
            <a:r>
              <a:rPr lang="en-US" dirty="0"/>
              <a:t>Ask students: why might there be different plants or animals in the ghost forest, as compared to the salt marsh?</a:t>
            </a:r>
          </a:p>
          <a:p>
            <a:r>
              <a:rPr lang="en-US" dirty="0"/>
              <a:t>Possible answers: less sunlight because of the trees, less flooding/salinity because it is farther inland/higher elevation, different types of food available for animals</a:t>
            </a:r>
          </a:p>
          <a:p>
            <a:endParaRPr lang="en-US" dirty="0"/>
          </a:p>
          <a:p>
            <a:r>
              <a:rPr lang="en-US" dirty="0"/>
              <a:t>Eventually, the ghost forest will turn into a salt marsh. However, if marsh is lost to sea-level rise before the ghost forest has had enough time to become good habitat for marsh animals, these marsh organisms may not have enough habitat to survive.</a:t>
            </a:r>
          </a:p>
        </p:txBody>
      </p:sp>
      <p:sp>
        <p:nvSpPr>
          <p:cNvPr id="4" name="Slide Number Placeholder 3"/>
          <p:cNvSpPr>
            <a:spLocks noGrp="1"/>
          </p:cNvSpPr>
          <p:nvPr>
            <p:ph type="sldNum" sz="quarter" idx="5"/>
          </p:nvPr>
        </p:nvSpPr>
        <p:spPr/>
        <p:txBody>
          <a:bodyPr/>
          <a:lstStyle/>
          <a:p>
            <a:fld id="{20127CA1-0D51-2440-89BD-1DCAD2003C62}" type="slidenum">
              <a:rPr lang="en-US" smtClean="0"/>
              <a:t>12</a:t>
            </a:fld>
            <a:endParaRPr lang="en-US"/>
          </a:p>
        </p:txBody>
      </p:sp>
    </p:spTree>
    <p:extLst>
      <p:ext uri="{BB962C8B-B14F-4D97-AF65-F5344CB8AC3E}">
        <p14:creationId xmlns:p14="http://schemas.microsoft.com/office/powerpoint/2010/main" val="2451956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AA542-6835-E44E-B31E-50F49F8C92A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C79640F-9695-0B40-81C4-862BEB536AA0}"/>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807341D-C13E-2C46-8EF6-8359CC5B1F57}"/>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5" name="Footer Placeholder 4">
            <a:extLst>
              <a:ext uri="{FF2B5EF4-FFF2-40B4-BE49-F238E27FC236}">
                <a16:creationId xmlns:a16="http://schemas.microsoft.com/office/drawing/2014/main" id="{19F4801B-DC51-A74B-9267-B1F9E1285F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297EB3-3E31-064D-9802-E7D2349E6A8F}"/>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2882458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C64A6-4392-1148-B751-8932616517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621AC3E-A8A3-2346-9509-92B8FB02CF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E62015-A34D-6749-88B5-80E1C3F337B6}"/>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5" name="Footer Placeholder 4">
            <a:extLst>
              <a:ext uri="{FF2B5EF4-FFF2-40B4-BE49-F238E27FC236}">
                <a16:creationId xmlns:a16="http://schemas.microsoft.com/office/drawing/2014/main" id="{EB424F3C-FD3C-8C44-9E3E-E14929AEF4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5488C8-98CB-0649-9088-CD5075802995}"/>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352677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01D1A-C66A-9948-8508-5B654DC09917}"/>
              </a:ext>
            </a:extLst>
          </p:cNvPr>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085C195-D506-D54D-951C-D1EA2B55F425}"/>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62052F-194F-1B46-9F53-F8D025FFAD81}"/>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5" name="Footer Placeholder 4">
            <a:extLst>
              <a:ext uri="{FF2B5EF4-FFF2-40B4-BE49-F238E27FC236}">
                <a16:creationId xmlns:a16="http://schemas.microsoft.com/office/drawing/2014/main" id="{84C6613D-3D59-F841-A26F-886B3B34D0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35F786-CA7A-994C-AEF9-C95CD6515E80}"/>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2399264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8990C-C3EB-B545-889C-65190DD390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F36891-2795-1545-81FB-94CADACDBB7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79FA477-EAEE-EB4D-BE87-1E98AC37F9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873D9F0-5A2D-0B42-9A40-41094CCD8FC0}"/>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6" name="Footer Placeholder 5">
            <a:extLst>
              <a:ext uri="{FF2B5EF4-FFF2-40B4-BE49-F238E27FC236}">
                <a16:creationId xmlns:a16="http://schemas.microsoft.com/office/drawing/2014/main" id="{EF1A312E-8991-0045-80FD-F297DAF860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BB82B3-DBE0-8A4B-9073-0F069EA9A38C}"/>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3364475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858AA-349E-D949-9C69-618682AF8B20}"/>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4FFF3DD-53DB-174D-B506-063700B3F225}"/>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A65AB7C-97D6-7A4D-AEB7-F9CBAF20D546}"/>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C52A0F6-F6D3-D848-9337-631D66B42803}"/>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A9987A-2398-5B47-80CF-1B6D7CA22D47}"/>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C36D7-5466-B847-8FFA-583C47209CE1}"/>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8" name="Footer Placeholder 7">
            <a:extLst>
              <a:ext uri="{FF2B5EF4-FFF2-40B4-BE49-F238E27FC236}">
                <a16:creationId xmlns:a16="http://schemas.microsoft.com/office/drawing/2014/main" id="{BFDB71B0-FF3D-F744-AE8D-3332997C4DC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5C58182-5EA2-2F47-B054-7DA96FA51206}"/>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2873877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9AA3D-6FBF-FF4B-B2C3-1786B6AD00D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FAFBAF5-77C6-3147-A140-871D83B7AA4B}"/>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4" name="Footer Placeholder 3">
            <a:extLst>
              <a:ext uri="{FF2B5EF4-FFF2-40B4-BE49-F238E27FC236}">
                <a16:creationId xmlns:a16="http://schemas.microsoft.com/office/drawing/2014/main" id="{0690A54D-C361-BE4D-ABF7-54745AE6C7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FD7F612-DBEB-D945-A85F-D5BD14CCD875}"/>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2444548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3802F4-4EA5-4848-821C-ECF1E4BB79F5}"/>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3" name="Footer Placeholder 2">
            <a:extLst>
              <a:ext uri="{FF2B5EF4-FFF2-40B4-BE49-F238E27FC236}">
                <a16:creationId xmlns:a16="http://schemas.microsoft.com/office/drawing/2014/main" id="{511DF25F-7916-FF4E-B9A8-3C9D284B054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0C4BB24-484A-A04E-9E97-28161A7D53C6}"/>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784127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C6CB5-8CB5-AA41-8CB0-88CFAB6EC7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6628C56-A3B1-504B-A275-FD16A9423BCA}"/>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5F248CD-98F2-5C48-8A2C-FCDFF31F2E6B}"/>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2A5E70-B2DA-2E4A-9681-70FFEF8307C9}"/>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6" name="Footer Placeholder 5">
            <a:extLst>
              <a:ext uri="{FF2B5EF4-FFF2-40B4-BE49-F238E27FC236}">
                <a16:creationId xmlns:a16="http://schemas.microsoft.com/office/drawing/2014/main" id="{2BD063A3-5705-4C44-AD6F-0C501CCE87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011693-FCBB-8043-96FF-2AAA2354C8CD}"/>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986349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79FB6-229D-B04D-849F-5754B395C0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5B470A2-6CF5-BD42-86FA-998068BB4B81}"/>
              </a:ext>
            </a:extLst>
          </p:cNvPr>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08EF94AA-62E3-2142-93E3-BFB91FB7420C}"/>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B34EE8-6A2F-6E40-ACCC-AB7DFE6E0563}"/>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6" name="Footer Placeholder 5">
            <a:extLst>
              <a:ext uri="{FF2B5EF4-FFF2-40B4-BE49-F238E27FC236}">
                <a16:creationId xmlns:a16="http://schemas.microsoft.com/office/drawing/2014/main" id="{E99B3B9E-49D4-E84D-988E-9240CA3D22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6F4E78-BEF4-4B43-96EE-988BF972B9D1}"/>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2274278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46751-29C3-1D47-9524-208959D961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C28A4B-1EE6-D54E-A01C-F86C2600B1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B25B29-F7B1-C842-BDDE-DDDF6FD7FE3B}"/>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5" name="Footer Placeholder 4">
            <a:extLst>
              <a:ext uri="{FF2B5EF4-FFF2-40B4-BE49-F238E27FC236}">
                <a16:creationId xmlns:a16="http://schemas.microsoft.com/office/drawing/2014/main" id="{067F2EF5-F396-5D40-9EB2-7EAF56EC2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9C522-B76A-3447-8AF8-301983CBF0B1}"/>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1314971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DE4706-4E18-9141-9A1E-BA177488E51F}"/>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9E0B94-A626-7348-AE4A-4BA5081903AA}"/>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F18B7B-2505-F247-BADC-0446C6D41898}"/>
              </a:ext>
            </a:extLst>
          </p:cNvPr>
          <p:cNvSpPr>
            <a:spLocks noGrp="1"/>
          </p:cNvSpPr>
          <p:nvPr>
            <p:ph type="dt" sz="half" idx="10"/>
          </p:nvPr>
        </p:nvSpPr>
        <p:spPr/>
        <p:txBody>
          <a:bodyPr/>
          <a:lstStyle/>
          <a:p>
            <a:fld id="{DAF74939-F9FD-9440-9E7A-CBFEA49F9516}" type="datetimeFigureOut">
              <a:rPr lang="en-US" smtClean="0"/>
              <a:t>4/20/2021</a:t>
            </a:fld>
            <a:endParaRPr lang="en-US"/>
          </a:p>
        </p:txBody>
      </p:sp>
      <p:sp>
        <p:nvSpPr>
          <p:cNvPr id="5" name="Footer Placeholder 4">
            <a:extLst>
              <a:ext uri="{FF2B5EF4-FFF2-40B4-BE49-F238E27FC236}">
                <a16:creationId xmlns:a16="http://schemas.microsoft.com/office/drawing/2014/main" id="{35076253-52EE-1944-AA36-9BE16B73EE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3BAA58-4D96-D54E-B1F3-D7E5F9B009CB}"/>
              </a:ext>
            </a:extLst>
          </p:cNvPr>
          <p:cNvSpPr>
            <a:spLocks noGrp="1"/>
          </p:cNvSpPr>
          <p:nvPr>
            <p:ph type="sldNum" sz="quarter" idx="12"/>
          </p:nvPr>
        </p:nvSpPr>
        <p:spPr/>
        <p:txBody>
          <a:bodyPr/>
          <a:lstStyle/>
          <a:p>
            <a:fld id="{4F25E547-3F3A-374D-A6E3-B13E8E281C36}" type="slidenum">
              <a:rPr lang="en-US" smtClean="0"/>
              <a:t>‹#›</a:t>
            </a:fld>
            <a:endParaRPr lang="en-US"/>
          </a:p>
        </p:txBody>
      </p:sp>
    </p:spTree>
    <p:extLst>
      <p:ext uri="{BB962C8B-B14F-4D97-AF65-F5344CB8AC3E}">
        <p14:creationId xmlns:p14="http://schemas.microsoft.com/office/powerpoint/2010/main" val="227571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EC7A0B-1BA5-2442-B6AC-14B69BBEACE4}"/>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7213A50-58C2-9E49-B9F3-6382AE7BF3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8330DA-3085-7C4C-96C3-90AEB8B943F4}"/>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F74939-F9FD-9440-9E7A-CBFEA49F9516}" type="datetimeFigureOut">
              <a:rPr lang="en-US" smtClean="0"/>
              <a:t>4/20/2021</a:t>
            </a:fld>
            <a:endParaRPr lang="en-US"/>
          </a:p>
        </p:txBody>
      </p:sp>
      <p:sp>
        <p:nvSpPr>
          <p:cNvPr id="5" name="Footer Placeholder 4">
            <a:extLst>
              <a:ext uri="{FF2B5EF4-FFF2-40B4-BE49-F238E27FC236}">
                <a16:creationId xmlns:a16="http://schemas.microsoft.com/office/drawing/2014/main" id="{5D4595AE-C3A8-D643-8670-45044138C661}"/>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2D6DF02-0E52-194D-B909-B13D062A9FB9}"/>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25E547-3F3A-374D-A6E3-B13E8E281C36}" type="slidenum">
              <a:rPr lang="en-US" smtClean="0"/>
              <a:t>‹#›</a:t>
            </a:fld>
            <a:endParaRPr lang="en-US"/>
          </a:p>
        </p:txBody>
      </p:sp>
    </p:spTree>
    <p:extLst>
      <p:ext uri="{BB962C8B-B14F-4D97-AF65-F5344CB8AC3E}">
        <p14:creationId xmlns:p14="http://schemas.microsoft.com/office/powerpoint/2010/main" val="1997996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ush green field&#10;&#10;Description automatically generated">
            <a:extLst>
              <a:ext uri="{FF2B5EF4-FFF2-40B4-BE49-F238E27FC236}">
                <a16:creationId xmlns:a16="http://schemas.microsoft.com/office/drawing/2014/main" id="{C81F740E-CA94-7140-99E7-65E900010A4B}"/>
              </a:ext>
            </a:extLst>
          </p:cNvPr>
          <p:cNvPicPr>
            <a:picLocks noChangeAspect="1"/>
          </p:cNvPicPr>
          <p:nvPr/>
        </p:nvPicPr>
        <p:blipFill rotWithShape="1">
          <a:blip r:embed="rId2"/>
          <a:srcRect b="24999"/>
          <a:stretch/>
        </p:blipFill>
        <p:spPr>
          <a:xfrm>
            <a:off x="0" y="1"/>
            <a:ext cx="12192000" cy="6858000"/>
          </a:xfrm>
          <a:prstGeom prst="rect">
            <a:avLst/>
          </a:prstGeom>
        </p:spPr>
      </p:pic>
      <p:sp>
        <p:nvSpPr>
          <p:cNvPr id="2" name="Title 1">
            <a:extLst>
              <a:ext uri="{FF2B5EF4-FFF2-40B4-BE49-F238E27FC236}">
                <a16:creationId xmlns:a16="http://schemas.microsoft.com/office/drawing/2014/main" id="{EAA0B729-6406-7948-8C71-6F6B84EED285}"/>
              </a:ext>
            </a:extLst>
          </p:cNvPr>
          <p:cNvSpPr>
            <a:spLocks noGrp="1"/>
          </p:cNvSpPr>
          <p:nvPr>
            <p:ph type="ctrTitle"/>
          </p:nvPr>
        </p:nvSpPr>
        <p:spPr>
          <a:xfrm>
            <a:off x="217714" y="282608"/>
            <a:ext cx="8832980" cy="1410898"/>
          </a:xfrm>
        </p:spPr>
        <p:txBody>
          <a:bodyPr>
            <a:normAutofit/>
          </a:bodyPr>
          <a:lstStyle/>
          <a:p>
            <a:r>
              <a:rPr lang="en-US" sz="7000" b="1" dirty="0"/>
              <a:t>Marsh Migration Mania</a:t>
            </a:r>
          </a:p>
        </p:txBody>
      </p:sp>
      <p:sp>
        <p:nvSpPr>
          <p:cNvPr id="3" name="Subtitle 2">
            <a:extLst>
              <a:ext uri="{FF2B5EF4-FFF2-40B4-BE49-F238E27FC236}">
                <a16:creationId xmlns:a16="http://schemas.microsoft.com/office/drawing/2014/main" id="{93D0C024-9DA1-C540-8451-48FCC42756C4}"/>
              </a:ext>
            </a:extLst>
          </p:cNvPr>
          <p:cNvSpPr>
            <a:spLocks noGrp="1"/>
          </p:cNvSpPr>
          <p:nvPr>
            <p:ph type="subTitle" idx="1"/>
          </p:nvPr>
        </p:nvSpPr>
        <p:spPr>
          <a:xfrm>
            <a:off x="2904931" y="2423984"/>
            <a:ext cx="9144000" cy="1655762"/>
          </a:xfrm>
        </p:spPr>
        <p:txBody>
          <a:bodyPr>
            <a:normAutofit/>
          </a:bodyPr>
          <a:lstStyle/>
          <a:p>
            <a:r>
              <a:rPr lang="en-US" sz="4000" dirty="0"/>
              <a:t>Salt marsh invertebrates in the ghost forest</a:t>
            </a:r>
          </a:p>
        </p:txBody>
      </p:sp>
      <p:sp>
        <p:nvSpPr>
          <p:cNvPr id="6" name="TextBox 5">
            <a:extLst>
              <a:ext uri="{FF2B5EF4-FFF2-40B4-BE49-F238E27FC236}">
                <a16:creationId xmlns:a16="http://schemas.microsoft.com/office/drawing/2014/main" id="{F674A10B-913B-AA4D-A565-EA193EE47630}"/>
              </a:ext>
            </a:extLst>
          </p:cNvPr>
          <p:cNvSpPr txBox="1"/>
          <p:nvPr/>
        </p:nvSpPr>
        <p:spPr>
          <a:xfrm>
            <a:off x="11122773" y="6596389"/>
            <a:ext cx="1213351" cy="261610"/>
          </a:xfrm>
          <a:prstGeom prst="rect">
            <a:avLst/>
          </a:prstGeom>
          <a:noFill/>
        </p:spPr>
        <p:txBody>
          <a:bodyPr wrap="square" rtlCol="0">
            <a:spAutoFit/>
          </a:bodyPr>
          <a:lstStyle/>
          <a:p>
            <a:r>
              <a:rPr lang="en-US" sz="1100" dirty="0">
                <a:solidFill>
                  <a:schemeClr val="bg2"/>
                </a:solidFill>
              </a:rPr>
              <a:t>Photo: E. Goetz</a:t>
            </a:r>
          </a:p>
        </p:txBody>
      </p:sp>
    </p:spTree>
    <p:extLst>
      <p:ext uri="{BB962C8B-B14F-4D97-AF65-F5344CB8AC3E}">
        <p14:creationId xmlns:p14="http://schemas.microsoft.com/office/powerpoint/2010/main" val="27825346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3B6D1-0CAD-5A42-B0FE-7E10D2066CA2}"/>
              </a:ext>
            </a:extLst>
          </p:cNvPr>
          <p:cNvSpPr>
            <a:spLocks noGrp="1"/>
          </p:cNvSpPr>
          <p:nvPr>
            <p:ph type="title"/>
          </p:nvPr>
        </p:nvSpPr>
        <p:spPr>
          <a:xfrm>
            <a:off x="435244" y="348713"/>
            <a:ext cx="10080356" cy="1325563"/>
          </a:xfrm>
        </p:spPr>
        <p:txBody>
          <a:bodyPr>
            <a:normAutofit/>
          </a:bodyPr>
          <a:lstStyle/>
          <a:p>
            <a:r>
              <a:rPr lang="en-US" sz="4000" dirty="0"/>
              <a:t>Meet </a:t>
            </a:r>
            <a:r>
              <a:rPr lang="en-US" dirty="0"/>
              <a:t>the</a:t>
            </a:r>
            <a:r>
              <a:rPr lang="en-US" sz="4000" dirty="0"/>
              <a:t> Marsh Researcher</a:t>
            </a:r>
          </a:p>
        </p:txBody>
      </p:sp>
      <p:pic>
        <p:nvPicPr>
          <p:cNvPr id="7" name="Picture 6" descr="A person standing on top of a grass covered field&#10;&#10;Description automatically generated">
            <a:extLst>
              <a:ext uri="{FF2B5EF4-FFF2-40B4-BE49-F238E27FC236}">
                <a16:creationId xmlns:a16="http://schemas.microsoft.com/office/drawing/2014/main" id="{1F737342-02FA-0545-A8F9-62152C83FFCB}"/>
              </a:ext>
            </a:extLst>
          </p:cNvPr>
          <p:cNvPicPr>
            <a:picLocks noChangeAspect="1"/>
          </p:cNvPicPr>
          <p:nvPr/>
        </p:nvPicPr>
        <p:blipFill>
          <a:blip r:embed="rId3"/>
          <a:stretch>
            <a:fillRect/>
          </a:stretch>
        </p:blipFill>
        <p:spPr>
          <a:xfrm>
            <a:off x="7048500" y="0"/>
            <a:ext cx="5143500" cy="6858000"/>
          </a:xfrm>
          <a:prstGeom prst="rect">
            <a:avLst/>
          </a:prstGeom>
        </p:spPr>
      </p:pic>
      <p:sp>
        <p:nvSpPr>
          <p:cNvPr id="9" name="Content Placeholder 2">
            <a:extLst>
              <a:ext uri="{FF2B5EF4-FFF2-40B4-BE49-F238E27FC236}">
                <a16:creationId xmlns:a16="http://schemas.microsoft.com/office/drawing/2014/main" id="{E2733ECA-9778-EB4E-8CFD-B21B9397254F}"/>
              </a:ext>
            </a:extLst>
          </p:cNvPr>
          <p:cNvSpPr txBox="1">
            <a:spLocks/>
          </p:cNvSpPr>
          <p:nvPr/>
        </p:nvSpPr>
        <p:spPr>
          <a:xfrm>
            <a:off x="435244" y="2055816"/>
            <a:ext cx="6244525" cy="4453471"/>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Emily Goetz, graduate student at Virginia Institute of Marine Science</a:t>
            </a:r>
          </a:p>
          <a:p>
            <a:pPr marL="0" indent="0">
              <a:buNone/>
            </a:pPr>
            <a:endParaRPr lang="en-US" dirty="0"/>
          </a:p>
          <a:p>
            <a:r>
              <a:rPr lang="en-US" dirty="0"/>
              <a:t>Research:</a:t>
            </a:r>
          </a:p>
          <a:p>
            <a:pPr lvl="1"/>
            <a:r>
              <a:rPr lang="en-US" dirty="0"/>
              <a:t>Salt marsh and ghost forest invertebrate communities</a:t>
            </a:r>
          </a:p>
          <a:p>
            <a:pPr lvl="1"/>
            <a:r>
              <a:rPr lang="en-US" dirty="0"/>
              <a:t>Changes to invertebrate habitat caused by sea-level rise</a:t>
            </a:r>
          </a:p>
        </p:txBody>
      </p:sp>
      <p:sp>
        <p:nvSpPr>
          <p:cNvPr id="12" name="TextBox 11">
            <a:extLst>
              <a:ext uri="{FF2B5EF4-FFF2-40B4-BE49-F238E27FC236}">
                <a16:creationId xmlns:a16="http://schemas.microsoft.com/office/drawing/2014/main" id="{77864795-2364-254D-864F-8A9C8E7FD3D4}"/>
              </a:ext>
            </a:extLst>
          </p:cNvPr>
          <p:cNvSpPr txBox="1"/>
          <p:nvPr/>
        </p:nvSpPr>
        <p:spPr>
          <a:xfrm>
            <a:off x="11122773" y="6596389"/>
            <a:ext cx="1213351" cy="261610"/>
          </a:xfrm>
          <a:prstGeom prst="rect">
            <a:avLst/>
          </a:prstGeom>
          <a:noFill/>
        </p:spPr>
        <p:txBody>
          <a:bodyPr wrap="square" rtlCol="0">
            <a:spAutoFit/>
          </a:bodyPr>
          <a:lstStyle/>
          <a:p>
            <a:r>
              <a:rPr lang="en-US" sz="1100" dirty="0">
                <a:solidFill>
                  <a:schemeClr val="bg2"/>
                </a:solidFill>
              </a:rPr>
              <a:t>Photo: M. Goetz</a:t>
            </a:r>
          </a:p>
        </p:txBody>
      </p:sp>
    </p:spTree>
    <p:extLst>
      <p:ext uri="{BB962C8B-B14F-4D97-AF65-F5344CB8AC3E}">
        <p14:creationId xmlns:p14="http://schemas.microsoft.com/office/powerpoint/2010/main" val="456709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B0C529-B3ED-1A44-9DD1-B9B33D353B0C}"/>
              </a:ext>
            </a:extLst>
          </p:cNvPr>
          <p:cNvSpPr/>
          <p:nvPr/>
        </p:nvSpPr>
        <p:spPr>
          <a:xfrm>
            <a:off x="-112212" y="-257003"/>
            <a:ext cx="12456612" cy="7115004"/>
          </a:xfrm>
          <a:prstGeom prst="rect">
            <a:avLst/>
          </a:prstGeom>
          <a:solidFill>
            <a:srgbClr val="C6D9F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E27131F-3FA2-F84B-84DA-122DF60391D2}"/>
              </a:ext>
            </a:extLst>
          </p:cNvPr>
          <p:cNvSpPr/>
          <p:nvPr/>
        </p:nvSpPr>
        <p:spPr>
          <a:xfrm>
            <a:off x="-230377" y="5027700"/>
            <a:ext cx="12893039" cy="25600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39DCB077-F65C-BD45-A27C-19F4BD08A671}"/>
              </a:ext>
            </a:extLst>
          </p:cNvPr>
          <p:cNvSpPr/>
          <p:nvPr/>
        </p:nvSpPr>
        <p:spPr>
          <a:xfrm>
            <a:off x="3412604" y="329322"/>
            <a:ext cx="5366791" cy="1138836"/>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Salt marsh: intertidal</a:t>
            </a:r>
          </a:p>
        </p:txBody>
      </p:sp>
      <p:sp>
        <p:nvSpPr>
          <p:cNvPr id="22" name="Rectangle 21">
            <a:extLst>
              <a:ext uri="{FF2B5EF4-FFF2-40B4-BE49-F238E27FC236}">
                <a16:creationId xmlns:a16="http://schemas.microsoft.com/office/drawing/2014/main" id="{B4EA673B-CB37-4846-8F46-668E8278203B}"/>
              </a:ext>
            </a:extLst>
          </p:cNvPr>
          <p:cNvSpPr/>
          <p:nvPr/>
        </p:nvSpPr>
        <p:spPr>
          <a:xfrm rot="184699">
            <a:off x="-392465" y="4857169"/>
            <a:ext cx="13300777" cy="2457792"/>
          </a:xfrm>
          <a:prstGeom prst="rect">
            <a:avLst/>
          </a:prstGeom>
          <a:solidFill>
            <a:srgbClr val="3B29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23B8559E-913A-3E4B-99DA-D8C3DC76A1CF}"/>
              </a:ext>
            </a:extLst>
          </p:cNvPr>
          <p:cNvSpPr txBox="1"/>
          <p:nvPr/>
        </p:nvSpPr>
        <p:spPr>
          <a:xfrm>
            <a:off x="10530670" y="6483771"/>
            <a:ext cx="1415923" cy="276999"/>
          </a:xfrm>
          <a:prstGeom prst="rect">
            <a:avLst/>
          </a:prstGeom>
          <a:noFill/>
        </p:spPr>
        <p:txBody>
          <a:bodyPr wrap="square" rtlCol="0">
            <a:spAutoFit/>
          </a:bodyPr>
          <a:lstStyle/>
          <a:p>
            <a:pPr algn="ctr"/>
            <a:r>
              <a:rPr lang="en-US" sz="1200" dirty="0">
                <a:solidFill>
                  <a:schemeClr val="bg1">
                    <a:lumMod val="65000"/>
                  </a:schemeClr>
                </a:solidFill>
              </a:rPr>
              <a:t>Images c/o IAN</a:t>
            </a:r>
          </a:p>
        </p:txBody>
      </p:sp>
      <p:pic>
        <p:nvPicPr>
          <p:cNvPr id="41" name="Graphic 40">
            <a:extLst>
              <a:ext uri="{FF2B5EF4-FFF2-40B4-BE49-F238E27FC236}">
                <a16:creationId xmlns:a16="http://schemas.microsoft.com/office/drawing/2014/main" id="{04AF7851-A5B2-6744-B965-DFAED693D7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4317329" y="3113357"/>
            <a:ext cx="1846316" cy="2150907"/>
          </a:xfrm>
          <a:prstGeom prst="rect">
            <a:avLst/>
          </a:prstGeom>
        </p:spPr>
      </p:pic>
      <p:pic>
        <p:nvPicPr>
          <p:cNvPr id="42" name="Graphic 41">
            <a:extLst>
              <a:ext uri="{FF2B5EF4-FFF2-40B4-BE49-F238E27FC236}">
                <a16:creationId xmlns:a16="http://schemas.microsoft.com/office/drawing/2014/main" id="{0A7F21E4-DA03-D746-8882-4A862E6F71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6308111" y="3271111"/>
            <a:ext cx="1801066" cy="2098193"/>
          </a:xfrm>
          <a:prstGeom prst="rect">
            <a:avLst/>
          </a:prstGeom>
        </p:spPr>
      </p:pic>
      <p:pic>
        <p:nvPicPr>
          <p:cNvPr id="43" name="Graphic 42">
            <a:extLst>
              <a:ext uri="{FF2B5EF4-FFF2-40B4-BE49-F238E27FC236}">
                <a16:creationId xmlns:a16="http://schemas.microsoft.com/office/drawing/2014/main" id="{BA94BD86-1772-D744-B849-0E9F645F64D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8283869" y="3480735"/>
            <a:ext cx="1625191" cy="1893303"/>
          </a:xfrm>
          <a:prstGeom prst="rect">
            <a:avLst/>
          </a:prstGeom>
        </p:spPr>
      </p:pic>
      <p:pic>
        <p:nvPicPr>
          <p:cNvPr id="44" name="Graphic 43">
            <a:extLst>
              <a:ext uri="{FF2B5EF4-FFF2-40B4-BE49-F238E27FC236}">
                <a16:creationId xmlns:a16="http://schemas.microsoft.com/office/drawing/2014/main" id="{5B4D244B-1071-3F4F-B26C-AB9DF98BB7E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2294231" y="2952026"/>
            <a:ext cx="1846316" cy="2150907"/>
          </a:xfrm>
          <a:prstGeom prst="rect">
            <a:avLst/>
          </a:prstGeom>
        </p:spPr>
      </p:pic>
      <p:pic>
        <p:nvPicPr>
          <p:cNvPr id="18" name="Graphic 17">
            <a:extLst>
              <a:ext uri="{FF2B5EF4-FFF2-40B4-BE49-F238E27FC236}">
                <a16:creationId xmlns:a16="http://schemas.microsoft.com/office/drawing/2014/main" id="{B1891DA4-142A-2540-BD03-D38D2441D37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76624" y="-1525699"/>
            <a:ext cx="4404601" cy="6402036"/>
          </a:xfrm>
          <a:prstGeom prst="rect">
            <a:avLst/>
          </a:prstGeom>
        </p:spPr>
      </p:pic>
      <p:grpSp>
        <p:nvGrpSpPr>
          <p:cNvPr id="19" name="Group 18">
            <a:extLst>
              <a:ext uri="{FF2B5EF4-FFF2-40B4-BE49-F238E27FC236}">
                <a16:creationId xmlns:a16="http://schemas.microsoft.com/office/drawing/2014/main" id="{D0AFD9CA-4F96-3E40-9FFA-F614578FCCF5}"/>
              </a:ext>
            </a:extLst>
          </p:cNvPr>
          <p:cNvGrpSpPr/>
          <p:nvPr/>
        </p:nvGrpSpPr>
        <p:grpSpPr>
          <a:xfrm>
            <a:off x="3617717" y="6273398"/>
            <a:ext cx="4956564" cy="463432"/>
            <a:chOff x="3104542" y="71915"/>
            <a:chExt cx="4956564" cy="698017"/>
          </a:xfrm>
        </p:grpSpPr>
        <p:sp>
          <p:nvSpPr>
            <p:cNvPr id="20" name="TextBox 19">
              <a:extLst>
                <a:ext uri="{FF2B5EF4-FFF2-40B4-BE49-F238E27FC236}">
                  <a16:creationId xmlns:a16="http://schemas.microsoft.com/office/drawing/2014/main" id="{B7008512-4414-3641-A34C-B49467E55560}"/>
                </a:ext>
              </a:extLst>
            </p:cNvPr>
            <p:cNvSpPr txBox="1"/>
            <p:nvPr/>
          </p:nvSpPr>
          <p:spPr>
            <a:xfrm>
              <a:off x="3104542" y="74576"/>
              <a:ext cx="1249435" cy="695356"/>
            </a:xfrm>
            <a:prstGeom prst="rect">
              <a:avLst/>
            </a:prstGeom>
            <a:noFill/>
          </p:spPr>
          <p:txBody>
            <a:bodyPr wrap="square" rtlCol="0">
              <a:spAutoFit/>
            </a:bodyPr>
            <a:lstStyle/>
            <a:p>
              <a:pPr algn="ctr"/>
              <a:r>
                <a:rPr lang="en-US" sz="2400" dirty="0">
                  <a:solidFill>
                    <a:schemeClr val="bg1"/>
                  </a:solidFill>
                </a:rPr>
                <a:t>FOREST</a:t>
              </a:r>
            </a:p>
          </p:txBody>
        </p:sp>
        <p:sp>
          <p:nvSpPr>
            <p:cNvPr id="21" name="Left Arrow 20">
              <a:extLst>
                <a:ext uri="{FF2B5EF4-FFF2-40B4-BE49-F238E27FC236}">
                  <a16:creationId xmlns:a16="http://schemas.microsoft.com/office/drawing/2014/main" id="{D1D712D1-CF79-7844-8BB3-0D5FF20F343B}"/>
                </a:ext>
              </a:extLst>
            </p:cNvPr>
            <p:cNvSpPr/>
            <p:nvPr/>
          </p:nvSpPr>
          <p:spPr>
            <a:xfrm>
              <a:off x="4390151" y="195632"/>
              <a:ext cx="1223210" cy="456343"/>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3" name="Left Arrow 22">
              <a:extLst>
                <a:ext uri="{FF2B5EF4-FFF2-40B4-BE49-F238E27FC236}">
                  <a16:creationId xmlns:a16="http://schemas.microsoft.com/office/drawing/2014/main" id="{20B73015-9746-AC47-BC50-1D3DF300A940}"/>
                </a:ext>
              </a:extLst>
            </p:cNvPr>
            <p:cNvSpPr/>
            <p:nvPr/>
          </p:nvSpPr>
          <p:spPr>
            <a:xfrm rot="10800000">
              <a:off x="5596989" y="195632"/>
              <a:ext cx="1223210" cy="456341"/>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4" name="TextBox 23">
              <a:extLst>
                <a:ext uri="{FF2B5EF4-FFF2-40B4-BE49-F238E27FC236}">
                  <a16:creationId xmlns:a16="http://schemas.microsoft.com/office/drawing/2014/main" id="{0F2301A8-2C1B-E644-9D22-74750728062B}"/>
                </a:ext>
              </a:extLst>
            </p:cNvPr>
            <p:cNvSpPr txBox="1"/>
            <p:nvPr/>
          </p:nvSpPr>
          <p:spPr>
            <a:xfrm>
              <a:off x="6837896" y="71915"/>
              <a:ext cx="1223210" cy="695356"/>
            </a:xfrm>
            <a:prstGeom prst="rect">
              <a:avLst/>
            </a:prstGeom>
            <a:noFill/>
          </p:spPr>
          <p:txBody>
            <a:bodyPr wrap="square" rtlCol="0">
              <a:spAutoFit/>
            </a:bodyPr>
            <a:lstStyle/>
            <a:p>
              <a:pPr algn="ctr"/>
              <a:r>
                <a:rPr lang="en-US" sz="2400" dirty="0">
                  <a:solidFill>
                    <a:schemeClr val="bg1"/>
                  </a:solidFill>
                </a:rPr>
                <a:t>OCEAN</a:t>
              </a:r>
            </a:p>
          </p:txBody>
        </p:sp>
      </p:grpSp>
    </p:spTree>
    <p:extLst>
      <p:ext uri="{BB962C8B-B14F-4D97-AF65-F5344CB8AC3E}">
        <p14:creationId xmlns:p14="http://schemas.microsoft.com/office/powerpoint/2010/main" val="6284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4.375E-6 4.07407E-6 L 0.00013 -0.06366 " pathEditMode="relative" rAng="0" ptsTypes="AA">
                                      <p:cBhvr>
                                        <p:cTn id="6" dur="2000" fill="hold"/>
                                        <p:tgtEl>
                                          <p:spTgt spid="8"/>
                                        </p:tgtEl>
                                        <p:attrNameLst>
                                          <p:attrName>ppt_x</p:attrName>
                                          <p:attrName>ppt_y</p:attrName>
                                        </p:attrNameLst>
                                      </p:cBhvr>
                                      <p:rCtr x="0" y="-31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B0C529-B3ED-1A44-9DD1-B9B33D353B0C}"/>
              </a:ext>
            </a:extLst>
          </p:cNvPr>
          <p:cNvSpPr/>
          <p:nvPr/>
        </p:nvSpPr>
        <p:spPr>
          <a:xfrm>
            <a:off x="-112212" y="-257003"/>
            <a:ext cx="12456612" cy="7115004"/>
          </a:xfrm>
          <a:prstGeom prst="rect">
            <a:avLst/>
          </a:prstGeom>
          <a:solidFill>
            <a:srgbClr val="C6D9F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E27131F-3FA2-F84B-84DA-122DF60391D2}"/>
              </a:ext>
            </a:extLst>
          </p:cNvPr>
          <p:cNvSpPr/>
          <p:nvPr/>
        </p:nvSpPr>
        <p:spPr>
          <a:xfrm>
            <a:off x="-230377" y="4608092"/>
            <a:ext cx="12893039" cy="25600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4EA673B-CB37-4846-8F46-668E8278203B}"/>
              </a:ext>
            </a:extLst>
          </p:cNvPr>
          <p:cNvSpPr/>
          <p:nvPr/>
        </p:nvSpPr>
        <p:spPr>
          <a:xfrm rot="184699">
            <a:off x="-392465" y="4857169"/>
            <a:ext cx="13300777" cy="2457792"/>
          </a:xfrm>
          <a:prstGeom prst="rect">
            <a:avLst/>
          </a:prstGeom>
          <a:solidFill>
            <a:srgbClr val="3B29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Graphic 40">
            <a:extLst>
              <a:ext uri="{FF2B5EF4-FFF2-40B4-BE49-F238E27FC236}">
                <a16:creationId xmlns:a16="http://schemas.microsoft.com/office/drawing/2014/main" id="{04AF7851-A5B2-6744-B965-DFAED693D7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4317329" y="3113357"/>
            <a:ext cx="1846316" cy="2150907"/>
          </a:xfrm>
          <a:prstGeom prst="rect">
            <a:avLst/>
          </a:prstGeom>
        </p:spPr>
      </p:pic>
      <p:pic>
        <p:nvPicPr>
          <p:cNvPr id="42" name="Graphic 41">
            <a:extLst>
              <a:ext uri="{FF2B5EF4-FFF2-40B4-BE49-F238E27FC236}">
                <a16:creationId xmlns:a16="http://schemas.microsoft.com/office/drawing/2014/main" id="{0A7F21E4-DA03-D746-8882-4A862E6F71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6308111" y="3271111"/>
            <a:ext cx="1801066" cy="2098193"/>
          </a:xfrm>
          <a:prstGeom prst="rect">
            <a:avLst/>
          </a:prstGeom>
        </p:spPr>
      </p:pic>
      <p:pic>
        <p:nvPicPr>
          <p:cNvPr id="43" name="Graphic 42">
            <a:extLst>
              <a:ext uri="{FF2B5EF4-FFF2-40B4-BE49-F238E27FC236}">
                <a16:creationId xmlns:a16="http://schemas.microsoft.com/office/drawing/2014/main" id="{BA94BD86-1772-D744-B849-0E9F645F64D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8283869" y="3480735"/>
            <a:ext cx="1625191" cy="1893303"/>
          </a:xfrm>
          <a:prstGeom prst="rect">
            <a:avLst/>
          </a:prstGeom>
        </p:spPr>
      </p:pic>
      <p:pic>
        <p:nvPicPr>
          <p:cNvPr id="44" name="Graphic 43">
            <a:extLst>
              <a:ext uri="{FF2B5EF4-FFF2-40B4-BE49-F238E27FC236}">
                <a16:creationId xmlns:a16="http://schemas.microsoft.com/office/drawing/2014/main" id="{5B4D244B-1071-3F4F-B26C-AB9DF98BB7E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2294231" y="2952026"/>
            <a:ext cx="1846316" cy="2150907"/>
          </a:xfrm>
          <a:prstGeom prst="rect">
            <a:avLst/>
          </a:prstGeom>
        </p:spPr>
      </p:pic>
      <p:sp>
        <p:nvSpPr>
          <p:cNvPr id="11" name="Rounded Rectangle 10">
            <a:extLst>
              <a:ext uri="{FF2B5EF4-FFF2-40B4-BE49-F238E27FC236}">
                <a16:creationId xmlns:a16="http://schemas.microsoft.com/office/drawing/2014/main" id="{F2FF9961-03EE-5E4C-9C26-61E55F64A065}"/>
              </a:ext>
            </a:extLst>
          </p:cNvPr>
          <p:cNvSpPr/>
          <p:nvPr/>
        </p:nvSpPr>
        <p:spPr>
          <a:xfrm>
            <a:off x="3412604" y="329322"/>
            <a:ext cx="5366791" cy="1138836"/>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Salt marsh: intertidal</a:t>
            </a:r>
          </a:p>
        </p:txBody>
      </p:sp>
      <p:sp>
        <p:nvSpPr>
          <p:cNvPr id="15" name="TextBox 14">
            <a:extLst>
              <a:ext uri="{FF2B5EF4-FFF2-40B4-BE49-F238E27FC236}">
                <a16:creationId xmlns:a16="http://schemas.microsoft.com/office/drawing/2014/main" id="{2C84D1A6-B105-1A48-8343-24B0F78B403A}"/>
              </a:ext>
            </a:extLst>
          </p:cNvPr>
          <p:cNvSpPr txBox="1"/>
          <p:nvPr/>
        </p:nvSpPr>
        <p:spPr>
          <a:xfrm>
            <a:off x="10530670" y="6483771"/>
            <a:ext cx="1415923" cy="276999"/>
          </a:xfrm>
          <a:prstGeom prst="rect">
            <a:avLst/>
          </a:prstGeom>
          <a:noFill/>
        </p:spPr>
        <p:txBody>
          <a:bodyPr wrap="square" rtlCol="0">
            <a:spAutoFit/>
          </a:bodyPr>
          <a:lstStyle/>
          <a:p>
            <a:pPr algn="ctr"/>
            <a:r>
              <a:rPr lang="en-US" sz="1200" dirty="0">
                <a:solidFill>
                  <a:schemeClr val="bg1">
                    <a:lumMod val="65000"/>
                  </a:schemeClr>
                </a:solidFill>
              </a:rPr>
              <a:t>Images c/o IAN</a:t>
            </a:r>
          </a:p>
        </p:txBody>
      </p:sp>
      <p:pic>
        <p:nvPicPr>
          <p:cNvPr id="17" name="Graphic 16">
            <a:extLst>
              <a:ext uri="{FF2B5EF4-FFF2-40B4-BE49-F238E27FC236}">
                <a16:creationId xmlns:a16="http://schemas.microsoft.com/office/drawing/2014/main" id="{8C0659C3-1AC1-334C-91C3-63F7FC982D4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76624" y="-1525699"/>
            <a:ext cx="4404601" cy="6402036"/>
          </a:xfrm>
          <a:prstGeom prst="rect">
            <a:avLst/>
          </a:prstGeom>
        </p:spPr>
      </p:pic>
      <p:grpSp>
        <p:nvGrpSpPr>
          <p:cNvPr id="18" name="Group 17">
            <a:extLst>
              <a:ext uri="{FF2B5EF4-FFF2-40B4-BE49-F238E27FC236}">
                <a16:creationId xmlns:a16="http://schemas.microsoft.com/office/drawing/2014/main" id="{A49A3096-9A5D-1C44-B34B-3B4CCC988970}"/>
              </a:ext>
            </a:extLst>
          </p:cNvPr>
          <p:cNvGrpSpPr/>
          <p:nvPr/>
        </p:nvGrpSpPr>
        <p:grpSpPr>
          <a:xfrm>
            <a:off x="3617717" y="6273398"/>
            <a:ext cx="4956564" cy="463432"/>
            <a:chOff x="3104542" y="71915"/>
            <a:chExt cx="4956564" cy="698017"/>
          </a:xfrm>
        </p:grpSpPr>
        <p:sp>
          <p:nvSpPr>
            <p:cNvPr id="19" name="TextBox 18">
              <a:extLst>
                <a:ext uri="{FF2B5EF4-FFF2-40B4-BE49-F238E27FC236}">
                  <a16:creationId xmlns:a16="http://schemas.microsoft.com/office/drawing/2014/main" id="{2B14F272-7FF0-4644-80AE-70787B0833AF}"/>
                </a:ext>
              </a:extLst>
            </p:cNvPr>
            <p:cNvSpPr txBox="1"/>
            <p:nvPr/>
          </p:nvSpPr>
          <p:spPr>
            <a:xfrm>
              <a:off x="3104542" y="74576"/>
              <a:ext cx="1249435" cy="695356"/>
            </a:xfrm>
            <a:prstGeom prst="rect">
              <a:avLst/>
            </a:prstGeom>
            <a:noFill/>
          </p:spPr>
          <p:txBody>
            <a:bodyPr wrap="square" rtlCol="0">
              <a:spAutoFit/>
            </a:bodyPr>
            <a:lstStyle/>
            <a:p>
              <a:pPr algn="ctr"/>
              <a:r>
                <a:rPr lang="en-US" sz="2400" dirty="0">
                  <a:solidFill>
                    <a:schemeClr val="bg1"/>
                  </a:solidFill>
                </a:rPr>
                <a:t>FOREST</a:t>
              </a:r>
            </a:p>
          </p:txBody>
        </p:sp>
        <p:sp>
          <p:nvSpPr>
            <p:cNvPr id="20" name="Left Arrow 19">
              <a:extLst>
                <a:ext uri="{FF2B5EF4-FFF2-40B4-BE49-F238E27FC236}">
                  <a16:creationId xmlns:a16="http://schemas.microsoft.com/office/drawing/2014/main" id="{51698C32-59D8-5A44-97B2-26A21C62AA50}"/>
                </a:ext>
              </a:extLst>
            </p:cNvPr>
            <p:cNvSpPr/>
            <p:nvPr/>
          </p:nvSpPr>
          <p:spPr>
            <a:xfrm>
              <a:off x="4390151" y="195632"/>
              <a:ext cx="1223210" cy="456343"/>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1" name="Left Arrow 20">
              <a:extLst>
                <a:ext uri="{FF2B5EF4-FFF2-40B4-BE49-F238E27FC236}">
                  <a16:creationId xmlns:a16="http://schemas.microsoft.com/office/drawing/2014/main" id="{F06C38D7-3CAD-0641-9999-B480068E32B8}"/>
                </a:ext>
              </a:extLst>
            </p:cNvPr>
            <p:cNvSpPr/>
            <p:nvPr/>
          </p:nvSpPr>
          <p:spPr>
            <a:xfrm rot="10800000">
              <a:off x="5596989" y="195632"/>
              <a:ext cx="1223210" cy="456341"/>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3" name="TextBox 22">
              <a:extLst>
                <a:ext uri="{FF2B5EF4-FFF2-40B4-BE49-F238E27FC236}">
                  <a16:creationId xmlns:a16="http://schemas.microsoft.com/office/drawing/2014/main" id="{3D311C59-2F83-B242-B3FE-31DFBDE30EA0}"/>
                </a:ext>
              </a:extLst>
            </p:cNvPr>
            <p:cNvSpPr txBox="1"/>
            <p:nvPr/>
          </p:nvSpPr>
          <p:spPr>
            <a:xfrm>
              <a:off x="6837896" y="71915"/>
              <a:ext cx="1223210" cy="695356"/>
            </a:xfrm>
            <a:prstGeom prst="rect">
              <a:avLst/>
            </a:prstGeom>
            <a:noFill/>
          </p:spPr>
          <p:txBody>
            <a:bodyPr wrap="square" rtlCol="0">
              <a:spAutoFit/>
            </a:bodyPr>
            <a:lstStyle/>
            <a:p>
              <a:pPr algn="ctr"/>
              <a:r>
                <a:rPr lang="en-US" sz="2400" dirty="0">
                  <a:solidFill>
                    <a:schemeClr val="bg1"/>
                  </a:solidFill>
                </a:rPr>
                <a:t>OCEAN</a:t>
              </a:r>
            </a:p>
          </p:txBody>
        </p:sp>
      </p:grpSp>
    </p:spTree>
    <p:extLst>
      <p:ext uri="{BB962C8B-B14F-4D97-AF65-F5344CB8AC3E}">
        <p14:creationId xmlns:p14="http://schemas.microsoft.com/office/powerpoint/2010/main" val="8185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0977 0.00463 L -0.00977 0.06806 " pathEditMode="relative" rAng="0" ptsTypes="AA">
                                      <p:cBhvr>
                                        <p:cTn id="6" dur="2000" fill="hold"/>
                                        <p:tgtEl>
                                          <p:spTgt spid="8"/>
                                        </p:tgtEl>
                                        <p:attrNameLst>
                                          <p:attrName>ppt_x</p:attrName>
                                          <p:attrName>ppt_y</p:attrName>
                                        </p:attrNameLst>
                                      </p:cBhvr>
                                      <p:rCtr x="0" y="317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AF48E-0343-724F-B090-C2CF3487D2E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1A7B58E6-2478-4E4E-B83F-9260BA02E95D}"/>
              </a:ext>
            </a:extLst>
          </p:cNvPr>
          <p:cNvPicPr>
            <a:picLocks noGrp="1" noChangeAspect="1"/>
          </p:cNvPicPr>
          <p:nvPr>
            <p:ph idx="1"/>
          </p:nvPr>
        </p:nvPicPr>
        <p:blipFill>
          <a:blip r:embed="rId3"/>
          <a:stretch>
            <a:fillRect/>
          </a:stretch>
        </p:blipFill>
        <p:spPr>
          <a:xfrm flipH="1">
            <a:off x="919566" y="0"/>
            <a:ext cx="10352868" cy="6891792"/>
          </a:xfrm>
        </p:spPr>
      </p:pic>
      <p:sp>
        <p:nvSpPr>
          <p:cNvPr id="6" name="Title 1">
            <a:extLst>
              <a:ext uri="{FF2B5EF4-FFF2-40B4-BE49-F238E27FC236}">
                <a16:creationId xmlns:a16="http://schemas.microsoft.com/office/drawing/2014/main" id="{2C4A1524-FD86-8041-8FB0-580787510946}"/>
              </a:ext>
            </a:extLst>
          </p:cNvPr>
          <p:cNvSpPr txBox="1">
            <a:spLocks/>
          </p:cNvSpPr>
          <p:nvPr/>
        </p:nvSpPr>
        <p:spPr>
          <a:xfrm>
            <a:off x="838200" y="3429000"/>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solidFill>
                  <a:schemeClr val="bg1"/>
                </a:solidFill>
              </a:rPr>
              <a:t>Who lives in the salt marsh?</a:t>
            </a:r>
          </a:p>
        </p:txBody>
      </p:sp>
      <p:sp>
        <p:nvSpPr>
          <p:cNvPr id="7" name="TextBox 6">
            <a:extLst>
              <a:ext uri="{FF2B5EF4-FFF2-40B4-BE49-F238E27FC236}">
                <a16:creationId xmlns:a16="http://schemas.microsoft.com/office/drawing/2014/main" id="{C0310A64-711A-254B-AD1A-C68CDC9D385B}"/>
              </a:ext>
            </a:extLst>
          </p:cNvPr>
          <p:cNvSpPr txBox="1"/>
          <p:nvPr/>
        </p:nvSpPr>
        <p:spPr>
          <a:xfrm>
            <a:off x="10059083" y="6596390"/>
            <a:ext cx="1213351" cy="261610"/>
          </a:xfrm>
          <a:prstGeom prst="rect">
            <a:avLst/>
          </a:prstGeom>
          <a:noFill/>
        </p:spPr>
        <p:txBody>
          <a:bodyPr wrap="square" rtlCol="0">
            <a:spAutoFit/>
          </a:bodyPr>
          <a:lstStyle/>
          <a:p>
            <a:r>
              <a:rPr lang="en-US" sz="1100" dirty="0">
                <a:solidFill>
                  <a:schemeClr val="bg2"/>
                </a:solidFill>
              </a:rPr>
              <a:t>Photo: E. Goetz</a:t>
            </a:r>
          </a:p>
        </p:txBody>
      </p:sp>
    </p:spTree>
    <p:extLst>
      <p:ext uri="{BB962C8B-B14F-4D97-AF65-F5344CB8AC3E}">
        <p14:creationId xmlns:p14="http://schemas.microsoft.com/office/powerpoint/2010/main" val="316912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B0C529-B3ED-1A44-9DD1-B9B33D353B0C}"/>
              </a:ext>
            </a:extLst>
          </p:cNvPr>
          <p:cNvSpPr/>
          <p:nvPr/>
        </p:nvSpPr>
        <p:spPr>
          <a:xfrm>
            <a:off x="-112212" y="-257003"/>
            <a:ext cx="12456612" cy="7115004"/>
          </a:xfrm>
          <a:prstGeom prst="rect">
            <a:avLst/>
          </a:prstGeom>
          <a:solidFill>
            <a:srgbClr val="C6D9F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E27131F-3FA2-F84B-84DA-122DF60391D2}"/>
              </a:ext>
            </a:extLst>
          </p:cNvPr>
          <p:cNvSpPr/>
          <p:nvPr/>
        </p:nvSpPr>
        <p:spPr>
          <a:xfrm>
            <a:off x="-230377" y="5027700"/>
            <a:ext cx="12893039" cy="25600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39DCB077-F65C-BD45-A27C-19F4BD08A671}"/>
              </a:ext>
            </a:extLst>
          </p:cNvPr>
          <p:cNvSpPr/>
          <p:nvPr/>
        </p:nvSpPr>
        <p:spPr>
          <a:xfrm>
            <a:off x="4257786" y="329322"/>
            <a:ext cx="3716616" cy="1138836"/>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Sea-level rise</a:t>
            </a:r>
          </a:p>
        </p:txBody>
      </p:sp>
      <p:sp>
        <p:nvSpPr>
          <p:cNvPr id="22" name="Rectangle 21">
            <a:extLst>
              <a:ext uri="{FF2B5EF4-FFF2-40B4-BE49-F238E27FC236}">
                <a16:creationId xmlns:a16="http://schemas.microsoft.com/office/drawing/2014/main" id="{B4EA673B-CB37-4846-8F46-668E8278203B}"/>
              </a:ext>
            </a:extLst>
          </p:cNvPr>
          <p:cNvSpPr/>
          <p:nvPr/>
        </p:nvSpPr>
        <p:spPr>
          <a:xfrm rot="184699">
            <a:off x="-392465" y="4857169"/>
            <a:ext cx="13300777" cy="2457792"/>
          </a:xfrm>
          <a:prstGeom prst="rect">
            <a:avLst/>
          </a:prstGeom>
          <a:solidFill>
            <a:srgbClr val="3B29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Graphic 40">
            <a:extLst>
              <a:ext uri="{FF2B5EF4-FFF2-40B4-BE49-F238E27FC236}">
                <a16:creationId xmlns:a16="http://schemas.microsoft.com/office/drawing/2014/main" id="{04AF7851-A5B2-6744-B965-DFAED693D7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4317329" y="3113357"/>
            <a:ext cx="1846316" cy="2150907"/>
          </a:xfrm>
          <a:prstGeom prst="rect">
            <a:avLst/>
          </a:prstGeom>
        </p:spPr>
      </p:pic>
      <p:pic>
        <p:nvPicPr>
          <p:cNvPr id="42" name="Graphic 41">
            <a:extLst>
              <a:ext uri="{FF2B5EF4-FFF2-40B4-BE49-F238E27FC236}">
                <a16:creationId xmlns:a16="http://schemas.microsoft.com/office/drawing/2014/main" id="{0A7F21E4-DA03-D746-8882-4A862E6F71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6308111" y="3271111"/>
            <a:ext cx="1801066" cy="2098193"/>
          </a:xfrm>
          <a:prstGeom prst="rect">
            <a:avLst/>
          </a:prstGeom>
        </p:spPr>
      </p:pic>
      <p:pic>
        <p:nvPicPr>
          <p:cNvPr id="43" name="Graphic 42">
            <a:extLst>
              <a:ext uri="{FF2B5EF4-FFF2-40B4-BE49-F238E27FC236}">
                <a16:creationId xmlns:a16="http://schemas.microsoft.com/office/drawing/2014/main" id="{BA94BD86-1772-D744-B849-0E9F645F64D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8283869" y="3480735"/>
            <a:ext cx="1625191" cy="1893303"/>
          </a:xfrm>
          <a:prstGeom prst="rect">
            <a:avLst/>
          </a:prstGeom>
        </p:spPr>
      </p:pic>
      <p:sp>
        <p:nvSpPr>
          <p:cNvPr id="11" name="TextBox 10">
            <a:extLst>
              <a:ext uri="{FF2B5EF4-FFF2-40B4-BE49-F238E27FC236}">
                <a16:creationId xmlns:a16="http://schemas.microsoft.com/office/drawing/2014/main" id="{5CE077A3-F473-3747-AD34-02A9E62C6696}"/>
              </a:ext>
            </a:extLst>
          </p:cNvPr>
          <p:cNvSpPr txBox="1"/>
          <p:nvPr/>
        </p:nvSpPr>
        <p:spPr>
          <a:xfrm>
            <a:off x="10530670" y="6483771"/>
            <a:ext cx="1415923" cy="276999"/>
          </a:xfrm>
          <a:prstGeom prst="rect">
            <a:avLst/>
          </a:prstGeom>
          <a:noFill/>
        </p:spPr>
        <p:txBody>
          <a:bodyPr wrap="square" rtlCol="0">
            <a:spAutoFit/>
          </a:bodyPr>
          <a:lstStyle/>
          <a:p>
            <a:pPr algn="ctr"/>
            <a:r>
              <a:rPr lang="en-US" sz="1200" dirty="0">
                <a:solidFill>
                  <a:schemeClr val="bg1">
                    <a:lumMod val="65000"/>
                  </a:schemeClr>
                </a:solidFill>
              </a:rPr>
              <a:t>Images c/o IAN</a:t>
            </a:r>
          </a:p>
        </p:txBody>
      </p:sp>
      <p:pic>
        <p:nvPicPr>
          <p:cNvPr id="14" name="Graphic 13">
            <a:extLst>
              <a:ext uri="{FF2B5EF4-FFF2-40B4-BE49-F238E27FC236}">
                <a16:creationId xmlns:a16="http://schemas.microsoft.com/office/drawing/2014/main" id="{564397C4-0FA2-5845-8FD7-D71565C67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76624" y="-1525699"/>
            <a:ext cx="4404601" cy="6402036"/>
          </a:xfrm>
          <a:prstGeom prst="rect">
            <a:avLst/>
          </a:prstGeom>
        </p:spPr>
      </p:pic>
      <p:pic>
        <p:nvPicPr>
          <p:cNvPr id="15" name="Graphic 14">
            <a:extLst>
              <a:ext uri="{FF2B5EF4-FFF2-40B4-BE49-F238E27FC236}">
                <a16:creationId xmlns:a16="http://schemas.microsoft.com/office/drawing/2014/main" id="{7755AF67-821A-FC41-BAF7-8F859B0D692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2294231" y="2952026"/>
            <a:ext cx="1846316" cy="2150907"/>
          </a:xfrm>
          <a:prstGeom prst="rect">
            <a:avLst/>
          </a:prstGeom>
        </p:spPr>
      </p:pic>
      <p:grpSp>
        <p:nvGrpSpPr>
          <p:cNvPr id="17" name="Group 16">
            <a:extLst>
              <a:ext uri="{FF2B5EF4-FFF2-40B4-BE49-F238E27FC236}">
                <a16:creationId xmlns:a16="http://schemas.microsoft.com/office/drawing/2014/main" id="{CE406E53-ECB0-A24B-8DA0-A5C8B2E1EF7E}"/>
              </a:ext>
            </a:extLst>
          </p:cNvPr>
          <p:cNvGrpSpPr/>
          <p:nvPr/>
        </p:nvGrpSpPr>
        <p:grpSpPr>
          <a:xfrm>
            <a:off x="3617717" y="6273398"/>
            <a:ext cx="4956564" cy="463432"/>
            <a:chOff x="3104542" y="71915"/>
            <a:chExt cx="4956564" cy="698017"/>
          </a:xfrm>
        </p:grpSpPr>
        <p:sp>
          <p:nvSpPr>
            <p:cNvPr id="18" name="TextBox 17">
              <a:extLst>
                <a:ext uri="{FF2B5EF4-FFF2-40B4-BE49-F238E27FC236}">
                  <a16:creationId xmlns:a16="http://schemas.microsoft.com/office/drawing/2014/main" id="{2FAC20FD-FC69-054F-8C95-F61BE486CB5F}"/>
                </a:ext>
              </a:extLst>
            </p:cNvPr>
            <p:cNvSpPr txBox="1"/>
            <p:nvPr/>
          </p:nvSpPr>
          <p:spPr>
            <a:xfrm>
              <a:off x="3104542" y="74576"/>
              <a:ext cx="1249435" cy="695356"/>
            </a:xfrm>
            <a:prstGeom prst="rect">
              <a:avLst/>
            </a:prstGeom>
            <a:noFill/>
          </p:spPr>
          <p:txBody>
            <a:bodyPr wrap="square" rtlCol="0">
              <a:spAutoFit/>
            </a:bodyPr>
            <a:lstStyle/>
            <a:p>
              <a:pPr algn="ctr"/>
              <a:r>
                <a:rPr lang="en-US" sz="2400" dirty="0">
                  <a:solidFill>
                    <a:schemeClr val="bg1"/>
                  </a:solidFill>
                </a:rPr>
                <a:t>FOREST</a:t>
              </a:r>
            </a:p>
          </p:txBody>
        </p:sp>
        <p:sp>
          <p:nvSpPr>
            <p:cNvPr id="19" name="Left Arrow 18">
              <a:extLst>
                <a:ext uri="{FF2B5EF4-FFF2-40B4-BE49-F238E27FC236}">
                  <a16:creationId xmlns:a16="http://schemas.microsoft.com/office/drawing/2014/main" id="{59E0C115-E821-B44D-B255-35AE4A97AC5A}"/>
                </a:ext>
              </a:extLst>
            </p:cNvPr>
            <p:cNvSpPr/>
            <p:nvPr/>
          </p:nvSpPr>
          <p:spPr>
            <a:xfrm>
              <a:off x="4390151" y="195632"/>
              <a:ext cx="1223210" cy="456343"/>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0" name="Left Arrow 19">
              <a:extLst>
                <a:ext uri="{FF2B5EF4-FFF2-40B4-BE49-F238E27FC236}">
                  <a16:creationId xmlns:a16="http://schemas.microsoft.com/office/drawing/2014/main" id="{F07C4232-DF55-5249-9F54-BB143CBFA40A}"/>
                </a:ext>
              </a:extLst>
            </p:cNvPr>
            <p:cNvSpPr/>
            <p:nvPr/>
          </p:nvSpPr>
          <p:spPr>
            <a:xfrm rot="10800000">
              <a:off x="5596989" y="195632"/>
              <a:ext cx="1223210" cy="456341"/>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1" name="TextBox 20">
              <a:extLst>
                <a:ext uri="{FF2B5EF4-FFF2-40B4-BE49-F238E27FC236}">
                  <a16:creationId xmlns:a16="http://schemas.microsoft.com/office/drawing/2014/main" id="{D9927BD2-FAE5-D743-96F7-049A826D5CF1}"/>
                </a:ext>
              </a:extLst>
            </p:cNvPr>
            <p:cNvSpPr txBox="1"/>
            <p:nvPr/>
          </p:nvSpPr>
          <p:spPr>
            <a:xfrm>
              <a:off x="6837896" y="71915"/>
              <a:ext cx="1223210" cy="695356"/>
            </a:xfrm>
            <a:prstGeom prst="rect">
              <a:avLst/>
            </a:prstGeom>
            <a:noFill/>
          </p:spPr>
          <p:txBody>
            <a:bodyPr wrap="square" rtlCol="0">
              <a:spAutoFit/>
            </a:bodyPr>
            <a:lstStyle/>
            <a:p>
              <a:pPr algn="ctr"/>
              <a:r>
                <a:rPr lang="en-US" sz="2400" dirty="0">
                  <a:solidFill>
                    <a:schemeClr val="bg1"/>
                  </a:solidFill>
                </a:rPr>
                <a:t>OCEAN</a:t>
              </a:r>
            </a:p>
          </p:txBody>
        </p:sp>
      </p:grpSp>
    </p:spTree>
    <p:extLst>
      <p:ext uri="{BB962C8B-B14F-4D97-AF65-F5344CB8AC3E}">
        <p14:creationId xmlns:p14="http://schemas.microsoft.com/office/powerpoint/2010/main" val="3710346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4.375E-6 4.07407E-6 L 0.00013 -0.10209 " pathEditMode="relative" rAng="0" ptsTypes="AA">
                                      <p:cBhvr>
                                        <p:cTn id="6" dur="2000" fill="hold"/>
                                        <p:tgtEl>
                                          <p:spTgt spid="8"/>
                                        </p:tgtEl>
                                        <p:attrNameLst>
                                          <p:attrName>ppt_x</p:attrName>
                                          <p:attrName>ppt_y</p:attrName>
                                        </p:attrNameLst>
                                      </p:cBhvr>
                                      <p:rCtr x="0" y="-51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B0C529-B3ED-1A44-9DD1-B9B33D353B0C}"/>
              </a:ext>
            </a:extLst>
          </p:cNvPr>
          <p:cNvSpPr/>
          <p:nvPr/>
        </p:nvSpPr>
        <p:spPr>
          <a:xfrm>
            <a:off x="-112212" y="-257003"/>
            <a:ext cx="12456612" cy="7115004"/>
          </a:xfrm>
          <a:prstGeom prst="rect">
            <a:avLst/>
          </a:prstGeom>
          <a:solidFill>
            <a:srgbClr val="C6D9F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E27131F-3FA2-F84B-84DA-122DF60391D2}"/>
              </a:ext>
            </a:extLst>
          </p:cNvPr>
          <p:cNvSpPr/>
          <p:nvPr/>
        </p:nvSpPr>
        <p:spPr>
          <a:xfrm>
            <a:off x="-230377" y="4320207"/>
            <a:ext cx="12893039" cy="25600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39DCB077-F65C-BD45-A27C-19F4BD08A671}"/>
              </a:ext>
            </a:extLst>
          </p:cNvPr>
          <p:cNvSpPr/>
          <p:nvPr/>
        </p:nvSpPr>
        <p:spPr>
          <a:xfrm>
            <a:off x="4257786" y="329322"/>
            <a:ext cx="3716616" cy="1138836"/>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Sea-level rise</a:t>
            </a:r>
          </a:p>
        </p:txBody>
      </p:sp>
      <p:sp>
        <p:nvSpPr>
          <p:cNvPr id="22" name="Rectangle 21">
            <a:extLst>
              <a:ext uri="{FF2B5EF4-FFF2-40B4-BE49-F238E27FC236}">
                <a16:creationId xmlns:a16="http://schemas.microsoft.com/office/drawing/2014/main" id="{B4EA673B-CB37-4846-8F46-668E8278203B}"/>
              </a:ext>
            </a:extLst>
          </p:cNvPr>
          <p:cNvSpPr/>
          <p:nvPr/>
        </p:nvSpPr>
        <p:spPr>
          <a:xfrm rot="184699">
            <a:off x="-392465" y="4857169"/>
            <a:ext cx="13300777" cy="2457792"/>
          </a:xfrm>
          <a:prstGeom prst="rect">
            <a:avLst/>
          </a:prstGeom>
          <a:solidFill>
            <a:srgbClr val="3B29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Graphic 40">
            <a:extLst>
              <a:ext uri="{FF2B5EF4-FFF2-40B4-BE49-F238E27FC236}">
                <a16:creationId xmlns:a16="http://schemas.microsoft.com/office/drawing/2014/main" id="{04AF7851-A5B2-6744-B965-DFAED693D7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4317329" y="3113357"/>
            <a:ext cx="1846316" cy="2150907"/>
          </a:xfrm>
          <a:prstGeom prst="rect">
            <a:avLst/>
          </a:prstGeom>
        </p:spPr>
      </p:pic>
      <p:pic>
        <p:nvPicPr>
          <p:cNvPr id="42" name="Graphic 41">
            <a:extLst>
              <a:ext uri="{FF2B5EF4-FFF2-40B4-BE49-F238E27FC236}">
                <a16:creationId xmlns:a16="http://schemas.microsoft.com/office/drawing/2014/main" id="{0A7F21E4-DA03-D746-8882-4A862E6F71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6308111" y="3271111"/>
            <a:ext cx="1801066" cy="2098193"/>
          </a:xfrm>
          <a:prstGeom prst="rect">
            <a:avLst/>
          </a:prstGeom>
        </p:spPr>
      </p:pic>
      <p:pic>
        <p:nvPicPr>
          <p:cNvPr id="43" name="Graphic 42">
            <a:extLst>
              <a:ext uri="{FF2B5EF4-FFF2-40B4-BE49-F238E27FC236}">
                <a16:creationId xmlns:a16="http://schemas.microsoft.com/office/drawing/2014/main" id="{BA94BD86-1772-D744-B849-0E9F645F64D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8283869" y="3480735"/>
            <a:ext cx="1625191" cy="1893303"/>
          </a:xfrm>
          <a:prstGeom prst="rect">
            <a:avLst/>
          </a:prstGeom>
        </p:spPr>
      </p:pic>
      <p:pic>
        <p:nvPicPr>
          <p:cNvPr id="44" name="Graphic 43">
            <a:extLst>
              <a:ext uri="{FF2B5EF4-FFF2-40B4-BE49-F238E27FC236}">
                <a16:creationId xmlns:a16="http://schemas.microsoft.com/office/drawing/2014/main" id="{5B4D244B-1071-3F4F-B26C-AB9DF98BB7E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2294231" y="2952026"/>
            <a:ext cx="1846316" cy="2150907"/>
          </a:xfrm>
          <a:prstGeom prst="rect">
            <a:avLst/>
          </a:prstGeom>
        </p:spPr>
      </p:pic>
      <p:sp>
        <p:nvSpPr>
          <p:cNvPr id="11" name="TextBox 10">
            <a:extLst>
              <a:ext uri="{FF2B5EF4-FFF2-40B4-BE49-F238E27FC236}">
                <a16:creationId xmlns:a16="http://schemas.microsoft.com/office/drawing/2014/main" id="{94E29784-83DE-F14E-8EEE-496389D807EC}"/>
              </a:ext>
            </a:extLst>
          </p:cNvPr>
          <p:cNvSpPr txBox="1"/>
          <p:nvPr/>
        </p:nvSpPr>
        <p:spPr>
          <a:xfrm>
            <a:off x="10530670" y="6483771"/>
            <a:ext cx="1415923" cy="276999"/>
          </a:xfrm>
          <a:prstGeom prst="rect">
            <a:avLst/>
          </a:prstGeom>
          <a:noFill/>
        </p:spPr>
        <p:txBody>
          <a:bodyPr wrap="square" rtlCol="0">
            <a:spAutoFit/>
          </a:bodyPr>
          <a:lstStyle/>
          <a:p>
            <a:pPr algn="ctr"/>
            <a:r>
              <a:rPr lang="en-US" sz="1200" dirty="0">
                <a:solidFill>
                  <a:schemeClr val="bg1">
                    <a:lumMod val="65000"/>
                  </a:schemeClr>
                </a:solidFill>
              </a:rPr>
              <a:t>Images c/o IAN</a:t>
            </a:r>
          </a:p>
        </p:txBody>
      </p:sp>
      <p:pic>
        <p:nvPicPr>
          <p:cNvPr id="47" name="Graphic 46">
            <a:extLst>
              <a:ext uri="{FF2B5EF4-FFF2-40B4-BE49-F238E27FC236}">
                <a16:creationId xmlns:a16="http://schemas.microsoft.com/office/drawing/2014/main" id="{B78D21D4-6A17-7C4C-B663-6ABCCEB1760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76624" y="-1525699"/>
            <a:ext cx="4404601" cy="6402036"/>
          </a:xfrm>
          <a:prstGeom prst="rect">
            <a:avLst/>
          </a:prstGeom>
        </p:spPr>
      </p:pic>
      <p:grpSp>
        <p:nvGrpSpPr>
          <p:cNvPr id="48" name="Group 47">
            <a:extLst>
              <a:ext uri="{FF2B5EF4-FFF2-40B4-BE49-F238E27FC236}">
                <a16:creationId xmlns:a16="http://schemas.microsoft.com/office/drawing/2014/main" id="{D5D47DB6-AD5F-9E44-BF14-FFEA5A10B44F}"/>
              </a:ext>
            </a:extLst>
          </p:cNvPr>
          <p:cNvGrpSpPr/>
          <p:nvPr/>
        </p:nvGrpSpPr>
        <p:grpSpPr>
          <a:xfrm>
            <a:off x="3617717" y="6273398"/>
            <a:ext cx="4956564" cy="463432"/>
            <a:chOff x="3104542" y="71915"/>
            <a:chExt cx="4956564" cy="698017"/>
          </a:xfrm>
        </p:grpSpPr>
        <p:sp>
          <p:nvSpPr>
            <p:cNvPr id="49" name="TextBox 48">
              <a:extLst>
                <a:ext uri="{FF2B5EF4-FFF2-40B4-BE49-F238E27FC236}">
                  <a16:creationId xmlns:a16="http://schemas.microsoft.com/office/drawing/2014/main" id="{2B35A38E-FBDD-4248-B027-583C126BAC3B}"/>
                </a:ext>
              </a:extLst>
            </p:cNvPr>
            <p:cNvSpPr txBox="1"/>
            <p:nvPr/>
          </p:nvSpPr>
          <p:spPr>
            <a:xfrm>
              <a:off x="3104542" y="74576"/>
              <a:ext cx="1249435" cy="695356"/>
            </a:xfrm>
            <a:prstGeom prst="rect">
              <a:avLst/>
            </a:prstGeom>
            <a:noFill/>
          </p:spPr>
          <p:txBody>
            <a:bodyPr wrap="square" rtlCol="0">
              <a:spAutoFit/>
            </a:bodyPr>
            <a:lstStyle/>
            <a:p>
              <a:pPr algn="ctr"/>
              <a:r>
                <a:rPr lang="en-US" sz="2400" dirty="0">
                  <a:solidFill>
                    <a:schemeClr val="bg1"/>
                  </a:solidFill>
                </a:rPr>
                <a:t>FOREST</a:t>
              </a:r>
            </a:p>
          </p:txBody>
        </p:sp>
        <p:sp>
          <p:nvSpPr>
            <p:cNvPr id="50" name="Left Arrow 49">
              <a:extLst>
                <a:ext uri="{FF2B5EF4-FFF2-40B4-BE49-F238E27FC236}">
                  <a16:creationId xmlns:a16="http://schemas.microsoft.com/office/drawing/2014/main" id="{974911CA-D20F-1E48-9765-B8A07F2B3D81}"/>
                </a:ext>
              </a:extLst>
            </p:cNvPr>
            <p:cNvSpPr/>
            <p:nvPr/>
          </p:nvSpPr>
          <p:spPr>
            <a:xfrm>
              <a:off x="4390151" y="195632"/>
              <a:ext cx="1223210" cy="456343"/>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51" name="Left Arrow 50">
              <a:extLst>
                <a:ext uri="{FF2B5EF4-FFF2-40B4-BE49-F238E27FC236}">
                  <a16:creationId xmlns:a16="http://schemas.microsoft.com/office/drawing/2014/main" id="{98FC1CA3-8704-1349-8F7D-8F3BD398A4D7}"/>
                </a:ext>
              </a:extLst>
            </p:cNvPr>
            <p:cNvSpPr/>
            <p:nvPr/>
          </p:nvSpPr>
          <p:spPr>
            <a:xfrm rot="10800000">
              <a:off x="5596989" y="195632"/>
              <a:ext cx="1223210" cy="456341"/>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52" name="TextBox 51">
              <a:extLst>
                <a:ext uri="{FF2B5EF4-FFF2-40B4-BE49-F238E27FC236}">
                  <a16:creationId xmlns:a16="http://schemas.microsoft.com/office/drawing/2014/main" id="{1A3A20C7-118D-3948-8E8E-DE12B13CC929}"/>
                </a:ext>
              </a:extLst>
            </p:cNvPr>
            <p:cNvSpPr txBox="1"/>
            <p:nvPr/>
          </p:nvSpPr>
          <p:spPr>
            <a:xfrm>
              <a:off x="6837896" y="71915"/>
              <a:ext cx="1223210" cy="695356"/>
            </a:xfrm>
            <a:prstGeom prst="rect">
              <a:avLst/>
            </a:prstGeom>
            <a:noFill/>
          </p:spPr>
          <p:txBody>
            <a:bodyPr wrap="square" rtlCol="0">
              <a:spAutoFit/>
            </a:bodyPr>
            <a:lstStyle/>
            <a:p>
              <a:pPr algn="ctr"/>
              <a:r>
                <a:rPr lang="en-US" sz="2400" dirty="0">
                  <a:solidFill>
                    <a:schemeClr val="bg1"/>
                  </a:solidFill>
                </a:rPr>
                <a:t>OCEAN</a:t>
              </a:r>
            </a:p>
          </p:txBody>
        </p:sp>
      </p:grpSp>
    </p:spTree>
    <p:extLst>
      <p:ext uri="{BB962C8B-B14F-4D97-AF65-F5344CB8AC3E}">
        <p14:creationId xmlns:p14="http://schemas.microsoft.com/office/powerpoint/2010/main" val="301544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4.375E-6 4.81481E-6 L 0.00013 0.06504 " pathEditMode="relative" rAng="0" ptsTypes="AA">
                                      <p:cBhvr>
                                        <p:cTn id="6" dur="2000" fill="hold"/>
                                        <p:tgtEl>
                                          <p:spTgt spid="8"/>
                                        </p:tgtEl>
                                        <p:attrNameLst>
                                          <p:attrName>ppt_x</p:attrName>
                                          <p:attrName>ppt_y</p:attrName>
                                        </p:attrNameLst>
                                      </p:cBhvr>
                                      <p:rCtr x="0" y="3241"/>
                                    </p:animMotion>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B0C529-B3ED-1A44-9DD1-B9B33D353B0C}"/>
              </a:ext>
            </a:extLst>
          </p:cNvPr>
          <p:cNvSpPr/>
          <p:nvPr/>
        </p:nvSpPr>
        <p:spPr>
          <a:xfrm>
            <a:off x="-112212" y="-257003"/>
            <a:ext cx="12456612" cy="7115004"/>
          </a:xfrm>
          <a:prstGeom prst="rect">
            <a:avLst/>
          </a:prstGeom>
          <a:solidFill>
            <a:srgbClr val="C6D9F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E27131F-3FA2-F84B-84DA-122DF60391D2}"/>
              </a:ext>
            </a:extLst>
          </p:cNvPr>
          <p:cNvSpPr/>
          <p:nvPr/>
        </p:nvSpPr>
        <p:spPr>
          <a:xfrm>
            <a:off x="-230377" y="4320207"/>
            <a:ext cx="12893039" cy="25600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39DCB077-F65C-BD45-A27C-19F4BD08A671}"/>
              </a:ext>
            </a:extLst>
          </p:cNvPr>
          <p:cNvSpPr/>
          <p:nvPr/>
        </p:nvSpPr>
        <p:spPr>
          <a:xfrm>
            <a:off x="4257786" y="329322"/>
            <a:ext cx="3716616" cy="1138836"/>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Sea-level rise</a:t>
            </a:r>
          </a:p>
        </p:txBody>
      </p:sp>
      <p:sp>
        <p:nvSpPr>
          <p:cNvPr id="22" name="Rectangle 21">
            <a:extLst>
              <a:ext uri="{FF2B5EF4-FFF2-40B4-BE49-F238E27FC236}">
                <a16:creationId xmlns:a16="http://schemas.microsoft.com/office/drawing/2014/main" id="{B4EA673B-CB37-4846-8F46-668E8278203B}"/>
              </a:ext>
            </a:extLst>
          </p:cNvPr>
          <p:cNvSpPr/>
          <p:nvPr/>
        </p:nvSpPr>
        <p:spPr>
          <a:xfrm rot="184699">
            <a:off x="-392465" y="4857169"/>
            <a:ext cx="13300777" cy="2457792"/>
          </a:xfrm>
          <a:prstGeom prst="rect">
            <a:avLst/>
          </a:prstGeom>
          <a:solidFill>
            <a:srgbClr val="3B29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Graphic 40">
            <a:extLst>
              <a:ext uri="{FF2B5EF4-FFF2-40B4-BE49-F238E27FC236}">
                <a16:creationId xmlns:a16="http://schemas.microsoft.com/office/drawing/2014/main" id="{04AF7851-A5B2-6744-B965-DFAED693D7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4317329" y="3113357"/>
            <a:ext cx="1846316" cy="2150907"/>
          </a:xfrm>
          <a:prstGeom prst="rect">
            <a:avLst/>
          </a:prstGeom>
        </p:spPr>
      </p:pic>
      <p:pic>
        <p:nvPicPr>
          <p:cNvPr id="42" name="Graphic 41">
            <a:extLst>
              <a:ext uri="{FF2B5EF4-FFF2-40B4-BE49-F238E27FC236}">
                <a16:creationId xmlns:a16="http://schemas.microsoft.com/office/drawing/2014/main" id="{0A7F21E4-DA03-D746-8882-4A862E6F71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6308111" y="3271111"/>
            <a:ext cx="1801066" cy="2098193"/>
          </a:xfrm>
          <a:prstGeom prst="rect">
            <a:avLst/>
          </a:prstGeom>
        </p:spPr>
      </p:pic>
      <p:pic>
        <p:nvPicPr>
          <p:cNvPr id="44" name="Graphic 43">
            <a:extLst>
              <a:ext uri="{FF2B5EF4-FFF2-40B4-BE49-F238E27FC236}">
                <a16:creationId xmlns:a16="http://schemas.microsoft.com/office/drawing/2014/main" id="{5B4D244B-1071-3F4F-B26C-AB9DF98BB7E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2294231" y="2952026"/>
            <a:ext cx="1846316" cy="2150907"/>
          </a:xfrm>
          <a:prstGeom prst="rect">
            <a:avLst/>
          </a:prstGeom>
        </p:spPr>
      </p:pic>
      <p:sp>
        <p:nvSpPr>
          <p:cNvPr id="11" name="TextBox 10">
            <a:extLst>
              <a:ext uri="{FF2B5EF4-FFF2-40B4-BE49-F238E27FC236}">
                <a16:creationId xmlns:a16="http://schemas.microsoft.com/office/drawing/2014/main" id="{94E29784-83DE-F14E-8EEE-496389D807EC}"/>
              </a:ext>
            </a:extLst>
          </p:cNvPr>
          <p:cNvSpPr txBox="1"/>
          <p:nvPr/>
        </p:nvSpPr>
        <p:spPr>
          <a:xfrm>
            <a:off x="10530670" y="6483771"/>
            <a:ext cx="1415923" cy="276999"/>
          </a:xfrm>
          <a:prstGeom prst="rect">
            <a:avLst/>
          </a:prstGeom>
          <a:noFill/>
        </p:spPr>
        <p:txBody>
          <a:bodyPr wrap="square" rtlCol="0">
            <a:spAutoFit/>
          </a:bodyPr>
          <a:lstStyle/>
          <a:p>
            <a:pPr algn="ctr"/>
            <a:r>
              <a:rPr lang="en-US" sz="1200" dirty="0">
                <a:solidFill>
                  <a:schemeClr val="bg1">
                    <a:lumMod val="65000"/>
                  </a:schemeClr>
                </a:solidFill>
              </a:rPr>
              <a:t>Images c/o IAN</a:t>
            </a:r>
          </a:p>
        </p:txBody>
      </p:sp>
      <p:grpSp>
        <p:nvGrpSpPr>
          <p:cNvPr id="12" name="Graphic 3">
            <a:extLst>
              <a:ext uri="{FF2B5EF4-FFF2-40B4-BE49-F238E27FC236}">
                <a16:creationId xmlns:a16="http://schemas.microsoft.com/office/drawing/2014/main" id="{7106C5E1-F385-D540-9ABD-C4BB403CB68D}"/>
              </a:ext>
            </a:extLst>
          </p:cNvPr>
          <p:cNvGrpSpPr/>
          <p:nvPr/>
        </p:nvGrpSpPr>
        <p:grpSpPr>
          <a:xfrm flipH="1">
            <a:off x="-599749" y="123986"/>
            <a:ext cx="2740617" cy="4918598"/>
            <a:chOff x="2207329" y="1310685"/>
            <a:chExt cx="1926301" cy="4484401"/>
          </a:xfrm>
        </p:grpSpPr>
        <p:sp>
          <p:nvSpPr>
            <p:cNvPr id="13" name="Freeform 12">
              <a:extLst>
                <a:ext uri="{FF2B5EF4-FFF2-40B4-BE49-F238E27FC236}">
                  <a16:creationId xmlns:a16="http://schemas.microsoft.com/office/drawing/2014/main" id="{802E46AD-CC9F-D645-8224-57D428B986D8}"/>
                </a:ext>
              </a:extLst>
            </p:cNvPr>
            <p:cNvSpPr/>
            <p:nvPr/>
          </p:nvSpPr>
          <p:spPr>
            <a:xfrm>
              <a:off x="3316154" y="1631259"/>
              <a:ext cx="633006" cy="499241"/>
            </a:xfrm>
            <a:custGeom>
              <a:avLst/>
              <a:gdLst>
                <a:gd name="connsiteX0" fmla="*/ 480668 w 633006"/>
                <a:gd name="connsiteY0" fmla="*/ 10405 h 499241"/>
                <a:gd name="connsiteX1" fmla="*/ 474436 w 633006"/>
                <a:gd name="connsiteY1" fmla="*/ 44513 h 499241"/>
                <a:gd name="connsiteX2" fmla="*/ 518215 w 633006"/>
                <a:gd name="connsiteY2" fmla="*/ 71643 h 499241"/>
                <a:gd name="connsiteX3" fmla="*/ 558236 w 633006"/>
                <a:gd name="connsiteY3" fmla="*/ 41842 h 499241"/>
                <a:gd name="connsiteX4" fmla="*/ 533792 w 633006"/>
                <a:gd name="connsiteY4" fmla="*/ 76358 h 499241"/>
                <a:gd name="connsiteX5" fmla="*/ 505703 w 633006"/>
                <a:gd name="connsiteY5" fmla="*/ 108174 h 499241"/>
                <a:gd name="connsiteX6" fmla="*/ 493038 w 633006"/>
                <a:gd name="connsiteY6" fmla="*/ 155942 h 499241"/>
                <a:gd name="connsiteX7" fmla="*/ 530623 w 633006"/>
                <a:gd name="connsiteY7" fmla="*/ 135352 h 499241"/>
                <a:gd name="connsiteX8" fmla="*/ 590017 w 633006"/>
                <a:gd name="connsiteY8" fmla="*/ 128612 h 499241"/>
                <a:gd name="connsiteX9" fmla="*/ 630618 w 633006"/>
                <a:gd name="connsiteY9" fmla="*/ 117167 h 499241"/>
                <a:gd name="connsiteX10" fmla="*/ 632588 w 633006"/>
                <a:gd name="connsiteY10" fmla="*/ 113897 h 499241"/>
                <a:gd name="connsiteX11" fmla="*/ 590017 w 633006"/>
                <a:gd name="connsiteY11" fmla="*/ 149012 h 499241"/>
                <a:gd name="connsiteX12" fmla="*/ 540015 w 633006"/>
                <a:gd name="connsiteY12" fmla="*/ 151369 h 499241"/>
                <a:gd name="connsiteX13" fmla="*/ 505703 w 633006"/>
                <a:gd name="connsiteY13" fmla="*/ 169526 h 499241"/>
                <a:gd name="connsiteX14" fmla="*/ 590017 w 633006"/>
                <a:gd name="connsiteY14" fmla="*/ 180857 h 499241"/>
                <a:gd name="connsiteX15" fmla="*/ 496302 w 633006"/>
                <a:gd name="connsiteY15" fmla="*/ 178633 h 499241"/>
                <a:gd name="connsiteX16" fmla="*/ 480668 w 633006"/>
                <a:gd name="connsiteY16" fmla="*/ 205886 h 499241"/>
                <a:gd name="connsiteX17" fmla="*/ 440115 w 633006"/>
                <a:gd name="connsiteY17" fmla="*/ 249063 h 499241"/>
                <a:gd name="connsiteX18" fmla="*/ 352737 w 633006"/>
                <a:gd name="connsiteY18" fmla="*/ 267352 h 499241"/>
                <a:gd name="connsiteX19" fmla="*/ 259022 w 633006"/>
                <a:gd name="connsiteY19" fmla="*/ 351556 h 499241"/>
                <a:gd name="connsiteX20" fmla="*/ 199733 w 633006"/>
                <a:gd name="connsiteY20" fmla="*/ 381044 h 499241"/>
                <a:gd name="connsiteX21" fmla="*/ 140387 w 633006"/>
                <a:gd name="connsiteY21" fmla="*/ 419762 h 499241"/>
                <a:gd name="connsiteX22" fmla="*/ 84314 w 633006"/>
                <a:gd name="connsiteY22" fmla="*/ 435656 h 499241"/>
                <a:gd name="connsiteX23" fmla="*/ 56073 w 633006"/>
                <a:gd name="connsiteY23" fmla="*/ 465172 h 499241"/>
                <a:gd name="connsiteX24" fmla="*/ 0 w 633006"/>
                <a:gd name="connsiteY24" fmla="*/ 499241 h 499241"/>
                <a:gd name="connsiteX25" fmla="*/ 0 w 633006"/>
                <a:gd name="connsiteY25" fmla="*/ 451578 h 499241"/>
                <a:gd name="connsiteX26" fmla="*/ 62296 w 633006"/>
                <a:gd name="connsiteY26" fmla="*/ 410550 h 499241"/>
                <a:gd name="connsiteX27" fmla="*/ 106170 w 633006"/>
                <a:gd name="connsiteY27" fmla="*/ 401443 h 499241"/>
                <a:gd name="connsiteX28" fmla="*/ 152842 w 633006"/>
                <a:gd name="connsiteY28" fmla="*/ 381034 h 499241"/>
                <a:gd name="connsiteX29" fmla="*/ 237109 w 633006"/>
                <a:gd name="connsiteY29" fmla="*/ 344598 h 499241"/>
                <a:gd name="connsiteX30" fmla="*/ 299614 w 633006"/>
                <a:gd name="connsiteY30" fmla="*/ 290081 h 499241"/>
                <a:gd name="connsiteX31" fmla="*/ 362119 w 633006"/>
                <a:gd name="connsiteY31" fmla="*/ 244566 h 499241"/>
                <a:gd name="connsiteX32" fmla="*/ 430752 w 633006"/>
                <a:gd name="connsiteY32" fmla="*/ 228615 h 499241"/>
                <a:gd name="connsiteX33" fmla="*/ 468289 w 633006"/>
                <a:gd name="connsiteY33" fmla="*/ 176351 h 499241"/>
                <a:gd name="connsiteX34" fmla="*/ 471353 w 633006"/>
                <a:gd name="connsiteY34" fmla="*/ 140019 h 499241"/>
                <a:gd name="connsiteX35" fmla="*/ 483818 w 633006"/>
                <a:gd name="connsiteY35" fmla="*/ 101216 h 499241"/>
                <a:gd name="connsiteX36" fmla="*/ 499451 w 633006"/>
                <a:gd name="connsiteY36" fmla="*/ 80816 h 499241"/>
                <a:gd name="connsiteX37" fmla="*/ 461914 w 633006"/>
                <a:gd name="connsiteY37" fmla="*/ 44484 h 499241"/>
                <a:gd name="connsiteX38" fmla="*/ 468299 w 633006"/>
                <a:gd name="connsiteY38" fmla="*/ 3456 h 499241"/>
                <a:gd name="connsiteX39" fmla="*/ 493742 w 633006"/>
                <a:gd name="connsiteY39" fmla="*/ 500 h 499241"/>
                <a:gd name="connsiteX40" fmla="*/ 480516 w 633006"/>
                <a:gd name="connsiteY40" fmla="*/ 10472 h 499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33006" h="499241">
                  <a:moveTo>
                    <a:pt x="480668" y="10405"/>
                  </a:moveTo>
                  <a:cubicBezTo>
                    <a:pt x="470544" y="12040"/>
                    <a:pt x="467271" y="36138"/>
                    <a:pt x="474436" y="44513"/>
                  </a:cubicBezTo>
                  <a:cubicBezTo>
                    <a:pt x="481658" y="52859"/>
                    <a:pt x="518215" y="71643"/>
                    <a:pt x="518215" y="71643"/>
                  </a:cubicBezTo>
                  <a:cubicBezTo>
                    <a:pt x="518215" y="71643"/>
                    <a:pt x="554297" y="38990"/>
                    <a:pt x="558236" y="41842"/>
                  </a:cubicBezTo>
                  <a:cubicBezTo>
                    <a:pt x="549825" y="55330"/>
                    <a:pt x="541052" y="70217"/>
                    <a:pt x="533792" y="76358"/>
                  </a:cubicBezTo>
                  <a:cubicBezTo>
                    <a:pt x="519719" y="87898"/>
                    <a:pt x="505703" y="108174"/>
                    <a:pt x="505703" y="108174"/>
                  </a:cubicBezTo>
                  <a:lnTo>
                    <a:pt x="493038" y="155942"/>
                  </a:lnTo>
                  <a:cubicBezTo>
                    <a:pt x="493038" y="155942"/>
                    <a:pt x="522259" y="139012"/>
                    <a:pt x="530623" y="135352"/>
                  </a:cubicBezTo>
                  <a:cubicBezTo>
                    <a:pt x="539035" y="131673"/>
                    <a:pt x="569350" y="131873"/>
                    <a:pt x="590017" y="128612"/>
                  </a:cubicBezTo>
                  <a:cubicBezTo>
                    <a:pt x="610522" y="125361"/>
                    <a:pt x="624433" y="124715"/>
                    <a:pt x="630618" y="117167"/>
                  </a:cubicBezTo>
                  <a:cubicBezTo>
                    <a:pt x="631398" y="116159"/>
                    <a:pt x="632064" y="115009"/>
                    <a:pt x="632588" y="113897"/>
                  </a:cubicBezTo>
                  <a:cubicBezTo>
                    <a:pt x="637212" y="119600"/>
                    <a:pt x="602320" y="150229"/>
                    <a:pt x="590017" y="149012"/>
                  </a:cubicBezTo>
                  <a:cubicBezTo>
                    <a:pt x="575164" y="147586"/>
                    <a:pt x="549672" y="149012"/>
                    <a:pt x="540015" y="151369"/>
                  </a:cubicBezTo>
                  <a:cubicBezTo>
                    <a:pt x="530300" y="153527"/>
                    <a:pt x="505703" y="169526"/>
                    <a:pt x="505703" y="169526"/>
                  </a:cubicBezTo>
                  <a:cubicBezTo>
                    <a:pt x="505703" y="169526"/>
                    <a:pt x="588875" y="177692"/>
                    <a:pt x="590017" y="180857"/>
                  </a:cubicBezTo>
                  <a:cubicBezTo>
                    <a:pt x="590902" y="184127"/>
                    <a:pt x="504970" y="179431"/>
                    <a:pt x="496302" y="178633"/>
                  </a:cubicBezTo>
                  <a:cubicBezTo>
                    <a:pt x="487738" y="177796"/>
                    <a:pt x="480668" y="205886"/>
                    <a:pt x="480668" y="205886"/>
                  </a:cubicBezTo>
                  <a:cubicBezTo>
                    <a:pt x="480668" y="205886"/>
                    <a:pt x="463379" y="243540"/>
                    <a:pt x="440115" y="249063"/>
                  </a:cubicBezTo>
                  <a:cubicBezTo>
                    <a:pt x="416860" y="254776"/>
                    <a:pt x="365202" y="260688"/>
                    <a:pt x="352737" y="267352"/>
                  </a:cubicBezTo>
                  <a:cubicBezTo>
                    <a:pt x="340272" y="273987"/>
                    <a:pt x="278756" y="339293"/>
                    <a:pt x="259022" y="351556"/>
                  </a:cubicBezTo>
                  <a:cubicBezTo>
                    <a:pt x="239297" y="363591"/>
                    <a:pt x="208040" y="370758"/>
                    <a:pt x="199733" y="381044"/>
                  </a:cubicBezTo>
                  <a:cubicBezTo>
                    <a:pt x="191379" y="391263"/>
                    <a:pt x="151443" y="419762"/>
                    <a:pt x="140387" y="419762"/>
                  </a:cubicBezTo>
                  <a:cubicBezTo>
                    <a:pt x="129330" y="419762"/>
                    <a:pt x="96465" y="428526"/>
                    <a:pt x="84314" y="435656"/>
                  </a:cubicBezTo>
                  <a:cubicBezTo>
                    <a:pt x="71954" y="442604"/>
                    <a:pt x="66711" y="459544"/>
                    <a:pt x="56073" y="465172"/>
                  </a:cubicBezTo>
                  <a:cubicBezTo>
                    <a:pt x="45530" y="470875"/>
                    <a:pt x="0" y="499241"/>
                    <a:pt x="0" y="499241"/>
                  </a:cubicBezTo>
                  <a:lnTo>
                    <a:pt x="0" y="451578"/>
                  </a:lnTo>
                  <a:cubicBezTo>
                    <a:pt x="0" y="451578"/>
                    <a:pt x="49013" y="415142"/>
                    <a:pt x="62296" y="410550"/>
                  </a:cubicBezTo>
                  <a:cubicBezTo>
                    <a:pt x="75693" y="406063"/>
                    <a:pt x="98073" y="402270"/>
                    <a:pt x="106170" y="401443"/>
                  </a:cubicBezTo>
                  <a:cubicBezTo>
                    <a:pt x="114068" y="400740"/>
                    <a:pt x="137428" y="392261"/>
                    <a:pt x="152842" y="381034"/>
                  </a:cubicBezTo>
                  <a:cubicBezTo>
                    <a:pt x="168361" y="369703"/>
                    <a:pt x="223863" y="346546"/>
                    <a:pt x="237109" y="344598"/>
                  </a:cubicBezTo>
                  <a:cubicBezTo>
                    <a:pt x="250506" y="342782"/>
                    <a:pt x="298367" y="299283"/>
                    <a:pt x="299614" y="290081"/>
                  </a:cubicBezTo>
                  <a:cubicBezTo>
                    <a:pt x="300917" y="280898"/>
                    <a:pt x="341614" y="244956"/>
                    <a:pt x="362119" y="244566"/>
                  </a:cubicBezTo>
                  <a:cubicBezTo>
                    <a:pt x="382529" y="244129"/>
                    <a:pt x="419809" y="233235"/>
                    <a:pt x="430752" y="228615"/>
                  </a:cubicBezTo>
                  <a:cubicBezTo>
                    <a:pt x="441704" y="224128"/>
                    <a:pt x="461905" y="190049"/>
                    <a:pt x="468289" y="176351"/>
                  </a:cubicBezTo>
                  <a:cubicBezTo>
                    <a:pt x="474417" y="162682"/>
                    <a:pt x="469174" y="147567"/>
                    <a:pt x="471353" y="140019"/>
                  </a:cubicBezTo>
                  <a:cubicBezTo>
                    <a:pt x="473484" y="132243"/>
                    <a:pt x="479041" y="106121"/>
                    <a:pt x="483818" y="101216"/>
                  </a:cubicBezTo>
                  <a:cubicBezTo>
                    <a:pt x="488490" y="96425"/>
                    <a:pt x="499451" y="80816"/>
                    <a:pt x="499451" y="80816"/>
                  </a:cubicBezTo>
                  <a:cubicBezTo>
                    <a:pt x="499451" y="80816"/>
                    <a:pt x="467252" y="60378"/>
                    <a:pt x="461914" y="44484"/>
                  </a:cubicBezTo>
                  <a:cubicBezTo>
                    <a:pt x="456671" y="28448"/>
                    <a:pt x="455786" y="4264"/>
                    <a:pt x="468299" y="3456"/>
                  </a:cubicBezTo>
                  <a:cubicBezTo>
                    <a:pt x="475416" y="3019"/>
                    <a:pt x="490155" y="-1477"/>
                    <a:pt x="493742" y="500"/>
                  </a:cubicBezTo>
                  <a:cubicBezTo>
                    <a:pt x="490317" y="5158"/>
                    <a:pt x="485274" y="9645"/>
                    <a:pt x="480516" y="10472"/>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A303439-80BC-6643-BEF5-7ECD29DCF6E0}"/>
                </a:ext>
              </a:extLst>
            </p:cNvPr>
            <p:cNvSpPr/>
            <p:nvPr/>
          </p:nvSpPr>
          <p:spPr>
            <a:xfrm>
              <a:off x="2331103" y="1868367"/>
              <a:ext cx="998248" cy="787196"/>
            </a:xfrm>
            <a:custGeom>
              <a:avLst/>
              <a:gdLst>
                <a:gd name="connsiteX0" fmla="*/ 240336 w 998248"/>
                <a:gd name="connsiteY0" fmla="*/ 16252 h 787196"/>
                <a:gd name="connsiteX1" fmla="*/ 250146 w 998248"/>
                <a:gd name="connsiteY1" fmla="*/ 69932 h 787196"/>
                <a:gd name="connsiteX2" fmla="*/ 181276 w 998248"/>
                <a:gd name="connsiteY2" fmla="*/ 113042 h 787196"/>
                <a:gd name="connsiteX3" fmla="*/ 117990 w 998248"/>
                <a:gd name="connsiteY3" fmla="*/ 65968 h 787196"/>
                <a:gd name="connsiteX4" fmla="*/ 156536 w 998248"/>
                <a:gd name="connsiteY4" fmla="*/ 120276 h 787196"/>
                <a:gd name="connsiteX5" fmla="*/ 200848 w 998248"/>
                <a:gd name="connsiteY5" fmla="*/ 170411 h 787196"/>
                <a:gd name="connsiteX6" fmla="*/ 220630 w 998248"/>
                <a:gd name="connsiteY6" fmla="*/ 245745 h 787196"/>
                <a:gd name="connsiteX7" fmla="*/ 161522 w 998248"/>
                <a:gd name="connsiteY7" fmla="*/ 213482 h 787196"/>
                <a:gd name="connsiteX8" fmla="*/ 68074 w 998248"/>
                <a:gd name="connsiteY8" fmla="*/ 202769 h 787196"/>
                <a:gd name="connsiteX9" fmla="*/ 4008 w 998248"/>
                <a:gd name="connsiteY9" fmla="*/ 184793 h 787196"/>
                <a:gd name="connsiteX10" fmla="*/ 640 w 998248"/>
                <a:gd name="connsiteY10" fmla="*/ 179584 h 787196"/>
                <a:gd name="connsiteX11" fmla="*/ 68074 w 998248"/>
                <a:gd name="connsiteY11" fmla="*/ 235032 h 787196"/>
                <a:gd name="connsiteX12" fmla="*/ 146736 w 998248"/>
                <a:gd name="connsiteY12" fmla="*/ 238587 h 787196"/>
                <a:gd name="connsiteX13" fmla="*/ 200858 w 998248"/>
                <a:gd name="connsiteY13" fmla="*/ 267277 h 787196"/>
                <a:gd name="connsiteX14" fmla="*/ 68074 w 998248"/>
                <a:gd name="connsiteY14" fmla="*/ 285148 h 787196"/>
                <a:gd name="connsiteX15" fmla="*/ 215730 w 998248"/>
                <a:gd name="connsiteY15" fmla="*/ 281564 h 787196"/>
                <a:gd name="connsiteX16" fmla="*/ 240336 w 998248"/>
                <a:gd name="connsiteY16" fmla="*/ 324569 h 787196"/>
                <a:gd name="connsiteX17" fmla="*/ 304326 w 998248"/>
                <a:gd name="connsiteY17" fmla="*/ 392718 h 787196"/>
                <a:gd name="connsiteX18" fmla="*/ 442144 w 998248"/>
                <a:gd name="connsiteY18" fmla="*/ 421426 h 787196"/>
                <a:gd name="connsiteX19" fmla="*/ 589695 w 998248"/>
                <a:gd name="connsiteY19" fmla="*/ 554148 h 787196"/>
                <a:gd name="connsiteX20" fmla="*/ 683306 w 998248"/>
                <a:gd name="connsiteY20" fmla="*/ 600680 h 787196"/>
                <a:gd name="connsiteX21" fmla="*/ 776916 w 998248"/>
                <a:gd name="connsiteY21" fmla="*/ 661728 h 787196"/>
                <a:gd name="connsiteX22" fmla="*/ 865283 w 998248"/>
                <a:gd name="connsiteY22" fmla="*/ 686728 h 787196"/>
                <a:gd name="connsiteX23" fmla="*/ 909624 w 998248"/>
                <a:gd name="connsiteY23" fmla="*/ 733384 h 787196"/>
                <a:gd name="connsiteX24" fmla="*/ 998248 w 998248"/>
                <a:gd name="connsiteY24" fmla="*/ 787197 h 787196"/>
                <a:gd name="connsiteX25" fmla="*/ 998248 w 998248"/>
                <a:gd name="connsiteY25" fmla="*/ 711938 h 787196"/>
                <a:gd name="connsiteX26" fmla="*/ 899861 w 998248"/>
                <a:gd name="connsiteY26" fmla="*/ 647335 h 787196"/>
                <a:gd name="connsiteX27" fmla="*/ 830867 w 998248"/>
                <a:gd name="connsiteY27" fmla="*/ 632943 h 787196"/>
                <a:gd name="connsiteX28" fmla="*/ 757096 w 998248"/>
                <a:gd name="connsiteY28" fmla="*/ 600680 h 787196"/>
                <a:gd name="connsiteX29" fmla="*/ 624235 w 998248"/>
                <a:gd name="connsiteY29" fmla="*/ 543311 h 787196"/>
                <a:gd name="connsiteX30" fmla="*/ 525744 w 998248"/>
                <a:gd name="connsiteY30" fmla="*/ 457235 h 787196"/>
                <a:gd name="connsiteX31" fmla="*/ 427309 w 998248"/>
                <a:gd name="connsiteY31" fmla="*/ 385579 h 787196"/>
                <a:gd name="connsiteX32" fmla="*/ 319027 w 998248"/>
                <a:gd name="connsiteY32" fmla="*/ 360473 h 787196"/>
                <a:gd name="connsiteX33" fmla="*/ 259976 w 998248"/>
                <a:gd name="connsiteY33" fmla="*/ 277999 h 787196"/>
                <a:gd name="connsiteX34" fmla="*/ 254999 w 998248"/>
                <a:gd name="connsiteY34" fmla="*/ 220640 h 787196"/>
                <a:gd name="connsiteX35" fmla="*/ 235369 w 998248"/>
                <a:gd name="connsiteY35" fmla="*/ 159659 h 787196"/>
                <a:gd name="connsiteX36" fmla="*/ 210735 w 998248"/>
                <a:gd name="connsiteY36" fmla="*/ 127320 h 787196"/>
                <a:gd name="connsiteX37" fmla="*/ 269795 w 998248"/>
                <a:gd name="connsiteY37" fmla="*/ 69923 h 787196"/>
                <a:gd name="connsiteX38" fmla="*/ 259985 w 998248"/>
                <a:gd name="connsiteY38" fmla="*/ 5425 h 787196"/>
                <a:gd name="connsiteX39" fmla="*/ 219850 w 998248"/>
                <a:gd name="connsiteY39" fmla="*/ 729 h 787196"/>
                <a:gd name="connsiteX40" fmla="*/ 240270 w 998248"/>
                <a:gd name="connsiteY40" fmla="*/ 16461 h 78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98248" h="787196">
                  <a:moveTo>
                    <a:pt x="240336" y="16252"/>
                  </a:moveTo>
                  <a:cubicBezTo>
                    <a:pt x="256274" y="18923"/>
                    <a:pt x="261393" y="56890"/>
                    <a:pt x="250146" y="69932"/>
                  </a:cubicBezTo>
                  <a:cubicBezTo>
                    <a:pt x="238814" y="83231"/>
                    <a:pt x="181276" y="113042"/>
                    <a:pt x="181276" y="113042"/>
                  </a:cubicBezTo>
                  <a:cubicBezTo>
                    <a:pt x="181276" y="113042"/>
                    <a:pt x="124166" y="61377"/>
                    <a:pt x="117990" y="65968"/>
                  </a:cubicBezTo>
                  <a:cubicBezTo>
                    <a:pt x="131045" y="87081"/>
                    <a:pt x="145118" y="110779"/>
                    <a:pt x="156536" y="120276"/>
                  </a:cubicBezTo>
                  <a:cubicBezTo>
                    <a:pt x="178678" y="138556"/>
                    <a:pt x="200848" y="170411"/>
                    <a:pt x="200848" y="170411"/>
                  </a:cubicBezTo>
                  <a:lnTo>
                    <a:pt x="220630" y="245745"/>
                  </a:lnTo>
                  <a:cubicBezTo>
                    <a:pt x="220630" y="245745"/>
                    <a:pt x="174682" y="219214"/>
                    <a:pt x="161522" y="213482"/>
                  </a:cubicBezTo>
                  <a:cubicBezTo>
                    <a:pt x="148229" y="207645"/>
                    <a:pt x="100387" y="207988"/>
                    <a:pt x="68074" y="202769"/>
                  </a:cubicBezTo>
                  <a:cubicBezTo>
                    <a:pt x="35570" y="197455"/>
                    <a:pt x="13723" y="196752"/>
                    <a:pt x="4008" y="184793"/>
                  </a:cubicBezTo>
                  <a:cubicBezTo>
                    <a:pt x="2685" y="183053"/>
                    <a:pt x="1648" y="181314"/>
                    <a:pt x="640" y="179584"/>
                  </a:cubicBezTo>
                  <a:cubicBezTo>
                    <a:pt x="-6525" y="188586"/>
                    <a:pt x="48453" y="236952"/>
                    <a:pt x="68074" y="235032"/>
                  </a:cubicBezTo>
                  <a:cubicBezTo>
                    <a:pt x="91281" y="232675"/>
                    <a:pt x="131445" y="235032"/>
                    <a:pt x="146736" y="238587"/>
                  </a:cubicBezTo>
                  <a:cubicBezTo>
                    <a:pt x="162074" y="242067"/>
                    <a:pt x="200858" y="267277"/>
                    <a:pt x="200858" y="267277"/>
                  </a:cubicBezTo>
                  <a:cubicBezTo>
                    <a:pt x="200858" y="267277"/>
                    <a:pt x="69501" y="280148"/>
                    <a:pt x="68074" y="285148"/>
                  </a:cubicBezTo>
                  <a:cubicBezTo>
                    <a:pt x="66542" y="290148"/>
                    <a:pt x="202028" y="282809"/>
                    <a:pt x="215730" y="281564"/>
                  </a:cubicBezTo>
                  <a:cubicBezTo>
                    <a:pt x="229308" y="280452"/>
                    <a:pt x="240336" y="324569"/>
                    <a:pt x="240336" y="324569"/>
                  </a:cubicBezTo>
                  <a:cubicBezTo>
                    <a:pt x="240336" y="324569"/>
                    <a:pt x="267540" y="383848"/>
                    <a:pt x="304326" y="392718"/>
                  </a:cubicBezTo>
                  <a:cubicBezTo>
                    <a:pt x="340997" y="401634"/>
                    <a:pt x="422419" y="410998"/>
                    <a:pt x="442144" y="421426"/>
                  </a:cubicBezTo>
                  <a:cubicBezTo>
                    <a:pt x="461773" y="431825"/>
                    <a:pt x="558647" y="535041"/>
                    <a:pt x="589695" y="554148"/>
                  </a:cubicBezTo>
                  <a:cubicBezTo>
                    <a:pt x="620848" y="573208"/>
                    <a:pt x="670118" y="584548"/>
                    <a:pt x="683306" y="600680"/>
                  </a:cubicBezTo>
                  <a:cubicBezTo>
                    <a:pt x="696389" y="616812"/>
                    <a:pt x="759370" y="661728"/>
                    <a:pt x="776916" y="661728"/>
                  </a:cubicBezTo>
                  <a:cubicBezTo>
                    <a:pt x="794157" y="661728"/>
                    <a:pt x="845967" y="675606"/>
                    <a:pt x="865283" y="686728"/>
                  </a:cubicBezTo>
                  <a:cubicBezTo>
                    <a:pt x="884808" y="697964"/>
                    <a:pt x="892953" y="724524"/>
                    <a:pt x="909624" y="733384"/>
                  </a:cubicBezTo>
                  <a:cubicBezTo>
                    <a:pt x="926399" y="742386"/>
                    <a:pt x="998248" y="787197"/>
                    <a:pt x="998248" y="787197"/>
                  </a:cubicBezTo>
                  <a:lnTo>
                    <a:pt x="998248" y="711938"/>
                  </a:lnTo>
                  <a:cubicBezTo>
                    <a:pt x="998248" y="711938"/>
                    <a:pt x="920890" y="654465"/>
                    <a:pt x="899861" y="647335"/>
                  </a:cubicBezTo>
                  <a:cubicBezTo>
                    <a:pt x="878785" y="640101"/>
                    <a:pt x="843427" y="634189"/>
                    <a:pt x="830867" y="632943"/>
                  </a:cubicBezTo>
                  <a:cubicBezTo>
                    <a:pt x="818402" y="631727"/>
                    <a:pt x="781493" y="618418"/>
                    <a:pt x="757096" y="600680"/>
                  </a:cubicBezTo>
                  <a:cubicBezTo>
                    <a:pt x="732746" y="582923"/>
                    <a:pt x="645264" y="546268"/>
                    <a:pt x="624235" y="543311"/>
                  </a:cubicBezTo>
                  <a:cubicBezTo>
                    <a:pt x="603102" y="540355"/>
                    <a:pt x="527666" y="471864"/>
                    <a:pt x="525744" y="457235"/>
                  </a:cubicBezTo>
                  <a:cubicBezTo>
                    <a:pt x="523822" y="442767"/>
                    <a:pt x="459547" y="386101"/>
                    <a:pt x="427309" y="385579"/>
                  </a:cubicBezTo>
                  <a:cubicBezTo>
                    <a:pt x="395177" y="384980"/>
                    <a:pt x="336316" y="367631"/>
                    <a:pt x="319027" y="360473"/>
                  </a:cubicBezTo>
                  <a:cubicBezTo>
                    <a:pt x="301766" y="353211"/>
                    <a:pt x="269786" y="299530"/>
                    <a:pt x="259976" y="277999"/>
                  </a:cubicBezTo>
                  <a:cubicBezTo>
                    <a:pt x="250156" y="256554"/>
                    <a:pt x="258339" y="232751"/>
                    <a:pt x="254999" y="220640"/>
                  </a:cubicBezTo>
                  <a:cubicBezTo>
                    <a:pt x="251697" y="208577"/>
                    <a:pt x="242924" y="167340"/>
                    <a:pt x="235369" y="159659"/>
                  </a:cubicBezTo>
                  <a:cubicBezTo>
                    <a:pt x="227890" y="152035"/>
                    <a:pt x="210735" y="127320"/>
                    <a:pt x="210735" y="127320"/>
                  </a:cubicBezTo>
                  <a:cubicBezTo>
                    <a:pt x="210735" y="127320"/>
                    <a:pt x="261412" y="95237"/>
                    <a:pt x="269795" y="69923"/>
                  </a:cubicBezTo>
                  <a:cubicBezTo>
                    <a:pt x="278178" y="44817"/>
                    <a:pt x="279510" y="6746"/>
                    <a:pt x="259985" y="5425"/>
                  </a:cubicBezTo>
                  <a:cubicBezTo>
                    <a:pt x="248538" y="4721"/>
                    <a:pt x="225321" y="-2228"/>
                    <a:pt x="219850" y="729"/>
                  </a:cubicBezTo>
                  <a:cubicBezTo>
                    <a:pt x="224855" y="8181"/>
                    <a:pt x="232819" y="15244"/>
                    <a:pt x="240270" y="16461"/>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CBCF17D0-538A-A548-AB8D-ECE761FA436B}"/>
                </a:ext>
              </a:extLst>
            </p:cNvPr>
            <p:cNvSpPr/>
            <p:nvPr/>
          </p:nvSpPr>
          <p:spPr>
            <a:xfrm>
              <a:off x="2207329" y="3420729"/>
              <a:ext cx="1146723" cy="729308"/>
            </a:xfrm>
            <a:custGeom>
              <a:avLst/>
              <a:gdLst>
                <a:gd name="connsiteX0" fmla="*/ 232392 w 1146723"/>
                <a:gd name="connsiteY0" fmla="*/ 112171 h 729308"/>
                <a:gd name="connsiteX1" fmla="*/ 257446 w 1146723"/>
                <a:gd name="connsiteY1" fmla="*/ 173427 h 729308"/>
                <a:gd name="connsiteX2" fmla="*/ 423723 w 1146723"/>
                <a:gd name="connsiteY2" fmla="*/ 274105 h 729308"/>
                <a:gd name="connsiteX3" fmla="*/ 499930 w 1146723"/>
                <a:gd name="connsiteY3" fmla="*/ 327586 h 729308"/>
                <a:gd name="connsiteX4" fmla="*/ 564881 w 1146723"/>
                <a:gd name="connsiteY4" fmla="*/ 391542 h 729308"/>
                <a:gd name="connsiteX5" fmla="*/ 630298 w 1146723"/>
                <a:gd name="connsiteY5" fmla="*/ 425003 h 729308"/>
                <a:gd name="connsiteX6" fmla="*/ 737724 w 1146723"/>
                <a:gd name="connsiteY6" fmla="*/ 504093 h 729308"/>
                <a:gd name="connsiteX7" fmla="*/ 843276 w 1146723"/>
                <a:gd name="connsiteY7" fmla="*/ 548809 h 729308"/>
                <a:gd name="connsiteX8" fmla="*/ 929712 w 1146723"/>
                <a:gd name="connsiteY8" fmla="*/ 605189 h 729308"/>
                <a:gd name="connsiteX9" fmla="*/ 1030430 w 1146723"/>
                <a:gd name="connsiteY9" fmla="*/ 633241 h 729308"/>
                <a:gd name="connsiteX10" fmla="*/ 1146724 w 1146723"/>
                <a:gd name="connsiteY10" fmla="*/ 689270 h 729308"/>
                <a:gd name="connsiteX11" fmla="*/ 1083229 w 1146723"/>
                <a:gd name="connsiteY11" fmla="*/ 729309 h 729308"/>
                <a:gd name="connsiteX12" fmla="*/ 950835 w 1146723"/>
                <a:gd name="connsiteY12" fmla="*/ 666921 h 729308"/>
                <a:gd name="connsiteX13" fmla="*/ 870622 w 1146723"/>
                <a:gd name="connsiteY13" fmla="*/ 614172 h 729308"/>
                <a:gd name="connsiteX14" fmla="*/ 736049 w 1146723"/>
                <a:gd name="connsiteY14" fmla="*/ 547830 h 729308"/>
                <a:gd name="connsiteX15" fmla="*/ 614198 w 1146723"/>
                <a:gd name="connsiteY15" fmla="*/ 457894 h 729308"/>
                <a:gd name="connsiteX16" fmla="*/ 529884 w 1146723"/>
                <a:gd name="connsiteY16" fmla="*/ 405506 h 729308"/>
                <a:gd name="connsiteX17" fmla="*/ 470595 w 1146723"/>
                <a:gd name="connsiteY17" fmla="*/ 336369 h 729308"/>
                <a:gd name="connsiteX18" fmla="*/ 320683 w 1146723"/>
                <a:gd name="connsiteY18" fmla="*/ 242127 h 729308"/>
                <a:gd name="connsiteX19" fmla="*/ 238644 w 1146723"/>
                <a:gd name="connsiteY19" fmla="*/ 193780 h 729308"/>
                <a:gd name="connsiteX20" fmla="*/ 188261 w 1146723"/>
                <a:gd name="connsiteY20" fmla="*/ 179682 h 729308"/>
                <a:gd name="connsiteX21" fmla="*/ 124709 w 1146723"/>
                <a:gd name="connsiteY21" fmla="*/ 141658 h 729308"/>
                <a:gd name="connsiteX22" fmla="*/ 44601 w 1146723"/>
                <a:gd name="connsiteY22" fmla="*/ 147466 h 729308"/>
                <a:gd name="connsiteX23" fmla="*/ 49396 w 1146723"/>
                <a:gd name="connsiteY23" fmla="*/ 144510 h 729308"/>
                <a:gd name="connsiteX24" fmla="*/ 75668 w 1146723"/>
                <a:gd name="connsiteY24" fmla="*/ 114481 h 729308"/>
                <a:gd name="connsiteX25" fmla="*/ 27721 w 1146723"/>
                <a:gd name="connsiteY25" fmla="*/ 73966 h 729308"/>
                <a:gd name="connsiteX26" fmla="*/ 51 w 1146723"/>
                <a:gd name="connsiteY26" fmla="*/ 0 h 729308"/>
                <a:gd name="connsiteX27" fmla="*/ 86087 w 1146723"/>
                <a:gd name="connsiteY27" fmla="*/ 86675 h 729308"/>
                <a:gd name="connsiteX28" fmla="*/ 180810 w 1146723"/>
                <a:gd name="connsiteY28" fmla="*/ 150518 h 729308"/>
                <a:gd name="connsiteX29" fmla="*/ 214428 w 1146723"/>
                <a:gd name="connsiteY29" fmla="*/ 149691 h 729308"/>
                <a:gd name="connsiteX30" fmla="*/ 204617 w 1146723"/>
                <a:gd name="connsiteY30" fmla="*/ 38328 h 729308"/>
                <a:gd name="connsiteX31" fmla="*/ 232497 w 1146723"/>
                <a:gd name="connsiteY31" fmla="*/ 112190 h 729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6723" h="729308">
                  <a:moveTo>
                    <a:pt x="232392" y="112171"/>
                  </a:moveTo>
                  <a:cubicBezTo>
                    <a:pt x="238444" y="123321"/>
                    <a:pt x="234971" y="161697"/>
                    <a:pt x="257446" y="173427"/>
                  </a:cubicBezTo>
                  <a:cubicBezTo>
                    <a:pt x="279930" y="185196"/>
                    <a:pt x="400506" y="265445"/>
                    <a:pt x="423723" y="274105"/>
                  </a:cubicBezTo>
                  <a:cubicBezTo>
                    <a:pt x="446750" y="282660"/>
                    <a:pt x="480909" y="304344"/>
                    <a:pt x="499930" y="327586"/>
                  </a:cubicBezTo>
                  <a:cubicBezTo>
                    <a:pt x="519037" y="350866"/>
                    <a:pt x="549723" y="378509"/>
                    <a:pt x="564881" y="391542"/>
                  </a:cubicBezTo>
                  <a:cubicBezTo>
                    <a:pt x="580143" y="404451"/>
                    <a:pt x="614360" y="416847"/>
                    <a:pt x="630298" y="425003"/>
                  </a:cubicBezTo>
                  <a:cubicBezTo>
                    <a:pt x="646131" y="433093"/>
                    <a:pt x="717885" y="486155"/>
                    <a:pt x="737724" y="504093"/>
                  </a:cubicBezTo>
                  <a:cubicBezTo>
                    <a:pt x="757554" y="522050"/>
                    <a:pt x="822713" y="540349"/>
                    <a:pt x="843276" y="548809"/>
                  </a:cubicBezTo>
                  <a:cubicBezTo>
                    <a:pt x="864038" y="557317"/>
                    <a:pt x="915391" y="593620"/>
                    <a:pt x="929712" y="605189"/>
                  </a:cubicBezTo>
                  <a:cubicBezTo>
                    <a:pt x="943984" y="616492"/>
                    <a:pt x="1010809" y="627747"/>
                    <a:pt x="1030430" y="633241"/>
                  </a:cubicBezTo>
                  <a:cubicBezTo>
                    <a:pt x="1050164" y="638641"/>
                    <a:pt x="1146724" y="689270"/>
                    <a:pt x="1146724" y="689270"/>
                  </a:cubicBezTo>
                  <a:lnTo>
                    <a:pt x="1083229" y="729309"/>
                  </a:lnTo>
                  <a:cubicBezTo>
                    <a:pt x="1083229" y="729309"/>
                    <a:pt x="971188" y="668470"/>
                    <a:pt x="950835" y="666921"/>
                  </a:cubicBezTo>
                  <a:cubicBezTo>
                    <a:pt x="930634" y="665524"/>
                    <a:pt x="889729" y="638441"/>
                    <a:pt x="870622" y="614172"/>
                  </a:cubicBezTo>
                  <a:cubicBezTo>
                    <a:pt x="851516" y="589799"/>
                    <a:pt x="767516" y="568106"/>
                    <a:pt x="736049" y="547830"/>
                  </a:cubicBezTo>
                  <a:cubicBezTo>
                    <a:pt x="704487" y="527497"/>
                    <a:pt x="647168" y="481288"/>
                    <a:pt x="614198" y="457894"/>
                  </a:cubicBezTo>
                  <a:cubicBezTo>
                    <a:pt x="580971" y="434395"/>
                    <a:pt x="548933" y="426096"/>
                    <a:pt x="529884" y="405506"/>
                  </a:cubicBezTo>
                  <a:cubicBezTo>
                    <a:pt x="510787" y="384859"/>
                    <a:pt x="484715" y="356493"/>
                    <a:pt x="470595" y="336369"/>
                  </a:cubicBezTo>
                  <a:cubicBezTo>
                    <a:pt x="456503" y="316188"/>
                    <a:pt x="341341" y="258202"/>
                    <a:pt x="320683" y="242127"/>
                  </a:cubicBezTo>
                  <a:cubicBezTo>
                    <a:pt x="300045" y="225729"/>
                    <a:pt x="253059" y="196013"/>
                    <a:pt x="238644" y="193780"/>
                  </a:cubicBezTo>
                  <a:cubicBezTo>
                    <a:pt x="224295" y="191394"/>
                    <a:pt x="202867" y="182524"/>
                    <a:pt x="188261" y="179682"/>
                  </a:cubicBezTo>
                  <a:cubicBezTo>
                    <a:pt x="173874" y="176716"/>
                    <a:pt x="140856" y="151098"/>
                    <a:pt x="124709" y="141658"/>
                  </a:cubicBezTo>
                  <a:cubicBezTo>
                    <a:pt x="108562" y="132114"/>
                    <a:pt x="44601" y="147466"/>
                    <a:pt x="44601" y="147466"/>
                  </a:cubicBezTo>
                  <a:cubicBezTo>
                    <a:pt x="46751" y="146478"/>
                    <a:pt x="48473" y="145489"/>
                    <a:pt x="49396" y="144510"/>
                  </a:cubicBezTo>
                  <a:cubicBezTo>
                    <a:pt x="55629" y="137504"/>
                    <a:pt x="81101" y="126715"/>
                    <a:pt x="75668" y="114481"/>
                  </a:cubicBezTo>
                  <a:cubicBezTo>
                    <a:pt x="70035" y="102028"/>
                    <a:pt x="38368" y="89061"/>
                    <a:pt x="27721" y="73966"/>
                  </a:cubicBezTo>
                  <a:cubicBezTo>
                    <a:pt x="17216" y="58719"/>
                    <a:pt x="51" y="0"/>
                    <a:pt x="51" y="0"/>
                  </a:cubicBezTo>
                  <a:cubicBezTo>
                    <a:pt x="-2005" y="13023"/>
                    <a:pt x="58902" y="77645"/>
                    <a:pt x="86087" y="86675"/>
                  </a:cubicBezTo>
                  <a:cubicBezTo>
                    <a:pt x="113262" y="95858"/>
                    <a:pt x="170686" y="151715"/>
                    <a:pt x="180810" y="150518"/>
                  </a:cubicBezTo>
                  <a:cubicBezTo>
                    <a:pt x="190830" y="149168"/>
                    <a:pt x="217301" y="161155"/>
                    <a:pt x="214428" y="149691"/>
                  </a:cubicBezTo>
                  <a:cubicBezTo>
                    <a:pt x="211782" y="138388"/>
                    <a:pt x="197452" y="55658"/>
                    <a:pt x="204617" y="38328"/>
                  </a:cubicBezTo>
                  <a:cubicBezTo>
                    <a:pt x="204732" y="38328"/>
                    <a:pt x="226474" y="101068"/>
                    <a:pt x="232497" y="112190"/>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51236494-C2A4-2149-A602-D69155339001}"/>
                </a:ext>
              </a:extLst>
            </p:cNvPr>
            <p:cNvSpPr/>
            <p:nvPr/>
          </p:nvSpPr>
          <p:spPr>
            <a:xfrm>
              <a:off x="3344680" y="2221482"/>
              <a:ext cx="788950" cy="361664"/>
            </a:xfrm>
            <a:custGeom>
              <a:avLst/>
              <a:gdLst>
                <a:gd name="connsiteX0" fmla="*/ 631598 w 788950"/>
                <a:gd name="connsiteY0" fmla="*/ 49593 h 361664"/>
                <a:gd name="connsiteX1" fmla="*/ 610103 w 788950"/>
                <a:gd name="connsiteY1" fmla="*/ 86001 h 361664"/>
                <a:gd name="connsiteX2" fmla="*/ 495617 w 788950"/>
                <a:gd name="connsiteY2" fmla="*/ 134415 h 361664"/>
                <a:gd name="connsiteX3" fmla="*/ 442560 w 788950"/>
                <a:gd name="connsiteY3" fmla="*/ 161260 h 361664"/>
                <a:gd name="connsiteX4" fmla="*/ 395574 w 788950"/>
                <a:gd name="connsiteY4" fmla="*/ 195681 h 361664"/>
                <a:gd name="connsiteX5" fmla="*/ 351072 w 788950"/>
                <a:gd name="connsiteY5" fmla="*/ 210881 h 361664"/>
                <a:gd name="connsiteX6" fmla="*/ 275797 w 788950"/>
                <a:gd name="connsiteY6" fmla="*/ 251006 h 361664"/>
                <a:gd name="connsiteX7" fmla="*/ 204871 w 788950"/>
                <a:gd name="connsiteY7" fmla="*/ 269571 h 361664"/>
                <a:gd name="connsiteX8" fmla="*/ 145011 w 788950"/>
                <a:gd name="connsiteY8" fmla="*/ 297243 h 361664"/>
                <a:gd name="connsiteX9" fmla="*/ 78652 w 788950"/>
                <a:gd name="connsiteY9" fmla="*/ 305798 h 361664"/>
                <a:gd name="connsiteX10" fmla="*/ 0 w 788950"/>
                <a:gd name="connsiteY10" fmla="*/ 330514 h 361664"/>
                <a:gd name="connsiteX11" fmla="*/ 36500 w 788950"/>
                <a:gd name="connsiteY11" fmla="*/ 361665 h 361664"/>
                <a:gd name="connsiteX12" fmla="*/ 125905 w 788950"/>
                <a:gd name="connsiteY12" fmla="*/ 334411 h 361664"/>
                <a:gd name="connsiteX13" fmla="*/ 181616 w 788950"/>
                <a:gd name="connsiteY13" fmla="*/ 308365 h 361664"/>
                <a:gd name="connsiteX14" fmla="*/ 272829 w 788950"/>
                <a:gd name="connsiteY14" fmla="*/ 278754 h 361664"/>
                <a:gd name="connsiteX15" fmla="*/ 358237 w 788950"/>
                <a:gd name="connsiteY15" fmla="*/ 233134 h 361664"/>
                <a:gd name="connsiteX16" fmla="*/ 416384 w 788950"/>
                <a:gd name="connsiteY16" fmla="*/ 207725 h 361664"/>
                <a:gd name="connsiteX17" fmla="*/ 460201 w 788950"/>
                <a:gd name="connsiteY17" fmla="*/ 169549 h 361664"/>
                <a:gd name="connsiteX18" fmla="*/ 563726 w 788950"/>
                <a:gd name="connsiteY18" fmla="*/ 123597 h 361664"/>
                <a:gd name="connsiteX19" fmla="*/ 620113 w 788950"/>
                <a:gd name="connsiteY19" fmla="*/ 100640 h 361664"/>
                <a:gd name="connsiteX20" fmla="*/ 653226 w 788950"/>
                <a:gd name="connsiteY20" fmla="*/ 96362 h 361664"/>
                <a:gd name="connsiteX21" fmla="*/ 696948 w 788950"/>
                <a:gd name="connsiteY21" fmla="*/ 78082 h 361664"/>
                <a:gd name="connsiteX22" fmla="*/ 747150 w 788950"/>
                <a:gd name="connsiteY22" fmla="*/ 89204 h 361664"/>
                <a:gd name="connsiteX23" fmla="*/ 744343 w 788950"/>
                <a:gd name="connsiteY23" fmla="*/ 86837 h 361664"/>
                <a:gd name="connsiteX24" fmla="*/ 730594 w 788950"/>
                <a:gd name="connsiteY24" fmla="*/ 65420 h 361664"/>
                <a:gd name="connsiteX25" fmla="*/ 764592 w 788950"/>
                <a:gd name="connsiteY25" fmla="*/ 44184 h 361664"/>
                <a:gd name="connsiteX26" fmla="*/ 788950 w 788950"/>
                <a:gd name="connsiteY26" fmla="*/ 0 h 361664"/>
                <a:gd name="connsiteX27" fmla="*/ 726493 w 788950"/>
                <a:gd name="connsiteY27" fmla="*/ 46969 h 361664"/>
                <a:gd name="connsiteX28" fmla="*/ 660667 w 788950"/>
                <a:gd name="connsiteY28" fmla="*/ 78586 h 361664"/>
                <a:gd name="connsiteX29" fmla="*/ 639439 w 788950"/>
                <a:gd name="connsiteY29" fmla="*/ 74926 h 361664"/>
                <a:gd name="connsiteX30" fmla="*/ 655995 w 788950"/>
                <a:gd name="connsiteY30" fmla="*/ 5399 h 361664"/>
                <a:gd name="connsiteX31" fmla="*/ 631541 w 788950"/>
                <a:gd name="connsiteY31" fmla="*/ 49697 h 361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88950" h="361664">
                  <a:moveTo>
                    <a:pt x="631598" y="49593"/>
                  </a:moveTo>
                  <a:cubicBezTo>
                    <a:pt x="626764" y="56000"/>
                    <a:pt x="625470" y="80706"/>
                    <a:pt x="610103" y="86001"/>
                  </a:cubicBezTo>
                  <a:cubicBezTo>
                    <a:pt x="594784" y="91419"/>
                    <a:pt x="511098" y="131050"/>
                    <a:pt x="495617" y="134415"/>
                  </a:cubicBezTo>
                  <a:cubicBezTo>
                    <a:pt x="480259" y="137761"/>
                    <a:pt x="456681" y="148293"/>
                    <a:pt x="442560" y="161260"/>
                  </a:cubicBezTo>
                  <a:cubicBezTo>
                    <a:pt x="428287" y="174207"/>
                    <a:pt x="406374" y="188932"/>
                    <a:pt x="395574" y="195681"/>
                  </a:cubicBezTo>
                  <a:cubicBezTo>
                    <a:pt x="384717" y="202497"/>
                    <a:pt x="361929" y="207193"/>
                    <a:pt x="351072" y="210881"/>
                  </a:cubicBezTo>
                  <a:cubicBezTo>
                    <a:pt x="340224" y="214436"/>
                    <a:pt x="289965" y="241481"/>
                    <a:pt x="275797" y="251006"/>
                  </a:cubicBezTo>
                  <a:cubicBezTo>
                    <a:pt x="261677" y="260597"/>
                    <a:pt x="218792" y="266092"/>
                    <a:pt x="204871" y="269571"/>
                  </a:cubicBezTo>
                  <a:cubicBezTo>
                    <a:pt x="191065" y="273050"/>
                    <a:pt x="155135" y="291330"/>
                    <a:pt x="145011" y="297243"/>
                  </a:cubicBezTo>
                  <a:cubicBezTo>
                    <a:pt x="134992" y="303155"/>
                    <a:pt x="91688" y="304087"/>
                    <a:pt x="78652" y="305798"/>
                  </a:cubicBezTo>
                  <a:cubicBezTo>
                    <a:pt x="65826" y="307329"/>
                    <a:pt x="0" y="330514"/>
                    <a:pt x="0" y="330514"/>
                  </a:cubicBezTo>
                  <a:lnTo>
                    <a:pt x="36500" y="361665"/>
                  </a:lnTo>
                  <a:cubicBezTo>
                    <a:pt x="36500" y="361665"/>
                    <a:pt x="112974" y="333575"/>
                    <a:pt x="125905" y="334411"/>
                  </a:cubicBezTo>
                  <a:cubicBezTo>
                    <a:pt x="138884" y="335314"/>
                    <a:pt x="167286" y="322063"/>
                    <a:pt x="181616" y="308365"/>
                  </a:cubicBezTo>
                  <a:cubicBezTo>
                    <a:pt x="195994" y="294781"/>
                    <a:pt x="250925" y="288763"/>
                    <a:pt x="272829" y="278754"/>
                  </a:cubicBezTo>
                  <a:cubicBezTo>
                    <a:pt x="294694" y="268867"/>
                    <a:pt x="335134" y="244884"/>
                    <a:pt x="358237" y="233134"/>
                  </a:cubicBezTo>
                  <a:cubicBezTo>
                    <a:pt x="381444" y="221280"/>
                    <a:pt x="402378" y="219028"/>
                    <a:pt x="416384" y="207725"/>
                  </a:cubicBezTo>
                  <a:cubicBezTo>
                    <a:pt x="430352" y="196498"/>
                    <a:pt x="449459" y="180965"/>
                    <a:pt x="460201" y="169549"/>
                  </a:cubicBezTo>
                  <a:cubicBezTo>
                    <a:pt x="470953" y="158009"/>
                    <a:pt x="549235" y="131867"/>
                    <a:pt x="563726" y="123597"/>
                  </a:cubicBezTo>
                  <a:cubicBezTo>
                    <a:pt x="578313" y="115222"/>
                    <a:pt x="610864" y="100754"/>
                    <a:pt x="620113" y="100640"/>
                  </a:cubicBezTo>
                  <a:cubicBezTo>
                    <a:pt x="629410" y="100535"/>
                    <a:pt x="643844" y="96857"/>
                    <a:pt x="653226" y="96362"/>
                  </a:cubicBezTo>
                  <a:cubicBezTo>
                    <a:pt x="662732" y="95820"/>
                    <a:pt x="685892" y="82674"/>
                    <a:pt x="696948" y="78082"/>
                  </a:cubicBezTo>
                  <a:cubicBezTo>
                    <a:pt x="708110" y="73595"/>
                    <a:pt x="747150" y="89204"/>
                    <a:pt x="747150" y="89204"/>
                  </a:cubicBezTo>
                  <a:cubicBezTo>
                    <a:pt x="745799" y="88377"/>
                    <a:pt x="744876" y="87569"/>
                    <a:pt x="744343" y="86837"/>
                  </a:cubicBezTo>
                  <a:cubicBezTo>
                    <a:pt x="741127" y="81866"/>
                    <a:pt x="726017" y="72654"/>
                    <a:pt x="730594" y="65420"/>
                  </a:cubicBezTo>
                  <a:cubicBezTo>
                    <a:pt x="735266" y="58082"/>
                    <a:pt x="756447" y="52872"/>
                    <a:pt x="764592" y="44184"/>
                  </a:cubicBezTo>
                  <a:cubicBezTo>
                    <a:pt x="772641" y="35628"/>
                    <a:pt x="788950" y="0"/>
                    <a:pt x="788950" y="0"/>
                  </a:cubicBezTo>
                  <a:cubicBezTo>
                    <a:pt x="789055" y="8460"/>
                    <a:pt x="744562" y="43671"/>
                    <a:pt x="726493" y="46969"/>
                  </a:cubicBezTo>
                  <a:cubicBezTo>
                    <a:pt x="708481" y="50211"/>
                    <a:pt x="666937" y="80316"/>
                    <a:pt x="660667" y="78586"/>
                  </a:cubicBezTo>
                  <a:cubicBezTo>
                    <a:pt x="654434" y="76770"/>
                    <a:pt x="636679" y="81980"/>
                    <a:pt x="639439" y="74926"/>
                  </a:cubicBezTo>
                  <a:cubicBezTo>
                    <a:pt x="642341" y="67977"/>
                    <a:pt x="658907" y="17044"/>
                    <a:pt x="655995" y="5399"/>
                  </a:cubicBezTo>
                  <a:cubicBezTo>
                    <a:pt x="655900" y="5494"/>
                    <a:pt x="636394" y="43328"/>
                    <a:pt x="631541" y="49697"/>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38CE2120-AD47-B441-AE1C-BDD210D4711E}"/>
                </a:ext>
              </a:extLst>
            </p:cNvPr>
            <p:cNvSpPr/>
            <p:nvPr/>
          </p:nvSpPr>
          <p:spPr>
            <a:xfrm>
              <a:off x="3201639" y="1310685"/>
              <a:ext cx="272333" cy="4484401"/>
            </a:xfrm>
            <a:custGeom>
              <a:avLst/>
              <a:gdLst>
                <a:gd name="connsiteX0" fmla="*/ 272334 w 272333"/>
                <a:gd name="connsiteY0" fmla="*/ 4471237 h 4484401"/>
                <a:gd name="connsiteX1" fmla="*/ 197411 w 272333"/>
                <a:gd name="connsiteY1" fmla="*/ 4355673 h 4484401"/>
                <a:gd name="connsiteX2" fmla="*/ 231523 w 272333"/>
                <a:gd name="connsiteY2" fmla="*/ 3356023 h 4484401"/>
                <a:gd name="connsiteX3" fmla="*/ 231523 w 272333"/>
                <a:gd name="connsiteY3" fmla="*/ 2165873 h 4484401"/>
                <a:gd name="connsiteX4" fmla="*/ 156601 w 272333"/>
                <a:gd name="connsiteY4" fmla="*/ 1116982 h 4484401"/>
                <a:gd name="connsiteX5" fmla="*/ 136248 w 272333"/>
                <a:gd name="connsiteY5" fmla="*/ 669640 h 4484401"/>
                <a:gd name="connsiteX6" fmla="*/ 81783 w 272333"/>
                <a:gd name="connsiteY6" fmla="*/ 0 h 4484401"/>
                <a:gd name="connsiteX7" fmla="*/ 88529 w 272333"/>
                <a:gd name="connsiteY7" fmla="*/ 669640 h 4484401"/>
                <a:gd name="connsiteX8" fmla="*/ 129387 w 272333"/>
                <a:gd name="connsiteY8" fmla="*/ 2179476 h 4484401"/>
                <a:gd name="connsiteX9" fmla="*/ 115781 w 272333"/>
                <a:gd name="connsiteY9" fmla="*/ 3022705 h 4484401"/>
                <a:gd name="connsiteX10" fmla="*/ 81773 w 272333"/>
                <a:gd name="connsiteY10" fmla="*/ 3757213 h 4484401"/>
                <a:gd name="connsiteX11" fmla="*/ 61316 w 272333"/>
                <a:gd name="connsiteY11" fmla="*/ 4321594 h 4484401"/>
                <a:gd name="connsiteX12" fmla="*/ 0 w 272333"/>
                <a:gd name="connsiteY12" fmla="*/ 4457643 h 4484401"/>
                <a:gd name="connsiteX13" fmla="*/ 272134 w 272333"/>
                <a:gd name="connsiteY13" fmla="*/ 4471237 h 4484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2333" h="4484401">
                  <a:moveTo>
                    <a:pt x="272334" y="4471237"/>
                  </a:moveTo>
                  <a:cubicBezTo>
                    <a:pt x="245177" y="4409980"/>
                    <a:pt x="199381" y="4405104"/>
                    <a:pt x="197411" y="4355673"/>
                  </a:cubicBezTo>
                  <a:cubicBezTo>
                    <a:pt x="190608" y="4185591"/>
                    <a:pt x="231523" y="3550781"/>
                    <a:pt x="231523" y="3356023"/>
                  </a:cubicBezTo>
                  <a:cubicBezTo>
                    <a:pt x="231628" y="3068619"/>
                    <a:pt x="231523" y="2263690"/>
                    <a:pt x="231523" y="2165873"/>
                  </a:cubicBezTo>
                  <a:cubicBezTo>
                    <a:pt x="231523" y="2086878"/>
                    <a:pt x="156601" y="1272472"/>
                    <a:pt x="156601" y="1116982"/>
                  </a:cubicBezTo>
                  <a:cubicBezTo>
                    <a:pt x="156601" y="954354"/>
                    <a:pt x="137076" y="831764"/>
                    <a:pt x="136248" y="669640"/>
                  </a:cubicBezTo>
                  <a:cubicBezTo>
                    <a:pt x="135629" y="573401"/>
                    <a:pt x="86874" y="110631"/>
                    <a:pt x="81783" y="0"/>
                  </a:cubicBezTo>
                  <a:cubicBezTo>
                    <a:pt x="81469" y="211499"/>
                    <a:pt x="88529" y="457742"/>
                    <a:pt x="88529" y="669640"/>
                  </a:cubicBezTo>
                  <a:cubicBezTo>
                    <a:pt x="88529" y="921976"/>
                    <a:pt x="129701" y="2046867"/>
                    <a:pt x="129387" y="2179476"/>
                  </a:cubicBezTo>
                  <a:cubicBezTo>
                    <a:pt x="128769" y="2462469"/>
                    <a:pt x="123260" y="2740738"/>
                    <a:pt x="115781" y="3022705"/>
                  </a:cubicBezTo>
                  <a:cubicBezTo>
                    <a:pt x="108568" y="3291895"/>
                    <a:pt x="91279" y="3507767"/>
                    <a:pt x="81773" y="3757213"/>
                  </a:cubicBezTo>
                  <a:cubicBezTo>
                    <a:pt x="78082" y="3852444"/>
                    <a:pt x="60850" y="4225840"/>
                    <a:pt x="61316" y="4321594"/>
                  </a:cubicBezTo>
                  <a:cubicBezTo>
                    <a:pt x="61725" y="4410332"/>
                    <a:pt x="0" y="4409971"/>
                    <a:pt x="0" y="4457643"/>
                  </a:cubicBezTo>
                  <a:cubicBezTo>
                    <a:pt x="-190" y="4508500"/>
                    <a:pt x="272134" y="4471237"/>
                    <a:pt x="272134" y="4471237"/>
                  </a:cubicBezTo>
                  <a:close/>
                </a:path>
              </a:pathLst>
            </a:custGeom>
            <a:solidFill>
              <a:srgbClr val="A7A9AC"/>
            </a:solidFill>
            <a:ln w="11277" cap="flat">
              <a:solidFill>
                <a:srgbClr val="60542E"/>
              </a:solidFill>
              <a:prstDash val="solid"/>
              <a:miter/>
            </a:ln>
          </p:spPr>
          <p:txBody>
            <a:bodyPr rtlCol="0" anchor="ctr"/>
            <a:lstStyle/>
            <a:p>
              <a:endParaRPr lang="en-US"/>
            </a:p>
          </p:txBody>
        </p:sp>
      </p:grpSp>
      <p:grpSp>
        <p:nvGrpSpPr>
          <p:cNvPr id="19" name="Group 18">
            <a:extLst>
              <a:ext uri="{FF2B5EF4-FFF2-40B4-BE49-F238E27FC236}">
                <a16:creationId xmlns:a16="http://schemas.microsoft.com/office/drawing/2014/main" id="{20C60B51-2695-3F4E-AE47-956A8270DC50}"/>
              </a:ext>
            </a:extLst>
          </p:cNvPr>
          <p:cNvGrpSpPr/>
          <p:nvPr/>
        </p:nvGrpSpPr>
        <p:grpSpPr>
          <a:xfrm>
            <a:off x="3617717" y="6273398"/>
            <a:ext cx="4956564" cy="463432"/>
            <a:chOff x="3104542" y="71915"/>
            <a:chExt cx="4956564" cy="698017"/>
          </a:xfrm>
        </p:grpSpPr>
        <p:sp>
          <p:nvSpPr>
            <p:cNvPr id="20" name="TextBox 19">
              <a:extLst>
                <a:ext uri="{FF2B5EF4-FFF2-40B4-BE49-F238E27FC236}">
                  <a16:creationId xmlns:a16="http://schemas.microsoft.com/office/drawing/2014/main" id="{16F58714-4CB0-2B48-8599-BAB79E951444}"/>
                </a:ext>
              </a:extLst>
            </p:cNvPr>
            <p:cNvSpPr txBox="1"/>
            <p:nvPr/>
          </p:nvSpPr>
          <p:spPr>
            <a:xfrm>
              <a:off x="3104542" y="74576"/>
              <a:ext cx="1249435" cy="695356"/>
            </a:xfrm>
            <a:prstGeom prst="rect">
              <a:avLst/>
            </a:prstGeom>
            <a:noFill/>
          </p:spPr>
          <p:txBody>
            <a:bodyPr wrap="square" rtlCol="0">
              <a:spAutoFit/>
            </a:bodyPr>
            <a:lstStyle/>
            <a:p>
              <a:pPr algn="ctr"/>
              <a:r>
                <a:rPr lang="en-US" sz="2400" dirty="0">
                  <a:solidFill>
                    <a:schemeClr val="bg1"/>
                  </a:solidFill>
                </a:rPr>
                <a:t>FOREST</a:t>
              </a:r>
            </a:p>
          </p:txBody>
        </p:sp>
        <p:sp>
          <p:nvSpPr>
            <p:cNvPr id="21" name="Left Arrow 20">
              <a:extLst>
                <a:ext uri="{FF2B5EF4-FFF2-40B4-BE49-F238E27FC236}">
                  <a16:creationId xmlns:a16="http://schemas.microsoft.com/office/drawing/2014/main" id="{0BDF7405-4691-AF4B-98F7-504D0F8EC9C1}"/>
                </a:ext>
              </a:extLst>
            </p:cNvPr>
            <p:cNvSpPr/>
            <p:nvPr/>
          </p:nvSpPr>
          <p:spPr>
            <a:xfrm>
              <a:off x="4390151" y="195632"/>
              <a:ext cx="1223210" cy="456343"/>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3" name="Left Arrow 22">
              <a:extLst>
                <a:ext uri="{FF2B5EF4-FFF2-40B4-BE49-F238E27FC236}">
                  <a16:creationId xmlns:a16="http://schemas.microsoft.com/office/drawing/2014/main" id="{4FFA622A-1003-F242-8735-31E447F3F480}"/>
                </a:ext>
              </a:extLst>
            </p:cNvPr>
            <p:cNvSpPr/>
            <p:nvPr/>
          </p:nvSpPr>
          <p:spPr>
            <a:xfrm rot="10800000">
              <a:off x="5596989" y="195632"/>
              <a:ext cx="1223210" cy="456341"/>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4" name="TextBox 23">
              <a:extLst>
                <a:ext uri="{FF2B5EF4-FFF2-40B4-BE49-F238E27FC236}">
                  <a16:creationId xmlns:a16="http://schemas.microsoft.com/office/drawing/2014/main" id="{0FDCED8B-E1DF-1448-919E-D3F885F90B84}"/>
                </a:ext>
              </a:extLst>
            </p:cNvPr>
            <p:cNvSpPr txBox="1"/>
            <p:nvPr/>
          </p:nvSpPr>
          <p:spPr>
            <a:xfrm>
              <a:off x="6837896" y="71915"/>
              <a:ext cx="1223210" cy="695356"/>
            </a:xfrm>
            <a:prstGeom prst="rect">
              <a:avLst/>
            </a:prstGeom>
            <a:noFill/>
          </p:spPr>
          <p:txBody>
            <a:bodyPr wrap="square" rtlCol="0">
              <a:spAutoFit/>
            </a:bodyPr>
            <a:lstStyle/>
            <a:p>
              <a:pPr algn="ctr"/>
              <a:r>
                <a:rPr lang="en-US" sz="2400" dirty="0">
                  <a:solidFill>
                    <a:schemeClr val="bg1"/>
                  </a:solidFill>
                </a:rPr>
                <a:t>OCEAN</a:t>
              </a:r>
            </a:p>
          </p:txBody>
        </p:sp>
      </p:grpSp>
    </p:spTree>
    <p:extLst>
      <p:ext uri="{BB962C8B-B14F-4D97-AF65-F5344CB8AC3E}">
        <p14:creationId xmlns:p14="http://schemas.microsoft.com/office/powerpoint/2010/main" val="846554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0B0C529-B3ED-1A44-9DD1-B9B33D353B0C}"/>
              </a:ext>
            </a:extLst>
          </p:cNvPr>
          <p:cNvSpPr/>
          <p:nvPr/>
        </p:nvSpPr>
        <p:spPr>
          <a:xfrm>
            <a:off x="-112212" y="-257003"/>
            <a:ext cx="12456612" cy="7115004"/>
          </a:xfrm>
          <a:prstGeom prst="rect">
            <a:avLst/>
          </a:prstGeom>
          <a:solidFill>
            <a:srgbClr val="C6D9F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39DCB077-F65C-BD45-A27C-19F4BD08A671}"/>
              </a:ext>
            </a:extLst>
          </p:cNvPr>
          <p:cNvSpPr/>
          <p:nvPr/>
        </p:nvSpPr>
        <p:spPr>
          <a:xfrm>
            <a:off x="4021008" y="329322"/>
            <a:ext cx="4390268" cy="1138836"/>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Marsh migration</a:t>
            </a:r>
          </a:p>
        </p:txBody>
      </p:sp>
      <p:sp>
        <p:nvSpPr>
          <p:cNvPr id="27" name="Rectangle 26">
            <a:extLst>
              <a:ext uri="{FF2B5EF4-FFF2-40B4-BE49-F238E27FC236}">
                <a16:creationId xmlns:a16="http://schemas.microsoft.com/office/drawing/2014/main" id="{613F2AF8-E9A3-B044-9043-DA867ABBA00C}"/>
              </a:ext>
            </a:extLst>
          </p:cNvPr>
          <p:cNvSpPr/>
          <p:nvPr/>
        </p:nvSpPr>
        <p:spPr>
          <a:xfrm>
            <a:off x="-230377" y="4320207"/>
            <a:ext cx="12893039" cy="25600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4EA673B-CB37-4846-8F46-668E8278203B}"/>
              </a:ext>
            </a:extLst>
          </p:cNvPr>
          <p:cNvSpPr/>
          <p:nvPr/>
        </p:nvSpPr>
        <p:spPr>
          <a:xfrm rot="184699">
            <a:off x="-392465" y="4857169"/>
            <a:ext cx="13300777" cy="2457792"/>
          </a:xfrm>
          <a:prstGeom prst="rect">
            <a:avLst/>
          </a:prstGeom>
          <a:solidFill>
            <a:srgbClr val="3B29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Graphic 40">
            <a:extLst>
              <a:ext uri="{FF2B5EF4-FFF2-40B4-BE49-F238E27FC236}">
                <a16:creationId xmlns:a16="http://schemas.microsoft.com/office/drawing/2014/main" id="{04AF7851-A5B2-6744-B965-DFAED693D7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4317329" y="3113357"/>
            <a:ext cx="1846316" cy="2150907"/>
          </a:xfrm>
          <a:prstGeom prst="rect">
            <a:avLst/>
          </a:prstGeom>
        </p:spPr>
      </p:pic>
      <p:pic>
        <p:nvPicPr>
          <p:cNvPr id="42" name="Graphic 41">
            <a:extLst>
              <a:ext uri="{FF2B5EF4-FFF2-40B4-BE49-F238E27FC236}">
                <a16:creationId xmlns:a16="http://schemas.microsoft.com/office/drawing/2014/main" id="{0A7F21E4-DA03-D746-8882-4A862E6F71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6308111" y="3271111"/>
            <a:ext cx="1801066" cy="2098193"/>
          </a:xfrm>
          <a:prstGeom prst="rect">
            <a:avLst/>
          </a:prstGeom>
        </p:spPr>
      </p:pic>
      <p:pic>
        <p:nvPicPr>
          <p:cNvPr id="44" name="Graphic 43">
            <a:extLst>
              <a:ext uri="{FF2B5EF4-FFF2-40B4-BE49-F238E27FC236}">
                <a16:creationId xmlns:a16="http://schemas.microsoft.com/office/drawing/2014/main" id="{5B4D244B-1071-3F4F-B26C-AB9DF98BB7E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2294231" y="2952026"/>
            <a:ext cx="1846316" cy="2150907"/>
          </a:xfrm>
          <a:prstGeom prst="rect">
            <a:avLst/>
          </a:prstGeom>
        </p:spPr>
      </p:pic>
      <p:sp>
        <p:nvSpPr>
          <p:cNvPr id="12" name="TextBox 11">
            <a:extLst>
              <a:ext uri="{FF2B5EF4-FFF2-40B4-BE49-F238E27FC236}">
                <a16:creationId xmlns:a16="http://schemas.microsoft.com/office/drawing/2014/main" id="{4167088A-BEC5-BC44-B312-9072F0F55129}"/>
              </a:ext>
            </a:extLst>
          </p:cNvPr>
          <p:cNvSpPr txBox="1"/>
          <p:nvPr/>
        </p:nvSpPr>
        <p:spPr>
          <a:xfrm>
            <a:off x="10530670" y="6483771"/>
            <a:ext cx="1415923" cy="276999"/>
          </a:xfrm>
          <a:prstGeom prst="rect">
            <a:avLst/>
          </a:prstGeom>
          <a:noFill/>
        </p:spPr>
        <p:txBody>
          <a:bodyPr wrap="square" rtlCol="0">
            <a:spAutoFit/>
          </a:bodyPr>
          <a:lstStyle/>
          <a:p>
            <a:pPr algn="ctr"/>
            <a:r>
              <a:rPr lang="en-US" sz="1200" dirty="0">
                <a:solidFill>
                  <a:schemeClr val="bg1">
                    <a:lumMod val="65000"/>
                  </a:schemeClr>
                </a:solidFill>
              </a:rPr>
              <a:t>Images c/o IAN</a:t>
            </a:r>
          </a:p>
        </p:txBody>
      </p:sp>
      <p:grpSp>
        <p:nvGrpSpPr>
          <p:cNvPr id="13" name="Graphic 3">
            <a:extLst>
              <a:ext uri="{FF2B5EF4-FFF2-40B4-BE49-F238E27FC236}">
                <a16:creationId xmlns:a16="http://schemas.microsoft.com/office/drawing/2014/main" id="{1728264A-6FCB-B742-93B3-6DE67A6ED7A3}"/>
              </a:ext>
            </a:extLst>
          </p:cNvPr>
          <p:cNvGrpSpPr/>
          <p:nvPr/>
        </p:nvGrpSpPr>
        <p:grpSpPr>
          <a:xfrm flipH="1">
            <a:off x="-599749" y="123986"/>
            <a:ext cx="2740617" cy="4918598"/>
            <a:chOff x="2207329" y="1310685"/>
            <a:chExt cx="1926301" cy="4484401"/>
          </a:xfrm>
        </p:grpSpPr>
        <p:sp>
          <p:nvSpPr>
            <p:cNvPr id="14" name="Freeform 13">
              <a:extLst>
                <a:ext uri="{FF2B5EF4-FFF2-40B4-BE49-F238E27FC236}">
                  <a16:creationId xmlns:a16="http://schemas.microsoft.com/office/drawing/2014/main" id="{1DE0829C-0CFC-C04C-A1DF-9B38F7AC4075}"/>
                </a:ext>
              </a:extLst>
            </p:cNvPr>
            <p:cNvSpPr/>
            <p:nvPr/>
          </p:nvSpPr>
          <p:spPr>
            <a:xfrm>
              <a:off x="3316154" y="1631259"/>
              <a:ext cx="633006" cy="499241"/>
            </a:xfrm>
            <a:custGeom>
              <a:avLst/>
              <a:gdLst>
                <a:gd name="connsiteX0" fmla="*/ 480668 w 633006"/>
                <a:gd name="connsiteY0" fmla="*/ 10405 h 499241"/>
                <a:gd name="connsiteX1" fmla="*/ 474436 w 633006"/>
                <a:gd name="connsiteY1" fmla="*/ 44513 h 499241"/>
                <a:gd name="connsiteX2" fmla="*/ 518215 w 633006"/>
                <a:gd name="connsiteY2" fmla="*/ 71643 h 499241"/>
                <a:gd name="connsiteX3" fmla="*/ 558236 w 633006"/>
                <a:gd name="connsiteY3" fmla="*/ 41842 h 499241"/>
                <a:gd name="connsiteX4" fmla="*/ 533792 w 633006"/>
                <a:gd name="connsiteY4" fmla="*/ 76358 h 499241"/>
                <a:gd name="connsiteX5" fmla="*/ 505703 w 633006"/>
                <a:gd name="connsiteY5" fmla="*/ 108174 h 499241"/>
                <a:gd name="connsiteX6" fmla="*/ 493038 w 633006"/>
                <a:gd name="connsiteY6" fmla="*/ 155942 h 499241"/>
                <a:gd name="connsiteX7" fmla="*/ 530623 w 633006"/>
                <a:gd name="connsiteY7" fmla="*/ 135352 h 499241"/>
                <a:gd name="connsiteX8" fmla="*/ 590017 w 633006"/>
                <a:gd name="connsiteY8" fmla="*/ 128612 h 499241"/>
                <a:gd name="connsiteX9" fmla="*/ 630618 w 633006"/>
                <a:gd name="connsiteY9" fmla="*/ 117167 h 499241"/>
                <a:gd name="connsiteX10" fmla="*/ 632588 w 633006"/>
                <a:gd name="connsiteY10" fmla="*/ 113897 h 499241"/>
                <a:gd name="connsiteX11" fmla="*/ 590017 w 633006"/>
                <a:gd name="connsiteY11" fmla="*/ 149012 h 499241"/>
                <a:gd name="connsiteX12" fmla="*/ 540015 w 633006"/>
                <a:gd name="connsiteY12" fmla="*/ 151369 h 499241"/>
                <a:gd name="connsiteX13" fmla="*/ 505703 w 633006"/>
                <a:gd name="connsiteY13" fmla="*/ 169526 h 499241"/>
                <a:gd name="connsiteX14" fmla="*/ 590017 w 633006"/>
                <a:gd name="connsiteY14" fmla="*/ 180857 h 499241"/>
                <a:gd name="connsiteX15" fmla="*/ 496302 w 633006"/>
                <a:gd name="connsiteY15" fmla="*/ 178633 h 499241"/>
                <a:gd name="connsiteX16" fmla="*/ 480668 w 633006"/>
                <a:gd name="connsiteY16" fmla="*/ 205886 h 499241"/>
                <a:gd name="connsiteX17" fmla="*/ 440115 w 633006"/>
                <a:gd name="connsiteY17" fmla="*/ 249063 h 499241"/>
                <a:gd name="connsiteX18" fmla="*/ 352737 w 633006"/>
                <a:gd name="connsiteY18" fmla="*/ 267352 h 499241"/>
                <a:gd name="connsiteX19" fmla="*/ 259022 w 633006"/>
                <a:gd name="connsiteY19" fmla="*/ 351556 h 499241"/>
                <a:gd name="connsiteX20" fmla="*/ 199733 w 633006"/>
                <a:gd name="connsiteY20" fmla="*/ 381044 h 499241"/>
                <a:gd name="connsiteX21" fmla="*/ 140387 w 633006"/>
                <a:gd name="connsiteY21" fmla="*/ 419762 h 499241"/>
                <a:gd name="connsiteX22" fmla="*/ 84314 w 633006"/>
                <a:gd name="connsiteY22" fmla="*/ 435656 h 499241"/>
                <a:gd name="connsiteX23" fmla="*/ 56073 w 633006"/>
                <a:gd name="connsiteY23" fmla="*/ 465172 h 499241"/>
                <a:gd name="connsiteX24" fmla="*/ 0 w 633006"/>
                <a:gd name="connsiteY24" fmla="*/ 499241 h 499241"/>
                <a:gd name="connsiteX25" fmla="*/ 0 w 633006"/>
                <a:gd name="connsiteY25" fmla="*/ 451578 h 499241"/>
                <a:gd name="connsiteX26" fmla="*/ 62296 w 633006"/>
                <a:gd name="connsiteY26" fmla="*/ 410550 h 499241"/>
                <a:gd name="connsiteX27" fmla="*/ 106170 w 633006"/>
                <a:gd name="connsiteY27" fmla="*/ 401443 h 499241"/>
                <a:gd name="connsiteX28" fmla="*/ 152842 w 633006"/>
                <a:gd name="connsiteY28" fmla="*/ 381034 h 499241"/>
                <a:gd name="connsiteX29" fmla="*/ 237109 w 633006"/>
                <a:gd name="connsiteY29" fmla="*/ 344598 h 499241"/>
                <a:gd name="connsiteX30" fmla="*/ 299614 w 633006"/>
                <a:gd name="connsiteY30" fmla="*/ 290081 h 499241"/>
                <a:gd name="connsiteX31" fmla="*/ 362119 w 633006"/>
                <a:gd name="connsiteY31" fmla="*/ 244566 h 499241"/>
                <a:gd name="connsiteX32" fmla="*/ 430752 w 633006"/>
                <a:gd name="connsiteY32" fmla="*/ 228615 h 499241"/>
                <a:gd name="connsiteX33" fmla="*/ 468289 w 633006"/>
                <a:gd name="connsiteY33" fmla="*/ 176351 h 499241"/>
                <a:gd name="connsiteX34" fmla="*/ 471353 w 633006"/>
                <a:gd name="connsiteY34" fmla="*/ 140019 h 499241"/>
                <a:gd name="connsiteX35" fmla="*/ 483818 w 633006"/>
                <a:gd name="connsiteY35" fmla="*/ 101216 h 499241"/>
                <a:gd name="connsiteX36" fmla="*/ 499451 w 633006"/>
                <a:gd name="connsiteY36" fmla="*/ 80816 h 499241"/>
                <a:gd name="connsiteX37" fmla="*/ 461914 w 633006"/>
                <a:gd name="connsiteY37" fmla="*/ 44484 h 499241"/>
                <a:gd name="connsiteX38" fmla="*/ 468299 w 633006"/>
                <a:gd name="connsiteY38" fmla="*/ 3456 h 499241"/>
                <a:gd name="connsiteX39" fmla="*/ 493742 w 633006"/>
                <a:gd name="connsiteY39" fmla="*/ 500 h 499241"/>
                <a:gd name="connsiteX40" fmla="*/ 480516 w 633006"/>
                <a:gd name="connsiteY40" fmla="*/ 10472 h 499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33006" h="499241">
                  <a:moveTo>
                    <a:pt x="480668" y="10405"/>
                  </a:moveTo>
                  <a:cubicBezTo>
                    <a:pt x="470544" y="12040"/>
                    <a:pt x="467271" y="36138"/>
                    <a:pt x="474436" y="44513"/>
                  </a:cubicBezTo>
                  <a:cubicBezTo>
                    <a:pt x="481658" y="52859"/>
                    <a:pt x="518215" y="71643"/>
                    <a:pt x="518215" y="71643"/>
                  </a:cubicBezTo>
                  <a:cubicBezTo>
                    <a:pt x="518215" y="71643"/>
                    <a:pt x="554297" y="38990"/>
                    <a:pt x="558236" y="41842"/>
                  </a:cubicBezTo>
                  <a:cubicBezTo>
                    <a:pt x="549825" y="55330"/>
                    <a:pt x="541052" y="70217"/>
                    <a:pt x="533792" y="76358"/>
                  </a:cubicBezTo>
                  <a:cubicBezTo>
                    <a:pt x="519719" y="87898"/>
                    <a:pt x="505703" y="108174"/>
                    <a:pt x="505703" y="108174"/>
                  </a:cubicBezTo>
                  <a:lnTo>
                    <a:pt x="493038" y="155942"/>
                  </a:lnTo>
                  <a:cubicBezTo>
                    <a:pt x="493038" y="155942"/>
                    <a:pt x="522259" y="139012"/>
                    <a:pt x="530623" y="135352"/>
                  </a:cubicBezTo>
                  <a:cubicBezTo>
                    <a:pt x="539035" y="131673"/>
                    <a:pt x="569350" y="131873"/>
                    <a:pt x="590017" y="128612"/>
                  </a:cubicBezTo>
                  <a:cubicBezTo>
                    <a:pt x="610522" y="125361"/>
                    <a:pt x="624433" y="124715"/>
                    <a:pt x="630618" y="117167"/>
                  </a:cubicBezTo>
                  <a:cubicBezTo>
                    <a:pt x="631398" y="116159"/>
                    <a:pt x="632064" y="115009"/>
                    <a:pt x="632588" y="113897"/>
                  </a:cubicBezTo>
                  <a:cubicBezTo>
                    <a:pt x="637212" y="119600"/>
                    <a:pt x="602320" y="150229"/>
                    <a:pt x="590017" y="149012"/>
                  </a:cubicBezTo>
                  <a:cubicBezTo>
                    <a:pt x="575164" y="147586"/>
                    <a:pt x="549672" y="149012"/>
                    <a:pt x="540015" y="151369"/>
                  </a:cubicBezTo>
                  <a:cubicBezTo>
                    <a:pt x="530300" y="153527"/>
                    <a:pt x="505703" y="169526"/>
                    <a:pt x="505703" y="169526"/>
                  </a:cubicBezTo>
                  <a:cubicBezTo>
                    <a:pt x="505703" y="169526"/>
                    <a:pt x="588875" y="177692"/>
                    <a:pt x="590017" y="180857"/>
                  </a:cubicBezTo>
                  <a:cubicBezTo>
                    <a:pt x="590902" y="184127"/>
                    <a:pt x="504970" y="179431"/>
                    <a:pt x="496302" y="178633"/>
                  </a:cubicBezTo>
                  <a:cubicBezTo>
                    <a:pt x="487738" y="177796"/>
                    <a:pt x="480668" y="205886"/>
                    <a:pt x="480668" y="205886"/>
                  </a:cubicBezTo>
                  <a:cubicBezTo>
                    <a:pt x="480668" y="205886"/>
                    <a:pt x="463379" y="243540"/>
                    <a:pt x="440115" y="249063"/>
                  </a:cubicBezTo>
                  <a:cubicBezTo>
                    <a:pt x="416860" y="254776"/>
                    <a:pt x="365202" y="260688"/>
                    <a:pt x="352737" y="267352"/>
                  </a:cubicBezTo>
                  <a:cubicBezTo>
                    <a:pt x="340272" y="273987"/>
                    <a:pt x="278756" y="339293"/>
                    <a:pt x="259022" y="351556"/>
                  </a:cubicBezTo>
                  <a:cubicBezTo>
                    <a:pt x="239297" y="363591"/>
                    <a:pt x="208040" y="370758"/>
                    <a:pt x="199733" y="381044"/>
                  </a:cubicBezTo>
                  <a:cubicBezTo>
                    <a:pt x="191379" y="391263"/>
                    <a:pt x="151443" y="419762"/>
                    <a:pt x="140387" y="419762"/>
                  </a:cubicBezTo>
                  <a:cubicBezTo>
                    <a:pt x="129330" y="419762"/>
                    <a:pt x="96465" y="428526"/>
                    <a:pt x="84314" y="435656"/>
                  </a:cubicBezTo>
                  <a:cubicBezTo>
                    <a:pt x="71954" y="442604"/>
                    <a:pt x="66711" y="459544"/>
                    <a:pt x="56073" y="465172"/>
                  </a:cubicBezTo>
                  <a:cubicBezTo>
                    <a:pt x="45530" y="470875"/>
                    <a:pt x="0" y="499241"/>
                    <a:pt x="0" y="499241"/>
                  </a:cubicBezTo>
                  <a:lnTo>
                    <a:pt x="0" y="451578"/>
                  </a:lnTo>
                  <a:cubicBezTo>
                    <a:pt x="0" y="451578"/>
                    <a:pt x="49013" y="415142"/>
                    <a:pt x="62296" y="410550"/>
                  </a:cubicBezTo>
                  <a:cubicBezTo>
                    <a:pt x="75693" y="406063"/>
                    <a:pt x="98073" y="402270"/>
                    <a:pt x="106170" y="401443"/>
                  </a:cubicBezTo>
                  <a:cubicBezTo>
                    <a:pt x="114068" y="400740"/>
                    <a:pt x="137428" y="392261"/>
                    <a:pt x="152842" y="381034"/>
                  </a:cubicBezTo>
                  <a:cubicBezTo>
                    <a:pt x="168361" y="369703"/>
                    <a:pt x="223863" y="346546"/>
                    <a:pt x="237109" y="344598"/>
                  </a:cubicBezTo>
                  <a:cubicBezTo>
                    <a:pt x="250506" y="342782"/>
                    <a:pt x="298367" y="299283"/>
                    <a:pt x="299614" y="290081"/>
                  </a:cubicBezTo>
                  <a:cubicBezTo>
                    <a:pt x="300917" y="280898"/>
                    <a:pt x="341614" y="244956"/>
                    <a:pt x="362119" y="244566"/>
                  </a:cubicBezTo>
                  <a:cubicBezTo>
                    <a:pt x="382529" y="244129"/>
                    <a:pt x="419809" y="233235"/>
                    <a:pt x="430752" y="228615"/>
                  </a:cubicBezTo>
                  <a:cubicBezTo>
                    <a:pt x="441704" y="224128"/>
                    <a:pt x="461905" y="190049"/>
                    <a:pt x="468289" y="176351"/>
                  </a:cubicBezTo>
                  <a:cubicBezTo>
                    <a:pt x="474417" y="162682"/>
                    <a:pt x="469174" y="147567"/>
                    <a:pt x="471353" y="140019"/>
                  </a:cubicBezTo>
                  <a:cubicBezTo>
                    <a:pt x="473484" y="132243"/>
                    <a:pt x="479041" y="106121"/>
                    <a:pt x="483818" y="101216"/>
                  </a:cubicBezTo>
                  <a:cubicBezTo>
                    <a:pt x="488490" y="96425"/>
                    <a:pt x="499451" y="80816"/>
                    <a:pt x="499451" y="80816"/>
                  </a:cubicBezTo>
                  <a:cubicBezTo>
                    <a:pt x="499451" y="80816"/>
                    <a:pt x="467252" y="60378"/>
                    <a:pt x="461914" y="44484"/>
                  </a:cubicBezTo>
                  <a:cubicBezTo>
                    <a:pt x="456671" y="28448"/>
                    <a:pt x="455786" y="4264"/>
                    <a:pt x="468299" y="3456"/>
                  </a:cubicBezTo>
                  <a:cubicBezTo>
                    <a:pt x="475416" y="3019"/>
                    <a:pt x="490155" y="-1477"/>
                    <a:pt x="493742" y="500"/>
                  </a:cubicBezTo>
                  <a:cubicBezTo>
                    <a:pt x="490317" y="5158"/>
                    <a:pt x="485274" y="9645"/>
                    <a:pt x="480516" y="10472"/>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F26029B5-51A1-F14F-B7F8-AAC980E0A950}"/>
                </a:ext>
              </a:extLst>
            </p:cNvPr>
            <p:cNvSpPr/>
            <p:nvPr/>
          </p:nvSpPr>
          <p:spPr>
            <a:xfrm>
              <a:off x="2331103" y="1868367"/>
              <a:ext cx="998248" cy="787196"/>
            </a:xfrm>
            <a:custGeom>
              <a:avLst/>
              <a:gdLst>
                <a:gd name="connsiteX0" fmla="*/ 240336 w 998248"/>
                <a:gd name="connsiteY0" fmla="*/ 16252 h 787196"/>
                <a:gd name="connsiteX1" fmla="*/ 250146 w 998248"/>
                <a:gd name="connsiteY1" fmla="*/ 69932 h 787196"/>
                <a:gd name="connsiteX2" fmla="*/ 181276 w 998248"/>
                <a:gd name="connsiteY2" fmla="*/ 113042 h 787196"/>
                <a:gd name="connsiteX3" fmla="*/ 117990 w 998248"/>
                <a:gd name="connsiteY3" fmla="*/ 65968 h 787196"/>
                <a:gd name="connsiteX4" fmla="*/ 156536 w 998248"/>
                <a:gd name="connsiteY4" fmla="*/ 120276 h 787196"/>
                <a:gd name="connsiteX5" fmla="*/ 200848 w 998248"/>
                <a:gd name="connsiteY5" fmla="*/ 170411 h 787196"/>
                <a:gd name="connsiteX6" fmla="*/ 220630 w 998248"/>
                <a:gd name="connsiteY6" fmla="*/ 245745 h 787196"/>
                <a:gd name="connsiteX7" fmla="*/ 161522 w 998248"/>
                <a:gd name="connsiteY7" fmla="*/ 213482 h 787196"/>
                <a:gd name="connsiteX8" fmla="*/ 68074 w 998248"/>
                <a:gd name="connsiteY8" fmla="*/ 202769 h 787196"/>
                <a:gd name="connsiteX9" fmla="*/ 4008 w 998248"/>
                <a:gd name="connsiteY9" fmla="*/ 184793 h 787196"/>
                <a:gd name="connsiteX10" fmla="*/ 640 w 998248"/>
                <a:gd name="connsiteY10" fmla="*/ 179584 h 787196"/>
                <a:gd name="connsiteX11" fmla="*/ 68074 w 998248"/>
                <a:gd name="connsiteY11" fmla="*/ 235032 h 787196"/>
                <a:gd name="connsiteX12" fmla="*/ 146736 w 998248"/>
                <a:gd name="connsiteY12" fmla="*/ 238587 h 787196"/>
                <a:gd name="connsiteX13" fmla="*/ 200858 w 998248"/>
                <a:gd name="connsiteY13" fmla="*/ 267277 h 787196"/>
                <a:gd name="connsiteX14" fmla="*/ 68074 w 998248"/>
                <a:gd name="connsiteY14" fmla="*/ 285148 h 787196"/>
                <a:gd name="connsiteX15" fmla="*/ 215730 w 998248"/>
                <a:gd name="connsiteY15" fmla="*/ 281564 h 787196"/>
                <a:gd name="connsiteX16" fmla="*/ 240336 w 998248"/>
                <a:gd name="connsiteY16" fmla="*/ 324569 h 787196"/>
                <a:gd name="connsiteX17" fmla="*/ 304326 w 998248"/>
                <a:gd name="connsiteY17" fmla="*/ 392718 h 787196"/>
                <a:gd name="connsiteX18" fmla="*/ 442144 w 998248"/>
                <a:gd name="connsiteY18" fmla="*/ 421426 h 787196"/>
                <a:gd name="connsiteX19" fmla="*/ 589695 w 998248"/>
                <a:gd name="connsiteY19" fmla="*/ 554148 h 787196"/>
                <a:gd name="connsiteX20" fmla="*/ 683306 w 998248"/>
                <a:gd name="connsiteY20" fmla="*/ 600680 h 787196"/>
                <a:gd name="connsiteX21" fmla="*/ 776916 w 998248"/>
                <a:gd name="connsiteY21" fmla="*/ 661728 h 787196"/>
                <a:gd name="connsiteX22" fmla="*/ 865283 w 998248"/>
                <a:gd name="connsiteY22" fmla="*/ 686728 h 787196"/>
                <a:gd name="connsiteX23" fmla="*/ 909624 w 998248"/>
                <a:gd name="connsiteY23" fmla="*/ 733384 h 787196"/>
                <a:gd name="connsiteX24" fmla="*/ 998248 w 998248"/>
                <a:gd name="connsiteY24" fmla="*/ 787197 h 787196"/>
                <a:gd name="connsiteX25" fmla="*/ 998248 w 998248"/>
                <a:gd name="connsiteY25" fmla="*/ 711938 h 787196"/>
                <a:gd name="connsiteX26" fmla="*/ 899861 w 998248"/>
                <a:gd name="connsiteY26" fmla="*/ 647335 h 787196"/>
                <a:gd name="connsiteX27" fmla="*/ 830867 w 998248"/>
                <a:gd name="connsiteY27" fmla="*/ 632943 h 787196"/>
                <a:gd name="connsiteX28" fmla="*/ 757096 w 998248"/>
                <a:gd name="connsiteY28" fmla="*/ 600680 h 787196"/>
                <a:gd name="connsiteX29" fmla="*/ 624235 w 998248"/>
                <a:gd name="connsiteY29" fmla="*/ 543311 h 787196"/>
                <a:gd name="connsiteX30" fmla="*/ 525744 w 998248"/>
                <a:gd name="connsiteY30" fmla="*/ 457235 h 787196"/>
                <a:gd name="connsiteX31" fmla="*/ 427309 w 998248"/>
                <a:gd name="connsiteY31" fmla="*/ 385579 h 787196"/>
                <a:gd name="connsiteX32" fmla="*/ 319027 w 998248"/>
                <a:gd name="connsiteY32" fmla="*/ 360473 h 787196"/>
                <a:gd name="connsiteX33" fmla="*/ 259976 w 998248"/>
                <a:gd name="connsiteY33" fmla="*/ 277999 h 787196"/>
                <a:gd name="connsiteX34" fmla="*/ 254999 w 998248"/>
                <a:gd name="connsiteY34" fmla="*/ 220640 h 787196"/>
                <a:gd name="connsiteX35" fmla="*/ 235369 w 998248"/>
                <a:gd name="connsiteY35" fmla="*/ 159659 h 787196"/>
                <a:gd name="connsiteX36" fmla="*/ 210735 w 998248"/>
                <a:gd name="connsiteY36" fmla="*/ 127320 h 787196"/>
                <a:gd name="connsiteX37" fmla="*/ 269795 w 998248"/>
                <a:gd name="connsiteY37" fmla="*/ 69923 h 787196"/>
                <a:gd name="connsiteX38" fmla="*/ 259985 w 998248"/>
                <a:gd name="connsiteY38" fmla="*/ 5425 h 787196"/>
                <a:gd name="connsiteX39" fmla="*/ 219850 w 998248"/>
                <a:gd name="connsiteY39" fmla="*/ 729 h 787196"/>
                <a:gd name="connsiteX40" fmla="*/ 240270 w 998248"/>
                <a:gd name="connsiteY40" fmla="*/ 16461 h 78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98248" h="787196">
                  <a:moveTo>
                    <a:pt x="240336" y="16252"/>
                  </a:moveTo>
                  <a:cubicBezTo>
                    <a:pt x="256274" y="18923"/>
                    <a:pt x="261393" y="56890"/>
                    <a:pt x="250146" y="69932"/>
                  </a:cubicBezTo>
                  <a:cubicBezTo>
                    <a:pt x="238814" y="83231"/>
                    <a:pt x="181276" y="113042"/>
                    <a:pt x="181276" y="113042"/>
                  </a:cubicBezTo>
                  <a:cubicBezTo>
                    <a:pt x="181276" y="113042"/>
                    <a:pt x="124166" y="61377"/>
                    <a:pt x="117990" y="65968"/>
                  </a:cubicBezTo>
                  <a:cubicBezTo>
                    <a:pt x="131045" y="87081"/>
                    <a:pt x="145118" y="110779"/>
                    <a:pt x="156536" y="120276"/>
                  </a:cubicBezTo>
                  <a:cubicBezTo>
                    <a:pt x="178678" y="138556"/>
                    <a:pt x="200848" y="170411"/>
                    <a:pt x="200848" y="170411"/>
                  </a:cubicBezTo>
                  <a:lnTo>
                    <a:pt x="220630" y="245745"/>
                  </a:lnTo>
                  <a:cubicBezTo>
                    <a:pt x="220630" y="245745"/>
                    <a:pt x="174682" y="219214"/>
                    <a:pt x="161522" y="213482"/>
                  </a:cubicBezTo>
                  <a:cubicBezTo>
                    <a:pt x="148229" y="207645"/>
                    <a:pt x="100387" y="207988"/>
                    <a:pt x="68074" y="202769"/>
                  </a:cubicBezTo>
                  <a:cubicBezTo>
                    <a:pt x="35570" y="197455"/>
                    <a:pt x="13723" y="196752"/>
                    <a:pt x="4008" y="184793"/>
                  </a:cubicBezTo>
                  <a:cubicBezTo>
                    <a:pt x="2685" y="183053"/>
                    <a:pt x="1648" y="181314"/>
                    <a:pt x="640" y="179584"/>
                  </a:cubicBezTo>
                  <a:cubicBezTo>
                    <a:pt x="-6525" y="188586"/>
                    <a:pt x="48453" y="236952"/>
                    <a:pt x="68074" y="235032"/>
                  </a:cubicBezTo>
                  <a:cubicBezTo>
                    <a:pt x="91281" y="232675"/>
                    <a:pt x="131445" y="235032"/>
                    <a:pt x="146736" y="238587"/>
                  </a:cubicBezTo>
                  <a:cubicBezTo>
                    <a:pt x="162074" y="242067"/>
                    <a:pt x="200858" y="267277"/>
                    <a:pt x="200858" y="267277"/>
                  </a:cubicBezTo>
                  <a:cubicBezTo>
                    <a:pt x="200858" y="267277"/>
                    <a:pt x="69501" y="280148"/>
                    <a:pt x="68074" y="285148"/>
                  </a:cubicBezTo>
                  <a:cubicBezTo>
                    <a:pt x="66542" y="290148"/>
                    <a:pt x="202028" y="282809"/>
                    <a:pt x="215730" y="281564"/>
                  </a:cubicBezTo>
                  <a:cubicBezTo>
                    <a:pt x="229308" y="280452"/>
                    <a:pt x="240336" y="324569"/>
                    <a:pt x="240336" y="324569"/>
                  </a:cubicBezTo>
                  <a:cubicBezTo>
                    <a:pt x="240336" y="324569"/>
                    <a:pt x="267540" y="383848"/>
                    <a:pt x="304326" y="392718"/>
                  </a:cubicBezTo>
                  <a:cubicBezTo>
                    <a:pt x="340997" y="401634"/>
                    <a:pt x="422419" y="410998"/>
                    <a:pt x="442144" y="421426"/>
                  </a:cubicBezTo>
                  <a:cubicBezTo>
                    <a:pt x="461773" y="431825"/>
                    <a:pt x="558647" y="535041"/>
                    <a:pt x="589695" y="554148"/>
                  </a:cubicBezTo>
                  <a:cubicBezTo>
                    <a:pt x="620848" y="573208"/>
                    <a:pt x="670118" y="584548"/>
                    <a:pt x="683306" y="600680"/>
                  </a:cubicBezTo>
                  <a:cubicBezTo>
                    <a:pt x="696389" y="616812"/>
                    <a:pt x="759370" y="661728"/>
                    <a:pt x="776916" y="661728"/>
                  </a:cubicBezTo>
                  <a:cubicBezTo>
                    <a:pt x="794157" y="661728"/>
                    <a:pt x="845967" y="675606"/>
                    <a:pt x="865283" y="686728"/>
                  </a:cubicBezTo>
                  <a:cubicBezTo>
                    <a:pt x="884808" y="697964"/>
                    <a:pt x="892953" y="724524"/>
                    <a:pt x="909624" y="733384"/>
                  </a:cubicBezTo>
                  <a:cubicBezTo>
                    <a:pt x="926399" y="742386"/>
                    <a:pt x="998248" y="787197"/>
                    <a:pt x="998248" y="787197"/>
                  </a:cubicBezTo>
                  <a:lnTo>
                    <a:pt x="998248" y="711938"/>
                  </a:lnTo>
                  <a:cubicBezTo>
                    <a:pt x="998248" y="711938"/>
                    <a:pt x="920890" y="654465"/>
                    <a:pt x="899861" y="647335"/>
                  </a:cubicBezTo>
                  <a:cubicBezTo>
                    <a:pt x="878785" y="640101"/>
                    <a:pt x="843427" y="634189"/>
                    <a:pt x="830867" y="632943"/>
                  </a:cubicBezTo>
                  <a:cubicBezTo>
                    <a:pt x="818402" y="631727"/>
                    <a:pt x="781493" y="618418"/>
                    <a:pt x="757096" y="600680"/>
                  </a:cubicBezTo>
                  <a:cubicBezTo>
                    <a:pt x="732746" y="582923"/>
                    <a:pt x="645264" y="546268"/>
                    <a:pt x="624235" y="543311"/>
                  </a:cubicBezTo>
                  <a:cubicBezTo>
                    <a:pt x="603102" y="540355"/>
                    <a:pt x="527666" y="471864"/>
                    <a:pt x="525744" y="457235"/>
                  </a:cubicBezTo>
                  <a:cubicBezTo>
                    <a:pt x="523822" y="442767"/>
                    <a:pt x="459547" y="386101"/>
                    <a:pt x="427309" y="385579"/>
                  </a:cubicBezTo>
                  <a:cubicBezTo>
                    <a:pt x="395177" y="384980"/>
                    <a:pt x="336316" y="367631"/>
                    <a:pt x="319027" y="360473"/>
                  </a:cubicBezTo>
                  <a:cubicBezTo>
                    <a:pt x="301766" y="353211"/>
                    <a:pt x="269786" y="299530"/>
                    <a:pt x="259976" y="277999"/>
                  </a:cubicBezTo>
                  <a:cubicBezTo>
                    <a:pt x="250156" y="256554"/>
                    <a:pt x="258339" y="232751"/>
                    <a:pt x="254999" y="220640"/>
                  </a:cubicBezTo>
                  <a:cubicBezTo>
                    <a:pt x="251697" y="208577"/>
                    <a:pt x="242924" y="167340"/>
                    <a:pt x="235369" y="159659"/>
                  </a:cubicBezTo>
                  <a:cubicBezTo>
                    <a:pt x="227890" y="152035"/>
                    <a:pt x="210735" y="127320"/>
                    <a:pt x="210735" y="127320"/>
                  </a:cubicBezTo>
                  <a:cubicBezTo>
                    <a:pt x="210735" y="127320"/>
                    <a:pt x="261412" y="95237"/>
                    <a:pt x="269795" y="69923"/>
                  </a:cubicBezTo>
                  <a:cubicBezTo>
                    <a:pt x="278178" y="44817"/>
                    <a:pt x="279510" y="6746"/>
                    <a:pt x="259985" y="5425"/>
                  </a:cubicBezTo>
                  <a:cubicBezTo>
                    <a:pt x="248538" y="4721"/>
                    <a:pt x="225321" y="-2228"/>
                    <a:pt x="219850" y="729"/>
                  </a:cubicBezTo>
                  <a:cubicBezTo>
                    <a:pt x="224855" y="8181"/>
                    <a:pt x="232819" y="15244"/>
                    <a:pt x="240270" y="16461"/>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68C9B79-5FCD-D74B-AE46-D7350F78F0C8}"/>
                </a:ext>
              </a:extLst>
            </p:cNvPr>
            <p:cNvSpPr/>
            <p:nvPr/>
          </p:nvSpPr>
          <p:spPr>
            <a:xfrm>
              <a:off x="2207329" y="3420729"/>
              <a:ext cx="1146723" cy="729308"/>
            </a:xfrm>
            <a:custGeom>
              <a:avLst/>
              <a:gdLst>
                <a:gd name="connsiteX0" fmla="*/ 232392 w 1146723"/>
                <a:gd name="connsiteY0" fmla="*/ 112171 h 729308"/>
                <a:gd name="connsiteX1" fmla="*/ 257446 w 1146723"/>
                <a:gd name="connsiteY1" fmla="*/ 173427 h 729308"/>
                <a:gd name="connsiteX2" fmla="*/ 423723 w 1146723"/>
                <a:gd name="connsiteY2" fmla="*/ 274105 h 729308"/>
                <a:gd name="connsiteX3" fmla="*/ 499930 w 1146723"/>
                <a:gd name="connsiteY3" fmla="*/ 327586 h 729308"/>
                <a:gd name="connsiteX4" fmla="*/ 564881 w 1146723"/>
                <a:gd name="connsiteY4" fmla="*/ 391542 h 729308"/>
                <a:gd name="connsiteX5" fmla="*/ 630298 w 1146723"/>
                <a:gd name="connsiteY5" fmla="*/ 425003 h 729308"/>
                <a:gd name="connsiteX6" fmla="*/ 737724 w 1146723"/>
                <a:gd name="connsiteY6" fmla="*/ 504093 h 729308"/>
                <a:gd name="connsiteX7" fmla="*/ 843276 w 1146723"/>
                <a:gd name="connsiteY7" fmla="*/ 548809 h 729308"/>
                <a:gd name="connsiteX8" fmla="*/ 929712 w 1146723"/>
                <a:gd name="connsiteY8" fmla="*/ 605189 h 729308"/>
                <a:gd name="connsiteX9" fmla="*/ 1030430 w 1146723"/>
                <a:gd name="connsiteY9" fmla="*/ 633241 h 729308"/>
                <a:gd name="connsiteX10" fmla="*/ 1146724 w 1146723"/>
                <a:gd name="connsiteY10" fmla="*/ 689270 h 729308"/>
                <a:gd name="connsiteX11" fmla="*/ 1083229 w 1146723"/>
                <a:gd name="connsiteY11" fmla="*/ 729309 h 729308"/>
                <a:gd name="connsiteX12" fmla="*/ 950835 w 1146723"/>
                <a:gd name="connsiteY12" fmla="*/ 666921 h 729308"/>
                <a:gd name="connsiteX13" fmla="*/ 870622 w 1146723"/>
                <a:gd name="connsiteY13" fmla="*/ 614172 h 729308"/>
                <a:gd name="connsiteX14" fmla="*/ 736049 w 1146723"/>
                <a:gd name="connsiteY14" fmla="*/ 547830 h 729308"/>
                <a:gd name="connsiteX15" fmla="*/ 614198 w 1146723"/>
                <a:gd name="connsiteY15" fmla="*/ 457894 h 729308"/>
                <a:gd name="connsiteX16" fmla="*/ 529884 w 1146723"/>
                <a:gd name="connsiteY16" fmla="*/ 405506 h 729308"/>
                <a:gd name="connsiteX17" fmla="*/ 470595 w 1146723"/>
                <a:gd name="connsiteY17" fmla="*/ 336369 h 729308"/>
                <a:gd name="connsiteX18" fmla="*/ 320683 w 1146723"/>
                <a:gd name="connsiteY18" fmla="*/ 242127 h 729308"/>
                <a:gd name="connsiteX19" fmla="*/ 238644 w 1146723"/>
                <a:gd name="connsiteY19" fmla="*/ 193780 h 729308"/>
                <a:gd name="connsiteX20" fmla="*/ 188261 w 1146723"/>
                <a:gd name="connsiteY20" fmla="*/ 179682 h 729308"/>
                <a:gd name="connsiteX21" fmla="*/ 124709 w 1146723"/>
                <a:gd name="connsiteY21" fmla="*/ 141658 h 729308"/>
                <a:gd name="connsiteX22" fmla="*/ 44601 w 1146723"/>
                <a:gd name="connsiteY22" fmla="*/ 147466 h 729308"/>
                <a:gd name="connsiteX23" fmla="*/ 49396 w 1146723"/>
                <a:gd name="connsiteY23" fmla="*/ 144510 h 729308"/>
                <a:gd name="connsiteX24" fmla="*/ 75668 w 1146723"/>
                <a:gd name="connsiteY24" fmla="*/ 114481 h 729308"/>
                <a:gd name="connsiteX25" fmla="*/ 27721 w 1146723"/>
                <a:gd name="connsiteY25" fmla="*/ 73966 h 729308"/>
                <a:gd name="connsiteX26" fmla="*/ 51 w 1146723"/>
                <a:gd name="connsiteY26" fmla="*/ 0 h 729308"/>
                <a:gd name="connsiteX27" fmla="*/ 86087 w 1146723"/>
                <a:gd name="connsiteY27" fmla="*/ 86675 h 729308"/>
                <a:gd name="connsiteX28" fmla="*/ 180810 w 1146723"/>
                <a:gd name="connsiteY28" fmla="*/ 150518 h 729308"/>
                <a:gd name="connsiteX29" fmla="*/ 214428 w 1146723"/>
                <a:gd name="connsiteY29" fmla="*/ 149691 h 729308"/>
                <a:gd name="connsiteX30" fmla="*/ 204617 w 1146723"/>
                <a:gd name="connsiteY30" fmla="*/ 38328 h 729308"/>
                <a:gd name="connsiteX31" fmla="*/ 232497 w 1146723"/>
                <a:gd name="connsiteY31" fmla="*/ 112190 h 729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46723" h="729308">
                  <a:moveTo>
                    <a:pt x="232392" y="112171"/>
                  </a:moveTo>
                  <a:cubicBezTo>
                    <a:pt x="238444" y="123321"/>
                    <a:pt x="234971" y="161697"/>
                    <a:pt x="257446" y="173427"/>
                  </a:cubicBezTo>
                  <a:cubicBezTo>
                    <a:pt x="279930" y="185196"/>
                    <a:pt x="400506" y="265445"/>
                    <a:pt x="423723" y="274105"/>
                  </a:cubicBezTo>
                  <a:cubicBezTo>
                    <a:pt x="446750" y="282660"/>
                    <a:pt x="480909" y="304344"/>
                    <a:pt x="499930" y="327586"/>
                  </a:cubicBezTo>
                  <a:cubicBezTo>
                    <a:pt x="519037" y="350866"/>
                    <a:pt x="549723" y="378509"/>
                    <a:pt x="564881" y="391542"/>
                  </a:cubicBezTo>
                  <a:cubicBezTo>
                    <a:pt x="580143" y="404451"/>
                    <a:pt x="614360" y="416847"/>
                    <a:pt x="630298" y="425003"/>
                  </a:cubicBezTo>
                  <a:cubicBezTo>
                    <a:pt x="646131" y="433093"/>
                    <a:pt x="717885" y="486155"/>
                    <a:pt x="737724" y="504093"/>
                  </a:cubicBezTo>
                  <a:cubicBezTo>
                    <a:pt x="757554" y="522050"/>
                    <a:pt x="822713" y="540349"/>
                    <a:pt x="843276" y="548809"/>
                  </a:cubicBezTo>
                  <a:cubicBezTo>
                    <a:pt x="864038" y="557317"/>
                    <a:pt x="915391" y="593620"/>
                    <a:pt x="929712" y="605189"/>
                  </a:cubicBezTo>
                  <a:cubicBezTo>
                    <a:pt x="943984" y="616492"/>
                    <a:pt x="1010809" y="627747"/>
                    <a:pt x="1030430" y="633241"/>
                  </a:cubicBezTo>
                  <a:cubicBezTo>
                    <a:pt x="1050164" y="638641"/>
                    <a:pt x="1146724" y="689270"/>
                    <a:pt x="1146724" y="689270"/>
                  </a:cubicBezTo>
                  <a:lnTo>
                    <a:pt x="1083229" y="729309"/>
                  </a:lnTo>
                  <a:cubicBezTo>
                    <a:pt x="1083229" y="729309"/>
                    <a:pt x="971188" y="668470"/>
                    <a:pt x="950835" y="666921"/>
                  </a:cubicBezTo>
                  <a:cubicBezTo>
                    <a:pt x="930634" y="665524"/>
                    <a:pt x="889729" y="638441"/>
                    <a:pt x="870622" y="614172"/>
                  </a:cubicBezTo>
                  <a:cubicBezTo>
                    <a:pt x="851516" y="589799"/>
                    <a:pt x="767516" y="568106"/>
                    <a:pt x="736049" y="547830"/>
                  </a:cubicBezTo>
                  <a:cubicBezTo>
                    <a:pt x="704487" y="527497"/>
                    <a:pt x="647168" y="481288"/>
                    <a:pt x="614198" y="457894"/>
                  </a:cubicBezTo>
                  <a:cubicBezTo>
                    <a:pt x="580971" y="434395"/>
                    <a:pt x="548933" y="426096"/>
                    <a:pt x="529884" y="405506"/>
                  </a:cubicBezTo>
                  <a:cubicBezTo>
                    <a:pt x="510787" y="384859"/>
                    <a:pt x="484715" y="356493"/>
                    <a:pt x="470595" y="336369"/>
                  </a:cubicBezTo>
                  <a:cubicBezTo>
                    <a:pt x="456503" y="316188"/>
                    <a:pt x="341341" y="258202"/>
                    <a:pt x="320683" y="242127"/>
                  </a:cubicBezTo>
                  <a:cubicBezTo>
                    <a:pt x="300045" y="225729"/>
                    <a:pt x="253059" y="196013"/>
                    <a:pt x="238644" y="193780"/>
                  </a:cubicBezTo>
                  <a:cubicBezTo>
                    <a:pt x="224295" y="191394"/>
                    <a:pt x="202867" y="182524"/>
                    <a:pt x="188261" y="179682"/>
                  </a:cubicBezTo>
                  <a:cubicBezTo>
                    <a:pt x="173874" y="176716"/>
                    <a:pt x="140856" y="151098"/>
                    <a:pt x="124709" y="141658"/>
                  </a:cubicBezTo>
                  <a:cubicBezTo>
                    <a:pt x="108562" y="132114"/>
                    <a:pt x="44601" y="147466"/>
                    <a:pt x="44601" y="147466"/>
                  </a:cubicBezTo>
                  <a:cubicBezTo>
                    <a:pt x="46751" y="146478"/>
                    <a:pt x="48473" y="145489"/>
                    <a:pt x="49396" y="144510"/>
                  </a:cubicBezTo>
                  <a:cubicBezTo>
                    <a:pt x="55629" y="137504"/>
                    <a:pt x="81101" y="126715"/>
                    <a:pt x="75668" y="114481"/>
                  </a:cubicBezTo>
                  <a:cubicBezTo>
                    <a:pt x="70035" y="102028"/>
                    <a:pt x="38368" y="89061"/>
                    <a:pt x="27721" y="73966"/>
                  </a:cubicBezTo>
                  <a:cubicBezTo>
                    <a:pt x="17216" y="58719"/>
                    <a:pt x="51" y="0"/>
                    <a:pt x="51" y="0"/>
                  </a:cubicBezTo>
                  <a:cubicBezTo>
                    <a:pt x="-2005" y="13023"/>
                    <a:pt x="58902" y="77645"/>
                    <a:pt x="86087" y="86675"/>
                  </a:cubicBezTo>
                  <a:cubicBezTo>
                    <a:pt x="113262" y="95858"/>
                    <a:pt x="170686" y="151715"/>
                    <a:pt x="180810" y="150518"/>
                  </a:cubicBezTo>
                  <a:cubicBezTo>
                    <a:pt x="190830" y="149168"/>
                    <a:pt x="217301" y="161155"/>
                    <a:pt x="214428" y="149691"/>
                  </a:cubicBezTo>
                  <a:cubicBezTo>
                    <a:pt x="211782" y="138388"/>
                    <a:pt x="197452" y="55658"/>
                    <a:pt x="204617" y="38328"/>
                  </a:cubicBezTo>
                  <a:cubicBezTo>
                    <a:pt x="204732" y="38328"/>
                    <a:pt x="226474" y="101068"/>
                    <a:pt x="232497" y="112190"/>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BDEE79F5-A32A-C54D-8471-C096C053356E}"/>
                </a:ext>
              </a:extLst>
            </p:cNvPr>
            <p:cNvSpPr/>
            <p:nvPr/>
          </p:nvSpPr>
          <p:spPr>
            <a:xfrm>
              <a:off x="3344680" y="2221482"/>
              <a:ext cx="788950" cy="361664"/>
            </a:xfrm>
            <a:custGeom>
              <a:avLst/>
              <a:gdLst>
                <a:gd name="connsiteX0" fmla="*/ 631598 w 788950"/>
                <a:gd name="connsiteY0" fmla="*/ 49593 h 361664"/>
                <a:gd name="connsiteX1" fmla="*/ 610103 w 788950"/>
                <a:gd name="connsiteY1" fmla="*/ 86001 h 361664"/>
                <a:gd name="connsiteX2" fmla="*/ 495617 w 788950"/>
                <a:gd name="connsiteY2" fmla="*/ 134415 h 361664"/>
                <a:gd name="connsiteX3" fmla="*/ 442560 w 788950"/>
                <a:gd name="connsiteY3" fmla="*/ 161260 h 361664"/>
                <a:gd name="connsiteX4" fmla="*/ 395574 w 788950"/>
                <a:gd name="connsiteY4" fmla="*/ 195681 h 361664"/>
                <a:gd name="connsiteX5" fmla="*/ 351072 w 788950"/>
                <a:gd name="connsiteY5" fmla="*/ 210881 h 361664"/>
                <a:gd name="connsiteX6" fmla="*/ 275797 w 788950"/>
                <a:gd name="connsiteY6" fmla="*/ 251006 h 361664"/>
                <a:gd name="connsiteX7" fmla="*/ 204871 w 788950"/>
                <a:gd name="connsiteY7" fmla="*/ 269571 h 361664"/>
                <a:gd name="connsiteX8" fmla="*/ 145011 w 788950"/>
                <a:gd name="connsiteY8" fmla="*/ 297243 h 361664"/>
                <a:gd name="connsiteX9" fmla="*/ 78652 w 788950"/>
                <a:gd name="connsiteY9" fmla="*/ 305798 h 361664"/>
                <a:gd name="connsiteX10" fmla="*/ 0 w 788950"/>
                <a:gd name="connsiteY10" fmla="*/ 330514 h 361664"/>
                <a:gd name="connsiteX11" fmla="*/ 36500 w 788950"/>
                <a:gd name="connsiteY11" fmla="*/ 361665 h 361664"/>
                <a:gd name="connsiteX12" fmla="*/ 125905 w 788950"/>
                <a:gd name="connsiteY12" fmla="*/ 334411 h 361664"/>
                <a:gd name="connsiteX13" fmla="*/ 181616 w 788950"/>
                <a:gd name="connsiteY13" fmla="*/ 308365 h 361664"/>
                <a:gd name="connsiteX14" fmla="*/ 272829 w 788950"/>
                <a:gd name="connsiteY14" fmla="*/ 278754 h 361664"/>
                <a:gd name="connsiteX15" fmla="*/ 358237 w 788950"/>
                <a:gd name="connsiteY15" fmla="*/ 233134 h 361664"/>
                <a:gd name="connsiteX16" fmla="*/ 416384 w 788950"/>
                <a:gd name="connsiteY16" fmla="*/ 207725 h 361664"/>
                <a:gd name="connsiteX17" fmla="*/ 460201 w 788950"/>
                <a:gd name="connsiteY17" fmla="*/ 169549 h 361664"/>
                <a:gd name="connsiteX18" fmla="*/ 563726 w 788950"/>
                <a:gd name="connsiteY18" fmla="*/ 123597 h 361664"/>
                <a:gd name="connsiteX19" fmla="*/ 620113 w 788950"/>
                <a:gd name="connsiteY19" fmla="*/ 100640 h 361664"/>
                <a:gd name="connsiteX20" fmla="*/ 653226 w 788950"/>
                <a:gd name="connsiteY20" fmla="*/ 96362 h 361664"/>
                <a:gd name="connsiteX21" fmla="*/ 696948 w 788950"/>
                <a:gd name="connsiteY21" fmla="*/ 78082 h 361664"/>
                <a:gd name="connsiteX22" fmla="*/ 747150 w 788950"/>
                <a:gd name="connsiteY22" fmla="*/ 89204 h 361664"/>
                <a:gd name="connsiteX23" fmla="*/ 744343 w 788950"/>
                <a:gd name="connsiteY23" fmla="*/ 86837 h 361664"/>
                <a:gd name="connsiteX24" fmla="*/ 730594 w 788950"/>
                <a:gd name="connsiteY24" fmla="*/ 65420 h 361664"/>
                <a:gd name="connsiteX25" fmla="*/ 764592 w 788950"/>
                <a:gd name="connsiteY25" fmla="*/ 44184 h 361664"/>
                <a:gd name="connsiteX26" fmla="*/ 788950 w 788950"/>
                <a:gd name="connsiteY26" fmla="*/ 0 h 361664"/>
                <a:gd name="connsiteX27" fmla="*/ 726493 w 788950"/>
                <a:gd name="connsiteY27" fmla="*/ 46969 h 361664"/>
                <a:gd name="connsiteX28" fmla="*/ 660667 w 788950"/>
                <a:gd name="connsiteY28" fmla="*/ 78586 h 361664"/>
                <a:gd name="connsiteX29" fmla="*/ 639439 w 788950"/>
                <a:gd name="connsiteY29" fmla="*/ 74926 h 361664"/>
                <a:gd name="connsiteX30" fmla="*/ 655995 w 788950"/>
                <a:gd name="connsiteY30" fmla="*/ 5399 h 361664"/>
                <a:gd name="connsiteX31" fmla="*/ 631541 w 788950"/>
                <a:gd name="connsiteY31" fmla="*/ 49697 h 361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88950" h="361664">
                  <a:moveTo>
                    <a:pt x="631598" y="49593"/>
                  </a:moveTo>
                  <a:cubicBezTo>
                    <a:pt x="626764" y="56000"/>
                    <a:pt x="625470" y="80706"/>
                    <a:pt x="610103" y="86001"/>
                  </a:cubicBezTo>
                  <a:cubicBezTo>
                    <a:pt x="594784" y="91419"/>
                    <a:pt x="511098" y="131050"/>
                    <a:pt x="495617" y="134415"/>
                  </a:cubicBezTo>
                  <a:cubicBezTo>
                    <a:pt x="480259" y="137761"/>
                    <a:pt x="456681" y="148293"/>
                    <a:pt x="442560" y="161260"/>
                  </a:cubicBezTo>
                  <a:cubicBezTo>
                    <a:pt x="428287" y="174207"/>
                    <a:pt x="406374" y="188932"/>
                    <a:pt x="395574" y="195681"/>
                  </a:cubicBezTo>
                  <a:cubicBezTo>
                    <a:pt x="384717" y="202497"/>
                    <a:pt x="361929" y="207193"/>
                    <a:pt x="351072" y="210881"/>
                  </a:cubicBezTo>
                  <a:cubicBezTo>
                    <a:pt x="340224" y="214436"/>
                    <a:pt x="289965" y="241481"/>
                    <a:pt x="275797" y="251006"/>
                  </a:cubicBezTo>
                  <a:cubicBezTo>
                    <a:pt x="261677" y="260597"/>
                    <a:pt x="218792" y="266092"/>
                    <a:pt x="204871" y="269571"/>
                  </a:cubicBezTo>
                  <a:cubicBezTo>
                    <a:pt x="191065" y="273050"/>
                    <a:pt x="155135" y="291330"/>
                    <a:pt x="145011" y="297243"/>
                  </a:cubicBezTo>
                  <a:cubicBezTo>
                    <a:pt x="134992" y="303155"/>
                    <a:pt x="91688" y="304087"/>
                    <a:pt x="78652" y="305798"/>
                  </a:cubicBezTo>
                  <a:cubicBezTo>
                    <a:pt x="65826" y="307329"/>
                    <a:pt x="0" y="330514"/>
                    <a:pt x="0" y="330514"/>
                  </a:cubicBezTo>
                  <a:lnTo>
                    <a:pt x="36500" y="361665"/>
                  </a:lnTo>
                  <a:cubicBezTo>
                    <a:pt x="36500" y="361665"/>
                    <a:pt x="112974" y="333575"/>
                    <a:pt x="125905" y="334411"/>
                  </a:cubicBezTo>
                  <a:cubicBezTo>
                    <a:pt x="138884" y="335314"/>
                    <a:pt x="167286" y="322063"/>
                    <a:pt x="181616" y="308365"/>
                  </a:cubicBezTo>
                  <a:cubicBezTo>
                    <a:pt x="195994" y="294781"/>
                    <a:pt x="250925" y="288763"/>
                    <a:pt x="272829" y="278754"/>
                  </a:cubicBezTo>
                  <a:cubicBezTo>
                    <a:pt x="294694" y="268867"/>
                    <a:pt x="335134" y="244884"/>
                    <a:pt x="358237" y="233134"/>
                  </a:cubicBezTo>
                  <a:cubicBezTo>
                    <a:pt x="381444" y="221280"/>
                    <a:pt x="402378" y="219028"/>
                    <a:pt x="416384" y="207725"/>
                  </a:cubicBezTo>
                  <a:cubicBezTo>
                    <a:pt x="430352" y="196498"/>
                    <a:pt x="449459" y="180965"/>
                    <a:pt x="460201" y="169549"/>
                  </a:cubicBezTo>
                  <a:cubicBezTo>
                    <a:pt x="470953" y="158009"/>
                    <a:pt x="549235" y="131867"/>
                    <a:pt x="563726" y="123597"/>
                  </a:cubicBezTo>
                  <a:cubicBezTo>
                    <a:pt x="578313" y="115222"/>
                    <a:pt x="610864" y="100754"/>
                    <a:pt x="620113" y="100640"/>
                  </a:cubicBezTo>
                  <a:cubicBezTo>
                    <a:pt x="629410" y="100535"/>
                    <a:pt x="643844" y="96857"/>
                    <a:pt x="653226" y="96362"/>
                  </a:cubicBezTo>
                  <a:cubicBezTo>
                    <a:pt x="662732" y="95820"/>
                    <a:pt x="685892" y="82674"/>
                    <a:pt x="696948" y="78082"/>
                  </a:cubicBezTo>
                  <a:cubicBezTo>
                    <a:pt x="708110" y="73595"/>
                    <a:pt x="747150" y="89204"/>
                    <a:pt x="747150" y="89204"/>
                  </a:cubicBezTo>
                  <a:cubicBezTo>
                    <a:pt x="745799" y="88377"/>
                    <a:pt x="744876" y="87569"/>
                    <a:pt x="744343" y="86837"/>
                  </a:cubicBezTo>
                  <a:cubicBezTo>
                    <a:pt x="741127" y="81866"/>
                    <a:pt x="726017" y="72654"/>
                    <a:pt x="730594" y="65420"/>
                  </a:cubicBezTo>
                  <a:cubicBezTo>
                    <a:pt x="735266" y="58082"/>
                    <a:pt x="756447" y="52872"/>
                    <a:pt x="764592" y="44184"/>
                  </a:cubicBezTo>
                  <a:cubicBezTo>
                    <a:pt x="772641" y="35628"/>
                    <a:pt x="788950" y="0"/>
                    <a:pt x="788950" y="0"/>
                  </a:cubicBezTo>
                  <a:cubicBezTo>
                    <a:pt x="789055" y="8460"/>
                    <a:pt x="744562" y="43671"/>
                    <a:pt x="726493" y="46969"/>
                  </a:cubicBezTo>
                  <a:cubicBezTo>
                    <a:pt x="708481" y="50211"/>
                    <a:pt x="666937" y="80316"/>
                    <a:pt x="660667" y="78586"/>
                  </a:cubicBezTo>
                  <a:cubicBezTo>
                    <a:pt x="654434" y="76770"/>
                    <a:pt x="636679" y="81980"/>
                    <a:pt x="639439" y="74926"/>
                  </a:cubicBezTo>
                  <a:cubicBezTo>
                    <a:pt x="642341" y="67977"/>
                    <a:pt x="658907" y="17044"/>
                    <a:pt x="655995" y="5399"/>
                  </a:cubicBezTo>
                  <a:cubicBezTo>
                    <a:pt x="655900" y="5494"/>
                    <a:pt x="636394" y="43328"/>
                    <a:pt x="631541" y="49697"/>
                  </a:cubicBezTo>
                  <a:close/>
                </a:path>
              </a:pathLst>
            </a:custGeom>
            <a:solidFill>
              <a:srgbClr val="A7A9AC"/>
            </a:solidFill>
            <a:ln w="11277" cap="flat">
              <a:solidFill>
                <a:srgbClr val="60542E"/>
              </a:solid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6B631909-E5B5-5543-82F8-90D400D80FAD}"/>
                </a:ext>
              </a:extLst>
            </p:cNvPr>
            <p:cNvSpPr/>
            <p:nvPr/>
          </p:nvSpPr>
          <p:spPr>
            <a:xfrm>
              <a:off x="3201639" y="1310685"/>
              <a:ext cx="272333" cy="4484401"/>
            </a:xfrm>
            <a:custGeom>
              <a:avLst/>
              <a:gdLst>
                <a:gd name="connsiteX0" fmla="*/ 272334 w 272333"/>
                <a:gd name="connsiteY0" fmla="*/ 4471237 h 4484401"/>
                <a:gd name="connsiteX1" fmla="*/ 197411 w 272333"/>
                <a:gd name="connsiteY1" fmla="*/ 4355673 h 4484401"/>
                <a:gd name="connsiteX2" fmla="*/ 231523 w 272333"/>
                <a:gd name="connsiteY2" fmla="*/ 3356023 h 4484401"/>
                <a:gd name="connsiteX3" fmla="*/ 231523 w 272333"/>
                <a:gd name="connsiteY3" fmla="*/ 2165873 h 4484401"/>
                <a:gd name="connsiteX4" fmla="*/ 156601 w 272333"/>
                <a:gd name="connsiteY4" fmla="*/ 1116982 h 4484401"/>
                <a:gd name="connsiteX5" fmla="*/ 136248 w 272333"/>
                <a:gd name="connsiteY5" fmla="*/ 669640 h 4484401"/>
                <a:gd name="connsiteX6" fmla="*/ 81783 w 272333"/>
                <a:gd name="connsiteY6" fmla="*/ 0 h 4484401"/>
                <a:gd name="connsiteX7" fmla="*/ 88529 w 272333"/>
                <a:gd name="connsiteY7" fmla="*/ 669640 h 4484401"/>
                <a:gd name="connsiteX8" fmla="*/ 129387 w 272333"/>
                <a:gd name="connsiteY8" fmla="*/ 2179476 h 4484401"/>
                <a:gd name="connsiteX9" fmla="*/ 115781 w 272333"/>
                <a:gd name="connsiteY9" fmla="*/ 3022705 h 4484401"/>
                <a:gd name="connsiteX10" fmla="*/ 81773 w 272333"/>
                <a:gd name="connsiteY10" fmla="*/ 3757213 h 4484401"/>
                <a:gd name="connsiteX11" fmla="*/ 61316 w 272333"/>
                <a:gd name="connsiteY11" fmla="*/ 4321594 h 4484401"/>
                <a:gd name="connsiteX12" fmla="*/ 0 w 272333"/>
                <a:gd name="connsiteY12" fmla="*/ 4457643 h 4484401"/>
                <a:gd name="connsiteX13" fmla="*/ 272134 w 272333"/>
                <a:gd name="connsiteY13" fmla="*/ 4471237 h 4484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2333" h="4484401">
                  <a:moveTo>
                    <a:pt x="272334" y="4471237"/>
                  </a:moveTo>
                  <a:cubicBezTo>
                    <a:pt x="245177" y="4409980"/>
                    <a:pt x="199381" y="4405104"/>
                    <a:pt x="197411" y="4355673"/>
                  </a:cubicBezTo>
                  <a:cubicBezTo>
                    <a:pt x="190608" y="4185591"/>
                    <a:pt x="231523" y="3550781"/>
                    <a:pt x="231523" y="3356023"/>
                  </a:cubicBezTo>
                  <a:cubicBezTo>
                    <a:pt x="231628" y="3068619"/>
                    <a:pt x="231523" y="2263690"/>
                    <a:pt x="231523" y="2165873"/>
                  </a:cubicBezTo>
                  <a:cubicBezTo>
                    <a:pt x="231523" y="2086878"/>
                    <a:pt x="156601" y="1272472"/>
                    <a:pt x="156601" y="1116982"/>
                  </a:cubicBezTo>
                  <a:cubicBezTo>
                    <a:pt x="156601" y="954354"/>
                    <a:pt x="137076" y="831764"/>
                    <a:pt x="136248" y="669640"/>
                  </a:cubicBezTo>
                  <a:cubicBezTo>
                    <a:pt x="135629" y="573401"/>
                    <a:pt x="86874" y="110631"/>
                    <a:pt x="81783" y="0"/>
                  </a:cubicBezTo>
                  <a:cubicBezTo>
                    <a:pt x="81469" y="211499"/>
                    <a:pt x="88529" y="457742"/>
                    <a:pt x="88529" y="669640"/>
                  </a:cubicBezTo>
                  <a:cubicBezTo>
                    <a:pt x="88529" y="921976"/>
                    <a:pt x="129701" y="2046867"/>
                    <a:pt x="129387" y="2179476"/>
                  </a:cubicBezTo>
                  <a:cubicBezTo>
                    <a:pt x="128769" y="2462469"/>
                    <a:pt x="123260" y="2740738"/>
                    <a:pt x="115781" y="3022705"/>
                  </a:cubicBezTo>
                  <a:cubicBezTo>
                    <a:pt x="108568" y="3291895"/>
                    <a:pt x="91279" y="3507767"/>
                    <a:pt x="81773" y="3757213"/>
                  </a:cubicBezTo>
                  <a:cubicBezTo>
                    <a:pt x="78082" y="3852444"/>
                    <a:pt x="60850" y="4225840"/>
                    <a:pt x="61316" y="4321594"/>
                  </a:cubicBezTo>
                  <a:cubicBezTo>
                    <a:pt x="61725" y="4410332"/>
                    <a:pt x="0" y="4409971"/>
                    <a:pt x="0" y="4457643"/>
                  </a:cubicBezTo>
                  <a:cubicBezTo>
                    <a:pt x="-190" y="4508500"/>
                    <a:pt x="272134" y="4471237"/>
                    <a:pt x="272134" y="4471237"/>
                  </a:cubicBezTo>
                  <a:close/>
                </a:path>
              </a:pathLst>
            </a:custGeom>
            <a:solidFill>
              <a:srgbClr val="A7A9AC"/>
            </a:solidFill>
            <a:ln w="11277" cap="flat">
              <a:solidFill>
                <a:srgbClr val="60542E"/>
              </a:solidFill>
              <a:prstDash val="solid"/>
              <a:miter/>
            </a:ln>
          </p:spPr>
          <p:txBody>
            <a:bodyPr rtlCol="0" anchor="ctr"/>
            <a:lstStyle/>
            <a:p>
              <a:endParaRPr lang="en-US"/>
            </a:p>
          </p:txBody>
        </p:sp>
      </p:grpSp>
      <p:pic>
        <p:nvPicPr>
          <p:cNvPr id="11" name="Graphic 10">
            <a:extLst>
              <a:ext uri="{FF2B5EF4-FFF2-40B4-BE49-F238E27FC236}">
                <a16:creationId xmlns:a16="http://schemas.microsoft.com/office/drawing/2014/main" id="{796C4CE1-FC4B-0E4C-9C10-32C24AD1B7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314113">
            <a:off x="280246" y="2790693"/>
            <a:ext cx="1846316" cy="2150907"/>
          </a:xfrm>
          <a:prstGeom prst="rect">
            <a:avLst/>
          </a:prstGeom>
        </p:spPr>
      </p:pic>
      <p:grpSp>
        <p:nvGrpSpPr>
          <p:cNvPr id="20" name="Group 19">
            <a:extLst>
              <a:ext uri="{FF2B5EF4-FFF2-40B4-BE49-F238E27FC236}">
                <a16:creationId xmlns:a16="http://schemas.microsoft.com/office/drawing/2014/main" id="{4DE3053E-ECDE-8840-8875-A72429E21145}"/>
              </a:ext>
            </a:extLst>
          </p:cNvPr>
          <p:cNvGrpSpPr/>
          <p:nvPr/>
        </p:nvGrpSpPr>
        <p:grpSpPr>
          <a:xfrm>
            <a:off x="3617717" y="6273398"/>
            <a:ext cx="4956564" cy="463432"/>
            <a:chOff x="3104542" y="71915"/>
            <a:chExt cx="4956564" cy="698017"/>
          </a:xfrm>
        </p:grpSpPr>
        <p:sp>
          <p:nvSpPr>
            <p:cNvPr id="21" name="TextBox 20">
              <a:extLst>
                <a:ext uri="{FF2B5EF4-FFF2-40B4-BE49-F238E27FC236}">
                  <a16:creationId xmlns:a16="http://schemas.microsoft.com/office/drawing/2014/main" id="{F71B2239-9977-3D47-B188-122F4F62230E}"/>
                </a:ext>
              </a:extLst>
            </p:cNvPr>
            <p:cNvSpPr txBox="1"/>
            <p:nvPr/>
          </p:nvSpPr>
          <p:spPr>
            <a:xfrm>
              <a:off x="3104542" y="74576"/>
              <a:ext cx="1249435" cy="695356"/>
            </a:xfrm>
            <a:prstGeom prst="rect">
              <a:avLst/>
            </a:prstGeom>
            <a:noFill/>
          </p:spPr>
          <p:txBody>
            <a:bodyPr wrap="square" rtlCol="0">
              <a:spAutoFit/>
            </a:bodyPr>
            <a:lstStyle/>
            <a:p>
              <a:pPr algn="ctr"/>
              <a:r>
                <a:rPr lang="en-US" sz="2400" dirty="0">
                  <a:solidFill>
                    <a:schemeClr val="bg1"/>
                  </a:solidFill>
                </a:rPr>
                <a:t>FOREST</a:t>
              </a:r>
            </a:p>
          </p:txBody>
        </p:sp>
        <p:sp>
          <p:nvSpPr>
            <p:cNvPr id="23" name="Left Arrow 22">
              <a:extLst>
                <a:ext uri="{FF2B5EF4-FFF2-40B4-BE49-F238E27FC236}">
                  <a16:creationId xmlns:a16="http://schemas.microsoft.com/office/drawing/2014/main" id="{3A833A43-6EA9-C947-86C0-D6E7CDC39B6E}"/>
                </a:ext>
              </a:extLst>
            </p:cNvPr>
            <p:cNvSpPr/>
            <p:nvPr/>
          </p:nvSpPr>
          <p:spPr>
            <a:xfrm>
              <a:off x="4390151" y="195632"/>
              <a:ext cx="1223210" cy="456343"/>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4" name="Left Arrow 23">
              <a:extLst>
                <a:ext uri="{FF2B5EF4-FFF2-40B4-BE49-F238E27FC236}">
                  <a16:creationId xmlns:a16="http://schemas.microsoft.com/office/drawing/2014/main" id="{BD4E950F-6A98-AB41-921E-5B8B1187E1FE}"/>
                </a:ext>
              </a:extLst>
            </p:cNvPr>
            <p:cNvSpPr/>
            <p:nvPr/>
          </p:nvSpPr>
          <p:spPr>
            <a:xfrm rot="10800000">
              <a:off x="5596989" y="195632"/>
              <a:ext cx="1223210" cy="456341"/>
            </a:xfrm>
            <a:prstGeom prst="leftArrow">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bg1"/>
                </a:solidFill>
              </a:endParaRPr>
            </a:p>
          </p:txBody>
        </p:sp>
        <p:sp>
          <p:nvSpPr>
            <p:cNvPr id="25" name="TextBox 24">
              <a:extLst>
                <a:ext uri="{FF2B5EF4-FFF2-40B4-BE49-F238E27FC236}">
                  <a16:creationId xmlns:a16="http://schemas.microsoft.com/office/drawing/2014/main" id="{77193BF5-47DC-974A-AD80-B42F8DD08E7F}"/>
                </a:ext>
              </a:extLst>
            </p:cNvPr>
            <p:cNvSpPr txBox="1"/>
            <p:nvPr/>
          </p:nvSpPr>
          <p:spPr>
            <a:xfrm>
              <a:off x="6837896" y="71915"/>
              <a:ext cx="1223210" cy="695356"/>
            </a:xfrm>
            <a:prstGeom prst="rect">
              <a:avLst/>
            </a:prstGeom>
            <a:noFill/>
          </p:spPr>
          <p:txBody>
            <a:bodyPr wrap="square" rtlCol="0">
              <a:spAutoFit/>
            </a:bodyPr>
            <a:lstStyle/>
            <a:p>
              <a:pPr algn="ctr"/>
              <a:r>
                <a:rPr lang="en-US" sz="2400" dirty="0">
                  <a:solidFill>
                    <a:schemeClr val="bg1"/>
                  </a:solidFill>
                </a:rPr>
                <a:t>OCEAN</a:t>
              </a:r>
            </a:p>
          </p:txBody>
        </p:sp>
      </p:grpSp>
    </p:spTree>
    <p:extLst>
      <p:ext uri="{BB962C8B-B14F-4D97-AF65-F5344CB8AC3E}">
        <p14:creationId xmlns:p14="http://schemas.microsoft.com/office/powerpoint/2010/main" val="381262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C0B94-CD61-AD47-9A8A-31C0378D6CA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023C1F98-92E7-CE4E-97D4-CB3CFBB27A7E}"/>
              </a:ext>
            </a:extLst>
          </p:cNvPr>
          <p:cNvPicPr>
            <a:picLocks noGrp="1" noChangeAspect="1"/>
          </p:cNvPicPr>
          <p:nvPr>
            <p:ph idx="1"/>
          </p:nvPr>
        </p:nvPicPr>
        <p:blipFill>
          <a:blip r:embed="rId3"/>
          <a:stretch>
            <a:fillRect/>
          </a:stretch>
        </p:blipFill>
        <p:spPr>
          <a:xfrm>
            <a:off x="-157594" y="-147417"/>
            <a:ext cx="12349594" cy="7005417"/>
          </a:xfrm>
        </p:spPr>
      </p:pic>
      <p:sp>
        <p:nvSpPr>
          <p:cNvPr id="6" name="Rounded Rectangle 5">
            <a:extLst>
              <a:ext uri="{FF2B5EF4-FFF2-40B4-BE49-F238E27FC236}">
                <a16:creationId xmlns:a16="http://schemas.microsoft.com/office/drawing/2014/main" id="{5D3856EF-D9D1-0C4D-8F53-36A80E038887}"/>
              </a:ext>
            </a:extLst>
          </p:cNvPr>
          <p:cNvSpPr/>
          <p:nvPr/>
        </p:nvSpPr>
        <p:spPr>
          <a:xfrm>
            <a:off x="1804183" y="3051324"/>
            <a:ext cx="3296394" cy="755351"/>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Ghost Forest</a:t>
            </a:r>
          </a:p>
        </p:txBody>
      </p:sp>
      <p:sp>
        <p:nvSpPr>
          <p:cNvPr id="7" name="Rounded Rectangle 6">
            <a:extLst>
              <a:ext uri="{FF2B5EF4-FFF2-40B4-BE49-F238E27FC236}">
                <a16:creationId xmlns:a16="http://schemas.microsoft.com/office/drawing/2014/main" id="{1216F6A7-8D29-5448-80AB-CA10BA854BCA}"/>
              </a:ext>
            </a:extLst>
          </p:cNvPr>
          <p:cNvSpPr/>
          <p:nvPr/>
        </p:nvSpPr>
        <p:spPr>
          <a:xfrm>
            <a:off x="8264393" y="3051324"/>
            <a:ext cx="3296394" cy="755351"/>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Salt Marsh</a:t>
            </a:r>
          </a:p>
        </p:txBody>
      </p:sp>
    </p:spTree>
    <p:extLst>
      <p:ext uri="{BB962C8B-B14F-4D97-AF65-F5344CB8AC3E}">
        <p14:creationId xmlns:p14="http://schemas.microsoft.com/office/powerpoint/2010/main" val="567658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054C451-87D8-314A-BA9A-9C887205C70A}"/>
              </a:ext>
            </a:extLst>
          </p:cNvPr>
          <p:cNvPicPr>
            <a:picLocks noGrp="1" noChangeAspect="1"/>
          </p:cNvPicPr>
          <p:nvPr>
            <p:ph idx="1"/>
          </p:nvPr>
        </p:nvPicPr>
        <p:blipFill>
          <a:blip r:embed="rId3"/>
          <a:stretch>
            <a:fillRect/>
          </a:stretch>
        </p:blipFill>
        <p:spPr>
          <a:xfrm>
            <a:off x="1515573" y="0"/>
            <a:ext cx="9160853" cy="6870640"/>
          </a:xfrm>
        </p:spPr>
      </p:pic>
      <p:sp>
        <p:nvSpPr>
          <p:cNvPr id="6" name="Rounded Rectangle 5">
            <a:extLst>
              <a:ext uri="{FF2B5EF4-FFF2-40B4-BE49-F238E27FC236}">
                <a16:creationId xmlns:a16="http://schemas.microsoft.com/office/drawing/2014/main" id="{6A7BC48F-592E-D64C-8AE0-DF745D6387A8}"/>
              </a:ext>
            </a:extLst>
          </p:cNvPr>
          <p:cNvSpPr/>
          <p:nvPr/>
        </p:nvSpPr>
        <p:spPr>
          <a:xfrm>
            <a:off x="7175715" y="5610386"/>
            <a:ext cx="3253696" cy="1032479"/>
          </a:xfrm>
          <a:prstGeom prst="roundRect">
            <a:avLst/>
          </a:prstGeom>
          <a:solidFill>
            <a:srgbClr val="7F7F7F">
              <a:alpha val="89804"/>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t>Ghost Forest</a:t>
            </a:r>
          </a:p>
          <a:p>
            <a:pPr algn="ctr"/>
            <a:r>
              <a:rPr lang="en-US" sz="3000" dirty="0"/>
              <a:t>VA Eastern Shore</a:t>
            </a:r>
          </a:p>
        </p:txBody>
      </p:sp>
      <p:sp>
        <p:nvSpPr>
          <p:cNvPr id="7" name="Title 1">
            <a:extLst>
              <a:ext uri="{FF2B5EF4-FFF2-40B4-BE49-F238E27FC236}">
                <a16:creationId xmlns:a16="http://schemas.microsoft.com/office/drawing/2014/main" id="{8BB2FF9B-AEEF-ED43-B62E-6004484A842C}"/>
              </a:ext>
            </a:extLst>
          </p:cNvPr>
          <p:cNvSpPr>
            <a:spLocks noGrp="1"/>
          </p:cNvSpPr>
          <p:nvPr>
            <p:ph type="title"/>
          </p:nvPr>
        </p:nvSpPr>
        <p:spPr>
          <a:xfrm>
            <a:off x="838199" y="3429000"/>
            <a:ext cx="10515600" cy="1325563"/>
          </a:xfrm>
        </p:spPr>
        <p:txBody>
          <a:bodyPr/>
          <a:lstStyle/>
          <a:p>
            <a:pPr algn="ctr"/>
            <a:r>
              <a:rPr lang="en-US" dirty="0">
                <a:solidFill>
                  <a:schemeClr val="bg1"/>
                </a:solidFill>
              </a:rPr>
              <a:t>Who lives in the ghost forest?</a:t>
            </a:r>
          </a:p>
        </p:txBody>
      </p:sp>
      <p:sp>
        <p:nvSpPr>
          <p:cNvPr id="8" name="TextBox 7">
            <a:extLst>
              <a:ext uri="{FF2B5EF4-FFF2-40B4-BE49-F238E27FC236}">
                <a16:creationId xmlns:a16="http://schemas.microsoft.com/office/drawing/2014/main" id="{9C2E0718-2B71-F042-AE60-35EBB98F9466}"/>
              </a:ext>
            </a:extLst>
          </p:cNvPr>
          <p:cNvSpPr txBox="1"/>
          <p:nvPr/>
        </p:nvSpPr>
        <p:spPr>
          <a:xfrm>
            <a:off x="1607415" y="6596390"/>
            <a:ext cx="1213351" cy="261610"/>
          </a:xfrm>
          <a:prstGeom prst="rect">
            <a:avLst/>
          </a:prstGeom>
          <a:noFill/>
        </p:spPr>
        <p:txBody>
          <a:bodyPr wrap="square" rtlCol="0">
            <a:spAutoFit/>
          </a:bodyPr>
          <a:lstStyle/>
          <a:p>
            <a:r>
              <a:rPr lang="en-US" sz="1100" dirty="0">
                <a:solidFill>
                  <a:schemeClr val="bg2"/>
                </a:solidFill>
              </a:rPr>
              <a:t>Photo: E. Goetz</a:t>
            </a:r>
          </a:p>
        </p:txBody>
      </p:sp>
    </p:spTree>
    <p:extLst>
      <p:ext uri="{BB962C8B-B14F-4D97-AF65-F5344CB8AC3E}">
        <p14:creationId xmlns:p14="http://schemas.microsoft.com/office/powerpoint/2010/main" val="2254853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D6E1A-4D26-454B-87CE-BEB8891C2A54}"/>
              </a:ext>
            </a:extLst>
          </p:cNvPr>
          <p:cNvSpPr>
            <a:spLocks noGrp="1"/>
          </p:cNvSpPr>
          <p:nvPr>
            <p:ph type="title"/>
          </p:nvPr>
        </p:nvSpPr>
        <p:spPr>
          <a:xfrm>
            <a:off x="435244" y="163649"/>
            <a:ext cx="10515600" cy="1325563"/>
          </a:xfrm>
        </p:spPr>
        <p:txBody>
          <a:bodyPr/>
          <a:lstStyle/>
          <a:p>
            <a:r>
              <a:rPr lang="en-US" dirty="0"/>
              <a:t>Scientists don’t know yet!</a:t>
            </a:r>
          </a:p>
        </p:txBody>
      </p:sp>
      <p:sp>
        <p:nvSpPr>
          <p:cNvPr id="3" name="Content Placeholder 2">
            <a:extLst>
              <a:ext uri="{FF2B5EF4-FFF2-40B4-BE49-F238E27FC236}">
                <a16:creationId xmlns:a16="http://schemas.microsoft.com/office/drawing/2014/main" id="{5C4BFA63-EA0F-BD48-B369-811DBA70F34B}"/>
              </a:ext>
            </a:extLst>
          </p:cNvPr>
          <p:cNvSpPr>
            <a:spLocks noGrp="1"/>
          </p:cNvSpPr>
          <p:nvPr>
            <p:ph idx="1"/>
          </p:nvPr>
        </p:nvSpPr>
        <p:spPr>
          <a:xfrm>
            <a:off x="435244" y="1468256"/>
            <a:ext cx="6244525" cy="5041032"/>
          </a:xfrm>
        </p:spPr>
        <p:txBody>
          <a:bodyPr>
            <a:normAutofit lnSpcReduction="10000"/>
          </a:bodyPr>
          <a:lstStyle/>
          <a:p>
            <a:r>
              <a:rPr lang="en-US" dirty="0"/>
              <a:t>Scientists are doing surveys to learn what types of plants and animals live in the ghost forest.</a:t>
            </a:r>
          </a:p>
          <a:p>
            <a:r>
              <a:rPr lang="en-US" dirty="0"/>
              <a:t>Some animals might not use ghost forest right away because it doesn’t have the right food or conditions for them yet.</a:t>
            </a:r>
          </a:p>
          <a:p>
            <a:r>
              <a:rPr lang="en-US" dirty="0"/>
              <a:t>Other animals might be less sensitive and migrate into the ghost forest sooner.</a:t>
            </a:r>
          </a:p>
          <a:p>
            <a:r>
              <a:rPr lang="en-US" dirty="0"/>
              <a:t>Eventually, the ghost forest will turn into salt marsh and marsh animals will be able to live there.</a:t>
            </a:r>
          </a:p>
        </p:txBody>
      </p:sp>
      <p:pic>
        <p:nvPicPr>
          <p:cNvPr id="5" name="Picture 4" descr="A person riding a bike down a dirt road&#10;&#10;Description automatically generated">
            <a:extLst>
              <a:ext uri="{FF2B5EF4-FFF2-40B4-BE49-F238E27FC236}">
                <a16:creationId xmlns:a16="http://schemas.microsoft.com/office/drawing/2014/main" id="{863B709A-B9E8-194D-A9C8-4B9A0A81B311}"/>
              </a:ext>
            </a:extLst>
          </p:cNvPr>
          <p:cNvPicPr>
            <a:picLocks noChangeAspect="1"/>
          </p:cNvPicPr>
          <p:nvPr/>
        </p:nvPicPr>
        <p:blipFill rotWithShape="1">
          <a:blip r:embed="rId3">
            <a:extLst>
              <a:ext uri="{28A0092B-C50C-407E-A947-70E740481C1C}">
                <a14:useLocalDpi xmlns:a14="http://schemas.microsoft.com/office/drawing/2010/main" val="0"/>
              </a:ext>
            </a:extLst>
          </a:blip>
          <a:srcRect l="12793" b="12114"/>
          <a:stretch/>
        </p:blipFill>
        <p:spPr>
          <a:xfrm>
            <a:off x="7134967" y="0"/>
            <a:ext cx="5057033" cy="6858000"/>
          </a:xfrm>
          <a:prstGeom prst="rect">
            <a:avLst/>
          </a:prstGeom>
        </p:spPr>
      </p:pic>
      <p:sp>
        <p:nvSpPr>
          <p:cNvPr id="8" name="TextBox 7">
            <a:extLst>
              <a:ext uri="{FF2B5EF4-FFF2-40B4-BE49-F238E27FC236}">
                <a16:creationId xmlns:a16="http://schemas.microsoft.com/office/drawing/2014/main" id="{6AC1EAAF-14E9-154A-948D-3A95444AD809}"/>
              </a:ext>
            </a:extLst>
          </p:cNvPr>
          <p:cNvSpPr txBox="1"/>
          <p:nvPr/>
        </p:nvSpPr>
        <p:spPr>
          <a:xfrm>
            <a:off x="10313238" y="6550223"/>
            <a:ext cx="1878762" cy="307777"/>
          </a:xfrm>
          <a:prstGeom prst="rect">
            <a:avLst/>
          </a:prstGeom>
          <a:noFill/>
        </p:spPr>
        <p:txBody>
          <a:bodyPr wrap="square" rtlCol="0">
            <a:spAutoFit/>
          </a:bodyPr>
          <a:lstStyle/>
          <a:p>
            <a:pPr algn="ctr"/>
            <a:r>
              <a:rPr lang="en-US" sz="1400" dirty="0">
                <a:solidFill>
                  <a:schemeClr val="bg1"/>
                </a:solidFill>
              </a:rPr>
              <a:t>Photo: SS </a:t>
            </a:r>
            <a:r>
              <a:rPr lang="en-US" sz="1400" dirty="0" err="1">
                <a:solidFill>
                  <a:schemeClr val="bg1"/>
                </a:solidFill>
              </a:rPr>
              <a:t>Wittyngham</a:t>
            </a:r>
            <a:endParaRPr lang="en-US" sz="1400" dirty="0">
              <a:solidFill>
                <a:schemeClr val="bg1"/>
              </a:solidFill>
            </a:endParaRPr>
          </a:p>
        </p:txBody>
      </p:sp>
    </p:spTree>
    <p:extLst>
      <p:ext uri="{BB962C8B-B14F-4D97-AF65-F5344CB8AC3E}">
        <p14:creationId xmlns:p14="http://schemas.microsoft.com/office/powerpoint/2010/main" val="13958859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448</TotalTime>
  <Words>1223</Words>
  <Application>Microsoft Office PowerPoint</Application>
  <PresentationFormat>Widescreen</PresentationFormat>
  <Paragraphs>101</Paragraphs>
  <Slides>12</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Marsh Migration Mania</vt:lpstr>
      <vt:lpstr>Meet the Marsh Researcher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 lives in the ghost forest?</vt:lpstr>
      <vt:lpstr>Scientists don’t know yet!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Marsh Migration Mania</dc:title>
  <dc:creator>Emily Goetz</dc:creator>
  <cp:lastModifiedBy>Celia Cackowski</cp:lastModifiedBy>
  <cp:revision>42</cp:revision>
  <dcterms:created xsi:type="dcterms:W3CDTF">2020-12-06T20:34:37Z</dcterms:created>
  <dcterms:modified xsi:type="dcterms:W3CDTF">2021-04-20T14:51:47Z</dcterms:modified>
</cp:coreProperties>
</file>