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269" r:id="rId3"/>
    <p:sldId id="257" r:id="rId4"/>
    <p:sldId id="271" r:id="rId5"/>
    <p:sldId id="263" r:id="rId6"/>
    <p:sldId id="264" r:id="rId7"/>
    <p:sldId id="266" r:id="rId8"/>
    <p:sldId id="265" r:id="rId9"/>
    <p:sldId id="274" r:id="rId10"/>
    <p:sldId id="268" r:id="rId11"/>
    <p:sldId id="272" r:id="rId12"/>
    <p:sldId id="275" r:id="rId13"/>
    <p:sldId id="273" r:id="rId14"/>
    <p:sldId id="276" r:id="rId15"/>
    <p:sldId id="277" r:id="rId16"/>
    <p:sldId id="278" r:id="rId17"/>
    <p:sldId id="280" r:id="rId18"/>
    <p:sldId id="281" r:id="rId19"/>
    <p:sldId id="28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4776"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02"/>
    <p:restoredTop sz="80018"/>
  </p:normalViewPr>
  <p:slideViewPr>
    <p:cSldViewPr snapToGrid="0" snapToObjects="1">
      <p:cViewPr varScale="1">
        <p:scale>
          <a:sx n="61" d="100"/>
          <a:sy n="61" d="100"/>
        </p:scale>
        <p:origin x="1080" y="72"/>
      </p:cViewPr>
      <p:guideLst>
        <p:guide pos="4776"/>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918102-A4E4-6F42-AB9B-0E0AD8DC244D}" type="datetimeFigureOut">
              <a:rPr lang="en-US" smtClean="0"/>
              <a:t>4/20/2021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9AB72C-5712-FD4C-AC0D-F125FC87290F}" type="slidenum">
              <a:rPr lang="en-US" smtClean="0"/>
              <a:t>‹#›</a:t>
            </a:fld>
            <a:endParaRPr lang="en-US"/>
          </a:p>
        </p:txBody>
      </p:sp>
    </p:spTree>
    <p:extLst>
      <p:ext uri="{BB962C8B-B14F-4D97-AF65-F5344CB8AC3E}">
        <p14:creationId xmlns:p14="http://schemas.microsoft.com/office/powerpoint/2010/main" val="2825194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 by asking students what they might know about lobsters.</a:t>
            </a:r>
          </a:p>
        </p:txBody>
      </p:sp>
      <p:sp>
        <p:nvSpPr>
          <p:cNvPr id="4" name="Slide Number Placeholder 3"/>
          <p:cNvSpPr>
            <a:spLocks noGrp="1"/>
          </p:cNvSpPr>
          <p:nvPr>
            <p:ph type="sldNum" sz="quarter" idx="5"/>
          </p:nvPr>
        </p:nvSpPr>
        <p:spPr/>
        <p:txBody>
          <a:bodyPr/>
          <a:lstStyle/>
          <a:p>
            <a:fld id="{7F9AB72C-5712-FD4C-AC0D-F125FC87290F}" type="slidenum">
              <a:rPr lang="en-US" smtClean="0"/>
              <a:t>1</a:t>
            </a:fld>
            <a:endParaRPr lang="en-US"/>
          </a:p>
        </p:txBody>
      </p:sp>
    </p:spTree>
    <p:extLst>
      <p:ext uri="{BB962C8B-B14F-4D97-AF65-F5344CB8AC3E}">
        <p14:creationId xmlns:p14="http://schemas.microsoft.com/office/powerpoint/2010/main" val="2453499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200" dirty="0"/>
              <a:t>Introducing the scientist &amp; connecting the lesson plan to “real life science.”</a:t>
            </a:r>
          </a:p>
          <a:p>
            <a:pPr algn="l"/>
            <a:r>
              <a:rPr lang="en-US" sz="1200" dirty="0"/>
              <a:t>Image Credit: Brittany Jellison</a:t>
            </a:r>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2</a:t>
            </a:fld>
            <a:endParaRPr lang="en-US"/>
          </a:p>
        </p:txBody>
      </p:sp>
    </p:spTree>
    <p:extLst>
      <p:ext uri="{BB962C8B-B14F-4D97-AF65-F5344CB8AC3E}">
        <p14:creationId xmlns:p14="http://schemas.microsoft.com/office/powerpoint/2010/main" val="35000236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students to the American lobster and its basic life history. Key points and vocabulary are shown below.</a:t>
            </a:r>
          </a:p>
          <a:p>
            <a:pPr marL="171450" indent="-171450">
              <a:buFont typeface="Arial" panose="020B0604020202020204" pitchFamily="34" charset="0"/>
              <a:buChar char="•"/>
            </a:pPr>
            <a:r>
              <a:rPr lang="en-US" dirty="0"/>
              <a:t>Found from North Carolina to Canada</a:t>
            </a:r>
          </a:p>
          <a:p>
            <a:pPr marL="171450" indent="-171450">
              <a:buFont typeface="Arial" panose="020B0604020202020204" pitchFamily="34" charset="0"/>
              <a:buChar char="•"/>
            </a:pPr>
            <a:r>
              <a:rPr lang="en-US" dirty="0"/>
              <a:t>Ovigerous (</a:t>
            </a:r>
            <a:r>
              <a:rPr lang="en-US" u="sng" dirty="0"/>
              <a:t>egg carrying</a:t>
            </a:r>
            <a:r>
              <a:rPr lang="en-US" dirty="0"/>
              <a:t>) females hold the eggs under their abdomens for 9 months until they hatch (2</a:t>
            </a:r>
            <a:r>
              <a:rPr lang="en-US" baseline="30000" dirty="0"/>
              <a:t>nd</a:t>
            </a:r>
            <a:r>
              <a:rPr lang="en-US" dirty="0"/>
              <a:t> image)</a:t>
            </a:r>
          </a:p>
          <a:p>
            <a:pPr marL="171450" indent="-171450">
              <a:buFont typeface="Arial" panose="020B0604020202020204" pitchFamily="34" charset="0"/>
              <a:buChar char="•"/>
            </a:pPr>
            <a:r>
              <a:rPr lang="en-US" dirty="0"/>
              <a:t>An embryo is an unhatched offspring in the process of developing (3rd image)</a:t>
            </a:r>
          </a:p>
          <a:p>
            <a:pPr marL="171450" indent="-171450">
              <a:buFont typeface="Arial" panose="020B0604020202020204" pitchFamily="34" charset="0"/>
              <a:buChar char="•"/>
            </a:pPr>
            <a:r>
              <a:rPr lang="en-US" dirty="0"/>
              <a:t>Once they hatch, larvae (newly hatched offspring) live at the water’s surface for several weeks as they develop (4</a:t>
            </a:r>
            <a:r>
              <a:rPr lang="en-US" baseline="30000" dirty="0"/>
              <a:t>th</a:t>
            </a:r>
            <a:r>
              <a:rPr lang="en-US" dirty="0"/>
              <a:t> image)</a:t>
            </a:r>
          </a:p>
          <a:p>
            <a:pPr marL="171450" indent="-171450">
              <a:buFont typeface="Arial" panose="020B0604020202020204" pitchFamily="34" charset="0"/>
              <a:buChar char="•"/>
            </a:pPr>
            <a:r>
              <a:rPr lang="en-US" dirty="0"/>
              <a:t>The larvae must avoid predators and eat plankton (very small organisms that live in the water) to survive. Different plankton have different nutritional quality, and the number and type of plankton available depends on the location and time of year.</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3</a:t>
            </a:fld>
            <a:endParaRPr lang="en-US"/>
          </a:p>
        </p:txBody>
      </p:sp>
    </p:spTree>
    <p:extLst>
      <p:ext uri="{BB962C8B-B14F-4D97-AF65-F5344CB8AC3E}">
        <p14:creationId xmlns:p14="http://schemas.microsoft.com/office/powerpoint/2010/main" val="1484555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these images of scientists working with lobsters in the laboratory, particularly pointing out that this is an ovigerous (egg carrying) female and that her eggs are being sampled to examine, among other things, the features of the eggs under a microscope. Ask students why they think scientists are interested in studying lobsters. </a:t>
            </a:r>
          </a:p>
          <a:p>
            <a:endParaRPr lang="en-US" dirty="0"/>
          </a:p>
          <a:p>
            <a:r>
              <a:rPr lang="en-US" dirty="0"/>
              <a:t>After students share their thoughts, explain one reason is that lobsters are very valuable as a fishery, especially in the northeast, and that lobster fishers want to know how lobsters respond to different environmental conditions.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You may choose to play the video at this point as a day in the life of a scientist and an introduction to the research that inspired this lesson.</a:t>
            </a:r>
            <a:endParaRPr lang="en-US" dirty="0"/>
          </a:p>
          <a:p>
            <a:endParaRPr lang="en-US" dirty="0"/>
          </a:p>
          <a:p>
            <a:endParaRPr lang="en-US" dirty="0"/>
          </a:p>
          <a:p>
            <a:r>
              <a:rPr lang="en-US" dirty="0"/>
              <a:t>Finally, share that for this particular lesson, we will be focusing on how lobster embryos respond to different temperatures. That is because this life stage might be extra sensitive to changes in the environment because they are still developing, and because some of the places where lobsters live are warming due to climate change.</a:t>
            </a:r>
          </a:p>
          <a:p>
            <a:endParaRPr lang="en-US" dirty="0"/>
          </a:p>
          <a:p>
            <a:r>
              <a:rPr lang="en-US" dirty="0"/>
              <a:t>Image Credit Left to Right: Brittany Jellison, Brittany Jellison, Abigail Sisti, Abigail Sisti</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4</a:t>
            </a:fld>
            <a:endParaRPr lang="en-US"/>
          </a:p>
        </p:txBody>
      </p:sp>
    </p:spTree>
    <p:extLst>
      <p:ext uri="{BB962C8B-B14F-4D97-AF65-F5344CB8AC3E}">
        <p14:creationId xmlns:p14="http://schemas.microsoft.com/office/powerpoint/2010/main" val="3454299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few slides introduce different vocabulary terms associated with different features of lobster embryos. Share the vocabulary and point out the feature on the egg (pointed out by the arrow). Two visual examples are given for each feature. </a:t>
            </a:r>
          </a:p>
        </p:txBody>
      </p:sp>
      <p:sp>
        <p:nvSpPr>
          <p:cNvPr id="4" name="Slide Number Placeholder 3"/>
          <p:cNvSpPr>
            <a:spLocks noGrp="1"/>
          </p:cNvSpPr>
          <p:nvPr>
            <p:ph type="sldNum" sz="quarter" idx="5"/>
          </p:nvPr>
        </p:nvSpPr>
        <p:spPr/>
        <p:txBody>
          <a:bodyPr/>
          <a:lstStyle/>
          <a:p>
            <a:fld id="{7F9AB72C-5712-FD4C-AC0D-F125FC87290F}" type="slidenum">
              <a:rPr lang="en-US" smtClean="0"/>
              <a:t>5</a:t>
            </a:fld>
            <a:endParaRPr lang="en-US"/>
          </a:p>
        </p:txBody>
      </p:sp>
    </p:spTree>
    <p:extLst>
      <p:ext uri="{BB962C8B-B14F-4D97-AF65-F5344CB8AC3E}">
        <p14:creationId xmlns:p14="http://schemas.microsoft.com/office/powerpoint/2010/main" val="161363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few slides introduce different vocabulary terms associated with different features of lobster embryos. Share the vocabulary and point out the feature on the egg (pointed out by the arrow). Two visual examples are given for each feature. </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6</a:t>
            </a:fld>
            <a:endParaRPr lang="en-US"/>
          </a:p>
        </p:txBody>
      </p:sp>
    </p:spTree>
    <p:extLst>
      <p:ext uri="{BB962C8B-B14F-4D97-AF65-F5344CB8AC3E}">
        <p14:creationId xmlns:p14="http://schemas.microsoft.com/office/powerpoint/2010/main" val="2115071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few slides introduce different vocabulary terms associated with different features of lobster embryos. Share the vocabulary and point out the feature on the egg (pointed out by the arrow). Two visual examples are given for each feature. </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7</a:t>
            </a:fld>
            <a:endParaRPr lang="en-US"/>
          </a:p>
        </p:txBody>
      </p:sp>
    </p:spTree>
    <p:extLst>
      <p:ext uri="{BB962C8B-B14F-4D97-AF65-F5344CB8AC3E}">
        <p14:creationId xmlns:p14="http://schemas.microsoft.com/office/powerpoint/2010/main" val="4234912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few slides introduce different vocabulary terms associated with different features of lobster embryos. Share the vocabulary and point out the feature on the egg (pointed out by the arrow). Two visual examples are given for each feature. </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8</a:t>
            </a:fld>
            <a:endParaRPr lang="en-US"/>
          </a:p>
        </p:txBody>
      </p:sp>
    </p:spTree>
    <p:extLst>
      <p:ext uri="{BB962C8B-B14F-4D97-AF65-F5344CB8AC3E}">
        <p14:creationId xmlns:p14="http://schemas.microsoft.com/office/powerpoint/2010/main" val="150954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that scientists use the features of embryos to determine how developed they are, and when they might hatch. The next three slides use dotted lines to show how to measure the features used in this lesson. Explain how to measure these features and make sure students feel confident in this before moving on to the handout.  *The numbers used for each feature are not actual values, but only used to give an example*</a:t>
            </a:r>
          </a:p>
        </p:txBody>
      </p:sp>
      <p:sp>
        <p:nvSpPr>
          <p:cNvPr id="4" name="Slide Number Placeholder 3"/>
          <p:cNvSpPr>
            <a:spLocks noGrp="1"/>
          </p:cNvSpPr>
          <p:nvPr>
            <p:ph type="sldNum" sz="quarter" idx="5"/>
          </p:nvPr>
        </p:nvSpPr>
        <p:spPr/>
        <p:txBody>
          <a:bodyPr/>
          <a:lstStyle/>
          <a:p>
            <a:fld id="{7F9AB72C-5712-FD4C-AC0D-F125FC87290F}" type="slidenum">
              <a:rPr lang="en-US" smtClean="0"/>
              <a:t>9</a:t>
            </a:fld>
            <a:endParaRPr lang="en-US"/>
          </a:p>
        </p:txBody>
      </p:sp>
    </p:spTree>
    <p:extLst>
      <p:ext uri="{BB962C8B-B14F-4D97-AF65-F5344CB8AC3E}">
        <p14:creationId xmlns:p14="http://schemas.microsoft.com/office/powerpoint/2010/main" val="2524511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that scientists use the features of embryos to determine how developed they are, and when they might hatch. The next three slides use dotted lines to show how to measure the features used in this lesson. Explain how to measure these features and make sure students feel confident in this before moving on to the handout. </a:t>
            </a:r>
          </a:p>
        </p:txBody>
      </p:sp>
      <p:sp>
        <p:nvSpPr>
          <p:cNvPr id="4" name="Slide Number Placeholder 3"/>
          <p:cNvSpPr>
            <a:spLocks noGrp="1"/>
          </p:cNvSpPr>
          <p:nvPr>
            <p:ph type="sldNum" sz="quarter" idx="5"/>
          </p:nvPr>
        </p:nvSpPr>
        <p:spPr/>
        <p:txBody>
          <a:bodyPr/>
          <a:lstStyle/>
          <a:p>
            <a:fld id="{7F9AB72C-5712-FD4C-AC0D-F125FC87290F}" type="slidenum">
              <a:rPr lang="en-US" smtClean="0"/>
              <a:t>10</a:t>
            </a:fld>
            <a:endParaRPr lang="en-US"/>
          </a:p>
        </p:txBody>
      </p:sp>
    </p:spTree>
    <p:extLst>
      <p:ext uri="{BB962C8B-B14F-4D97-AF65-F5344CB8AC3E}">
        <p14:creationId xmlns:p14="http://schemas.microsoft.com/office/powerpoint/2010/main" val="5017381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Share that scientists use the features of embryos to determine how developed they are, and when they might hatch. The next three slides use dotted lines to show how to measure the features used in this lesson. Explain how to measure these features and make sure students feel confident in this before moving on to the handout. </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11</a:t>
            </a:fld>
            <a:endParaRPr lang="en-US"/>
          </a:p>
        </p:txBody>
      </p:sp>
    </p:spTree>
    <p:extLst>
      <p:ext uri="{BB962C8B-B14F-4D97-AF65-F5344CB8AC3E}">
        <p14:creationId xmlns:p14="http://schemas.microsoft.com/office/powerpoint/2010/main" val="1937585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Share that scientists use the features of embryos to determine how developed they are, and when they might hatch. The next three slides use dotted lines to show how to measure the features used in this lesson. Explain how to measure these features and make sure students feel confident in this before moving on to the handout. </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12</a:t>
            </a:fld>
            <a:endParaRPr lang="en-US"/>
          </a:p>
        </p:txBody>
      </p:sp>
    </p:spTree>
    <p:extLst>
      <p:ext uri="{BB962C8B-B14F-4D97-AF65-F5344CB8AC3E}">
        <p14:creationId xmlns:p14="http://schemas.microsoft.com/office/powerpoint/2010/main" val="37990713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Share that scientists use the features of embryos to determine how developed they are, and when they might hatch. The next three slides use dotted lines to show how to measure the features used in this lesson. Explain how to measure these features and make sure students feel confident in this before moving on to the handout. </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13</a:t>
            </a:fld>
            <a:endParaRPr lang="en-US"/>
          </a:p>
        </p:txBody>
      </p:sp>
    </p:spTree>
    <p:extLst>
      <p:ext uri="{BB962C8B-B14F-4D97-AF65-F5344CB8AC3E}">
        <p14:creationId xmlns:p14="http://schemas.microsoft.com/office/powerpoint/2010/main" val="2500758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Share that scientists use the features of embryos to determine how developed they are, and when they might hatch. The next three slides use dotted lines to show how to measure the features used in this lesson. Explain how to measure these features and make sure students feel confident in this before moving on to the handout. </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14</a:t>
            </a:fld>
            <a:endParaRPr lang="en-US"/>
          </a:p>
        </p:txBody>
      </p:sp>
    </p:spTree>
    <p:extLst>
      <p:ext uri="{BB962C8B-B14F-4D97-AF65-F5344CB8AC3E}">
        <p14:creationId xmlns:p14="http://schemas.microsoft.com/office/powerpoint/2010/main" val="7646071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Share that scientists must use their raw measurements to calculate the values they care about. In this lesson, students will calculate radius, area of a circle, and percent. The next few slides show the formulas for these calculations and provide an example. Walk students through these calculations before moving on to the handout so they feel comfortable doing them independently.</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15</a:t>
            </a:fld>
            <a:endParaRPr lang="en-US"/>
          </a:p>
        </p:txBody>
      </p:sp>
    </p:spTree>
    <p:extLst>
      <p:ext uri="{BB962C8B-B14F-4D97-AF65-F5344CB8AC3E}">
        <p14:creationId xmlns:p14="http://schemas.microsoft.com/office/powerpoint/2010/main" val="6181020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Share that scientists must use their raw measurements to calculate the values they care about. In this lesson, students will calculate radius, area of a circle, and percent. The next few slides show the formulas for these calculations and provide an example. Walk students through these calculations before moving on to the handout so they feel comfortable doing them independently.</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16</a:t>
            </a:fld>
            <a:endParaRPr lang="en-US"/>
          </a:p>
        </p:txBody>
      </p:sp>
    </p:spTree>
    <p:extLst>
      <p:ext uri="{BB962C8B-B14F-4D97-AF65-F5344CB8AC3E}">
        <p14:creationId xmlns:p14="http://schemas.microsoft.com/office/powerpoint/2010/main" val="29937148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Share that scientists must use their raw measurements to calculate the values they care about. In this lesson, students will calculate radius, area of a circle, and percent. The next few slides show the formulas for these calculations and provide an example. Walk students through these calculations before moving on to the handout so they feel comfortable doing them independently.</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17</a:t>
            </a:fld>
            <a:endParaRPr lang="en-US"/>
          </a:p>
        </p:txBody>
      </p:sp>
    </p:spTree>
    <p:extLst>
      <p:ext uri="{BB962C8B-B14F-4D97-AF65-F5344CB8AC3E}">
        <p14:creationId xmlns:p14="http://schemas.microsoft.com/office/powerpoint/2010/main" val="983751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Share that scientists must use their raw measurements to calculate the values they care about. In this lesson, students will calculate radius, area of a circle, and percent. The next few slides show the formulas for these calculations and provide an example. Walk students through these calculations before moving on to the handout so they feel comfortable doing them independently.</a:t>
            </a:r>
          </a:p>
          <a:p>
            <a:endParaRPr lang="en-US" dirty="0"/>
          </a:p>
        </p:txBody>
      </p:sp>
      <p:sp>
        <p:nvSpPr>
          <p:cNvPr id="4" name="Slide Number Placeholder 3"/>
          <p:cNvSpPr>
            <a:spLocks noGrp="1"/>
          </p:cNvSpPr>
          <p:nvPr>
            <p:ph type="sldNum" sz="quarter" idx="5"/>
          </p:nvPr>
        </p:nvSpPr>
        <p:spPr/>
        <p:txBody>
          <a:bodyPr/>
          <a:lstStyle/>
          <a:p>
            <a:fld id="{7F9AB72C-5712-FD4C-AC0D-F125FC87290F}" type="slidenum">
              <a:rPr lang="en-US" smtClean="0"/>
              <a:t>18</a:t>
            </a:fld>
            <a:endParaRPr lang="en-US"/>
          </a:p>
        </p:txBody>
      </p:sp>
    </p:spTree>
    <p:extLst>
      <p:ext uri="{BB962C8B-B14F-4D97-AF65-F5344CB8AC3E}">
        <p14:creationId xmlns:p14="http://schemas.microsoft.com/office/powerpoint/2010/main" val="42285686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 by asking students what they might know about lobsters.</a:t>
            </a:r>
          </a:p>
        </p:txBody>
      </p:sp>
      <p:sp>
        <p:nvSpPr>
          <p:cNvPr id="4" name="Slide Number Placeholder 3"/>
          <p:cNvSpPr>
            <a:spLocks noGrp="1"/>
          </p:cNvSpPr>
          <p:nvPr>
            <p:ph type="sldNum" sz="quarter" idx="5"/>
          </p:nvPr>
        </p:nvSpPr>
        <p:spPr/>
        <p:txBody>
          <a:bodyPr/>
          <a:lstStyle/>
          <a:p>
            <a:fld id="{7F9AB72C-5712-FD4C-AC0D-F125FC87290F}" type="slidenum">
              <a:rPr lang="en-US" smtClean="0"/>
              <a:t>19</a:t>
            </a:fld>
            <a:endParaRPr lang="en-US"/>
          </a:p>
        </p:txBody>
      </p:sp>
    </p:spTree>
    <p:extLst>
      <p:ext uri="{BB962C8B-B14F-4D97-AF65-F5344CB8AC3E}">
        <p14:creationId xmlns:p14="http://schemas.microsoft.com/office/powerpoint/2010/main" val="12870506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00786-AF38-B04C-B1EF-BF2F108377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3A62F3F-8154-D44F-9D15-AD3A1B8597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574A073-5EB5-0745-8570-6BFD5A86BB62}"/>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5" name="Footer Placeholder 4">
            <a:extLst>
              <a:ext uri="{FF2B5EF4-FFF2-40B4-BE49-F238E27FC236}">
                <a16:creationId xmlns:a16="http://schemas.microsoft.com/office/drawing/2014/main" id="{331B4A2D-0FDA-EB40-87BB-F7D14DCC3B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994BFB-17E7-8042-9ED1-1E853B6E7377}"/>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1260731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1CC19-31C6-7943-9D15-1E34F0E9DA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3B5FC05-BE5E-BE4F-B402-3BA41A8AA3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7D5D3F-3807-DF44-8103-A876B2F777D3}"/>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5" name="Footer Placeholder 4">
            <a:extLst>
              <a:ext uri="{FF2B5EF4-FFF2-40B4-BE49-F238E27FC236}">
                <a16:creationId xmlns:a16="http://schemas.microsoft.com/office/drawing/2014/main" id="{22EA2460-B451-F840-BA96-8A87AA81F6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1A4BA3-5908-5047-B059-07136FC55393}"/>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571888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E35F-B2B0-AF42-9E6E-226EDDEBED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FB717AC-4DD1-4E42-A7A4-67D3FB7547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2744D4-228E-5A4D-9DCF-5D44C35FC01C}"/>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5" name="Footer Placeholder 4">
            <a:extLst>
              <a:ext uri="{FF2B5EF4-FFF2-40B4-BE49-F238E27FC236}">
                <a16:creationId xmlns:a16="http://schemas.microsoft.com/office/drawing/2014/main" id="{78E9886C-ACB6-8144-9DE7-BBF7B84C93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48CE6A-4F3B-2B40-B052-37F6B23C238B}"/>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1849370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D5F4A1-3921-E149-8B3E-F926C7AB066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A7BFDB-1C12-9546-89A8-EB13AD5FB56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8A8B3F-B6ED-7440-A0B4-0B2F420AB3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6B26F2E-1ACD-4A43-AF07-FD2E5AF169C1}"/>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6" name="Footer Placeholder 5">
            <a:extLst>
              <a:ext uri="{FF2B5EF4-FFF2-40B4-BE49-F238E27FC236}">
                <a16:creationId xmlns:a16="http://schemas.microsoft.com/office/drawing/2014/main" id="{46A8A76C-2CA2-DB49-98F5-9402CA7056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84E51E-322F-A04D-A0DA-4D3695483C3C}"/>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3054061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7E2B1-4885-064C-BEE1-8B7B56FFB8D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D2FE45C-B71D-5648-B14A-106A46F693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940EF99-DE58-1542-9A83-EF221B4278A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A73CF4-691D-304E-8B40-773E11CDF7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5D2CDF0-CE0B-8E47-A5C8-11552E2B4E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E81C048-2E59-1842-AD5F-43A10394BB44}"/>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8" name="Footer Placeholder 7">
            <a:extLst>
              <a:ext uri="{FF2B5EF4-FFF2-40B4-BE49-F238E27FC236}">
                <a16:creationId xmlns:a16="http://schemas.microsoft.com/office/drawing/2014/main" id="{7ECE71B5-23A2-1A4B-B84C-D745F19FB13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3FC9F6E-452C-8E4A-BC8C-59ED0DD47C5A}"/>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2465383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B3ED1-80B8-4641-88FE-BA65CDB22EA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337A7A2-2A56-4942-907C-3E7EB255D32B}"/>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4" name="Footer Placeholder 3">
            <a:extLst>
              <a:ext uri="{FF2B5EF4-FFF2-40B4-BE49-F238E27FC236}">
                <a16:creationId xmlns:a16="http://schemas.microsoft.com/office/drawing/2014/main" id="{1CFF5732-C63F-5A47-98D5-AC425D8C2E2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C25E6F1-591B-3F4D-87A7-113D08365E3A}"/>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1607358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6F8A2E-9B72-2945-86AB-261338C5C7DA}"/>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3" name="Footer Placeholder 2">
            <a:extLst>
              <a:ext uri="{FF2B5EF4-FFF2-40B4-BE49-F238E27FC236}">
                <a16:creationId xmlns:a16="http://schemas.microsoft.com/office/drawing/2014/main" id="{99BCB718-731D-9C44-BCAD-1AA73B076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AC32006-D011-3946-9443-98F181DE1893}"/>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3238431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82BA0-E37D-C24C-BB72-892C3EE528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D035D82-BE86-3948-81F4-7C8E89C51A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3B68A2F-CA5A-6743-B3FF-3652C625C9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AD738B-8996-9344-9BE1-E88D9E9F54C9}"/>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6" name="Footer Placeholder 5">
            <a:extLst>
              <a:ext uri="{FF2B5EF4-FFF2-40B4-BE49-F238E27FC236}">
                <a16:creationId xmlns:a16="http://schemas.microsoft.com/office/drawing/2014/main" id="{45CE9982-A19F-2147-AB54-428D748570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5F5117-3041-F14A-9EED-D93843A65082}"/>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2900374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DC5C-4DE3-F843-811D-C22F3FC36E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A27B6A8-5C8B-2B4A-B282-3C2A1CE570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1973622-6548-C945-A9B2-8A05D95C25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0B88EC-C897-4D48-B586-BAF9C3D284B9}"/>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6" name="Footer Placeholder 5">
            <a:extLst>
              <a:ext uri="{FF2B5EF4-FFF2-40B4-BE49-F238E27FC236}">
                <a16:creationId xmlns:a16="http://schemas.microsoft.com/office/drawing/2014/main" id="{DE33F076-4AFA-FD4D-94C4-E644B38C9E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B63802A-E0B1-1140-861E-84EABA0BCC32}"/>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83293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181E0-529D-5740-9A03-DE65026D926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C797278-5E53-274F-A47C-E146152D13E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AC618B-56EF-AA4F-997C-73FA1B8D7791}"/>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5" name="Footer Placeholder 4">
            <a:extLst>
              <a:ext uri="{FF2B5EF4-FFF2-40B4-BE49-F238E27FC236}">
                <a16:creationId xmlns:a16="http://schemas.microsoft.com/office/drawing/2014/main" id="{3361511F-91A5-CD48-8D8A-F56E0B814D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DE281F-8D4D-2945-8E7D-9248DEF48920}"/>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961905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D9394C2-0BDD-3742-B298-FF0874356C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63EF4B-F7CC-C840-B669-6194EC5605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B3429B-C442-974D-A948-157D2316CE38}"/>
              </a:ext>
            </a:extLst>
          </p:cNvPr>
          <p:cNvSpPr>
            <a:spLocks noGrp="1"/>
          </p:cNvSpPr>
          <p:nvPr>
            <p:ph type="dt" sz="half" idx="10"/>
          </p:nvPr>
        </p:nvSpPr>
        <p:spPr/>
        <p:txBody>
          <a:bodyPr/>
          <a:lstStyle/>
          <a:p>
            <a:fld id="{42716CB2-D0D6-794C-86D3-85C3FE9AAF15}" type="datetimeFigureOut">
              <a:rPr lang="en-US" smtClean="0"/>
              <a:t>4/20/2021</a:t>
            </a:fld>
            <a:endParaRPr lang="en-US"/>
          </a:p>
        </p:txBody>
      </p:sp>
      <p:sp>
        <p:nvSpPr>
          <p:cNvPr id="5" name="Footer Placeholder 4">
            <a:extLst>
              <a:ext uri="{FF2B5EF4-FFF2-40B4-BE49-F238E27FC236}">
                <a16:creationId xmlns:a16="http://schemas.microsoft.com/office/drawing/2014/main" id="{611DB788-1A22-D74D-A566-A28568FBD8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8A394C-8A03-D442-930B-1BC7433730C5}"/>
              </a:ext>
            </a:extLst>
          </p:cNvPr>
          <p:cNvSpPr>
            <a:spLocks noGrp="1"/>
          </p:cNvSpPr>
          <p:nvPr>
            <p:ph type="sldNum" sz="quarter" idx="12"/>
          </p:nvPr>
        </p:nvSpPr>
        <p:spPr/>
        <p:txBody>
          <a:bodyPr/>
          <a:lstStyle/>
          <a:p>
            <a:fld id="{E3AF34E2-6D95-E849-817B-135B00BF8DA1}" type="slidenum">
              <a:rPr lang="en-US" smtClean="0"/>
              <a:t>‹#›</a:t>
            </a:fld>
            <a:endParaRPr lang="en-US"/>
          </a:p>
        </p:txBody>
      </p:sp>
    </p:spTree>
    <p:extLst>
      <p:ext uri="{BB962C8B-B14F-4D97-AF65-F5344CB8AC3E}">
        <p14:creationId xmlns:p14="http://schemas.microsoft.com/office/powerpoint/2010/main" val="4106661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C7A1A9-1962-444D-8A3D-99A89E73D9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34F92F4-A8EB-B645-A2F7-A23DBEE0E5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85DA7-B8C6-1640-9C12-44B200A8BB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716CB2-D0D6-794C-86D3-85C3FE9AAF15}" type="datetimeFigureOut">
              <a:rPr lang="en-US" smtClean="0"/>
              <a:t>4/20/2021</a:t>
            </a:fld>
            <a:endParaRPr lang="en-US"/>
          </a:p>
        </p:txBody>
      </p:sp>
      <p:sp>
        <p:nvSpPr>
          <p:cNvPr id="5" name="Footer Placeholder 4">
            <a:extLst>
              <a:ext uri="{FF2B5EF4-FFF2-40B4-BE49-F238E27FC236}">
                <a16:creationId xmlns:a16="http://schemas.microsoft.com/office/drawing/2014/main" id="{3963D4FA-43A5-D249-B3A2-9071EC605A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7B71F32-0908-1B4A-A5CA-BA2C582612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AF34E2-6D95-E849-817B-135B00BF8DA1}" type="slidenum">
              <a:rPr lang="en-US" smtClean="0"/>
              <a:t>‹#›</a:t>
            </a:fld>
            <a:endParaRPr lang="en-US"/>
          </a:p>
        </p:txBody>
      </p:sp>
    </p:spTree>
    <p:extLst>
      <p:ext uri="{BB962C8B-B14F-4D97-AF65-F5344CB8AC3E}">
        <p14:creationId xmlns:p14="http://schemas.microsoft.com/office/powerpoint/2010/main" val="367034682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indoor, food, different, containing&#10;&#10;Description automatically generated">
            <a:extLst>
              <a:ext uri="{FF2B5EF4-FFF2-40B4-BE49-F238E27FC236}">
                <a16:creationId xmlns:a16="http://schemas.microsoft.com/office/drawing/2014/main" id="{8FDBACD4-E539-454D-AA2C-A9DDDDC33178}"/>
              </a:ext>
            </a:extLst>
          </p:cNvPr>
          <p:cNvPicPr>
            <a:picLocks noChangeAspect="1"/>
          </p:cNvPicPr>
          <p:nvPr/>
        </p:nvPicPr>
        <p:blipFill rotWithShape="1">
          <a:blip r:embed="rId3"/>
          <a:srcRect l="-1406" t="19500" r="1406" b="5501"/>
          <a:stretch/>
        </p:blipFill>
        <p:spPr>
          <a:xfrm>
            <a:off x="-222997" y="-49354"/>
            <a:ext cx="12634944" cy="6956708"/>
          </a:xfrm>
          <a:prstGeom prst="rect">
            <a:avLst/>
          </a:prstGeom>
        </p:spPr>
      </p:pic>
      <p:sp>
        <p:nvSpPr>
          <p:cNvPr id="16"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417E89-4492-0F4F-B2B2-A6689F7F52A1}"/>
              </a:ext>
            </a:extLst>
          </p:cNvPr>
          <p:cNvSpPr>
            <a:spLocks noGrp="1"/>
          </p:cNvSpPr>
          <p:nvPr>
            <p:ph type="ctrTitle"/>
          </p:nvPr>
        </p:nvSpPr>
        <p:spPr>
          <a:xfrm>
            <a:off x="1065275" y="2293749"/>
            <a:ext cx="10058400" cy="2270501"/>
          </a:xfrm>
          <a:effectLst>
            <a:outerShdw blurRad="50800" dist="38100" dir="2700000" algn="tl" rotWithShape="0">
              <a:prstClr val="black">
                <a:alpha val="40000"/>
              </a:prstClr>
            </a:outerShdw>
          </a:effectLst>
        </p:spPr>
        <p:txBody>
          <a:bodyPr>
            <a:normAutofit/>
          </a:bodyPr>
          <a:lstStyle/>
          <a:p>
            <a:r>
              <a:rPr lang="en-US" sz="5200" b="1" dirty="0">
                <a:solidFill>
                  <a:srgbClr val="FFFFFF"/>
                </a:solidFill>
              </a:rPr>
              <a:t>Sunny-Side-Up: </a:t>
            </a:r>
            <a:br>
              <a:rPr lang="en-US" sz="5200" b="1" dirty="0">
                <a:solidFill>
                  <a:srgbClr val="FFFFFF"/>
                </a:solidFill>
              </a:rPr>
            </a:br>
            <a:r>
              <a:rPr lang="en-US" sz="5200" b="1" dirty="0">
                <a:solidFill>
                  <a:srgbClr val="FFFFFF"/>
                </a:solidFill>
              </a:rPr>
              <a:t>Temperature &amp; Lobster Egg Development</a:t>
            </a:r>
          </a:p>
        </p:txBody>
      </p:sp>
    </p:spTree>
    <p:extLst>
      <p:ext uri="{BB962C8B-B14F-4D97-AF65-F5344CB8AC3E}">
        <p14:creationId xmlns:p14="http://schemas.microsoft.com/office/powerpoint/2010/main" val="1478310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9B76D444-2756-434F-AE61-96D69830C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taking a selfie in a room&#10;&#10;Description automatically generated">
            <a:extLst>
              <a:ext uri="{FF2B5EF4-FFF2-40B4-BE49-F238E27FC236}">
                <a16:creationId xmlns:a16="http://schemas.microsoft.com/office/drawing/2014/main" id="{1392A389-2C7E-0547-A838-4F15E6DA73F3}"/>
              </a:ext>
            </a:extLst>
          </p:cNvPr>
          <p:cNvPicPr>
            <a:picLocks noChangeAspect="1"/>
          </p:cNvPicPr>
          <p:nvPr/>
        </p:nvPicPr>
        <p:blipFill rotWithShape="1">
          <a:blip r:embed="rId3"/>
          <a:srcRect l="-2770" t="11951" r="-2772" b="-17520"/>
          <a:stretch/>
        </p:blipFill>
        <p:spPr>
          <a:xfrm>
            <a:off x="0" y="0"/>
            <a:ext cx="12188952" cy="6858000"/>
          </a:xfrm>
          <a:prstGeom prst="rect">
            <a:avLst/>
          </a:prstGeom>
        </p:spPr>
      </p:pic>
      <p:sp>
        <p:nvSpPr>
          <p:cNvPr id="43" name="Rectangle 42">
            <a:extLst>
              <a:ext uri="{FF2B5EF4-FFF2-40B4-BE49-F238E27FC236}">
                <a16:creationId xmlns:a16="http://schemas.microsoft.com/office/drawing/2014/main" id="{A27B6159-7734-4564-9E0F-C4BC43C36E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4782312"/>
            <a:ext cx="11548872" cy="1755648"/>
          </a:xfrm>
          <a:prstGeom prst="rect">
            <a:avLst/>
          </a:prstGeom>
          <a:solidFill>
            <a:schemeClr val="tx1">
              <a:alpha val="93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0417E89-4492-0F4F-B2B2-A6689F7F52A1}"/>
              </a:ext>
            </a:extLst>
          </p:cNvPr>
          <p:cNvSpPr>
            <a:spLocks noGrp="1"/>
          </p:cNvSpPr>
          <p:nvPr>
            <p:ph type="ctrTitle"/>
          </p:nvPr>
        </p:nvSpPr>
        <p:spPr>
          <a:xfrm>
            <a:off x="841248" y="5009083"/>
            <a:ext cx="2889504" cy="1345997"/>
          </a:xfrm>
        </p:spPr>
        <p:txBody>
          <a:bodyPr vert="horz" lIns="91440" tIns="45720" rIns="91440" bIns="45720" rtlCol="0" anchor="ctr">
            <a:normAutofit/>
          </a:bodyPr>
          <a:lstStyle/>
          <a:p>
            <a:pPr algn="l"/>
            <a:r>
              <a:rPr lang="en-US" sz="2600" b="1" dirty="0">
                <a:solidFill>
                  <a:schemeClr val="bg1"/>
                </a:solidFill>
              </a:rPr>
              <a:t>Meet the Scientist!</a:t>
            </a:r>
            <a:br>
              <a:rPr lang="en-US" sz="2600" b="1" dirty="0">
                <a:solidFill>
                  <a:schemeClr val="bg1"/>
                </a:solidFill>
              </a:rPr>
            </a:br>
            <a:r>
              <a:rPr lang="en-US" sz="2600" b="1" dirty="0">
                <a:solidFill>
                  <a:schemeClr val="bg1"/>
                </a:solidFill>
              </a:rPr>
              <a:t>Abigail Sisti</a:t>
            </a:r>
          </a:p>
        </p:txBody>
      </p:sp>
      <p:cxnSp>
        <p:nvCxnSpPr>
          <p:cNvPr id="45" name="Straight Connector 44">
            <a:extLst>
              <a:ext uri="{FF2B5EF4-FFF2-40B4-BE49-F238E27FC236}">
                <a16:creationId xmlns:a16="http://schemas.microsoft.com/office/drawing/2014/main" id="{E2FFB46B-05BC-4950-B18A-9593FDAE6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059936" y="5237979"/>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85FB6B3-547B-BE43-98C1-FFB933A55F8A}"/>
              </a:ext>
            </a:extLst>
          </p:cNvPr>
          <p:cNvSpPr txBox="1"/>
          <p:nvPr/>
        </p:nvSpPr>
        <p:spPr>
          <a:xfrm>
            <a:off x="4379976" y="5009083"/>
            <a:ext cx="6976872" cy="1345997"/>
          </a:xfrm>
          <a:prstGeom prst="rect">
            <a:avLst/>
          </a:prstGeom>
        </p:spPr>
        <p:txBody>
          <a:bodyPr vert="horz" lIns="91440" tIns="45720" rIns="91440" bIns="45720" rtlCol="0" anchor="ctr">
            <a:normAutofit/>
          </a:bodyPr>
          <a:lstStyle/>
          <a:p>
            <a:pPr marL="342900" indent="-228600">
              <a:lnSpc>
                <a:spcPct val="90000"/>
              </a:lnSpc>
              <a:spcAft>
                <a:spcPts val="600"/>
              </a:spcAft>
              <a:buFont typeface="Arial" panose="020B0604020202020204" pitchFamily="34" charset="0"/>
              <a:buChar char="•"/>
            </a:pPr>
            <a:r>
              <a:rPr lang="en-US" sz="1700" dirty="0">
                <a:solidFill>
                  <a:schemeClr val="bg1"/>
                </a:solidFill>
              </a:rPr>
              <a:t>I am a PhD student and lobster enthusiast at the Virginia Institute of Marine Science (VIMS)</a:t>
            </a:r>
          </a:p>
          <a:p>
            <a:pPr marL="342900" indent="-228600">
              <a:lnSpc>
                <a:spcPct val="90000"/>
              </a:lnSpc>
              <a:spcAft>
                <a:spcPts val="600"/>
              </a:spcAft>
              <a:buFont typeface="Arial" panose="020B0604020202020204" pitchFamily="34" charset="0"/>
              <a:buChar char="•"/>
            </a:pPr>
            <a:r>
              <a:rPr lang="en-US" sz="1700" dirty="0">
                <a:solidFill>
                  <a:schemeClr val="bg1"/>
                </a:solidFill>
              </a:rPr>
              <a:t>My research aims to understand the impact of climate change on marine invertebrates, especially lobsters and oysters </a:t>
            </a:r>
          </a:p>
        </p:txBody>
      </p:sp>
    </p:spTree>
    <p:extLst>
      <p:ext uri="{BB962C8B-B14F-4D97-AF65-F5344CB8AC3E}">
        <p14:creationId xmlns:p14="http://schemas.microsoft.com/office/powerpoint/2010/main" val="2718680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8A625-18F6-C644-BEAE-F90C304A17D8}"/>
              </a:ext>
            </a:extLst>
          </p:cNvPr>
          <p:cNvSpPr>
            <a:spLocks noGrp="1"/>
          </p:cNvSpPr>
          <p:nvPr>
            <p:ph type="title"/>
          </p:nvPr>
        </p:nvSpPr>
        <p:spPr>
          <a:xfrm>
            <a:off x="1019989" y="53416"/>
            <a:ext cx="10515600" cy="1325563"/>
          </a:xfrm>
        </p:spPr>
        <p:txBody>
          <a:bodyPr/>
          <a:lstStyle/>
          <a:p>
            <a:pPr algn="ctr"/>
            <a:r>
              <a:rPr lang="en-US" b="1" dirty="0"/>
              <a:t>The American Lobster</a:t>
            </a:r>
          </a:p>
        </p:txBody>
      </p:sp>
      <p:grpSp>
        <p:nvGrpSpPr>
          <p:cNvPr id="22" name="Group 21">
            <a:extLst>
              <a:ext uri="{FF2B5EF4-FFF2-40B4-BE49-F238E27FC236}">
                <a16:creationId xmlns:a16="http://schemas.microsoft.com/office/drawing/2014/main" id="{ABC4A53E-1602-E140-AEA5-FFE779ED301C}"/>
              </a:ext>
            </a:extLst>
          </p:cNvPr>
          <p:cNvGrpSpPr/>
          <p:nvPr/>
        </p:nvGrpSpPr>
        <p:grpSpPr>
          <a:xfrm>
            <a:off x="322604" y="1328018"/>
            <a:ext cx="2526528" cy="4859580"/>
            <a:chOff x="37768" y="1318113"/>
            <a:chExt cx="2526528" cy="4859580"/>
          </a:xfrm>
        </p:grpSpPr>
        <p:grpSp>
          <p:nvGrpSpPr>
            <p:cNvPr id="3" name="Group 2">
              <a:extLst>
                <a:ext uri="{FF2B5EF4-FFF2-40B4-BE49-F238E27FC236}">
                  <a16:creationId xmlns:a16="http://schemas.microsoft.com/office/drawing/2014/main" id="{318C96CF-7F44-2749-9702-734D2B132D97}"/>
                </a:ext>
              </a:extLst>
            </p:cNvPr>
            <p:cNvGrpSpPr/>
            <p:nvPr/>
          </p:nvGrpSpPr>
          <p:grpSpPr>
            <a:xfrm>
              <a:off x="37768" y="1690688"/>
              <a:ext cx="2526528" cy="4487005"/>
              <a:chOff x="37768" y="1690688"/>
              <a:chExt cx="2526528" cy="4487005"/>
            </a:xfrm>
          </p:grpSpPr>
          <p:pic>
            <p:nvPicPr>
              <p:cNvPr id="5" name="Picture 4">
                <a:extLst>
                  <a:ext uri="{FF2B5EF4-FFF2-40B4-BE49-F238E27FC236}">
                    <a16:creationId xmlns:a16="http://schemas.microsoft.com/office/drawing/2014/main" id="{F772D54F-4A94-1348-B12F-BCFD1576284C}"/>
                  </a:ext>
                </a:extLst>
              </p:cNvPr>
              <p:cNvPicPr>
                <a:picLocks noChangeAspect="1"/>
              </p:cNvPicPr>
              <p:nvPr/>
            </p:nvPicPr>
            <p:blipFill>
              <a:blip r:embed="rId3"/>
              <a:stretch>
                <a:fillRect/>
              </a:stretch>
            </p:blipFill>
            <p:spPr>
              <a:xfrm rot="16200000">
                <a:off x="-942305" y="2671093"/>
                <a:ext cx="4487005" cy="2526196"/>
              </a:xfrm>
              <a:prstGeom prst="rect">
                <a:avLst/>
              </a:prstGeom>
              <a:ln>
                <a:solidFill>
                  <a:schemeClr val="tx1"/>
                </a:solidFill>
              </a:ln>
            </p:spPr>
          </p:pic>
          <p:sp>
            <p:nvSpPr>
              <p:cNvPr id="12" name="TextBox 11">
                <a:extLst>
                  <a:ext uri="{FF2B5EF4-FFF2-40B4-BE49-F238E27FC236}">
                    <a16:creationId xmlns:a16="http://schemas.microsoft.com/office/drawing/2014/main" id="{CF30E075-13F9-E34C-860E-EF2902ED0518}"/>
                  </a:ext>
                </a:extLst>
              </p:cNvPr>
              <p:cNvSpPr txBox="1"/>
              <p:nvPr/>
            </p:nvSpPr>
            <p:spPr>
              <a:xfrm>
                <a:off x="37768" y="5900485"/>
                <a:ext cx="2526197" cy="276999"/>
              </a:xfrm>
              <a:prstGeom prst="rect">
                <a:avLst/>
              </a:prstGeom>
              <a:solidFill>
                <a:schemeClr val="bg1">
                  <a:alpha val="65000"/>
                </a:schemeClr>
              </a:solidFill>
              <a:ln>
                <a:noFill/>
              </a:ln>
            </p:spPr>
            <p:txBody>
              <a:bodyPr wrap="square" rtlCol="0">
                <a:spAutoFit/>
              </a:bodyPr>
              <a:lstStyle/>
              <a:p>
                <a:pPr algn="ctr"/>
                <a:r>
                  <a:rPr lang="en-US" sz="1200" dirty="0"/>
                  <a:t>Image Credit: Abigail Sisti</a:t>
                </a:r>
              </a:p>
            </p:txBody>
          </p:sp>
        </p:grpSp>
        <p:sp>
          <p:nvSpPr>
            <p:cNvPr id="10" name="TextBox 9">
              <a:extLst>
                <a:ext uri="{FF2B5EF4-FFF2-40B4-BE49-F238E27FC236}">
                  <a16:creationId xmlns:a16="http://schemas.microsoft.com/office/drawing/2014/main" id="{04E4772F-513E-CD4D-AA3E-D239DBADAA69}"/>
                </a:ext>
              </a:extLst>
            </p:cNvPr>
            <p:cNvSpPr txBox="1"/>
            <p:nvPr/>
          </p:nvSpPr>
          <p:spPr>
            <a:xfrm>
              <a:off x="542290" y="1318113"/>
              <a:ext cx="1441613" cy="369332"/>
            </a:xfrm>
            <a:prstGeom prst="rect">
              <a:avLst/>
            </a:prstGeom>
            <a:noFill/>
          </p:spPr>
          <p:txBody>
            <a:bodyPr wrap="none" rtlCol="0">
              <a:spAutoFit/>
            </a:bodyPr>
            <a:lstStyle/>
            <a:p>
              <a:r>
                <a:rPr lang="en-US" dirty="0"/>
                <a:t>Adult Lobster</a:t>
              </a:r>
            </a:p>
          </p:txBody>
        </p:sp>
      </p:grpSp>
      <p:grpSp>
        <p:nvGrpSpPr>
          <p:cNvPr id="24" name="Group 23">
            <a:extLst>
              <a:ext uri="{FF2B5EF4-FFF2-40B4-BE49-F238E27FC236}">
                <a16:creationId xmlns:a16="http://schemas.microsoft.com/office/drawing/2014/main" id="{CB2C8550-66C1-6443-BF73-0871D1D45A68}"/>
              </a:ext>
            </a:extLst>
          </p:cNvPr>
          <p:cNvGrpSpPr/>
          <p:nvPr/>
        </p:nvGrpSpPr>
        <p:grpSpPr>
          <a:xfrm>
            <a:off x="6277789" y="1356685"/>
            <a:ext cx="2526200" cy="4860455"/>
            <a:chOff x="2997333" y="1310176"/>
            <a:chExt cx="2526200" cy="4860455"/>
          </a:xfrm>
        </p:grpSpPr>
        <p:sp>
          <p:nvSpPr>
            <p:cNvPr id="15" name="TextBox 14">
              <a:extLst>
                <a:ext uri="{FF2B5EF4-FFF2-40B4-BE49-F238E27FC236}">
                  <a16:creationId xmlns:a16="http://schemas.microsoft.com/office/drawing/2014/main" id="{E6317AE6-DD8F-2348-BB00-2D16FB1555BC}"/>
                </a:ext>
              </a:extLst>
            </p:cNvPr>
            <p:cNvSpPr txBox="1"/>
            <p:nvPr/>
          </p:nvSpPr>
          <p:spPr>
            <a:xfrm>
              <a:off x="3254228" y="1310176"/>
              <a:ext cx="2012410" cy="369332"/>
            </a:xfrm>
            <a:prstGeom prst="rect">
              <a:avLst/>
            </a:prstGeom>
            <a:noFill/>
          </p:spPr>
          <p:txBody>
            <a:bodyPr wrap="none" rtlCol="0">
              <a:spAutoFit/>
            </a:bodyPr>
            <a:lstStyle/>
            <a:p>
              <a:r>
                <a:rPr lang="en-US" dirty="0"/>
                <a:t>Late-Stage Embryos</a:t>
              </a:r>
            </a:p>
          </p:txBody>
        </p:sp>
        <p:grpSp>
          <p:nvGrpSpPr>
            <p:cNvPr id="20" name="Group 19">
              <a:extLst>
                <a:ext uri="{FF2B5EF4-FFF2-40B4-BE49-F238E27FC236}">
                  <a16:creationId xmlns:a16="http://schemas.microsoft.com/office/drawing/2014/main" id="{0FF76D4F-C6CE-584E-B500-42AD5E12B91D}"/>
                </a:ext>
              </a:extLst>
            </p:cNvPr>
            <p:cNvGrpSpPr/>
            <p:nvPr/>
          </p:nvGrpSpPr>
          <p:grpSpPr>
            <a:xfrm>
              <a:off x="2997333" y="1704286"/>
              <a:ext cx="2526200" cy="4466345"/>
              <a:chOff x="2997333" y="1704286"/>
              <a:chExt cx="2526200" cy="4466345"/>
            </a:xfrm>
          </p:grpSpPr>
          <p:pic>
            <p:nvPicPr>
              <p:cNvPr id="8" name="Picture 7" descr="A picture containing indoor, food, different, containing&#10;&#10;Description automatically generated">
                <a:extLst>
                  <a:ext uri="{FF2B5EF4-FFF2-40B4-BE49-F238E27FC236}">
                    <a16:creationId xmlns:a16="http://schemas.microsoft.com/office/drawing/2014/main" id="{487A3E5B-4E3D-7C46-A260-4153045B4E6C}"/>
                  </a:ext>
                </a:extLst>
              </p:cNvPr>
              <p:cNvPicPr>
                <a:picLocks noChangeAspect="1"/>
              </p:cNvPicPr>
              <p:nvPr/>
            </p:nvPicPr>
            <p:blipFill rotWithShape="1">
              <a:blip r:embed="rId4"/>
              <a:srcRect l="25228" r="32800"/>
              <a:stretch/>
            </p:blipFill>
            <p:spPr>
              <a:xfrm>
                <a:off x="2997333" y="1704286"/>
                <a:ext cx="2526200" cy="4463213"/>
              </a:xfrm>
              <a:prstGeom prst="rect">
                <a:avLst/>
              </a:prstGeom>
              <a:ln>
                <a:solidFill>
                  <a:schemeClr val="tx1"/>
                </a:solidFill>
              </a:ln>
            </p:spPr>
          </p:pic>
          <p:sp>
            <p:nvSpPr>
              <p:cNvPr id="17" name="TextBox 16">
                <a:extLst>
                  <a:ext uri="{FF2B5EF4-FFF2-40B4-BE49-F238E27FC236}">
                    <a16:creationId xmlns:a16="http://schemas.microsoft.com/office/drawing/2014/main" id="{A7621863-DCA8-0846-86ED-692F6217D307}"/>
                  </a:ext>
                </a:extLst>
              </p:cNvPr>
              <p:cNvSpPr txBox="1"/>
              <p:nvPr/>
            </p:nvSpPr>
            <p:spPr>
              <a:xfrm>
                <a:off x="2997333" y="5894759"/>
                <a:ext cx="2526200" cy="275872"/>
              </a:xfrm>
              <a:prstGeom prst="rect">
                <a:avLst/>
              </a:prstGeom>
              <a:solidFill>
                <a:schemeClr val="bg1">
                  <a:alpha val="65000"/>
                </a:schemeClr>
              </a:solidFill>
              <a:ln>
                <a:noFill/>
              </a:ln>
            </p:spPr>
            <p:txBody>
              <a:bodyPr wrap="square" rtlCol="0">
                <a:spAutoFit/>
              </a:bodyPr>
              <a:lstStyle/>
              <a:p>
                <a:pPr algn="ctr"/>
                <a:r>
                  <a:rPr lang="en-US" sz="1200" dirty="0"/>
                  <a:t>Image Credit: Abigail Sisti</a:t>
                </a:r>
              </a:p>
            </p:txBody>
          </p:sp>
        </p:grpSp>
      </p:grpSp>
      <p:grpSp>
        <p:nvGrpSpPr>
          <p:cNvPr id="25" name="Group 24">
            <a:extLst>
              <a:ext uri="{FF2B5EF4-FFF2-40B4-BE49-F238E27FC236}">
                <a16:creationId xmlns:a16="http://schemas.microsoft.com/office/drawing/2014/main" id="{E0C7F2B3-33DA-F449-9152-4E5B9ECBA12E}"/>
              </a:ext>
            </a:extLst>
          </p:cNvPr>
          <p:cNvGrpSpPr/>
          <p:nvPr/>
        </p:nvGrpSpPr>
        <p:grpSpPr>
          <a:xfrm>
            <a:off x="9253524" y="1403757"/>
            <a:ext cx="2623223" cy="4807468"/>
            <a:chOff x="8436105" y="1661427"/>
            <a:chExt cx="2623223" cy="4807468"/>
          </a:xfrm>
        </p:grpSpPr>
        <p:sp>
          <p:nvSpPr>
            <p:cNvPr id="16" name="TextBox 15">
              <a:extLst>
                <a:ext uri="{FF2B5EF4-FFF2-40B4-BE49-F238E27FC236}">
                  <a16:creationId xmlns:a16="http://schemas.microsoft.com/office/drawing/2014/main" id="{36ECCD31-E928-514A-B904-91F73A49DF46}"/>
                </a:ext>
              </a:extLst>
            </p:cNvPr>
            <p:cNvSpPr txBox="1"/>
            <p:nvPr/>
          </p:nvSpPr>
          <p:spPr>
            <a:xfrm>
              <a:off x="9016498" y="1661427"/>
              <a:ext cx="1478675" cy="369332"/>
            </a:xfrm>
            <a:prstGeom prst="rect">
              <a:avLst/>
            </a:prstGeom>
            <a:noFill/>
            <a:ln>
              <a:noFill/>
            </a:ln>
          </p:spPr>
          <p:txBody>
            <a:bodyPr wrap="none" rtlCol="0">
              <a:spAutoFit/>
            </a:bodyPr>
            <a:lstStyle/>
            <a:p>
              <a:r>
                <a:rPr lang="en-US" dirty="0"/>
                <a:t>Stage I Larvae</a:t>
              </a:r>
            </a:p>
          </p:txBody>
        </p:sp>
        <p:grpSp>
          <p:nvGrpSpPr>
            <p:cNvPr id="21" name="Group 20">
              <a:extLst>
                <a:ext uri="{FF2B5EF4-FFF2-40B4-BE49-F238E27FC236}">
                  <a16:creationId xmlns:a16="http://schemas.microsoft.com/office/drawing/2014/main" id="{94486B00-0276-F14F-BCCB-F1EC699ED144}"/>
                </a:ext>
              </a:extLst>
            </p:cNvPr>
            <p:cNvGrpSpPr/>
            <p:nvPr/>
          </p:nvGrpSpPr>
          <p:grpSpPr>
            <a:xfrm>
              <a:off x="8436105" y="2011977"/>
              <a:ext cx="2623223" cy="4456918"/>
              <a:chOff x="8436105" y="2011977"/>
              <a:chExt cx="2623223" cy="4456918"/>
            </a:xfrm>
          </p:grpSpPr>
          <p:pic>
            <p:nvPicPr>
              <p:cNvPr id="13" name="Picture 12" descr="A picture containing plate, food, indoor, white&#10;&#10;Description automatically generated">
                <a:extLst>
                  <a:ext uri="{FF2B5EF4-FFF2-40B4-BE49-F238E27FC236}">
                    <a16:creationId xmlns:a16="http://schemas.microsoft.com/office/drawing/2014/main" id="{24F21A4C-BEA1-3A47-AFA8-6037EC152A09}"/>
                  </a:ext>
                </a:extLst>
              </p:cNvPr>
              <p:cNvPicPr>
                <a:picLocks noChangeAspect="1"/>
              </p:cNvPicPr>
              <p:nvPr/>
            </p:nvPicPr>
            <p:blipFill rotWithShape="1">
              <a:blip r:embed="rId5"/>
              <a:srcRect l="1395" t="2802" b="20024"/>
              <a:stretch/>
            </p:blipFill>
            <p:spPr>
              <a:xfrm rot="16200000">
                <a:off x="7520567" y="2927516"/>
                <a:ext cx="4454299" cy="2623222"/>
              </a:xfrm>
              <a:prstGeom prst="rect">
                <a:avLst/>
              </a:prstGeom>
              <a:ln>
                <a:solidFill>
                  <a:schemeClr val="tx1"/>
                </a:solidFill>
              </a:ln>
            </p:spPr>
          </p:pic>
          <p:sp>
            <p:nvSpPr>
              <p:cNvPr id="18" name="TextBox 17">
                <a:extLst>
                  <a:ext uri="{FF2B5EF4-FFF2-40B4-BE49-F238E27FC236}">
                    <a16:creationId xmlns:a16="http://schemas.microsoft.com/office/drawing/2014/main" id="{F7CEA428-993D-7D4B-B32D-11CF1D9D5F6C}"/>
                  </a:ext>
                </a:extLst>
              </p:cNvPr>
              <p:cNvSpPr txBox="1"/>
              <p:nvPr/>
            </p:nvSpPr>
            <p:spPr>
              <a:xfrm>
                <a:off x="8436105" y="6191896"/>
                <a:ext cx="2623223" cy="276999"/>
              </a:xfrm>
              <a:prstGeom prst="rect">
                <a:avLst/>
              </a:prstGeom>
              <a:solidFill>
                <a:schemeClr val="bg1">
                  <a:alpha val="65000"/>
                </a:schemeClr>
              </a:solidFill>
              <a:ln>
                <a:noFill/>
              </a:ln>
            </p:spPr>
            <p:txBody>
              <a:bodyPr wrap="square" rtlCol="0">
                <a:spAutoFit/>
              </a:bodyPr>
              <a:lstStyle/>
              <a:p>
                <a:pPr algn="ctr"/>
                <a:r>
                  <a:rPr lang="en-US" sz="1200" dirty="0"/>
                  <a:t>Image Credit: Abigail Sisti</a:t>
                </a:r>
              </a:p>
            </p:txBody>
          </p:sp>
        </p:grpSp>
      </p:grpSp>
      <p:grpSp>
        <p:nvGrpSpPr>
          <p:cNvPr id="23" name="Group 22">
            <a:extLst>
              <a:ext uri="{FF2B5EF4-FFF2-40B4-BE49-F238E27FC236}">
                <a16:creationId xmlns:a16="http://schemas.microsoft.com/office/drawing/2014/main" id="{078FFA61-5D5B-4343-B5FB-101778AD4ED3}"/>
              </a:ext>
            </a:extLst>
          </p:cNvPr>
          <p:cNvGrpSpPr/>
          <p:nvPr/>
        </p:nvGrpSpPr>
        <p:grpSpPr>
          <a:xfrm>
            <a:off x="3163110" y="1328018"/>
            <a:ext cx="2974469" cy="4842740"/>
            <a:chOff x="3561141" y="1333937"/>
            <a:chExt cx="2974469" cy="4842740"/>
          </a:xfrm>
        </p:grpSpPr>
        <p:sp>
          <p:nvSpPr>
            <p:cNvPr id="14" name="TextBox 13">
              <a:extLst>
                <a:ext uri="{FF2B5EF4-FFF2-40B4-BE49-F238E27FC236}">
                  <a16:creationId xmlns:a16="http://schemas.microsoft.com/office/drawing/2014/main" id="{361A6495-15ED-1D46-9945-C49E419529DC}"/>
                </a:ext>
              </a:extLst>
            </p:cNvPr>
            <p:cNvSpPr txBox="1"/>
            <p:nvPr/>
          </p:nvSpPr>
          <p:spPr>
            <a:xfrm>
              <a:off x="3561141" y="1333937"/>
              <a:ext cx="2974469" cy="369332"/>
            </a:xfrm>
            <a:prstGeom prst="rect">
              <a:avLst/>
            </a:prstGeom>
            <a:noFill/>
          </p:spPr>
          <p:txBody>
            <a:bodyPr wrap="none" rtlCol="0">
              <a:spAutoFit/>
            </a:bodyPr>
            <a:lstStyle/>
            <a:p>
              <a:r>
                <a:rPr lang="en-US" dirty="0"/>
                <a:t>Ovigerous Female (Abdomen)</a:t>
              </a:r>
            </a:p>
          </p:txBody>
        </p:sp>
        <p:grpSp>
          <p:nvGrpSpPr>
            <p:cNvPr id="11" name="Group 10">
              <a:extLst>
                <a:ext uri="{FF2B5EF4-FFF2-40B4-BE49-F238E27FC236}">
                  <a16:creationId xmlns:a16="http://schemas.microsoft.com/office/drawing/2014/main" id="{3672D483-10EF-CA42-B344-EF88177D14EE}"/>
                </a:ext>
              </a:extLst>
            </p:cNvPr>
            <p:cNvGrpSpPr/>
            <p:nvPr/>
          </p:nvGrpSpPr>
          <p:grpSpPr>
            <a:xfrm>
              <a:off x="3698392" y="1703269"/>
              <a:ext cx="2526197" cy="4473408"/>
              <a:chOff x="3698392" y="1703269"/>
              <a:chExt cx="2526197" cy="4473408"/>
            </a:xfrm>
          </p:grpSpPr>
          <p:pic>
            <p:nvPicPr>
              <p:cNvPr id="4" name="Picture 3">
                <a:extLst>
                  <a:ext uri="{FF2B5EF4-FFF2-40B4-BE49-F238E27FC236}">
                    <a16:creationId xmlns:a16="http://schemas.microsoft.com/office/drawing/2014/main" id="{F0D80478-C19B-3444-A423-B967578F7198}"/>
                  </a:ext>
                </a:extLst>
              </p:cNvPr>
              <p:cNvPicPr>
                <a:picLocks noChangeAspect="1"/>
              </p:cNvPicPr>
              <p:nvPr/>
            </p:nvPicPr>
            <p:blipFill rotWithShape="1">
              <a:blip r:embed="rId6"/>
              <a:srcRect l="11826" t="-195" r="4659" b="195"/>
              <a:stretch/>
            </p:blipFill>
            <p:spPr>
              <a:xfrm>
                <a:off x="3698392" y="1703269"/>
                <a:ext cx="2526197" cy="4473408"/>
              </a:xfrm>
              <a:prstGeom prst="rect">
                <a:avLst/>
              </a:prstGeom>
              <a:ln>
                <a:solidFill>
                  <a:schemeClr val="tx1"/>
                </a:solidFill>
              </a:ln>
            </p:spPr>
          </p:pic>
          <p:sp>
            <p:nvSpPr>
              <p:cNvPr id="19" name="TextBox 18">
                <a:extLst>
                  <a:ext uri="{FF2B5EF4-FFF2-40B4-BE49-F238E27FC236}">
                    <a16:creationId xmlns:a16="http://schemas.microsoft.com/office/drawing/2014/main" id="{EEBAF5A4-2BCF-3343-A03A-695BED8B4773}"/>
                  </a:ext>
                </a:extLst>
              </p:cNvPr>
              <p:cNvSpPr txBox="1"/>
              <p:nvPr/>
            </p:nvSpPr>
            <p:spPr>
              <a:xfrm>
                <a:off x="3706234" y="5897320"/>
                <a:ext cx="2509428" cy="276999"/>
              </a:xfrm>
              <a:prstGeom prst="rect">
                <a:avLst/>
              </a:prstGeom>
              <a:solidFill>
                <a:schemeClr val="bg1">
                  <a:alpha val="65000"/>
                </a:schemeClr>
              </a:solidFill>
              <a:ln>
                <a:noFill/>
              </a:ln>
            </p:spPr>
            <p:txBody>
              <a:bodyPr wrap="square" rtlCol="0">
                <a:spAutoFit/>
              </a:bodyPr>
              <a:lstStyle/>
              <a:p>
                <a:pPr algn="ctr"/>
                <a:r>
                  <a:rPr lang="en-US" sz="1200" dirty="0"/>
                  <a:t>Image Credit: Jeffery Shields</a:t>
                </a:r>
              </a:p>
            </p:txBody>
          </p:sp>
        </p:grpSp>
      </p:grpSp>
    </p:spTree>
    <p:extLst>
      <p:ext uri="{BB962C8B-B14F-4D97-AF65-F5344CB8AC3E}">
        <p14:creationId xmlns:p14="http://schemas.microsoft.com/office/powerpoint/2010/main" val="1858539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8A625-18F6-C644-BEAE-F90C304A17D8}"/>
              </a:ext>
            </a:extLst>
          </p:cNvPr>
          <p:cNvSpPr>
            <a:spLocks noGrp="1"/>
          </p:cNvSpPr>
          <p:nvPr>
            <p:ph type="title"/>
          </p:nvPr>
        </p:nvSpPr>
        <p:spPr>
          <a:xfrm>
            <a:off x="838200" y="185806"/>
            <a:ext cx="10515600" cy="1325563"/>
          </a:xfrm>
        </p:spPr>
        <p:txBody>
          <a:bodyPr/>
          <a:lstStyle/>
          <a:p>
            <a:pPr algn="ctr"/>
            <a:r>
              <a:rPr lang="en-US" b="1" dirty="0"/>
              <a:t>Why Lobsters?</a:t>
            </a:r>
          </a:p>
        </p:txBody>
      </p:sp>
      <p:grpSp>
        <p:nvGrpSpPr>
          <p:cNvPr id="3" name="Group 2">
            <a:extLst>
              <a:ext uri="{FF2B5EF4-FFF2-40B4-BE49-F238E27FC236}">
                <a16:creationId xmlns:a16="http://schemas.microsoft.com/office/drawing/2014/main" id="{14061856-E057-C548-A3B2-44013A75A2D1}"/>
              </a:ext>
            </a:extLst>
          </p:cNvPr>
          <p:cNvGrpSpPr/>
          <p:nvPr/>
        </p:nvGrpSpPr>
        <p:grpSpPr>
          <a:xfrm>
            <a:off x="171376" y="1509740"/>
            <a:ext cx="11849247" cy="4908707"/>
            <a:chOff x="550862" y="2133600"/>
            <a:chExt cx="11101161" cy="4173601"/>
          </a:xfrm>
        </p:grpSpPr>
        <p:pic>
          <p:nvPicPr>
            <p:cNvPr id="17" name="Picture 16" descr="A picture containing indoor, person, cabinet, person&#10;&#10;Description automatically generated">
              <a:extLst>
                <a:ext uri="{FF2B5EF4-FFF2-40B4-BE49-F238E27FC236}">
                  <a16:creationId xmlns:a16="http://schemas.microsoft.com/office/drawing/2014/main" id="{FABBD8F8-FE29-844F-A9A9-949DE2AFC033}"/>
                </a:ext>
              </a:extLst>
            </p:cNvPr>
            <p:cNvPicPr>
              <a:picLocks noChangeAspect="1"/>
            </p:cNvPicPr>
            <p:nvPr/>
          </p:nvPicPr>
          <p:blipFill rotWithShape="1">
            <a:blip r:embed="rId3"/>
            <a:srcRect l="18188" t="2461" r="18175" b="-2460"/>
            <a:stretch/>
          </p:blipFill>
          <p:spPr>
            <a:xfrm rot="5400000">
              <a:off x="308585" y="2375878"/>
              <a:ext cx="4173600" cy="3689045"/>
            </a:xfrm>
            <a:prstGeom prst="rect">
              <a:avLst/>
            </a:prstGeom>
            <a:ln>
              <a:solidFill>
                <a:schemeClr val="tx1"/>
              </a:solidFill>
            </a:ln>
            <a:effectLst>
              <a:outerShdw blurRad="508000" dist="101600" dir="5400000" algn="tl" rotWithShape="0">
                <a:prstClr val="black">
                  <a:alpha val="10000"/>
                </a:prstClr>
              </a:outerShdw>
            </a:effectLst>
          </p:spPr>
        </p:pic>
        <p:pic>
          <p:nvPicPr>
            <p:cNvPr id="18" name="Picture 17" descr="A person holding a lobster&#10;&#10;Description automatically generated">
              <a:extLst>
                <a:ext uri="{FF2B5EF4-FFF2-40B4-BE49-F238E27FC236}">
                  <a16:creationId xmlns:a16="http://schemas.microsoft.com/office/drawing/2014/main" id="{F09E9404-B7D1-0743-9CD8-402F2FEF5085}"/>
                </a:ext>
              </a:extLst>
            </p:cNvPr>
            <p:cNvPicPr>
              <a:picLocks noChangeAspect="1"/>
            </p:cNvPicPr>
            <p:nvPr/>
          </p:nvPicPr>
          <p:blipFill rotWithShape="1">
            <a:blip r:embed="rId4"/>
            <a:srcRect l="18181" t="2857" r="18194" b="-2856"/>
            <a:stretch/>
          </p:blipFill>
          <p:spPr>
            <a:xfrm rot="5400000">
              <a:off x="4179625" y="2375467"/>
              <a:ext cx="4172780" cy="3689045"/>
            </a:xfrm>
            <a:prstGeom prst="rect">
              <a:avLst/>
            </a:prstGeom>
            <a:ln>
              <a:solidFill>
                <a:schemeClr val="tx1"/>
              </a:solidFill>
            </a:ln>
          </p:spPr>
        </p:pic>
        <p:pic>
          <p:nvPicPr>
            <p:cNvPr id="19" name="Picture 18" descr="A picture containing indoor, table, kitchen, food&#10;&#10;Description automatically generated">
              <a:extLst>
                <a:ext uri="{FF2B5EF4-FFF2-40B4-BE49-F238E27FC236}">
                  <a16:creationId xmlns:a16="http://schemas.microsoft.com/office/drawing/2014/main" id="{1639D413-192E-6A48-8249-1EE0C46F94B4}"/>
                </a:ext>
              </a:extLst>
            </p:cNvPr>
            <p:cNvPicPr>
              <a:picLocks noChangeAspect="1"/>
            </p:cNvPicPr>
            <p:nvPr/>
          </p:nvPicPr>
          <p:blipFill rotWithShape="1">
            <a:blip r:embed="rId5"/>
            <a:srcRect r="5355" b="4"/>
            <a:stretch/>
          </p:blipFill>
          <p:spPr>
            <a:xfrm>
              <a:off x="8292124" y="2133603"/>
              <a:ext cx="3359899" cy="1996799"/>
            </a:xfrm>
            <a:prstGeom prst="rect">
              <a:avLst/>
            </a:prstGeom>
            <a:ln>
              <a:solidFill>
                <a:schemeClr val="tx1"/>
              </a:solidFill>
            </a:ln>
            <a:effectLst>
              <a:outerShdw blurRad="508000" dist="101600" dir="5400000" algn="tl" rotWithShape="0">
                <a:prstClr val="black">
                  <a:alpha val="10000"/>
                </a:prstClr>
              </a:outerShdw>
            </a:effectLst>
          </p:spPr>
        </p:pic>
        <p:pic>
          <p:nvPicPr>
            <p:cNvPr id="20" name="Picture 19" descr="A person preparing food in a kitchen&#10;&#10;Description automatically generated">
              <a:extLst>
                <a:ext uri="{FF2B5EF4-FFF2-40B4-BE49-F238E27FC236}">
                  <a16:creationId xmlns:a16="http://schemas.microsoft.com/office/drawing/2014/main" id="{A8FD93F6-1C36-344C-92A8-470A8BD01B16}"/>
                </a:ext>
              </a:extLst>
            </p:cNvPr>
            <p:cNvPicPr>
              <a:picLocks noChangeAspect="1"/>
            </p:cNvPicPr>
            <p:nvPr/>
          </p:nvPicPr>
          <p:blipFill rotWithShape="1">
            <a:blip r:embed="rId6"/>
            <a:srcRect r="5439"/>
            <a:stretch/>
          </p:blipFill>
          <p:spPr>
            <a:xfrm>
              <a:off x="8292124" y="4308379"/>
              <a:ext cx="3358800" cy="1998000"/>
            </a:xfrm>
            <a:prstGeom prst="rect">
              <a:avLst/>
            </a:prstGeom>
            <a:ln>
              <a:solidFill>
                <a:schemeClr val="tx1"/>
              </a:solidFill>
            </a:ln>
            <a:effectLst>
              <a:outerShdw blurRad="508000" dist="101600" dir="5400000" algn="tl" rotWithShape="0">
                <a:prstClr val="black">
                  <a:alpha val="10000"/>
                </a:prstClr>
              </a:outerShdw>
            </a:effectLst>
          </p:spPr>
        </p:pic>
      </p:grpSp>
      <p:sp>
        <p:nvSpPr>
          <p:cNvPr id="8" name="TextBox 7">
            <a:extLst>
              <a:ext uri="{FF2B5EF4-FFF2-40B4-BE49-F238E27FC236}">
                <a16:creationId xmlns:a16="http://schemas.microsoft.com/office/drawing/2014/main" id="{73D714F0-C2C3-424D-ADD2-C025AA8867EC}"/>
              </a:ext>
            </a:extLst>
          </p:cNvPr>
          <p:cNvSpPr txBox="1"/>
          <p:nvPr/>
        </p:nvSpPr>
        <p:spPr>
          <a:xfrm>
            <a:off x="171376" y="6505761"/>
            <a:ext cx="5413178" cy="253916"/>
          </a:xfrm>
          <a:prstGeom prst="rect">
            <a:avLst/>
          </a:prstGeom>
          <a:solidFill>
            <a:schemeClr val="bg1">
              <a:alpha val="65000"/>
            </a:schemeClr>
          </a:solidFill>
          <a:ln>
            <a:solidFill>
              <a:schemeClr val="tx1"/>
            </a:solidFill>
          </a:ln>
        </p:spPr>
        <p:txBody>
          <a:bodyPr wrap="square" rtlCol="0" anchor="ctr">
            <a:spAutoFit/>
          </a:bodyPr>
          <a:lstStyle/>
          <a:p>
            <a:r>
              <a:rPr lang="en-US" sz="1050" dirty="0"/>
              <a:t>Image Credit Left to Right: Brittany Jellison, Brittany Jellison, Abigail Sisti, Abigail Sisti</a:t>
            </a:r>
          </a:p>
        </p:txBody>
      </p:sp>
    </p:spTree>
    <p:extLst>
      <p:ext uri="{BB962C8B-B14F-4D97-AF65-F5344CB8AC3E}">
        <p14:creationId xmlns:p14="http://schemas.microsoft.com/office/powerpoint/2010/main" val="56597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A5E4990-305C-E04E-8EB6-FAC3CAF5DEBE}"/>
              </a:ext>
            </a:extLst>
          </p:cNvPr>
          <p:cNvPicPr>
            <a:picLocks noChangeAspect="1"/>
          </p:cNvPicPr>
          <p:nvPr/>
        </p:nvPicPr>
        <p:blipFill>
          <a:blip r:embed="rId3"/>
          <a:stretch>
            <a:fillRect/>
          </a:stretch>
        </p:blipFill>
        <p:spPr>
          <a:xfrm>
            <a:off x="5237466" y="1826214"/>
            <a:ext cx="5829300" cy="4381500"/>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123181"/>
            <a:ext cx="10515600" cy="1325563"/>
          </a:xfrm>
        </p:spPr>
        <p:txBody>
          <a:bodyPr/>
          <a:lstStyle/>
          <a:p>
            <a:pPr algn="ctr"/>
            <a:r>
              <a:rPr lang="en-US" b="1" dirty="0"/>
              <a:t>Embryo Features</a:t>
            </a:r>
          </a:p>
        </p:txBody>
      </p:sp>
      <p:sp>
        <p:nvSpPr>
          <p:cNvPr id="13" name="Left Arrow 12">
            <a:extLst>
              <a:ext uri="{FF2B5EF4-FFF2-40B4-BE49-F238E27FC236}">
                <a16:creationId xmlns:a16="http://schemas.microsoft.com/office/drawing/2014/main" id="{41A1547B-2AAB-1B4E-8740-7975F876DDEB}"/>
              </a:ext>
            </a:extLst>
          </p:cNvPr>
          <p:cNvSpPr/>
          <p:nvPr/>
        </p:nvSpPr>
        <p:spPr>
          <a:xfrm rot="8722671">
            <a:off x="4429541" y="2879665"/>
            <a:ext cx="1965841" cy="265641"/>
          </a:xfrm>
          <a:prstGeom prst="left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954EF98A-F975-D84E-B6E1-2AA4C0B6E895}"/>
              </a:ext>
            </a:extLst>
          </p:cNvPr>
          <p:cNvSpPr txBox="1"/>
          <p:nvPr/>
        </p:nvSpPr>
        <p:spPr>
          <a:xfrm>
            <a:off x="5237466" y="5921966"/>
            <a:ext cx="5829300"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
        <p:nvSpPr>
          <p:cNvPr id="3" name="TextBox 2">
            <a:extLst>
              <a:ext uri="{FF2B5EF4-FFF2-40B4-BE49-F238E27FC236}">
                <a16:creationId xmlns:a16="http://schemas.microsoft.com/office/drawing/2014/main" id="{E28483FC-8926-0A44-B8B1-1B74DB953D00}"/>
              </a:ext>
            </a:extLst>
          </p:cNvPr>
          <p:cNvSpPr txBox="1"/>
          <p:nvPr/>
        </p:nvSpPr>
        <p:spPr>
          <a:xfrm>
            <a:off x="736723" y="1824985"/>
            <a:ext cx="3904681" cy="1015663"/>
          </a:xfrm>
          <a:prstGeom prst="rect">
            <a:avLst/>
          </a:prstGeom>
          <a:noFill/>
        </p:spPr>
        <p:txBody>
          <a:bodyPr wrap="square" rtlCol="0">
            <a:spAutoFit/>
          </a:bodyPr>
          <a:lstStyle/>
          <a:p>
            <a:r>
              <a:rPr lang="en-US" sz="2000" b="1" dirty="0"/>
              <a:t>Setae: </a:t>
            </a:r>
            <a:r>
              <a:rPr lang="en-US" sz="2000" dirty="0"/>
              <a:t>Hair-like stalks that connect the embryos to each other and to the female’s abdomen</a:t>
            </a:r>
          </a:p>
        </p:txBody>
      </p:sp>
      <p:pic>
        <p:nvPicPr>
          <p:cNvPr id="6" name="Picture 5" descr="A picture containing indoor, sitting, table, bird&#10;&#10;Description automatically generated">
            <a:extLst>
              <a:ext uri="{FF2B5EF4-FFF2-40B4-BE49-F238E27FC236}">
                <a16:creationId xmlns:a16="http://schemas.microsoft.com/office/drawing/2014/main" id="{50C73B16-E331-2C4C-985E-01933F3C3BB0}"/>
              </a:ext>
            </a:extLst>
          </p:cNvPr>
          <p:cNvPicPr>
            <a:picLocks noChangeAspect="1"/>
          </p:cNvPicPr>
          <p:nvPr/>
        </p:nvPicPr>
        <p:blipFill>
          <a:blip r:embed="rId4"/>
          <a:stretch>
            <a:fillRect/>
          </a:stretch>
        </p:blipFill>
        <p:spPr>
          <a:xfrm rot="16200000">
            <a:off x="699736" y="3084597"/>
            <a:ext cx="3406438" cy="3123117"/>
          </a:xfrm>
          <a:prstGeom prst="rect">
            <a:avLst/>
          </a:prstGeom>
          <a:ln>
            <a:solidFill>
              <a:schemeClr val="tx1"/>
            </a:solidFill>
          </a:ln>
        </p:spPr>
      </p:pic>
      <p:sp>
        <p:nvSpPr>
          <p:cNvPr id="16" name="TextBox 15">
            <a:extLst>
              <a:ext uri="{FF2B5EF4-FFF2-40B4-BE49-F238E27FC236}">
                <a16:creationId xmlns:a16="http://schemas.microsoft.com/office/drawing/2014/main" id="{843D95AC-393B-2542-B5CC-40ED03FD9DA8}"/>
              </a:ext>
            </a:extLst>
          </p:cNvPr>
          <p:cNvSpPr txBox="1"/>
          <p:nvPr/>
        </p:nvSpPr>
        <p:spPr>
          <a:xfrm>
            <a:off x="838200" y="6060466"/>
            <a:ext cx="3126314" cy="276999"/>
          </a:xfrm>
          <a:prstGeom prst="rect">
            <a:avLst/>
          </a:prstGeom>
          <a:solidFill>
            <a:schemeClr val="bg1">
              <a:alpha val="65000"/>
            </a:schemeClr>
          </a:solidFill>
          <a:ln>
            <a:noFill/>
          </a:ln>
        </p:spPr>
        <p:txBody>
          <a:bodyPr wrap="square" rtlCol="0">
            <a:spAutoFit/>
          </a:bodyPr>
          <a:lstStyle/>
          <a:p>
            <a:pPr algn="r"/>
            <a:r>
              <a:rPr lang="en-US" sz="1200" dirty="0"/>
              <a:t>Image Credit:  Jeffery Shields</a:t>
            </a:r>
          </a:p>
        </p:txBody>
      </p:sp>
    </p:spTree>
    <p:extLst>
      <p:ext uri="{BB962C8B-B14F-4D97-AF65-F5344CB8AC3E}">
        <p14:creationId xmlns:p14="http://schemas.microsoft.com/office/powerpoint/2010/main" val="2951765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C0200F7-0D70-8C4B-A9F2-EA4DBD74F86F}"/>
              </a:ext>
            </a:extLst>
          </p:cNvPr>
          <p:cNvPicPr>
            <a:picLocks noChangeAspect="1"/>
          </p:cNvPicPr>
          <p:nvPr/>
        </p:nvPicPr>
        <p:blipFill>
          <a:blip r:embed="rId3"/>
          <a:stretch>
            <a:fillRect/>
          </a:stretch>
        </p:blipFill>
        <p:spPr>
          <a:xfrm>
            <a:off x="5237466" y="1826214"/>
            <a:ext cx="5829300" cy="4381500"/>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178087"/>
            <a:ext cx="10515600" cy="1325563"/>
          </a:xfrm>
        </p:spPr>
        <p:txBody>
          <a:bodyPr/>
          <a:lstStyle/>
          <a:p>
            <a:pPr algn="ctr"/>
            <a:r>
              <a:rPr lang="en-US" b="1" dirty="0"/>
              <a:t>Embryo Features</a:t>
            </a:r>
          </a:p>
        </p:txBody>
      </p:sp>
      <p:sp>
        <p:nvSpPr>
          <p:cNvPr id="11" name="Left Arrow 10">
            <a:extLst>
              <a:ext uri="{FF2B5EF4-FFF2-40B4-BE49-F238E27FC236}">
                <a16:creationId xmlns:a16="http://schemas.microsoft.com/office/drawing/2014/main" id="{B4F656D8-460A-7B41-82AE-6782477BE0A1}"/>
              </a:ext>
            </a:extLst>
          </p:cNvPr>
          <p:cNvSpPr/>
          <p:nvPr/>
        </p:nvSpPr>
        <p:spPr>
          <a:xfrm rot="19603795">
            <a:off x="8617482" y="2677510"/>
            <a:ext cx="1965841" cy="265641"/>
          </a:xfrm>
          <a:prstGeom prst="left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4012554-D686-B041-AF24-77BC0B3C7B2A}"/>
              </a:ext>
            </a:extLst>
          </p:cNvPr>
          <p:cNvSpPr txBox="1"/>
          <p:nvPr/>
        </p:nvSpPr>
        <p:spPr>
          <a:xfrm>
            <a:off x="10495080" y="1975397"/>
            <a:ext cx="576440" cy="369332"/>
          </a:xfrm>
          <a:prstGeom prst="rect">
            <a:avLst/>
          </a:prstGeom>
          <a:noFill/>
        </p:spPr>
        <p:txBody>
          <a:bodyPr wrap="none" rtlCol="0">
            <a:spAutoFit/>
          </a:bodyPr>
          <a:lstStyle/>
          <a:p>
            <a:r>
              <a:rPr lang="en-US" b="1" dirty="0">
                <a:solidFill>
                  <a:schemeClr val="bg1"/>
                </a:solidFill>
              </a:rPr>
              <a:t>Yolk</a:t>
            </a:r>
          </a:p>
        </p:txBody>
      </p:sp>
      <p:sp>
        <p:nvSpPr>
          <p:cNvPr id="15" name="TextBox 14">
            <a:extLst>
              <a:ext uri="{FF2B5EF4-FFF2-40B4-BE49-F238E27FC236}">
                <a16:creationId xmlns:a16="http://schemas.microsoft.com/office/drawing/2014/main" id="{954EF98A-F975-D84E-B6E1-2AA4C0B6E895}"/>
              </a:ext>
            </a:extLst>
          </p:cNvPr>
          <p:cNvSpPr txBox="1"/>
          <p:nvPr/>
        </p:nvSpPr>
        <p:spPr>
          <a:xfrm>
            <a:off x="5237466" y="5928734"/>
            <a:ext cx="5829300"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
        <p:nvSpPr>
          <p:cNvPr id="16" name="TextBox 15">
            <a:extLst>
              <a:ext uri="{FF2B5EF4-FFF2-40B4-BE49-F238E27FC236}">
                <a16:creationId xmlns:a16="http://schemas.microsoft.com/office/drawing/2014/main" id="{C89E90C7-53D1-044E-9F46-8F84F4DA595C}"/>
              </a:ext>
            </a:extLst>
          </p:cNvPr>
          <p:cNvSpPr txBox="1"/>
          <p:nvPr/>
        </p:nvSpPr>
        <p:spPr>
          <a:xfrm>
            <a:off x="333465" y="1417696"/>
            <a:ext cx="4632171" cy="1938992"/>
          </a:xfrm>
          <a:prstGeom prst="rect">
            <a:avLst/>
          </a:prstGeom>
          <a:noFill/>
        </p:spPr>
        <p:txBody>
          <a:bodyPr wrap="square" rtlCol="0">
            <a:spAutoFit/>
          </a:bodyPr>
          <a:lstStyle/>
          <a:p>
            <a:r>
              <a:rPr lang="en-US" sz="2000" b="1" dirty="0"/>
              <a:t>Yolk: </a:t>
            </a:r>
            <a:r>
              <a:rPr lang="en-US" sz="2000" dirty="0"/>
              <a:t>Storage of lipids (AKA fats) that acts as the energy source for developing embryos. Lobsters deposit yolk into the eggs as they are being formed, and the embryos consume the yolk over time to provide the energy for development.</a:t>
            </a:r>
          </a:p>
        </p:txBody>
      </p:sp>
      <p:pic>
        <p:nvPicPr>
          <p:cNvPr id="4" name="Picture 3" descr="A picture containing indoor, sitting, food, small&#10;&#10;Description automatically generated">
            <a:extLst>
              <a:ext uri="{FF2B5EF4-FFF2-40B4-BE49-F238E27FC236}">
                <a16:creationId xmlns:a16="http://schemas.microsoft.com/office/drawing/2014/main" id="{35A6C362-3A70-F844-A77D-0F6CE1D6BC93}"/>
              </a:ext>
            </a:extLst>
          </p:cNvPr>
          <p:cNvPicPr>
            <a:picLocks noChangeAspect="1"/>
          </p:cNvPicPr>
          <p:nvPr/>
        </p:nvPicPr>
        <p:blipFill>
          <a:blip r:embed="rId4"/>
          <a:stretch>
            <a:fillRect/>
          </a:stretch>
        </p:blipFill>
        <p:spPr>
          <a:xfrm>
            <a:off x="415822" y="3460598"/>
            <a:ext cx="3960953" cy="3157373"/>
          </a:xfrm>
          <a:prstGeom prst="rect">
            <a:avLst/>
          </a:prstGeom>
          <a:ln>
            <a:solidFill>
              <a:schemeClr val="tx1"/>
            </a:solidFill>
          </a:ln>
        </p:spPr>
      </p:pic>
      <p:sp>
        <p:nvSpPr>
          <p:cNvPr id="17" name="TextBox 16">
            <a:extLst>
              <a:ext uri="{FF2B5EF4-FFF2-40B4-BE49-F238E27FC236}">
                <a16:creationId xmlns:a16="http://schemas.microsoft.com/office/drawing/2014/main" id="{EB49A6F5-0C16-2943-B459-4C27F35BEB02}"/>
              </a:ext>
            </a:extLst>
          </p:cNvPr>
          <p:cNvSpPr txBox="1"/>
          <p:nvPr/>
        </p:nvSpPr>
        <p:spPr>
          <a:xfrm>
            <a:off x="415822" y="6340972"/>
            <a:ext cx="3948454"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
        <p:nvSpPr>
          <p:cNvPr id="18" name="Left Arrow 17">
            <a:extLst>
              <a:ext uri="{FF2B5EF4-FFF2-40B4-BE49-F238E27FC236}">
                <a16:creationId xmlns:a16="http://schemas.microsoft.com/office/drawing/2014/main" id="{2D4EF4D0-018C-2443-AF3A-E56EC78F01C4}"/>
              </a:ext>
            </a:extLst>
          </p:cNvPr>
          <p:cNvSpPr/>
          <p:nvPr/>
        </p:nvSpPr>
        <p:spPr>
          <a:xfrm rot="13589479">
            <a:off x="1124109" y="4508935"/>
            <a:ext cx="1089560" cy="202788"/>
          </a:xfrm>
          <a:prstGeom prst="left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2973D3A-E25F-EB48-A9AF-1EFE487D5FF1}"/>
              </a:ext>
            </a:extLst>
          </p:cNvPr>
          <p:cNvSpPr txBox="1"/>
          <p:nvPr/>
        </p:nvSpPr>
        <p:spPr>
          <a:xfrm>
            <a:off x="415822" y="3584731"/>
            <a:ext cx="1608933" cy="738664"/>
          </a:xfrm>
          <a:prstGeom prst="rect">
            <a:avLst/>
          </a:prstGeom>
          <a:noFill/>
        </p:spPr>
        <p:txBody>
          <a:bodyPr wrap="square" rtlCol="0">
            <a:spAutoFit/>
          </a:bodyPr>
          <a:lstStyle/>
          <a:p>
            <a:r>
              <a:rPr lang="en-US" sz="1400" dirty="0">
                <a:solidFill>
                  <a:schemeClr val="bg1"/>
                </a:solidFill>
              </a:rPr>
              <a:t>Eggs early in development; all yolk</a:t>
            </a:r>
          </a:p>
        </p:txBody>
      </p:sp>
    </p:spTree>
    <p:extLst>
      <p:ext uri="{BB962C8B-B14F-4D97-AF65-F5344CB8AC3E}">
        <p14:creationId xmlns:p14="http://schemas.microsoft.com/office/powerpoint/2010/main" val="386113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5542A57-8CE6-154C-BF34-7D25618673F8}"/>
              </a:ext>
            </a:extLst>
          </p:cNvPr>
          <p:cNvPicPr>
            <a:picLocks noChangeAspect="1"/>
          </p:cNvPicPr>
          <p:nvPr/>
        </p:nvPicPr>
        <p:blipFill>
          <a:blip r:embed="rId3"/>
          <a:stretch>
            <a:fillRect/>
          </a:stretch>
        </p:blipFill>
        <p:spPr>
          <a:xfrm>
            <a:off x="5237466" y="1826214"/>
            <a:ext cx="5829300" cy="4381500"/>
          </a:xfrm>
          <a:prstGeom prst="rect">
            <a:avLst/>
          </a:prstGeom>
          <a:ln>
            <a:solidFill>
              <a:schemeClr val="tx1"/>
            </a:solidFill>
          </a:ln>
        </p:spPr>
      </p:pic>
      <p:pic>
        <p:nvPicPr>
          <p:cNvPr id="6" name="Picture 5">
            <a:extLst>
              <a:ext uri="{FF2B5EF4-FFF2-40B4-BE49-F238E27FC236}">
                <a16:creationId xmlns:a16="http://schemas.microsoft.com/office/drawing/2014/main" id="{B9AE3FBB-9737-2240-9ED6-6B73896DFFAC}"/>
              </a:ext>
            </a:extLst>
          </p:cNvPr>
          <p:cNvPicPr>
            <a:picLocks noChangeAspect="1"/>
          </p:cNvPicPr>
          <p:nvPr/>
        </p:nvPicPr>
        <p:blipFill rotWithShape="1">
          <a:blip r:embed="rId4"/>
          <a:srcRect b="10860"/>
          <a:stretch/>
        </p:blipFill>
        <p:spPr>
          <a:xfrm>
            <a:off x="522458" y="2746437"/>
            <a:ext cx="3985714" cy="3465139"/>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88856"/>
            <a:ext cx="10515600" cy="1325563"/>
          </a:xfrm>
        </p:spPr>
        <p:txBody>
          <a:bodyPr/>
          <a:lstStyle/>
          <a:p>
            <a:pPr algn="ctr"/>
            <a:r>
              <a:rPr lang="en-US" b="1" dirty="0"/>
              <a:t>Embryo Features</a:t>
            </a:r>
          </a:p>
        </p:txBody>
      </p:sp>
      <p:sp>
        <p:nvSpPr>
          <p:cNvPr id="9" name="Left Arrow 8">
            <a:extLst>
              <a:ext uri="{FF2B5EF4-FFF2-40B4-BE49-F238E27FC236}">
                <a16:creationId xmlns:a16="http://schemas.microsoft.com/office/drawing/2014/main" id="{DCADEA3F-0EB0-744A-AA08-C465337FA44C}"/>
              </a:ext>
            </a:extLst>
          </p:cNvPr>
          <p:cNvSpPr/>
          <p:nvPr/>
        </p:nvSpPr>
        <p:spPr>
          <a:xfrm rot="541028">
            <a:off x="8095602" y="4672634"/>
            <a:ext cx="1176188" cy="226538"/>
          </a:xfrm>
          <a:prstGeom prst="left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1D681DCD-F6A8-4A48-9C3B-A8F8705934C3}"/>
              </a:ext>
            </a:extLst>
          </p:cNvPr>
          <p:cNvSpPr txBox="1"/>
          <p:nvPr/>
        </p:nvSpPr>
        <p:spPr>
          <a:xfrm>
            <a:off x="9277622" y="4698804"/>
            <a:ext cx="1789144" cy="369332"/>
          </a:xfrm>
          <a:prstGeom prst="rect">
            <a:avLst/>
          </a:prstGeom>
          <a:noFill/>
        </p:spPr>
        <p:txBody>
          <a:bodyPr wrap="none" rtlCol="0">
            <a:spAutoFit/>
          </a:bodyPr>
          <a:lstStyle/>
          <a:p>
            <a:r>
              <a:rPr lang="en-US" b="1" dirty="0">
                <a:solidFill>
                  <a:schemeClr val="bg1"/>
                </a:solidFill>
              </a:rPr>
              <a:t>Chromatophores</a:t>
            </a:r>
          </a:p>
        </p:txBody>
      </p:sp>
      <p:sp>
        <p:nvSpPr>
          <p:cNvPr id="15" name="TextBox 14">
            <a:extLst>
              <a:ext uri="{FF2B5EF4-FFF2-40B4-BE49-F238E27FC236}">
                <a16:creationId xmlns:a16="http://schemas.microsoft.com/office/drawing/2014/main" id="{954EF98A-F975-D84E-B6E1-2AA4C0B6E895}"/>
              </a:ext>
            </a:extLst>
          </p:cNvPr>
          <p:cNvSpPr txBox="1"/>
          <p:nvPr/>
        </p:nvSpPr>
        <p:spPr>
          <a:xfrm>
            <a:off x="5237466" y="5930715"/>
            <a:ext cx="5829300"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
        <p:nvSpPr>
          <p:cNvPr id="16" name="TextBox 15">
            <a:extLst>
              <a:ext uri="{FF2B5EF4-FFF2-40B4-BE49-F238E27FC236}">
                <a16:creationId xmlns:a16="http://schemas.microsoft.com/office/drawing/2014/main" id="{356425BF-AF86-594B-852E-CEA29E8E74B9}"/>
              </a:ext>
            </a:extLst>
          </p:cNvPr>
          <p:cNvSpPr txBox="1"/>
          <p:nvPr/>
        </p:nvSpPr>
        <p:spPr>
          <a:xfrm>
            <a:off x="369846" y="1587985"/>
            <a:ext cx="4138326" cy="984885"/>
          </a:xfrm>
          <a:prstGeom prst="rect">
            <a:avLst/>
          </a:prstGeom>
          <a:noFill/>
        </p:spPr>
        <p:txBody>
          <a:bodyPr wrap="square" rtlCol="0">
            <a:spAutoFit/>
          </a:bodyPr>
          <a:lstStyle/>
          <a:p>
            <a:r>
              <a:rPr lang="en-US" sz="2000" b="1" dirty="0"/>
              <a:t>Chromatophores : </a:t>
            </a:r>
            <a:r>
              <a:rPr lang="en-US" sz="2000" dirty="0"/>
              <a:t>The red dots are large cells containing the pigment </a:t>
            </a:r>
            <a:r>
              <a:rPr lang="en-US" dirty="0"/>
              <a:t>Astaxanthin which produces the red color.</a:t>
            </a:r>
            <a:endParaRPr lang="en-US" sz="2000" dirty="0"/>
          </a:p>
        </p:txBody>
      </p:sp>
      <p:sp>
        <p:nvSpPr>
          <p:cNvPr id="11" name="TextBox 10">
            <a:extLst>
              <a:ext uri="{FF2B5EF4-FFF2-40B4-BE49-F238E27FC236}">
                <a16:creationId xmlns:a16="http://schemas.microsoft.com/office/drawing/2014/main" id="{40F6C9B8-3831-4D47-B785-4F92DCF4D8BC}"/>
              </a:ext>
            </a:extLst>
          </p:cNvPr>
          <p:cNvSpPr txBox="1"/>
          <p:nvPr/>
        </p:nvSpPr>
        <p:spPr>
          <a:xfrm>
            <a:off x="516707" y="5932276"/>
            <a:ext cx="3991465" cy="276999"/>
          </a:xfrm>
          <a:prstGeom prst="rect">
            <a:avLst/>
          </a:prstGeom>
          <a:solidFill>
            <a:schemeClr val="bg1">
              <a:alpha val="65000"/>
            </a:schemeClr>
          </a:solidFill>
          <a:ln>
            <a:noFill/>
          </a:ln>
        </p:spPr>
        <p:txBody>
          <a:bodyPr wrap="square" rtlCol="0">
            <a:spAutoFit/>
          </a:bodyPr>
          <a:lstStyle/>
          <a:p>
            <a:pPr algn="r"/>
            <a:r>
              <a:rPr lang="en-US" sz="1200" dirty="0"/>
              <a:t>Image Credit: Jeffery Shields</a:t>
            </a:r>
          </a:p>
        </p:txBody>
      </p:sp>
      <p:sp>
        <p:nvSpPr>
          <p:cNvPr id="12" name="Left Arrow 11">
            <a:extLst>
              <a:ext uri="{FF2B5EF4-FFF2-40B4-BE49-F238E27FC236}">
                <a16:creationId xmlns:a16="http://schemas.microsoft.com/office/drawing/2014/main" id="{85EDE3D5-502D-724D-8CC5-F27555FAADD9}"/>
              </a:ext>
            </a:extLst>
          </p:cNvPr>
          <p:cNvSpPr/>
          <p:nvPr/>
        </p:nvSpPr>
        <p:spPr>
          <a:xfrm rot="13224971">
            <a:off x="735020" y="3494475"/>
            <a:ext cx="851334" cy="230925"/>
          </a:xfrm>
          <a:prstGeom prst="left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882522C-1633-7649-9F32-15E809FFFBA9}"/>
              </a:ext>
            </a:extLst>
          </p:cNvPr>
          <p:cNvSpPr txBox="1"/>
          <p:nvPr/>
        </p:nvSpPr>
        <p:spPr>
          <a:xfrm>
            <a:off x="516707" y="2746899"/>
            <a:ext cx="1570885" cy="461665"/>
          </a:xfrm>
          <a:prstGeom prst="rect">
            <a:avLst/>
          </a:prstGeom>
          <a:solidFill>
            <a:schemeClr val="bg1">
              <a:alpha val="45000"/>
            </a:schemeClr>
          </a:solidFill>
          <a:ln>
            <a:solidFill>
              <a:schemeClr val="tx1"/>
            </a:solidFill>
          </a:ln>
        </p:spPr>
        <p:txBody>
          <a:bodyPr wrap="square" rtlCol="0">
            <a:spAutoFit/>
          </a:bodyPr>
          <a:lstStyle/>
          <a:p>
            <a:r>
              <a:rPr lang="en-US" sz="1200" dirty="0"/>
              <a:t>If embryos die, the entire egg turns red</a:t>
            </a:r>
          </a:p>
        </p:txBody>
      </p:sp>
    </p:spTree>
    <p:extLst>
      <p:ext uri="{BB962C8B-B14F-4D97-AF65-F5344CB8AC3E}">
        <p14:creationId xmlns:p14="http://schemas.microsoft.com/office/powerpoint/2010/main" val="3353450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ABC2A22-6DE3-F048-AE10-1EDB031C5FA6}"/>
              </a:ext>
            </a:extLst>
          </p:cNvPr>
          <p:cNvPicPr>
            <a:picLocks noChangeAspect="1"/>
          </p:cNvPicPr>
          <p:nvPr/>
        </p:nvPicPr>
        <p:blipFill>
          <a:blip r:embed="rId3"/>
          <a:stretch>
            <a:fillRect/>
          </a:stretch>
        </p:blipFill>
        <p:spPr>
          <a:xfrm>
            <a:off x="5237466" y="1826214"/>
            <a:ext cx="5829300" cy="4381500"/>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73064"/>
            <a:ext cx="10515600" cy="1325563"/>
          </a:xfrm>
        </p:spPr>
        <p:txBody>
          <a:bodyPr/>
          <a:lstStyle/>
          <a:p>
            <a:pPr algn="ctr"/>
            <a:r>
              <a:rPr lang="en-US" b="1" dirty="0"/>
              <a:t>Embryo Features</a:t>
            </a:r>
          </a:p>
        </p:txBody>
      </p:sp>
      <p:sp>
        <p:nvSpPr>
          <p:cNvPr id="9" name="Left Arrow 8">
            <a:extLst>
              <a:ext uri="{FF2B5EF4-FFF2-40B4-BE49-F238E27FC236}">
                <a16:creationId xmlns:a16="http://schemas.microsoft.com/office/drawing/2014/main" id="{DCADEA3F-0EB0-744A-AA08-C465337FA44C}"/>
              </a:ext>
            </a:extLst>
          </p:cNvPr>
          <p:cNvSpPr/>
          <p:nvPr/>
        </p:nvSpPr>
        <p:spPr>
          <a:xfrm rot="19725838">
            <a:off x="7747933" y="2906774"/>
            <a:ext cx="1965841" cy="265641"/>
          </a:xfrm>
          <a:prstGeom prst="left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1D681DCD-F6A8-4A48-9C3B-A8F8705934C3}"/>
              </a:ext>
            </a:extLst>
          </p:cNvPr>
          <p:cNvSpPr txBox="1"/>
          <p:nvPr/>
        </p:nvSpPr>
        <p:spPr>
          <a:xfrm>
            <a:off x="9640165" y="2277396"/>
            <a:ext cx="1019318" cy="369332"/>
          </a:xfrm>
          <a:prstGeom prst="rect">
            <a:avLst/>
          </a:prstGeom>
          <a:noFill/>
        </p:spPr>
        <p:txBody>
          <a:bodyPr wrap="none" rtlCol="0">
            <a:spAutoFit/>
          </a:bodyPr>
          <a:lstStyle/>
          <a:p>
            <a:r>
              <a:rPr lang="en-US" b="1" dirty="0">
                <a:solidFill>
                  <a:schemeClr val="bg1"/>
                </a:solidFill>
              </a:rPr>
              <a:t>Eye-Spot</a:t>
            </a:r>
          </a:p>
        </p:txBody>
      </p:sp>
      <p:sp>
        <p:nvSpPr>
          <p:cNvPr id="16" name="TextBox 15">
            <a:extLst>
              <a:ext uri="{FF2B5EF4-FFF2-40B4-BE49-F238E27FC236}">
                <a16:creationId xmlns:a16="http://schemas.microsoft.com/office/drawing/2014/main" id="{356425BF-AF86-594B-852E-CEA29E8E74B9}"/>
              </a:ext>
            </a:extLst>
          </p:cNvPr>
          <p:cNvSpPr txBox="1"/>
          <p:nvPr/>
        </p:nvSpPr>
        <p:spPr>
          <a:xfrm>
            <a:off x="980977" y="1599637"/>
            <a:ext cx="3904681" cy="1938992"/>
          </a:xfrm>
          <a:prstGeom prst="rect">
            <a:avLst/>
          </a:prstGeom>
          <a:noFill/>
        </p:spPr>
        <p:txBody>
          <a:bodyPr wrap="square" rtlCol="0">
            <a:spAutoFit/>
          </a:bodyPr>
          <a:lstStyle/>
          <a:p>
            <a:r>
              <a:rPr lang="en-US" sz="2000" b="1" dirty="0"/>
              <a:t>Eye-Spot: </a:t>
            </a:r>
            <a:r>
              <a:rPr lang="en-US" sz="2000" dirty="0"/>
              <a:t>The eye of a lobster embryo is called the Eye-Spot, and it grows bigger as the embryo develops. It also changes color from a black/dark brown to this bright blue. </a:t>
            </a:r>
          </a:p>
        </p:txBody>
      </p:sp>
      <p:pic>
        <p:nvPicPr>
          <p:cNvPr id="17" name="Picture 16">
            <a:extLst>
              <a:ext uri="{FF2B5EF4-FFF2-40B4-BE49-F238E27FC236}">
                <a16:creationId xmlns:a16="http://schemas.microsoft.com/office/drawing/2014/main" id="{0D89205C-EE65-944B-94A7-B71FFA9C1108}"/>
              </a:ext>
            </a:extLst>
          </p:cNvPr>
          <p:cNvPicPr>
            <a:picLocks noChangeAspect="1"/>
          </p:cNvPicPr>
          <p:nvPr/>
        </p:nvPicPr>
        <p:blipFill rotWithShape="1">
          <a:blip r:embed="rId4"/>
          <a:srcRect l="29745"/>
          <a:stretch/>
        </p:blipFill>
        <p:spPr>
          <a:xfrm>
            <a:off x="1125234" y="3739639"/>
            <a:ext cx="2647578" cy="2784764"/>
          </a:xfrm>
          <a:prstGeom prst="rect">
            <a:avLst/>
          </a:prstGeom>
          <a:ln>
            <a:solidFill>
              <a:schemeClr val="tx1"/>
            </a:solidFill>
          </a:ln>
        </p:spPr>
      </p:pic>
      <p:sp>
        <p:nvSpPr>
          <p:cNvPr id="18" name="Left Arrow 17">
            <a:extLst>
              <a:ext uri="{FF2B5EF4-FFF2-40B4-BE49-F238E27FC236}">
                <a16:creationId xmlns:a16="http://schemas.microsoft.com/office/drawing/2014/main" id="{BB296DA3-68F3-CD49-9765-3B87EC9144D7}"/>
              </a:ext>
            </a:extLst>
          </p:cNvPr>
          <p:cNvSpPr/>
          <p:nvPr/>
        </p:nvSpPr>
        <p:spPr>
          <a:xfrm rot="18972321">
            <a:off x="2758860" y="5022929"/>
            <a:ext cx="869340" cy="218187"/>
          </a:xfrm>
          <a:prstGeom prst="leftArrow">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9A6A4980-DA4A-5F41-A561-BCE91E92C270}"/>
              </a:ext>
            </a:extLst>
          </p:cNvPr>
          <p:cNvSpPr txBox="1"/>
          <p:nvPr/>
        </p:nvSpPr>
        <p:spPr>
          <a:xfrm>
            <a:off x="1125234" y="6241851"/>
            <a:ext cx="2647578"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
        <p:nvSpPr>
          <p:cNvPr id="12" name="TextBox 11">
            <a:extLst>
              <a:ext uri="{FF2B5EF4-FFF2-40B4-BE49-F238E27FC236}">
                <a16:creationId xmlns:a16="http://schemas.microsoft.com/office/drawing/2014/main" id="{347C1F54-A578-E543-8F9E-2DC6A83ED518}"/>
              </a:ext>
            </a:extLst>
          </p:cNvPr>
          <p:cNvSpPr txBox="1"/>
          <p:nvPr/>
        </p:nvSpPr>
        <p:spPr>
          <a:xfrm>
            <a:off x="5237466" y="5930715"/>
            <a:ext cx="5829300"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Tree>
    <p:extLst>
      <p:ext uri="{BB962C8B-B14F-4D97-AF65-F5344CB8AC3E}">
        <p14:creationId xmlns:p14="http://schemas.microsoft.com/office/powerpoint/2010/main" val="1173132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146B86E-1311-5140-ABC8-F95C7C1C31A7}"/>
              </a:ext>
            </a:extLst>
          </p:cNvPr>
          <p:cNvPicPr>
            <a:picLocks noChangeAspect="1"/>
          </p:cNvPicPr>
          <p:nvPr/>
        </p:nvPicPr>
        <p:blipFill>
          <a:blip r:embed="rId3"/>
          <a:stretch>
            <a:fillRect/>
          </a:stretch>
        </p:blipFill>
        <p:spPr>
          <a:xfrm>
            <a:off x="2905073" y="1557511"/>
            <a:ext cx="6381854" cy="4796818"/>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133292"/>
            <a:ext cx="10515600" cy="1325563"/>
          </a:xfrm>
        </p:spPr>
        <p:txBody>
          <a:bodyPr/>
          <a:lstStyle/>
          <a:p>
            <a:pPr algn="ctr"/>
            <a:r>
              <a:rPr lang="en-US" b="1" dirty="0"/>
              <a:t>How to measure embryo features</a:t>
            </a:r>
          </a:p>
        </p:txBody>
      </p:sp>
      <p:sp>
        <p:nvSpPr>
          <p:cNvPr id="15" name="TextBox 14">
            <a:extLst>
              <a:ext uri="{FF2B5EF4-FFF2-40B4-BE49-F238E27FC236}">
                <a16:creationId xmlns:a16="http://schemas.microsoft.com/office/drawing/2014/main" id="{954EF98A-F975-D84E-B6E1-2AA4C0B6E895}"/>
              </a:ext>
            </a:extLst>
          </p:cNvPr>
          <p:cNvSpPr txBox="1"/>
          <p:nvPr/>
        </p:nvSpPr>
        <p:spPr>
          <a:xfrm>
            <a:off x="2905073" y="6077330"/>
            <a:ext cx="6381854"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
        <p:nvSpPr>
          <p:cNvPr id="3" name="TextBox 2">
            <a:extLst>
              <a:ext uri="{FF2B5EF4-FFF2-40B4-BE49-F238E27FC236}">
                <a16:creationId xmlns:a16="http://schemas.microsoft.com/office/drawing/2014/main" id="{994F1FBB-F694-EF48-8825-8719F6315439}"/>
              </a:ext>
            </a:extLst>
          </p:cNvPr>
          <p:cNvSpPr txBox="1"/>
          <p:nvPr/>
        </p:nvSpPr>
        <p:spPr>
          <a:xfrm>
            <a:off x="9397764" y="4738549"/>
            <a:ext cx="2378600" cy="1754326"/>
          </a:xfrm>
          <a:prstGeom prst="rect">
            <a:avLst/>
          </a:prstGeom>
          <a:noFill/>
        </p:spPr>
        <p:txBody>
          <a:bodyPr wrap="square" rtlCol="0">
            <a:spAutoFit/>
          </a:bodyPr>
          <a:lstStyle/>
          <a:p>
            <a:r>
              <a:rPr lang="en-US" dirty="0"/>
              <a:t>*For egg diameter </a:t>
            </a:r>
          </a:p>
          <a:p>
            <a:r>
              <a:rPr lang="en-US" dirty="0"/>
              <a:t>and eye-spot diameter, measure the longest distance. For yolk size, measure the shortest distance.</a:t>
            </a:r>
          </a:p>
        </p:txBody>
      </p:sp>
      <p:cxnSp>
        <p:nvCxnSpPr>
          <p:cNvPr id="9" name="Straight Connector 8">
            <a:extLst>
              <a:ext uri="{FF2B5EF4-FFF2-40B4-BE49-F238E27FC236}">
                <a16:creationId xmlns:a16="http://schemas.microsoft.com/office/drawing/2014/main" id="{48491620-3FF8-074C-A016-E1396DD673F1}"/>
              </a:ext>
            </a:extLst>
          </p:cNvPr>
          <p:cNvCxnSpPr>
            <a:cxnSpLocks/>
          </p:cNvCxnSpPr>
          <p:nvPr/>
        </p:nvCxnSpPr>
        <p:spPr>
          <a:xfrm>
            <a:off x="4405745" y="2685762"/>
            <a:ext cx="2549237" cy="2094056"/>
          </a:xfrm>
          <a:prstGeom prst="line">
            <a:avLst/>
          </a:prstGeom>
          <a:ln w="57150">
            <a:solidFill>
              <a:srgbClr val="FFFF00"/>
            </a:solidFill>
            <a:prstDash val="sysDot"/>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3435CE0-CEB1-A148-80A2-913F8992AA0E}"/>
              </a:ext>
            </a:extLst>
          </p:cNvPr>
          <p:cNvSpPr txBox="1"/>
          <p:nvPr/>
        </p:nvSpPr>
        <p:spPr>
          <a:xfrm>
            <a:off x="263237" y="2024630"/>
            <a:ext cx="2406309" cy="3416320"/>
          </a:xfrm>
          <a:prstGeom prst="rect">
            <a:avLst/>
          </a:prstGeom>
          <a:noFill/>
        </p:spPr>
        <p:txBody>
          <a:bodyPr wrap="square" rtlCol="0">
            <a:spAutoFit/>
          </a:bodyPr>
          <a:lstStyle/>
          <a:p>
            <a:r>
              <a:rPr lang="en-US" dirty="0"/>
              <a:t>To measure a feature, place a ruler along it and record the length to the nearest millimeter. The dotted lines in the image represent where you would place your ruler to measure egg (yellow), yolk (blue), and eye spot (red) diameter. </a:t>
            </a:r>
          </a:p>
        </p:txBody>
      </p:sp>
    </p:spTree>
    <p:extLst>
      <p:ext uri="{BB962C8B-B14F-4D97-AF65-F5344CB8AC3E}">
        <p14:creationId xmlns:p14="http://schemas.microsoft.com/office/powerpoint/2010/main" val="1598551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146B86E-1311-5140-ABC8-F95C7C1C31A7}"/>
              </a:ext>
            </a:extLst>
          </p:cNvPr>
          <p:cNvPicPr>
            <a:picLocks noChangeAspect="1"/>
          </p:cNvPicPr>
          <p:nvPr/>
        </p:nvPicPr>
        <p:blipFill>
          <a:blip r:embed="rId3"/>
          <a:stretch>
            <a:fillRect/>
          </a:stretch>
        </p:blipFill>
        <p:spPr>
          <a:xfrm>
            <a:off x="269450" y="1690688"/>
            <a:ext cx="6381854" cy="4796818"/>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113074"/>
            <a:ext cx="10515600" cy="1325563"/>
          </a:xfrm>
        </p:spPr>
        <p:txBody>
          <a:bodyPr/>
          <a:lstStyle/>
          <a:p>
            <a:pPr algn="ctr"/>
            <a:r>
              <a:rPr lang="en-US" b="1" dirty="0"/>
              <a:t>How to measure embryo features</a:t>
            </a:r>
          </a:p>
        </p:txBody>
      </p:sp>
      <p:cxnSp>
        <p:nvCxnSpPr>
          <p:cNvPr id="9" name="Straight Connector 8">
            <a:extLst>
              <a:ext uri="{FF2B5EF4-FFF2-40B4-BE49-F238E27FC236}">
                <a16:creationId xmlns:a16="http://schemas.microsoft.com/office/drawing/2014/main" id="{48491620-3FF8-074C-A016-E1396DD673F1}"/>
              </a:ext>
            </a:extLst>
          </p:cNvPr>
          <p:cNvCxnSpPr>
            <a:cxnSpLocks/>
          </p:cNvCxnSpPr>
          <p:nvPr/>
        </p:nvCxnSpPr>
        <p:spPr>
          <a:xfrm>
            <a:off x="1770122" y="2818939"/>
            <a:ext cx="2549237" cy="2094056"/>
          </a:xfrm>
          <a:prstGeom prst="line">
            <a:avLst/>
          </a:prstGeom>
          <a:ln w="76200">
            <a:solidFill>
              <a:srgbClr val="FFFF00"/>
            </a:solidFill>
            <a:prstDash val="sysDot"/>
          </a:ln>
        </p:spPr>
        <p:style>
          <a:lnRef idx="1">
            <a:schemeClr val="accent1"/>
          </a:lnRef>
          <a:fillRef idx="0">
            <a:schemeClr val="accent1"/>
          </a:fillRef>
          <a:effectRef idx="0">
            <a:schemeClr val="accent1"/>
          </a:effectRef>
          <a:fontRef idx="minor">
            <a:schemeClr val="tx1"/>
          </a:fontRef>
        </p:style>
      </p:cxnSp>
      <p:sp>
        <p:nvSpPr>
          <p:cNvPr id="4" name="Right Brace 3">
            <a:extLst>
              <a:ext uri="{FF2B5EF4-FFF2-40B4-BE49-F238E27FC236}">
                <a16:creationId xmlns:a16="http://schemas.microsoft.com/office/drawing/2014/main" id="{0B87B120-9194-C64B-B060-181052C958AE}"/>
              </a:ext>
            </a:extLst>
          </p:cNvPr>
          <p:cNvSpPr/>
          <p:nvPr/>
        </p:nvSpPr>
        <p:spPr>
          <a:xfrm rot="18546473">
            <a:off x="2958330" y="1710400"/>
            <a:ext cx="1308847" cy="2930832"/>
          </a:xfrm>
          <a:prstGeom prst="rightBrace">
            <a:avLst>
              <a:gd name="adj1" fmla="val 8333"/>
              <a:gd name="adj2" fmla="val 48897"/>
            </a:avLst>
          </a:prstGeom>
          <a:noFill/>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a:extLst>
              <a:ext uri="{FF2B5EF4-FFF2-40B4-BE49-F238E27FC236}">
                <a16:creationId xmlns:a16="http://schemas.microsoft.com/office/drawing/2014/main" id="{B3CCF02E-7ECE-8140-8892-4640C0159CE7}"/>
              </a:ext>
            </a:extLst>
          </p:cNvPr>
          <p:cNvSpPr txBox="1"/>
          <p:nvPr/>
        </p:nvSpPr>
        <p:spPr>
          <a:xfrm>
            <a:off x="4083692" y="2283352"/>
            <a:ext cx="846707" cy="369332"/>
          </a:xfrm>
          <a:prstGeom prst="rect">
            <a:avLst/>
          </a:prstGeom>
          <a:solidFill>
            <a:schemeClr val="tx1"/>
          </a:solidFill>
          <a:ln>
            <a:solidFill>
              <a:schemeClr val="bg1"/>
            </a:solidFill>
          </a:ln>
        </p:spPr>
        <p:txBody>
          <a:bodyPr wrap="none" rtlCol="0">
            <a:spAutoFit/>
          </a:bodyPr>
          <a:lstStyle/>
          <a:p>
            <a:r>
              <a:rPr lang="en-US" b="1" dirty="0">
                <a:solidFill>
                  <a:schemeClr val="bg1"/>
                </a:solidFill>
              </a:rPr>
              <a:t>30 mm</a:t>
            </a:r>
          </a:p>
        </p:txBody>
      </p:sp>
      <p:graphicFrame>
        <p:nvGraphicFramePr>
          <p:cNvPr id="6" name="Table 5">
            <a:extLst>
              <a:ext uri="{FF2B5EF4-FFF2-40B4-BE49-F238E27FC236}">
                <a16:creationId xmlns:a16="http://schemas.microsoft.com/office/drawing/2014/main" id="{6CEFC7AC-B14A-1D45-B2B1-69CA865A16CF}"/>
              </a:ext>
            </a:extLst>
          </p:cNvPr>
          <p:cNvGraphicFramePr>
            <a:graphicFrameLocks noGrp="1"/>
          </p:cNvGraphicFramePr>
          <p:nvPr>
            <p:extLst>
              <p:ext uri="{D42A27DB-BD31-4B8C-83A1-F6EECF244321}">
                <p14:modId xmlns:p14="http://schemas.microsoft.com/office/powerpoint/2010/main" val="4081218088"/>
              </p:ext>
            </p:extLst>
          </p:nvPr>
        </p:nvGraphicFramePr>
        <p:xfrm>
          <a:off x="6944032" y="2359094"/>
          <a:ext cx="4978518" cy="2804160"/>
        </p:xfrm>
        <a:graphic>
          <a:graphicData uri="http://schemas.openxmlformats.org/drawingml/2006/table">
            <a:tbl>
              <a:tblPr/>
              <a:tblGrid>
                <a:gridCol w="1659506">
                  <a:extLst>
                    <a:ext uri="{9D8B030D-6E8A-4147-A177-3AD203B41FA5}">
                      <a16:colId xmlns:a16="http://schemas.microsoft.com/office/drawing/2014/main" val="236401206"/>
                    </a:ext>
                  </a:extLst>
                </a:gridCol>
                <a:gridCol w="1659506">
                  <a:extLst>
                    <a:ext uri="{9D8B030D-6E8A-4147-A177-3AD203B41FA5}">
                      <a16:colId xmlns:a16="http://schemas.microsoft.com/office/drawing/2014/main" val="303246814"/>
                    </a:ext>
                  </a:extLst>
                </a:gridCol>
                <a:gridCol w="1659506">
                  <a:extLst>
                    <a:ext uri="{9D8B030D-6E8A-4147-A177-3AD203B41FA5}">
                      <a16:colId xmlns:a16="http://schemas.microsoft.com/office/drawing/2014/main" val="352309741"/>
                    </a:ext>
                  </a:extLst>
                </a:gridCol>
              </a:tblGrid>
              <a:tr h="256486">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Egg Diameter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Yolk Diameter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Eye Spot Length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3395477"/>
                  </a:ext>
                </a:extLst>
              </a:tr>
              <a:tr h="633671">
                <a:tc>
                  <a:txBody>
                    <a:bodyPr/>
                    <a:lstStyle/>
                    <a:p>
                      <a:pPr algn="ctr" fontAlgn="t"/>
                      <a:r>
                        <a:rPr lang="en-US" sz="4400" dirty="0">
                          <a:effectLst/>
                        </a:rPr>
                        <a:t>30mm</a:t>
                      </a:r>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fontAlgn="t"/>
                      <a:br>
                        <a:rPr lang="en-US" sz="4400">
                          <a:effectLst/>
                        </a:rPr>
                      </a:br>
                      <a:endParaRPr lang="en-US" sz="440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fontAlgn="t"/>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0058681"/>
                  </a:ext>
                </a:extLst>
              </a:tr>
            </a:tbl>
          </a:graphicData>
        </a:graphic>
      </p:graphicFrame>
      <p:sp>
        <p:nvSpPr>
          <p:cNvPr id="7" name="Rectangle 1">
            <a:extLst>
              <a:ext uri="{FF2B5EF4-FFF2-40B4-BE49-F238E27FC236}">
                <a16:creationId xmlns:a16="http://schemas.microsoft.com/office/drawing/2014/main" id="{AD4A9078-5C28-7548-B925-13FC241FCC45}"/>
              </a:ext>
            </a:extLst>
          </p:cNvPr>
          <p:cNvSpPr>
            <a:spLocks noChangeArrowheads="1"/>
          </p:cNvSpPr>
          <p:nvPr/>
        </p:nvSpPr>
        <p:spPr bwMode="auto">
          <a:xfrm>
            <a:off x="6691718" y="1694746"/>
            <a:ext cx="10812812"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926D8212-EFA2-2F41-8450-613CC2BBF378}"/>
              </a:ext>
            </a:extLst>
          </p:cNvPr>
          <p:cNvSpPr txBox="1"/>
          <p:nvPr/>
        </p:nvSpPr>
        <p:spPr>
          <a:xfrm>
            <a:off x="269450" y="6210507"/>
            <a:ext cx="6381854"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Tree>
    <p:extLst>
      <p:ext uri="{BB962C8B-B14F-4D97-AF65-F5344CB8AC3E}">
        <p14:creationId xmlns:p14="http://schemas.microsoft.com/office/powerpoint/2010/main" val="3873969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DF2BAF3-8E6E-4645-897E-E56D138D38D7}"/>
              </a:ext>
            </a:extLst>
          </p:cNvPr>
          <p:cNvPicPr>
            <a:picLocks noChangeAspect="1"/>
          </p:cNvPicPr>
          <p:nvPr/>
        </p:nvPicPr>
        <p:blipFill>
          <a:blip r:embed="rId3"/>
          <a:stretch>
            <a:fillRect/>
          </a:stretch>
        </p:blipFill>
        <p:spPr>
          <a:xfrm>
            <a:off x="2905073" y="1557511"/>
            <a:ext cx="6381854" cy="4796818"/>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91487"/>
            <a:ext cx="10515600" cy="1325563"/>
          </a:xfrm>
        </p:spPr>
        <p:txBody>
          <a:bodyPr/>
          <a:lstStyle/>
          <a:p>
            <a:pPr algn="ctr"/>
            <a:r>
              <a:rPr lang="en-US" b="1" dirty="0"/>
              <a:t>How to measure embryo features</a:t>
            </a:r>
          </a:p>
        </p:txBody>
      </p:sp>
      <p:sp>
        <p:nvSpPr>
          <p:cNvPr id="3" name="TextBox 2">
            <a:extLst>
              <a:ext uri="{FF2B5EF4-FFF2-40B4-BE49-F238E27FC236}">
                <a16:creationId xmlns:a16="http://schemas.microsoft.com/office/drawing/2014/main" id="{994F1FBB-F694-EF48-8825-8719F6315439}"/>
              </a:ext>
            </a:extLst>
          </p:cNvPr>
          <p:cNvSpPr txBox="1"/>
          <p:nvPr/>
        </p:nvSpPr>
        <p:spPr>
          <a:xfrm>
            <a:off x="9397764" y="4738549"/>
            <a:ext cx="2378600" cy="1754326"/>
          </a:xfrm>
          <a:prstGeom prst="rect">
            <a:avLst/>
          </a:prstGeom>
          <a:noFill/>
        </p:spPr>
        <p:txBody>
          <a:bodyPr wrap="square" rtlCol="0">
            <a:spAutoFit/>
          </a:bodyPr>
          <a:lstStyle/>
          <a:p>
            <a:r>
              <a:rPr lang="en-US" dirty="0"/>
              <a:t>*For egg diameter </a:t>
            </a:r>
          </a:p>
          <a:p>
            <a:r>
              <a:rPr lang="en-US" dirty="0"/>
              <a:t>and eye-spot diameter, measure the longest distance. For yolk size, measure the shortest distance.</a:t>
            </a:r>
          </a:p>
        </p:txBody>
      </p:sp>
      <p:cxnSp>
        <p:nvCxnSpPr>
          <p:cNvPr id="12" name="Straight Connector 11">
            <a:extLst>
              <a:ext uri="{FF2B5EF4-FFF2-40B4-BE49-F238E27FC236}">
                <a16:creationId xmlns:a16="http://schemas.microsoft.com/office/drawing/2014/main" id="{4CD2CEB1-398F-9B4E-9CB3-BDEE2192FA71}"/>
              </a:ext>
            </a:extLst>
          </p:cNvPr>
          <p:cNvCxnSpPr>
            <a:cxnSpLocks/>
          </p:cNvCxnSpPr>
          <p:nvPr/>
        </p:nvCxnSpPr>
        <p:spPr>
          <a:xfrm flipV="1">
            <a:off x="5680363" y="2429305"/>
            <a:ext cx="1039092" cy="1523930"/>
          </a:xfrm>
          <a:prstGeom prst="line">
            <a:avLst/>
          </a:prstGeom>
          <a:ln w="57150">
            <a:solidFill>
              <a:srgbClr val="00B0F0"/>
            </a:solidFill>
            <a:prstDash val="sysDot"/>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3435CE0-CEB1-A148-80A2-913F8992AA0E}"/>
              </a:ext>
            </a:extLst>
          </p:cNvPr>
          <p:cNvSpPr txBox="1"/>
          <p:nvPr/>
        </p:nvSpPr>
        <p:spPr>
          <a:xfrm>
            <a:off x="263237" y="2024630"/>
            <a:ext cx="2406309" cy="3416320"/>
          </a:xfrm>
          <a:prstGeom prst="rect">
            <a:avLst/>
          </a:prstGeom>
          <a:noFill/>
        </p:spPr>
        <p:txBody>
          <a:bodyPr wrap="square" rtlCol="0">
            <a:spAutoFit/>
          </a:bodyPr>
          <a:lstStyle/>
          <a:p>
            <a:r>
              <a:rPr lang="en-US" dirty="0"/>
              <a:t>To measure a feature, place a ruler along it and record the length to the nearest millimeter. The dotted lines in the image represent where you would place your ruler to measure egg (yellow), yolk (blue), and eye spot (red) diameter. </a:t>
            </a:r>
          </a:p>
        </p:txBody>
      </p:sp>
      <p:sp>
        <p:nvSpPr>
          <p:cNvPr id="9" name="TextBox 8">
            <a:extLst>
              <a:ext uri="{FF2B5EF4-FFF2-40B4-BE49-F238E27FC236}">
                <a16:creationId xmlns:a16="http://schemas.microsoft.com/office/drawing/2014/main" id="{1C1F0726-654D-0048-94A0-106088A3CF01}"/>
              </a:ext>
            </a:extLst>
          </p:cNvPr>
          <p:cNvSpPr txBox="1"/>
          <p:nvPr/>
        </p:nvSpPr>
        <p:spPr>
          <a:xfrm>
            <a:off x="2905073" y="6077330"/>
            <a:ext cx="6381854"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Tree>
    <p:extLst>
      <p:ext uri="{BB962C8B-B14F-4D97-AF65-F5344CB8AC3E}">
        <p14:creationId xmlns:p14="http://schemas.microsoft.com/office/powerpoint/2010/main" val="2988679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DF2BAF3-8E6E-4645-897E-E56D138D38D7}"/>
              </a:ext>
            </a:extLst>
          </p:cNvPr>
          <p:cNvPicPr>
            <a:picLocks noChangeAspect="1"/>
          </p:cNvPicPr>
          <p:nvPr/>
        </p:nvPicPr>
        <p:blipFill>
          <a:blip r:embed="rId3"/>
          <a:stretch>
            <a:fillRect/>
          </a:stretch>
        </p:blipFill>
        <p:spPr>
          <a:xfrm>
            <a:off x="556320" y="1467864"/>
            <a:ext cx="6381854" cy="4796818"/>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89156"/>
            <a:ext cx="10515600" cy="1325563"/>
          </a:xfrm>
        </p:spPr>
        <p:txBody>
          <a:bodyPr/>
          <a:lstStyle/>
          <a:p>
            <a:pPr algn="ctr"/>
            <a:r>
              <a:rPr lang="en-US" b="1" dirty="0"/>
              <a:t>How to measure embryo features</a:t>
            </a:r>
          </a:p>
        </p:txBody>
      </p:sp>
      <p:cxnSp>
        <p:nvCxnSpPr>
          <p:cNvPr id="12" name="Straight Connector 11">
            <a:extLst>
              <a:ext uri="{FF2B5EF4-FFF2-40B4-BE49-F238E27FC236}">
                <a16:creationId xmlns:a16="http://schemas.microsoft.com/office/drawing/2014/main" id="{4CD2CEB1-398F-9B4E-9CB3-BDEE2192FA71}"/>
              </a:ext>
            </a:extLst>
          </p:cNvPr>
          <p:cNvCxnSpPr>
            <a:cxnSpLocks/>
          </p:cNvCxnSpPr>
          <p:nvPr/>
        </p:nvCxnSpPr>
        <p:spPr>
          <a:xfrm flipV="1">
            <a:off x="3331610" y="2339658"/>
            <a:ext cx="1039092" cy="1523930"/>
          </a:xfrm>
          <a:prstGeom prst="line">
            <a:avLst/>
          </a:prstGeom>
          <a:ln w="76200">
            <a:solidFill>
              <a:srgbClr val="00B0F0"/>
            </a:solidFill>
            <a:prstDash val="sysDot"/>
          </a:ln>
        </p:spPr>
        <p:style>
          <a:lnRef idx="1">
            <a:schemeClr val="accent1"/>
          </a:lnRef>
          <a:fillRef idx="0">
            <a:schemeClr val="accent1"/>
          </a:fillRef>
          <a:effectRef idx="0">
            <a:schemeClr val="accent1"/>
          </a:effectRef>
          <a:fontRef idx="minor">
            <a:schemeClr val="tx1"/>
          </a:fontRef>
        </p:style>
      </p:cxnSp>
      <p:sp>
        <p:nvSpPr>
          <p:cNvPr id="9" name="Right Brace 8">
            <a:extLst>
              <a:ext uri="{FF2B5EF4-FFF2-40B4-BE49-F238E27FC236}">
                <a16:creationId xmlns:a16="http://schemas.microsoft.com/office/drawing/2014/main" id="{F3B10842-CF4C-FD47-A7F1-C20EE123B30E}"/>
              </a:ext>
            </a:extLst>
          </p:cNvPr>
          <p:cNvSpPr/>
          <p:nvPr/>
        </p:nvSpPr>
        <p:spPr>
          <a:xfrm rot="2086907">
            <a:off x="3860162" y="2702384"/>
            <a:ext cx="1134106" cy="1706063"/>
          </a:xfrm>
          <a:prstGeom prst="rightBrace">
            <a:avLst>
              <a:gd name="adj1" fmla="val 8333"/>
              <a:gd name="adj2" fmla="val 51367"/>
            </a:avLst>
          </a:prstGeom>
          <a:noFill/>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9">
            <a:extLst>
              <a:ext uri="{FF2B5EF4-FFF2-40B4-BE49-F238E27FC236}">
                <a16:creationId xmlns:a16="http://schemas.microsoft.com/office/drawing/2014/main" id="{446979C4-F1C2-8443-9DA4-02CC8F1B779C}"/>
              </a:ext>
            </a:extLst>
          </p:cNvPr>
          <p:cNvSpPr txBox="1"/>
          <p:nvPr/>
        </p:nvSpPr>
        <p:spPr>
          <a:xfrm>
            <a:off x="4969819" y="3863588"/>
            <a:ext cx="846707" cy="369332"/>
          </a:xfrm>
          <a:prstGeom prst="rect">
            <a:avLst/>
          </a:prstGeom>
          <a:solidFill>
            <a:schemeClr val="tx1"/>
          </a:solidFill>
          <a:ln>
            <a:solidFill>
              <a:schemeClr val="bg1"/>
            </a:solidFill>
          </a:ln>
        </p:spPr>
        <p:txBody>
          <a:bodyPr wrap="none" rtlCol="0">
            <a:spAutoFit/>
          </a:bodyPr>
          <a:lstStyle/>
          <a:p>
            <a:r>
              <a:rPr lang="en-US" b="1" dirty="0">
                <a:solidFill>
                  <a:schemeClr val="bg1"/>
                </a:solidFill>
              </a:rPr>
              <a:t>12</a:t>
            </a:r>
            <a:r>
              <a:rPr lang="en-US" b="1" dirty="0"/>
              <a:t> </a:t>
            </a:r>
            <a:r>
              <a:rPr lang="en-US" b="1" dirty="0">
                <a:solidFill>
                  <a:schemeClr val="bg1"/>
                </a:solidFill>
              </a:rPr>
              <a:t>mm</a:t>
            </a:r>
          </a:p>
        </p:txBody>
      </p:sp>
      <p:graphicFrame>
        <p:nvGraphicFramePr>
          <p:cNvPr id="11" name="Table 10">
            <a:extLst>
              <a:ext uri="{FF2B5EF4-FFF2-40B4-BE49-F238E27FC236}">
                <a16:creationId xmlns:a16="http://schemas.microsoft.com/office/drawing/2014/main" id="{0043906E-0D86-2943-A0B6-C53256BB3509}"/>
              </a:ext>
            </a:extLst>
          </p:cNvPr>
          <p:cNvGraphicFramePr>
            <a:graphicFrameLocks noGrp="1"/>
          </p:cNvGraphicFramePr>
          <p:nvPr>
            <p:extLst>
              <p:ext uri="{D42A27DB-BD31-4B8C-83A1-F6EECF244321}">
                <p14:modId xmlns:p14="http://schemas.microsoft.com/office/powerpoint/2010/main" val="47792902"/>
              </p:ext>
            </p:extLst>
          </p:nvPr>
        </p:nvGraphicFramePr>
        <p:xfrm>
          <a:off x="7033677" y="2359094"/>
          <a:ext cx="4978518" cy="2804160"/>
        </p:xfrm>
        <a:graphic>
          <a:graphicData uri="http://schemas.openxmlformats.org/drawingml/2006/table">
            <a:tbl>
              <a:tblPr/>
              <a:tblGrid>
                <a:gridCol w="1659506">
                  <a:extLst>
                    <a:ext uri="{9D8B030D-6E8A-4147-A177-3AD203B41FA5}">
                      <a16:colId xmlns:a16="http://schemas.microsoft.com/office/drawing/2014/main" val="236401206"/>
                    </a:ext>
                  </a:extLst>
                </a:gridCol>
                <a:gridCol w="1659506">
                  <a:extLst>
                    <a:ext uri="{9D8B030D-6E8A-4147-A177-3AD203B41FA5}">
                      <a16:colId xmlns:a16="http://schemas.microsoft.com/office/drawing/2014/main" val="303246814"/>
                    </a:ext>
                  </a:extLst>
                </a:gridCol>
                <a:gridCol w="1659506">
                  <a:extLst>
                    <a:ext uri="{9D8B030D-6E8A-4147-A177-3AD203B41FA5}">
                      <a16:colId xmlns:a16="http://schemas.microsoft.com/office/drawing/2014/main" val="352309741"/>
                    </a:ext>
                  </a:extLst>
                </a:gridCol>
              </a:tblGrid>
              <a:tr h="256486">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Egg Diameter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Yolk Diameter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Eye Spot Length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3395477"/>
                  </a:ext>
                </a:extLst>
              </a:tr>
              <a:tr h="633671">
                <a:tc>
                  <a:txBody>
                    <a:bodyPr/>
                    <a:lstStyle/>
                    <a:p>
                      <a:pPr algn="ctr" fontAlgn="t"/>
                      <a:r>
                        <a:rPr lang="en-US" sz="4400" dirty="0">
                          <a:effectLst/>
                        </a:rPr>
                        <a:t>30mm</a:t>
                      </a:r>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fontAlgn="t"/>
                      <a:r>
                        <a:rPr lang="en-US" sz="4400" dirty="0">
                          <a:effectLst/>
                        </a:rPr>
                        <a:t>12mm</a:t>
                      </a:r>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fontAlgn="t"/>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0058681"/>
                  </a:ext>
                </a:extLst>
              </a:tr>
            </a:tbl>
          </a:graphicData>
        </a:graphic>
      </p:graphicFrame>
      <p:sp>
        <p:nvSpPr>
          <p:cNvPr id="13" name="TextBox 12">
            <a:extLst>
              <a:ext uri="{FF2B5EF4-FFF2-40B4-BE49-F238E27FC236}">
                <a16:creationId xmlns:a16="http://schemas.microsoft.com/office/drawing/2014/main" id="{BE2E1E0A-D1B8-B646-BDD7-697E092070EC}"/>
              </a:ext>
            </a:extLst>
          </p:cNvPr>
          <p:cNvSpPr txBox="1"/>
          <p:nvPr/>
        </p:nvSpPr>
        <p:spPr>
          <a:xfrm>
            <a:off x="556320" y="5987683"/>
            <a:ext cx="6381854"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Tree>
    <p:extLst>
      <p:ext uri="{BB962C8B-B14F-4D97-AF65-F5344CB8AC3E}">
        <p14:creationId xmlns:p14="http://schemas.microsoft.com/office/powerpoint/2010/main" val="961897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19370CD-F99B-B94A-A0C8-38AB1EDC9F89}"/>
              </a:ext>
            </a:extLst>
          </p:cNvPr>
          <p:cNvPicPr>
            <a:picLocks noChangeAspect="1"/>
          </p:cNvPicPr>
          <p:nvPr/>
        </p:nvPicPr>
        <p:blipFill>
          <a:blip r:embed="rId3"/>
          <a:stretch>
            <a:fillRect/>
          </a:stretch>
        </p:blipFill>
        <p:spPr>
          <a:xfrm>
            <a:off x="2905073" y="1557511"/>
            <a:ext cx="6381854" cy="4796818"/>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114849"/>
            <a:ext cx="10515600" cy="1325563"/>
          </a:xfrm>
        </p:spPr>
        <p:txBody>
          <a:bodyPr/>
          <a:lstStyle/>
          <a:p>
            <a:pPr algn="ctr"/>
            <a:r>
              <a:rPr lang="en-US" b="1" dirty="0"/>
              <a:t>How to measure embryo features</a:t>
            </a:r>
          </a:p>
        </p:txBody>
      </p:sp>
      <p:sp>
        <p:nvSpPr>
          <p:cNvPr id="3" name="TextBox 2">
            <a:extLst>
              <a:ext uri="{FF2B5EF4-FFF2-40B4-BE49-F238E27FC236}">
                <a16:creationId xmlns:a16="http://schemas.microsoft.com/office/drawing/2014/main" id="{994F1FBB-F694-EF48-8825-8719F6315439}"/>
              </a:ext>
            </a:extLst>
          </p:cNvPr>
          <p:cNvSpPr txBox="1"/>
          <p:nvPr/>
        </p:nvSpPr>
        <p:spPr>
          <a:xfrm>
            <a:off x="9397764" y="4738549"/>
            <a:ext cx="2378600" cy="1754326"/>
          </a:xfrm>
          <a:prstGeom prst="rect">
            <a:avLst/>
          </a:prstGeom>
          <a:noFill/>
        </p:spPr>
        <p:txBody>
          <a:bodyPr wrap="square" rtlCol="0">
            <a:spAutoFit/>
          </a:bodyPr>
          <a:lstStyle/>
          <a:p>
            <a:r>
              <a:rPr lang="en-US" dirty="0"/>
              <a:t>*For egg diameter </a:t>
            </a:r>
          </a:p>
          <a:p>
            <a:r>
              <a:rPr lang="en-US" dirty="0"/>
              <a:t>and eye-spot diameter, measure the longest distance. For yolk size, measure the shortest distance.</a:t>
            </a:r>
          </a:p>
        </p:txBody>
      </p:sp>
      <p:cxnSp>
        <p:nvCxnSpPr>
          <p:cNvPr id="6" name="Straight Connector 5">
            <a:extLst>
              <a:ext uri="{FF2B5EF4-FFF2-40B4-BE49-F238E27FC236}">
                <a16:creationId xmlns:a16="http://schemas.microsoft.com/office/drawing/2014/main" id="{BF9042A7-B714-3D43-B36D-ACF7170E2056}"/>
              </a:ext>
            </a:extLst>
          </p:cNvPr>
          <p:cNvCxnSpPr>
            <a:cxnSpLocks/>
          </p:cNvCxnSpPr>
          <p:nvPr/>
        </p:nvCxnSpPr>
        <p:spPr>
          <a:xfrm flipV="1">
            <a:off x="5029200" y="3117273"/>
            <a:ext cx="623455" cy="623454"/>
          </a:xfrm>
          <a:prstGeom prst="line">
            <a:avLst/>
          </a:prstGeom>
          <a:ln w="57150">
            <a:solidFill>
              <a:srgbClr val="FF0000"/>
            </a:solidFill>
            <a:prstDash val="sysDot"/>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3435CE0-CEB1-A148-80A2-913F8992AA0E}"/>
              </a:ext>
            </a:extLst>
          </p:cNvPr>
          <p:cNvSpPr txBox="1"/>
          <p:nvPr/>
        </p:nvSpPr>
        <p:spPr>
          <a:xfrm>
            <a:off x="263237" y="2024630"/>
            <a:ext cx="2406309" cy="3416320"/>
          </a:xfrm>
          <a:prstGeom prst="rect">
            <a:avLst/>
          </a:prstGeom>
          <a:noFill/>
        </p:spPr>
        <p:txBody>
          <a:bodyPr wrap="square" rtlCol="0">
            <a:spAutoFit/>
          </a:bodyPr>
          <a:lstStyle/>
          <a:p>
            <a:r>
              <a:rPr lang="en-US" dirty="0"/>
              <a:t>To measure a feature, place a ruler along it and record the length to the nearest millimeter. The dotted lines in the image represent where you would place your ruler to measure egg (yellow), yolk (blue), and eye spot (red) diameter. </a:t>
            </a:r>
          </a:p>
        </p:txBody>
      </p:sp>
      <p:sp>
        <p:nvSpPr>
          <p:cNvPr id="9" name="TextBox 8">
            <a:extLst>
              <a:ext uri="{FF2B5EF4-FFF2-40B4-BE49-F238E27FC236}">
                <a16:creationId xmlns:a16="http://schemas.microsoft.com/office/drawing/2014/main" id="{27845D77-EF6A-764A-834C-7CBEB4273A6E}"/>
              </a:ext>
            </a:extLst>
          </p:cNvPr>
          <p:cNvSpPr txBox="1"/>
          <p:nvPr/>
        </p:nvSpPr>
        <p:spPr>
          <a:xfrm>
            <a:off x="2905073" y="6077330"/>
            <a:ext cx="6381854"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Tree>
    <p:extLst>
      <p:ext uri="{BB962C8B-B14F-4D97-AF65-F5344CB8AC3E}">
        <p14:creationId xmlns:p14="http://schemas.microsoft.com/office/powerpoint/2010/main" val="1723642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19370CD-F99B-B94A-A0C8-38AB1EDC9F89}"/>
              </a:ext>
            </a:extLst>
          </p:cNvPr>
          <p:cNvPicPr>
            <a:picLocks noChangeAspect="1"/>
          </p:cNvPicPr>
          <p:nvPr/>
        </p:nvPicPr>
        <p:blipFill>
          <a:blip r:embed="rId3"/>
          <a:stretch>
            <a:fillRect/>
          </a:stretch>
        </p:blipFill>
        <p:spPr>
          <a:xfrm>
            <a:off x="448744" y="1503723"/>
            <a:ext cx="6381854" cy="4796818"/>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838200" y="61061"/>
            <a:ext cx="10515600" cy="1325563"/>
          </a:xfrm>
        </p:spPr>
        <p:txBody>
          <a:bodyPr/>
          <a:lstStyle/>
          <a:p>
            <a:pPr algn="ctr"/>
            <a:r>
              <a:rPr lang="en-US" b="1" dirty="0"/>
              <a:t>How to measure embryo features</a:t>
            </a:r>
          </a:p>
        </p:txBody>
      </p:sp>
      <p:cxnSp>
        <p:nvCxnSpPr>
          <p:cNvPr id="6" name="Straight Connector 5">
            <a:extLst>
              <a:ext uri="{FF2B5EF4-FFF2-40B4-BE49-F238E27FC236}">
                <a16:creationId xmlns:a16="http://schemas.microsoft.com/office/drawing/2014/main" id="{BF9042A7-B714-3D43-B36D-ACF7170E2056}"/>
              </a:ext>
            </a:extLst>
          </p:cNvPr>
          <p:cNvCxnSpPr>
            <a:cxnSpLocks/>
          </p:cNvCxnSpPr>
          <p:nvPr/>
        </p:nvCxnSpPr>
        <p:spPr>
          <a:xfrm flipV="1">
            <a:off x="2572871" y="3063485"/>
            <a:ext cx="623455" cy="623454"/>
          </a:xfrm>
          <a:prstGeom prst="line">
            <a:avLst/>
          </a:prstGeom>
          <a:ln w="76200">
            <a:solidFill>
              <a:srgbClr val="FF0000"/>
            </a:solidFill>
            <a:prstDash val="sysDot"/>
          </a:ln>
        </p:spPr>
        <p:style>
          <a:lnRef idx="1">
            <a:schemeClr val="accent1"/>
          </a:lnRef>
          <a:fillRef idx="0">
            <a:schemeClr val="accent1"/>
          </a:fillRef>
          <a:effectRef idx="0">
            <a:schemeClr val="accent1"/>
          </a:effectRef>
          <a:fontRef idx="minor">
            <a:schemeClr val="tx1"/>
          </a:fontRef>
        </p:style>
      </p:cxnSp>
      <p:sp>
        <p:nvSpPr>
          <p:cNvPr id="9" name="Right Brace 8">
            <a:extLst>
              <a:ext uri="{FF2B5EF4-FFF2-40B4-BE49-F238E27FC236}">
                <a16:creationId xmlns:a16="http://schemas.microsoft.com/office/drawing/2014/main" id="{D7E19E72-6E68-794B-B796-A667010F95AB}"/>
              </a:ext>
            </a:extLst>
          </p:cNvPr>
          <p:cNvSpPr/>
          <p:nvPr/>
        </p:nvSpPr>
        <p:spPr>
          <a:xfrm rot="2645995">
            <a:off x="2813856" y="3325045"/>
            <a:ext cx="668134" cy="723788"/>
          </a:xfrm>
          <a:prstGeom prst="rightBrace">
            <a:avLst>
              <a:gd name="adj1" fmla="val 8333"/>
              <a:gd name="adj2" fmla="val 51367"/>
            </a:avLst>
          </a:prstGeom>
          <a:noFill/>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9">
            <a:extLst>
              <a:ext uri="{FF2B5EF4-FFF2-40B4-BE49-F238E27FC236}">
                <a16:creationId xmlns:a16="http://schemas.microsoft.com/office/drawing/2014/main" id="{1CB4B7AC-0FA9-3B4E-B8BF-F25708FF45DE}"/>
              </a:ext>
            </a:extLst>
          </p:cNvPr>
          <p:cNvSpPr txBox="1"/>
          <p:nvPr/>
        </p:nvSpPr>
        <p:spPr>
          <a:xfrm>
            <a:off x="3299621" y="3994641"/>
            <a:ext cx="729687" cy="369332"/>
          </a:xfrm>
          <a:prstGeom prst="rect">
            <a:avLst/>
          </a:prstGeom>
          <a:solidFill>
            <a:schemeClr val="tx1"/>
          </a:solidFill>
          <a:ln>
            <a:solidFill>
              <a:schemeClr val="bg1"/>
            </a:solidFill>
          </a:ln>
        </p:spPr>
        <p:txBody>
          <a:bodyPr wrap="none" rtlCol="0">
            <a:spAutoFit/>
          </a:bodyPr>
          <a:lstStyle/>
          <a:p>
            <a:r>
              <a:rPr lang="en-US" b="1" dirty="0">
                <a:solidFill>
                  <a:schemeClr val="bg1"/>
                </a:solidFill>
              </a:rPr>
              <a:t>5</a:t>
            </a:r>
            <a:r>
              <a:rPr lang="en-US" b="1" dirty="0"/>
              <a:t> </a:t>
            </a:r>
            <a:r>
              <a:rPr lang="en-US" b="1" dirty="0">
                <a:solidFill>
                  <a:schemeClr val="bg1"/>
                </a:solidFill>
              </a:rPr>
              <a:t>mm</a:t>
            </a:r>
          </a:p>
        </p:txBody>
      </p:sp>
      <p:graphicFrame>
        <p:nvGraphicFramePr>
          <p:cNvPr id="11" name="Table 10">
            <a:extLst>
              <a:ext uri="{FF2B5EF4-FFF2-40B4-BE49-F238E27FC236}">
                <a16:creationId xmlns:a16="http://schemas.microsoft.com/office/drawing/2014/main" id="{A867896D-D6E2-8B45-A451-7A9ACC43E8A8}"/>
              </a:ext>
            </a:extLst>
          </p:cNvPr>
          <p:cNvGraphicFramePr>
            <a:graphicFrameLocks noGrp="1"/>
          </p:cNvGraphicFramePr>
          <p:nvPr>
            <p:extLst>
              <p:ext uri="{D42A27DB-BD31-4B8C-83A1-F6EECF244321}">
                <p14:modId xmlns:p14="http://schemas.microsoft.com/office/powerpoint/2010/main" val="792629704"/>
              </p:ext>
            </p:extLst>
          </p:nvPr>
        </p:nvGraphicFramePr>
        <p:xfrm>
          <a:off x="7033677" y="2359094"/>
          <a:ext cx="4978518" cy="2804160"/>
        </p:xfrm>
        <a:graphic>
          <a:graphicData uri="http://schemas.openxmlformats.org/drawingml/2006/table">
            <a:tbl>
              <a:tblPr/>
              <a:tblGrid>
                <a:gridCol w="1659506">
                  <a:extLst>
                    <a:ext uri="{9D8B030D-6E8A-4147-A177-3AD203B41FA5}">
                      <a16:colId xmlns:a16="http://schemas.microsoft.com/office/drawing/2014/main" val="236401206"/>
                    </a:ext>
                  </a:extLst>
                </a:gridCol>
                <a:gridCol w="1659506">
                  <a:extLst>
                    <a:ext uri="{9D8B030D-6E8A-4147-A177-3AD203B41FA5}">
                      <a16:colId xmlns:a16="http://schemas.microsoft.com/office/drawing/2014/main" val="303246814"/>
                    </a:ext>
                  </a:extLst>
                </a:gridCol>
                <a:gridCol w="1659506">
                  <a:extLst>
                    <a:ext uri="{9D8B030D-6E8A-4147-A177-3AD203B41FA5}">
                      <a16:colId xmlns:a16="http://schemas.microsoft.com/office/drawing/2014/main" val="352309741"/>
                    </a:ext>
                  </a:extLst>
                </a:gridCol>
              </a:tblGrid>
              <a:tr h="256486">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Egg Diameter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Yolk Diameter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Eye Spot Length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3395477"/>
                  </a:ext>
                </a:extLst>
              </a:tr>
              <a:tr h="633671">
                <a:tc>
                  <a:txBody>
                    <a:bodyPr/>
                    <a:lstStyle/>
                    <a:p>
                      <a:pPr algn="ctr" fontAlgn="t"/>
                      <a:r>
                        <a:rPr lang="en-US" sz="4400" dirty="0">
                          <a:effectLst/>
                        </a:rPr>
                        <a:t>30mm</a:t>
                      </a:r>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fontAlgn="t"/>
                      <a:r>
                        <a:rPr lang="en-US" sz="4400" dirty="0">
                          <a:effectLst/>
                        </a:rPr>
                        <a:t>12mm</a:t>
                      </a:r>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fontAlgn="t"/>
                      <a:r>
                        <a:rPr lang="en-US" sz="4400" dirty="0">
                          <a:effectLst/>
                        </a:rPr>
                        <a:t>5mm</a:t>
                      </a:r>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0058681"/>
                  </a:ext>
                </a:extLst>
              </a:tr>
            </a:tbl>
          </a:graphicData>
        </a:graphic>
      </p:graphicFrame>
      <p:sp>
        <p:nvSpPr>
          <p:cNvPr id="12" name="TextBox 11">
            <a:extLst>
              <a:ext uri="{FF2B5EF4-FFF2-40B4-BE49-F238E27FC236}">
                <a16:creationId xmlns:a16="http://schemas.microsoft.com/office/drawing/2014/main" id="{1ED54770-C842-9940-9B5F-873540D8B9A3}"/>
              </a:ext>
            </a:extLst>
          </p:cNvPr>
          <p:cNvSpPr txBox="1"/>
          <p:nvPr/>
        </p:nvSpPr>
        <p:spPr>
          <a:xfrm>
            <a:off x="448744" y="6010635"/>
            <a:ext cx="6381854" cy="276999"/>
          </a:xfrm>
          <a:prstGeom prst="rect">
            <a:avLst/>
          </a:prstGeom>
          <a:solidFill>
            <a:schemeClr val="bg1">
              <a:alpha val="65000"/>
            </a:schemeClr>
          </a:solidFill>
          <a:ln>
            <a:noFill/>
          </a:ln>
        </p:spPr>
        <p:txBody>
          <a:bodyPr wrap="square" rtlCol="0">
            <a:spAutoFit/>
          </a:bodyPr>
          <a:lstStyle/>
          <a:p>
            <a:pPr algn="r"/>
            <a:r>
              <a:rPr lang="en-US" sz="1200" dirty="0"/>
              <a:t>Image Credit: Abigail Sisti</a:t>
            </a:r>
          </a:p>
        </p:txBody>
      </p:sp>
    </p:spTree>
    <p:extLst>
      <p:ext uri="{BB962C8B-B14F-4D97-AF65-F5344CB8AC3E}">
        <p14:creationId xmlns:p14="http://schemas.microsoft.com/office/powerpoint/2010/main" val="2752542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19370CD-F99B-B94A-A0C8-38AB1EDC9F89}"/>
              </a:ext>
            </a:extLst>
          </p:cNvPr>
          <p:cNvPicPr>
            <a:picLocks noChangeAspect="1"/>
          </p:cNvPicPr>
          <p:nvPr/>
        </p:nvPicPr>
        <p:blipFill>
          <a:blip r:embed="rId3"/>
          <a:stretch>
            <a:fillRect/>
          </a:stretch>
        </p:blipFill>
        <p:spPr>
          <a:xfrm>
            <a:off x="8040492" y="480575"/>
            <a:ext cx="3744762" cy="2814690"/>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1274630" y="-151212"/>
            <a:ext cx="10515600" cy="1325563"/>
          </a:xfrm>
        </p:spPr>
        <p:txBody>
          <a:bodyPr/>
          <a:lstStyle/>
          <a:p>
            <a:pPr algn="ctr"/>
            <a:r>
              <a:rPr lang="en-US" b="1" dirty="0"/>
              <a:t>How to calculate radius</a:t>
            </a:r>
          </a:p>
        </p:txBody>
      </p:sp>
      <p:graphicFrame>
        <p:nvGraphicFramePr>
          <p:cNvPr id="11" name="Table 10">
            <a:extLst>
              <a:ext uri="{FF2B5EF4-FFF2-40B4-BE49-F238E27FC236}">
                <a16:creationId xmlns:a16="http://schemas.microsoft.com/office/drawing/2014/main" id="{A867896D-D6E2-8B45-A451-7A9ACC43E8A8}"/>
              </a:ext>
            </a:extLst>
          </p:cNvPr>
          <p:cNvGraphicFramePr>
            <a:graphicFrameLocks noGrp="1"/>
          </p:cNvGraphicFramePr>
          <p:nvPr>
            <p:extLst>
              <p:ext uri="{D42A27DB-BD31-4B8C-83A1-F6EECF244321}">
                <p14:modId xmlns:p14="http://schemas.microsoft.com/office/powerpoint/2010/main" val="2331349400"/>
              </p:ext>
            </p:extLst>
          </p:nvPr>
        </p:nvGraphicFramePr>
        <p:xfrm>
          <a:off x="4840941" y="3728896"/>
          <a:ext cx="7153836" cy="3017045"/>
        </p:xfrm>
        <a:graphic>
          <a:graphicData uri="http://schemas.openxmlformats.org/drawingml/2006/table">
            <a:tbl>
              <a:tblPr/>
              <a:tblGrid>
                <a:gridCol w="1788459">
                  <a:extLst>
                    <a:ext uri="{9D8B030D-6E8A-4147-A177-3AD203B41FA5}">
                      <a16:colId xmlns:a16="http://schemas.microsoft.com/office/drawing/2014/main" val="236401206"/>
                    </a:ext>
                  </a:extLst>
                </a:gridCol>
                <a:gridCol w="1788459">
                  <a:extLst>
                    <a:ext uri="{9D8B030D-6E8A-4147-A177-3AD203B41FA5}">
                      <a16:colId xmlns:a16="http://schemas.microsoft.com/office/drawing/2014/main" val="303246814"/>
                    </a:ext>
                  </a:extLst>
                </a:gridCol>
                <a:gridCol w="1788459">
                  <a:extLst>
                    <a:ext uri="{9D8B030D-6E8A-4147-A177-3AD203B41FA5}">
                      <a16:colId xmlns:a16="http://schemas.microsoft.com/office/drawing/2014/main" val="352309741"/>
                    </a:ext>
                  </a:extLst>
                </a:gridCol>
                <a:gridCol w="1788459">
                  <a:extLst>
                    <a:ext uri="{9D8B030D-6E8A-4147-A177-3AD203B41FA5}">
                      <a16:colId xmlns:a16="http://schemas.microsoft.com/office/drawing/2014/main" val="39791044"/>
                    </a:ext>
                  </a:extLst>
                </a:gridCol>
              </a:tblGrid>
              <a:tr h="1475729">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Egg Diameter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800" b="1" i="0" u="none" strike="noStrike" dirty="0">
                          <a:solidFill>
                            <a:srgbClr val="000000"/>
                          </a:solidFill>
                          <a:effectLst/>
                          <a:latin typeface="Calibri" panose="020F0502020204030204" pitchFamily="34" charset="0"/>
                        </a:rPr>
                        <a:t>Yolk Diameter (mm)</a:t>
                      </a: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800" b="1" i="0" u="none" strike="noStrike" dirty="0">
                          <a:solidFill>
                            <a:schemeClr val="bg1"/>
                          </a:solidFill>
                          <a:effectLst/>
                          <a:latin typeface="Calibri" panose="020F0502020204030204" pitchFamily="34" charset="0"/>
                        </a:rPr>
                        <a:t>Yolk Radius (mm)</a:t>
                      </a:r>
                      <a:endParaRPr lang="en-US" sz="4400" dirty="0">
                        <a:solidFill>
                          <a:schemeClr val="bg1"/>
                        </a:solidFill>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800" b="1" dirty="0">
                          <a:solidFill>
                            <a:schemeClr val="bg1"/>
                          </a:solidFill>
                          <a:effectLst/>
                        </a:rPr>
                        <a:t>Egg Radius (mm)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3395477"/>
                  </a:ext>
                </a:extLst>
              </a:tr>
              <a:tr h="1541316">
                <a:tc>
                  <a:txBody>
                    <a:bodyPr/>
                    <a:lstStyle/>
                    <a:p>
                      <a:pPr algn="ctr" fontAlgn="t"/>
                      <a:r>
                        <a:rPr lang="en-US" sz="4400" dirty="0">
                          <a:effectLst/>
                        </a:rPr>
                        <a:t>30mm</a:t>
                      </a:r>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fontAlgn="t"/>
                      <a:r>
                        <a:rPr lang="en-US" sz="4400" dirty="0">
                          <a:effectLst/>
                        </a:rPr>
                        <a:t>12mm</a:t>
                      </a:r>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fontAlgn="t"/>
                      <a:r>
                        <a:rPr lang="en-US" sz="4400" dirty="0">
                          <a:effectLst/>
                        </a:rPr>
                        <a:t>6mm</a:t>
                      </a:r>
                      <a:br>
                        <a:rPr lang="en-US" sz="4400" dirty="0">
                          <a:effectLst/>
                        </a:rPr>
                      </a:br>
                      <a:endParaRPr lang="en-US" sz="44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fontAlgn="t"/>
                      <a:r>
                        <a:rPr lang="en-US" sz="4400" dirty="0">
                          <a:effectLst/>
                        </a:rPr>
                        <a:t>15mm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0058681"/>
                  </a:ext>
                </a:extLst>
              </a:tr>
            </a:tbl>
          </a:graphicData>
        </a:graphic>
      </p:graphicFrame>
      <p:sp>
        <p:nvSpPr>
          <p:cNvPr id="3" name="AutoShape 2">
            <a:extLst>
              <a:ext uri="{FF2B5EF4-FFF2-40B4-BE49-F238E27FC236}">
                <a16:creationId xmlns:a16="http://schemas.microsoft.com/office/drawing/2014/main" id="{B861979F-4C5D-C646-8798-6FA03CDDA585}"/>
              </a:ext>
            </a:extLst>
          </p:cNvPr>
          <p:cNvSpPr>
            <a:spLocks noChangeAspect="1" noChangeArrowheads="1"/>
          </p:cNvSpPr>
          <p:nvPr/>
        </p:nvSpPr>
        <p:spPr bwMode="auto">
          <a:xfrm>
            <a:off x="4695416" y="2983454"/>
            <a:ext cx="2209800" cy="914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58DDAA49-3A6A-6B40-9FEA-EC8D4EECFC89}"/>
                  </a:ext>
                </a:extLst>
              </p:cNvPr>
              <p:cNvSpPr txBox="1"/>
              <p:nvPr/>
            </p:nvSpPr>
            <p:spPr>
              <a:xfrm>
                <a:off x="154173" y="3825142"/>
                <a:ext cx="4541243" cy="8066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1" i="1" smtClean="0">
                          <a:latin typeface="Cambria Math" panose="02040503050406030204" pitchFamily="18" charset="0"/>
                        </a:rPr>
                        <m:t>𝒓</m:t>
                      </m:r>
                      <m:r>
                        <a:rPr lang="en-US" sz="2800" b="1" i="1" smtClean="0">
                          <a:latin typeface="Cambria Math" panose="02040503050406030204" pitchFamily="18" charset="0"/>
                        </a:rPr>
                        <m:t>(</m:t>
                      </m:r>
                      <m:r>
                        <a:rPr lang="en-US" sz="2800" b="1" i="1" smtClean="0">
                          <a:latin typeface="Cambria Math" panose="02040503050406030204" pitchFamily="18" charset="0"/>
                        </a:rPr>
                        <m:t>𝒆𝒈𝒈</m:t>
                      </m:r>
                      <m:r>
                        <a:rPr lang="en-US" sz="2800" b="1" i="1" smtClean="0">
                          <a:latin typeface="Cambria Math" panose="02040503050406030204" pitchFamily="18" charset="0"/>
                        </a:rPr>
                        <m:t>)= </m:t>
                      </m:r>
                      <m:f>
                        <m:fPr>
                          <m:ctrlPr>
                            <a:rPr lang="en-US" sz="2800" b="1" i="1" smtClean="0">
                              <a:latin typeface="Cambria Math" panose="02040503050406030204" pitchFamily="18" charset="0"/>
                            </a:rPr>
                          </m:ctrlPr>
                        </m:fPr>
                        <m:num>
                          <m:r>
                            <a:rPr lang="en-US" sz="2800" b="1" i="1" smtClean="0">
                              <a:latin typeface="Cambria Math" panose="02040503050406030204" pitchFamily="18" charset="0"/>
                            </a:rPr>
                            <m:t>𝟑𝟎</m:t>
                          </m:r>
                          <m:r>
                            <a:rPr lang="en-US" sz="2800" b="1" i="1" smtClean="0">
                              <a:latin typeface="Cambria Math" panose="02040503050406030204" pitchFamily="18" charset="0"/>
                            </a:rPr>
                            <m:t> </m:t>
                          </m:r>
                          <m:r>
                            <a:rPr lang="en-US" sz="2800" b="1" i="1" smtClean="0">
                              <a:latin typeface="Cambria Math" panose="02040503050406030204" pitchFamily="18" charset="0"/>
                            </a:rPr>
                            <m:t>𝒎𝒎</m:t>
                          </m:r>
                        </m:num>
                        <m:den>
                          <m:r>
                            <a:rPr lang="en-US" sz="2800" b="1" i="1" smtClean="0">
                              <a:latin typeface="Cambria Math" panose="02040503050406030204" pitchFamily="18" charset="0"/>
                            </a:rPr>
                            <m:t>𝟐</m:t>
                          </m:r>
                        </m:den>
                      </m:f>
                      <m:r>
                        <a:rPr lang="en-US" sz="2800" b="1" i="1" smtClean="0">
                          <a:latin typeface="Cambria Math" panose="02040503050406030204" pitchFamily="18" charset="0"/>
                        </a:rPr>
                        <m:t>=</m:t>
                      </m:r>
                      <m:r>
                        <a:rPr lang="en-US" sz="2800" b="1" i="1" smtClean="0">
                          <a:latin typeface="Cambria Math" panose="02040503050406030204" pitchFamily="18" charset="0"/>
                        </a:rPr>
                        <m:t>𝟏𝟓</m:t>
                      </m:r>
                      <m:r>
                        <a:rPr lang="en-US" sz="2800" b="1" i="1" smtClean="0">
                          <a:latin typeface="Cambria Math" panose="02040503050406030204" pitchFamily="18" charset="0"/>
                        </a:rPr>
                        <m:t>𝒎𝒎</m:t>
                      </m:r>
                    </m:oMath>
                  </m:oMathPara>
                </a14:m>
                <a:endParaRPr lang="en-US" sz="2800" b="1" dirty="0"/>
              </a:p>
            </p:txBody>
          </p:sp>
        </mc:Choice>
        <mc:Fallback xmlns="">
          <p:sp>
            <p:nvSpPr>
              <p:cNvPr id="14" name="TextBox 13">
                <a:extLst>
                  <a:ext uri="{FF2B5EF4-FFF2-40B4-BE49-F238E27FC236}">
                    <a16:creationId xmlns:a16="http://schemas.microsoft.com/office/drawing/2014/main" id="{58DDAA49-3A6A-6B40-9FEA-EC8D4EECFC89}"/>
                  </a:ext>
                </a:extLst>
              </p:cNvPr>
              <p:cNvSpPr txBox="1">
                <a:spLocks noRot="1" noChangeAspect="1" noMove="1" noResize="1" noEditPoints="1" noAdjustHandles="1" noChangeArrowheads="1" noChangeShapeType="1" noTextEdit="1"/>
              </p:cNvSpPr>
              <p:nvPr/>
            </p:nvSpPr>
            <p:spPr>
              <a:xfrm>
                <a:off x="154173" y="3825142"/>
                <a:ext cx="4541243" cy="806631"/>
              </a:xfrm>
              <a:prstGeom prst="rect">
                <a:avLst/>
              </a:prstGeom>
              <a:blipFill>
                <a:blip r:embed="rId4"/>
                <a:stretch>
                  <a:fillRect l="-838" t="-7692" r="-1397" b="-1384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9B13F1A1-AE1E-CA4A-9D5C-86D417623AB7}"/>
                  </a:ext>
                </a:extLst>
              </p:cNvPr>
              <p:cNvSpPr txBox="1"/>
              <p:nvPr/>
            </p:nvSpPr>
            <p:spPr>
              <a:xfrm>
                <a:off x="164205" y="5072045"/>
                <a:ext cx="4416209" cy="80663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800" b="1" i="1" smtClean="0">
                          <a:latin typeface="Cambria Math" panose="02040503050406030204" pitchFamily="18" charset="0"/>
                        </a:rPr>
                        <m:t>𝒓</m:t>
                      </m:r>
                      <m:r>
                        <a:rPr lang="en-US" sz="2800" b="1" i="1" smtClean="0">
                          <a:latin typeface="Cambria Math" panose="02040503050406030204" pitchFamily="18" charset="0"/>
                        </a:rPr>
                        <m:t>(</m:t>
                      </m:r>
                      <m:r>
                        <a:rPr lang="en-US" sz="2800" b="1" i="1" smtClean="0">
                          <a:latin typeface="Cambria Math" panose="02040503050406030204" pitchFamily="18" charset="0"/>
                        </a:rPr>
                        <m:t>𝒚𝒐𝒍𝒌</m:t>
                      </m:r>
                      <m:r>
                        <a:rPr lang="en-US" sz="2800" b="1" i="1" smtClean="0">
                          <a:latin typeface="Cambria Math" panose="02040503050406030204" pitchFamily="18" charset="0"/>
                        </a:rPr>
                        <m:t>)= </m:t>
                      </m:r>
                      <m:f>
                        <m:fPr>
                          <m:ctrlPr>
                            <a:rPr lang="en-US" sz="2800" b="1" i="1" smtClean="0">
                              <a:latin typeface="Cambria Math" panose="02040503050406030204" pitchFamily="18" charset="0"/>
                            </a:rPr>
                          </m:ctrlPr>
                        </m:fPr>
                        <m:num>
                          <m:r>
                            <a:rPr lang="en-US" sz="2800" b="1" i="1" smtClean="0">
                              <a:latin typeface="Cambria Math" panose="02040503050406030204" pitchFamily="18" charset="0"/>
                            </a:rPr>
                            <m:t>𝟏𝟐</m:t>
                          </m:r>
                          <m:r>
                            <a:rPr lang="en-US" sz="2800" b="1" i="1" smtClean="0">
                              <a:latin typeface="Cambria Math" panose="02040503050406030204" pitchFamily="18" charset="0"/>
                            </a:rPr>
                            <m:t> </m:t>
                          </m:r>
                          <m:r>
                            <a:rPr lang="en-US" sz="2800" b="1" i="1" smtClean="0">
                              <a:latin typeface="Cambria Math" panose="02040503050406030204" pitchFamily="18" charset="0"/>
                            </a:rPr>
                            <m:t>𝒎𝒎</m:t>
                          </m:r>
                        </m:num>
                        <m:den>
                          <m:r>
                            <a:rPr lang="en-US" sz="2800" b="1" i="1" smtClean="0">
                              <a:latin typeface="Cambria Math" panose="02040503050406030204" pitchFamily="18" charset="0"/>
                            </a:rPr>
                            <m:t>𝟐</m:t>
                          </m:r>
                        </m:den>
                      </m:f>
                      <m:r>
                        <a:rPr lang="en-US" sz="2800" b="1" i="1" smtClean="0">
                          <a:latin typeface="Cambria Math" panose="02040503050406030204" pitchFamily="18" charset="0"/>
                        </a:rPr>
                        <m:t>=</m:t>
                      </m:r>
                      <m:r>
                        <a:rPr lang="en-US" sz="2800" b="1" i="1" smtClean="0">
                          <a:latin typeface="Cambria Math" panose="02040503050406030204" pitchFamily="18" charset="0"/>
                        </a:rPr>
                        <m:t>𝟔</m:t>
                      </m:r>
                      <m:r>
                        <a:rPr lang="en-US" sz="2800" b="1" i="1" smtClean="0">
                          <a:latin typeface="Cambria Math" panose="02040503050406030204" pitchFamily="18" charset="0"/>
                        </a:rPr>
                        <m:t>𝒎𝒎</m:t>
                      </m:r>
                    </m:oMath>
                  </m:oMathPara>
                </a14:m>
                <a:endParaRPr lang="en-US" sz="2800" b="1" dirty="0"/>
              </a:p>
            </p:txBody>
          </p:sp>
        </mc:Choice>
        <mc:Fallback xmlns="">
          <p:sp>
            <p:nvSpPr>
              <p:cNvPr id="16" name="TextBox 15">
                <a:extLst>
                  <a:ext uri="{FF2B5EF4-FFF2-40B4-BE49-F238E27FC236}">
                    <a16:creationId xmlns:a16="http://schemas.microsoft.com/office/drawing/2014/main" id="{9B13F1A1-AE1E-CA4A-9D5C-86D417623AB7}"/>
                  </a:ext>
                </a:extLst>
              </p:cNvPr>
              <p:cNvSpPr txBox="1">
                <a:spLocks noRot="1" noChangeAspect="1" noMove="1" noResize="1" noEditPoints="1" noAdjustHandles="1" noChangeArrowheads="1" noChangeShapeType="1" noTextEdit="1"/>
              </p:cNvSpPr>
              <p:nvPr/>
            </p:nvSpPr>
            <p:spPr>
              <a:xfrm>
                <a:off x="164205" y="5072045"/>
                <a:ext cx="4416209" cy="806631"/>
              </a:xfrm>
              <a:prstGeom prst="rect">
                <a:avLst/>
              </a:prstGeom>
              <a:blipFill>
                <a:blip r:embed="rId5"/>
                <a:stretch>
                  <a:fillRect l="-573" t="-9375" r="-1433" b="-14063"/>
                </a:stretch>
              </a:blipFill>
            </p:spPr>
            <p:txBody>
              <a:bodyPr/>
              <a:lstStyle/>
              <a:p>
                <a:r>
                  <a:rPr lang="en-US">
                    <a:noFill/>
                  </a:rPr>
                  <a:t> </a:t>
                </a:r>
              </a:p>
            </p:txBody>
          </p:sp>
        </mc:Fallback>
      </mc:AlternateContent>
      <p:sp>
        <p:nvSpPr>
          <p:cNvPr id="10" name="Rectangle 9">
            <a:extLst>
              <a:ext uri="{FF2B5EF4-FFF2-40B4-BE49-F238E27FC236}">
                <a16:creationId xmlns:a16="http://schemas.microsoft.com/office/drawing/2014/main" id="{2E5A254E-2534-F04D-A296-9430B8255302}"/>
              </a:ext>
            </a:extLst>
          </p:cNvPr>
          <p:cNvSpPr/>
          <p:nvPr/>
        </p:nvSpPr>
        <p:spPr>
          <a:xfrm>
            <a:off x="197224" y="1174351"/>
            <a:ext cx="5217457" cy="2554545"/>
          </a:xfrm>
          <a:prstGeom prst="rect">
            <a:avLst/>
          </a:prstGeom>
          <a:noFill/>
          <a:ln>
            <a:noFill/>
          </a:ln>
        </p:spPr>
        <p:txBody>
          <a:bodyPr wrap="square">
            <a:spAutoFit/>
          </a:bodyPr>
          <a:lstStyle/>
          <a:p>
            <a:r>
              <a:rPr lang="en-US" sz="4000" b="1" dirty="0">
                <a:solidFill>
                  <a:srgbClr val="000000"/>
                </a:solidFill>
                <a:latin typeface="Cambria Math" panose="02040503050406030204" pitchFamily="18" charset="0"/>
              </a:rPr>
              <a:t>A= </a:t>
            </a:r>
            <a:r>
              <a:rPr lang="el-GR" sz="4000" b="1" dirty="0">
                <a:solidFill>
                  <a:srgbClr val="000000"/>
                </a:solidFill>
                <a:latin typeface="Cambria Math" panose="02040503050406030204" pitchFamily="18" charset="0"/>
              </a:rPr>
              <a:t>π</a:t>
            </a:r>
            <a:r>
              <a:rPr lang="en-US" sz="4000" b="1" dirty="0">
                <a:solidFill>
                  <a:srgbClr val="000000"/>
                </a:solidFill>
                <a:latin typeface="Cambria Math" panose="02040503050406030204" pitchFamily="18" charset="0"/>
              </a:rPr>
              <a:t> *</a:t>
            </a:r>
            <a:r>
              <a:rPr lang="el-GR" sz="4000" b="1" dirty="0">
                <a:solidFill>
                  <a:srgbClr val="000000"/>
                </a:solidFill>
                <a:latin typeface="Cambria Math" panose="02040503050406030204" pitchFamily="18" charset="0"/>
              </a:rPr>
              <a:t> </a:t>
            </a:r>
            <a:r>
              <a:rPr lang="en-US" sz="4000" b="1" dirty="0">
                <a:solidFill>
                  <a:srgbClr val="000000"/>
                </a:solidFill>
                <a:latin typeface="Cambria Math" panose="02040503050406030204" pitchFamily="18" charset="0"/>
              </a:rPr>
              <a:t>r</a:t>
            </a:r>
            <a:r>
              <a:rPr lang="en-US" sz="4000" b="1" baseline="30000" dirty="0">
                <a:solidFill>
                  <a:srgbClr val="000000"/>
                </a:solidFill>
                <a:latin typeface="Cambria Math" panose="02040503050406030204" pitchFamily="18" charset="0"/>
              </a:rPr>
              <a:t>2</a:t>
            </a:r>
          </a:p>
          <a:p>
            <a:endParaRPr lang="en-US" sz="4000" b="1" dirty="0">
              <a:solidFill>
                <a:srgbClr val="000000"/>
              </a:solidFill>
              <a:latin typeface="Cambria Math" panose="02040503050406030204" pitchFamily="18" charset="0"/>
            </a:endParaRPr>
          </a:p>
          <a:p>
            <a:br>
              <a:rPr lang="en-US" sz="4000" b="1" dirty="0"/>
            </a:br>
            <a:endParaRPr lang="en-US" sz="4000" b="1" dirty="0"/>
          </a:p>
        </p:txBody>
      </p:sp>
      <p:sp>
        <p:nvSpPr>
          <p:cNvPr id="13" name="TextBox 12">
            <a:extLst>
              <a:ext uri="{FF2B5EF4-FFF2-40B4-BE49-F238E27FC236}">
                <a16:creationId xmlns:a16="http://schemas.microsoft.com/office/drawing/2014/main" id="{4DAB73DF-2A02-244D-8F76-BACFB95065B9}"/>
              </a:ext>
            </a:extLst>
          </p:cNvPr>
          <p:cNvSpPr txBox="1"/>
          <p:nvPr/>
        </p:nvSpPr>
        <p:spPr>
          <a:xfrm>
            <a:off x="197224" y="2096598"/>
            <a:ext cx="3859262" cy="1569660"/>
          </a:xfrm>
          <a:prstGeom prst="rect">
            <a:avLst/>
          </a:prstGeom>
          <a:noFill/>
        </p:spPr>
        <p:txBody>
          <a:bodyPr wrap="none" rtlCol="0">
            <a:spAutoFit/>
          </a:bodyPr>
          <a:lstStyle/>
          <a:p>
            <a:r>
              <a:rPr lang="en-US" sz="2400" b="1" dirty="0">
                <a:solidFill>
                  <a:srgbClr val="000000"/>
                </a:solidFill>
                <a:latin typeface="Calibri" panose="020F0502020204030204" pitchFamily="34" charset="0"/>
              </a:rPr>
              <a:t>A = Area</a:t>
            </a:r>
          </a:p>
          <a:p>
            <a:r>
              <a:rPr lang="en-US" sz="2400" b="1" dirty="0">
                <a:solidFill>
                  <a:srgbClr val="000000"/>
                </a:solidFill>
                <a:latin typeface="Calibri" panose="020F0502020204030204" pitchFamily="34" charset="0"/>
              </a:rPr>
              <a:t>r = radius</a:t>
            </a:r>
          </a:p>
          <a:p>
            <a:pPr marL="742950" lvl="1" indent="-285750">
              <a:buFont typeface="Arial" panose="020B0604020202020204" pitchFamily="34" charset="0"/>
              <a:buChar char="•"/>
            </a:pPr>
            <a:r>
              <a:rPr lang="en-US" sz="2400" b="1" dirty="0">
                <a:solidFill>
                  <a:srgbClr val="000000"/>
                </a:solidFill>
                <a:latin typeface="Calibri" panose="020F0502020204030204" pitchFamily="34" charset="0"/>
              </a:rPr>
              <a:t>Radius = Diameter </a:t>
            </a:r>
            <a:r>
              <a:rPr lang="en-US" sz="2400" b="1" dirty="0">
                <a:solidFill>
                  <a:schemeClr val="bg1"/>
                </a:solidFill>
              </a:rPr>
              <a:t>÷</a:t>
            </a:r>
            <a:r>
              <a:rPr lang="en-US" sz="2400" b="1" dirty="0">
                <a:solidFill>
                  <a:srgbClr val="000000"/>
                </a:solidFill>
                <a:latin typeface="Calibri" panose="020F0502020204030204" pitchFamily="34" charset="0"/>
              </a:rPr>
              <a:t>  2 </a:t>
            </a:r>
            <a:endParaRPr lang="en-US" sz="2400" b="1" dirty="0"/>
          </a:p>
          <a:p>
            <a:endParaRPr lang="en-US" sz="2400" dirty="0"/>
          </a:p>
        </p:txBody>
      </p:sp>
    </p:spTree>
    <p:extLst>
      <p:ext uri="{BB962C8B-B14F-4D97-AF65-F5344CB8AC3E}">
        <p14:creationId xmlns:p14="http://schemas.microsoft.com/office/powerpoint/2010/main" val="14743740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19370CD-F99B-B94A-A0C8-38AB1EDC9F89}"/>
              </a:ext>
            </a:extLst>
          </p:cNvPr>
          <p:cNvPicPr>
            <a:picLocks noChangeAspect="1"/>
          </p:cNvPicPr>
          <p:nvPr/>
        </p:nvPicPr>
        <p:blipFill>
          <a:blip r:embed="rId3"/>
          <a:stretch>
            <a:fillRect/>
          </a:stretch>
        </p:blipFill>
        <p:spPr>
          <a:xfrm>
            <a:off x="8040492" y="576520"/>
            <a:ext cx="3744762" cy="2814690"/>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1274630" y="-151212"/>
            <a:ext cx="10515600" cy="1325563"/>
          </a:xfrm>
        </p:spPr>
        <p:txBody>
          <a:bodyPr/>
          <a:lstStyle/>
          <a:p>
            <a:pPr algn="ctr"/>
            <a:r>
              <a:rPr lang="en-US" b="1" dirty="0"/>
              <a:t>How to calculate egg area</a:t>
            </a:r>
          </a:p>
        </p:txBody>
      </p:sp>
      <p:graphicFrame>
        <p:nvGraphicFramePr>
          <p:cNvPr id="11" name="Table 10">
            <a:extLst>
              <a:ext uri="{FF2B5EF4-FFF2-40B4-BE49-F238E27FC236}">
                <a16:creationId xmlns:a16="http://schemas.microsoft.com/office/drawing/2014/main" id="{A867896D-D6E2-8B45-A451-7A9ACC43E8A8}"/>
              </a:ext>
            </a:extLst>
          </p:cNvPr>
          <p:cNvGraphicFramePr>
            <a:graphicFrameLocks noGrp="1"/>
          </p:cNvGraphicFramePr>
          <p:nvPr>
            <p:extLst>
              <p:ext uri="{D42A27DB-BD31-4B8C-83A1-F6EECF244321}">
                <p14:modId xmlns:p14="http://schemas.microsoft.com/office/powerpoint/2010/main" val="2376277342"/>
              </p:ext>
            </p:extLst>
          </p:nvPr>
        </p:nvGraphicFramePr>
        <p:xfrm>
          <a:off x="4156364" y="3986423"/>
          <a:ext cx="8035636" cy="2759518"/>
        </p:xfrm>
        <a:graphic>
          <a:graphicData uri="http://schemas.openxmlformats.org/drawingml/2006/table">
            <a:tbl>
              <a:tblPr/>
              <a:tblGrid>
                <a:gridCol w="1607127">
                  <a:extLst>
                    <a:ext uri="{9D8B030D-6E8A-4147-A177-3AD203B41FA5}">
                      <a16:colId xmlns:a16="http://schemas.microsoft.com/office/drawing/2014/main" val="236401206"/>
                    </a:ext>
                  </a:extLst>
                </a:gridCol>
                <a:gridCol w="1607127">
                  <a:extLst>
                    <a:ext uri="{9D8B030D-6E8A-4147-A177-3AD203B41FA5}">
                      <a16:colId xmlns:a16="http://schemas.microsoft.com/office/drawing/2014/main" val="303246814"/>
                    </a:ext>
                  </a:extLst>
                </a:gridCol>
                <a:gridCol w="1602798">
                  <a:extLst>
                    <a:ext uri="{9D8B030D-6E8A-4147-A177-3AD203B41FA5}">
                      <a16:colId xmlns:a16="http://schemas.microsoft.com/office/drawing/2014/main" val="1923695445"/>
                    </a:ext>
                  </a:extLst>
                </a:gridCol>
                <a:gridCol w="1611457">
                  <a:extLst>
                    <a:ext uri="{9D8B030D-6E8A-4147-A177-3AD203B41FA5}">
                      <a16:colId xmlns:a16="http://schemas.microsoft.com/office/drawing/2014/main" val="39791044"/>
                    </a:ext>
                  </a:extLst>
                </a:gridCol>
                <a:gridCol w="1607127">
                  <a:extLst>
                    <a:ext uri="{9D8B030D-6E8A-4147-A177-3AD203B41FA5}">
                      <a16:colId xmlns:a16="http://schemas.microsoft.com/office/drawing/2014/main" val="78404344"/>
                    </a:ext>
                  </a:extLst>
                </a:gridCol>
              </a:tblGrid>
              <a:tr h="1349765">
                <a:tc>
                  <a:txBody>
                    <a:bodyPr/>
                    <a:lstStyle/>
                    <a:p>
                      <a:pPr algn="ctr" rtl="0" fontAlgn="t">
                        <a:spcBef>
                          <a:spcPts val="0"/>
                        </a:spcBef>
                        <a:spcAft>
                          <a:spcPts val="0"/>
                        </a:spcAft>
                      </a:pPr>
                      <a:r>
                        <a:rPr lang="en-US" sz="2400" b="1" i="0" u="none" strike="noStrike" dirty="0">
                          <a:solidFill>
                            <a:srgbClr val="000000"/>
                          </a:solidFill>
                          <a:effectLst/>
                          <a:latin typeface="Calibri" panose="020F0502020204030204" pitchFamily="34" charset="0"/>
                        </a:rPr>
                        <a:t>Egg Diameter (mm)</a:t>
                      </a:r>
                      <a:endParaRPr lang="en-US" sz="24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i="0" u="none" strike="noStrike" dirty="0">
                          <a:solidFill>
                            <a:srgbClr val="000000"/>
                          </a:solidFill>
                          <a:effectLst/>
                          <a:latin typeface="Calibri" panose="020F0502020204030204" pitchFamily="34" charset="0"/>
                        </a:rPr>
                        <a:t>Yolk Diameter (mm)</a:t>
                      </a:r>
                      <a:endParaRPr lang="en-US" sz="24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Yolk Radius (mm)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Egg Radius (mm)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Egg Area (mm</a:t>
                      </a:r>
                      <a:r>
                        <a:rPr lang="en-US" sz="2400" b="1" baseline="30000" dirty="0">
                          <a:solidFill>
                            <a:schemeClr val="bg1"/>
                          </a:solidFill>
                          <a:effectLst/>
                        </a:rPr>
                        <a:t>2</a:t>
                      </a:r>
                      <a:r>
                        <a:rPr lang="en-US" sz="2400" b="1" dirty="0">
                          <a:solidFill>
                            <a:schemeClr val="bg1"/>
                          </a:solidFill>
                          <a:effectLst/>
                        </a:rPr>
                        <a:t>)</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3395477"/>
                  </a:ext>
                </a:extLst>
              </a:tr>
              <a:tr h="1409753">
                <a:tc>
                  <a:txBody>
                    <a:bodyPr/>
                    <a:lstStyle/>
                    <a:p>
                      <a:pPr algn="ctr" fontAlgn="t"/>
                      <a:r>
                        <a:rPr lang="en-US" sz="2400" b="1" dirty="0">
                          <a:effectLst/>
                        </a:rPr>
                        <a:t>30mm</a:t>
                      </a:r>
                      <a:br>
                        <a:rPr lang="en-US" sz="2400" b="1" dirty="0">
                          <a:effectLst/>
                        </a:rPr>
                      </a:br>
                      <a:endParaRPr lang="en-US" sz="24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12mm</a:t>
                      </a:r>
                      <a:br>
                        <a:rPr lang="en-US" sz="2400" b="1" dirty="0">
                          <a:effectLst/>
                        </a:rPr>
                      </a:br>
                      <a:endParaRPr lang="en-US" sz="24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6mm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15mm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706.86mm</a:t>
                      </a:r>
                      <a:r>
                        <a:rPr lang="en-US" sz="2400" b="1" baseline="30000" dirty="0">
                          <a:effectLst/>
                        </a:rPr>
                        <a:t>2</a:t>
                      </a:r>
                      <a:endParaRPr lang="en-US" sz="24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0058681"/>
                  </a:ext>
                </a:extLst>
              </a:tr>
            </a:tbl>
          </a:graphicData>
        </a:graphic>
      </p:graphicFrame>
      <p:sp>
        <p:nvSpPr>
          <p:cNvPr id="3" name="AutoShape 2">
            <a:extLst>
              <a:ext uri="{FF2B5EF4-FFF2-40B4-BE49-F238E27FC236}">
                <a16:creationId xmlns:a16="http://schemas.microsoft.com/office/drawing/2014/main" id="{B861979F-4C5D-C646-8798-6FA03CDDA585}"/>
              </a:ext>
            </a:extLst>
          </p:cNvPr>
          <p:cNvSpPr>
            <a:spLocks noChangeAspect="1" noChangeArrowheads="1"/>
          </p:cNvSpPr>
          <p:nvPr/>
        </p:nvSpPr>
        <p:spPr bwMode="auto">
          <a:xfrm>
            <a:off x="4695416" y="2983454"/>
            <a:ext cx="2209800" cy="914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a:extLst>
              <a:ext uri="{FF2B5EF4-FFF2-40B4-BE49-F238E27FC236}">
                <a16:creationId xmlns:a16="http://schemas.microsoft.com/office/drawing/2014/main" id="{D7BCC272-9264-6F43-A1D0-AFB2C7622ABC}"/>
              </a:ext>
            </a:extLst>
          </p:cNvPr>
          <p:cNvSpPr/>
          <p:nvPr/>
        </p:nvSpPr>
        <p:spPr>
          <a:xfrm>
            <a:off x="197224" y="1174351"/>
            <a:ext cx="5217457" cy="2554545"/>
          </a:xfrm>
          <a:prstGeom prst="rect">
            <a:avLst/>
          </a:prstGeom>
          <a:noFill/>
          <a:ln>
            <a:noFill/>
          </a:ln>
        </p:spPr>
        <p:txBody>
          <a:bodyPr wrap="square">
            <a:spAutoFit/>
          </a:bodyPr>
          <a:lstStyle/>
          <a:p>
            <a:r>
              <a:rPr lang="en-US" sz="4000" b="1" dirty="0">
                <a:solidFill>
                  <a:srgbClr val="000000"/>
                </a:solidFill>
                <a:latin typeface="Cambria Math" panose="02040503050406030204" pitchFamily="18" charset="0"/>
              </a:rPr>
              <a:t>A= </a:t>
            </a:r>
            <a:r>
              <a:rPr lang="el-GR" sz="4000" b="1" dirty="0">
                <a:solidFill>
                  <a:srgbClr val="000000"/>
                </a:solidFill>
                <a:latin typeface="Cambria Math" panose="02040503050406030204" pitchFamily="18" charset="0"/>
              </a:rPr>
              <a:t>π</a:t>
            </a:r>
            <a:r>
              <a:rPr lang="en-US" sz="4000" b="1" dirty="0">
                <a:solidFill>
                  <a:srgbClr val="000000"/>
                </a:solidFill>
                <a:latin typeface="Cambria Math" panose="02040503050406030204" pitchFamily="18" charset="0"/>
              </a:rPr>
              <a:t> *</a:t>
            </a:r>
            <a:r>
              <a:rPr lang="el-GR" sz="4000" b="1" dirty="0">
                <a:solidFill>
                  <a:srgbClr val="000000"/>
                </a:solidFill>
                <a:latin typeface="Cambria Math" panose="02040503050406030204" pitchFamily="18" charset="0"/>
              </a:rPr>
              <a:t> </a:t>
            </a:r>
            <a:r>
              <a:rPr lang="en-US" sz="4000" b="1" dirty="0">
                <a:solidFill>
                  <a:srgbClr val="000000"/>
                </a:solidFill>
                <a:latin typeface="Cambria Math" panose="02040503050406030204" pitchFamily="18" charset="0"/>
              </a:rPr>
              <a:t>r</a:t>
            </a:r>
            <a:r>
              <a:rPr lang="en-US" sz="4000" b="1" baseline="30000" dirty="0">
                <a:solidFill>
                  <a:srgbClr val="000000"/>
                </a:solidFill>
                <a:latin typeface="Cambria Math" panose="02040503050406030204" pitchFamily="18" charset="0"/>
              </a:rPr>
              <a:t>2</a:t>
            </a:r>
          </a:p>
          <a:p>
            <a:endParaRPr lang="en-US" sz="4000" b="1" dirty="0">
              <a:solidFill>
                <a:srgbClr val="000000"/>
              </a:solidFill>
              <a:latin typeface="Cambria Math" panose="02040503050406030204" pitchFamily="18" charset="0"/>
            </a:endParaRPr>
          </a:p>
          <a:p>
            <a:br>
              <a:rPr lang="en-US" sz="4000" b="1" dirty="0"/>
            </a:br>
            <a:endParaRPr lang="en-US" sz="4000" b="1" dirty="0"/>
          </a:p>
        </p:txBody>
      </p:sp>
      <p:sp>
        <p:nvSpPr>
          <p:cNvPr id="12" name="TextBox 11">
            <a:extLst>
              <a:ext uri="{FF2B5EF4-FFF2-40B4-BE49-F238E27FC236}">
                <a16:creationId xmlns:a16="http://schemas.microsoft.com/office/drawing/2014/main" id="{964260BB-6BC2-B44F-A1E0-8E2171D4B8DC}"/>
              </a:ext>
            </a:extLst>
          </p:cNvPr>
          <p:cNvSpPr txBox="1"/>
          <p:nvPr/>
        </p:nvSpPr>
        <p:spPr>
          <a:xfrm>
            <a:off x="197224" y="2096598"/>
            <a:ext cx="4887107" cy="1569660"/>
          </a:xfrm>
          <a:prstGeom prst="rect">
            <a:avLst/>
          </a:prstGeom>
          <a:noFill/>
        </p:spPr>
        <p:txBody>
          <a:bodyPr wrap="none" rtlCol="0">
            <a:spAutoFit/>
          </a:bodyPr>
          <a:lstStyle/>
          <a:p>
            <a:r>
              <a:rPr lang="en-US" sz="2400" b="1" dirty="0">
                <a:solidFill>
                  <a:srgbClr val="000000"/>
                </a:solidFill>
                <a:latin typeface="Calibri" panose="020F0502020204030204" pitchFamily="34" charset="0"/>
              </a:rPr>
              <a:t>A = Area of the egg</a:t>
            </a:r>
          </a:p>
          <a:p>
            <a:r>
              <a:rPr lang="en-US" sz="2400" b="1" dirty="0">
                <a:solidFill>
                  <a:srgbClr val="000000"/>
                </a:solidFill>
                <a:latin typeface="Calibri" panose="020F0502020204030204" pitchFamily="34" charset="0"/>
              </a:rPr>
              <a:t>r = radius of the egg </a:t>
            </a:r>
          </a:p>
          <a:p>
            <a:pPr marL="742950" lvl="1" indent="-285750">
              <a:buFont typeface="Arial" panose="020B0604020202020204" pitchFamily="34" charset="0"/>
              <a:buChar char="•"/>
            </a:pPr>
            <a:r>
              <a:rPr lang="en-US" sz="2400" b="1" dirty="0">
                <a:solidFill>
                  <a:srgbClr val="000000"/>
                </a:solidFill>
                <a:latin typeface="Calibri" panose="020F0502020204030204" pitchFamily="34" charset="0"/>
              </a:rPr>
              <a:t>Egg Radius = Egg Diameter </a:t>
            </a:r>
            <a:r>
              <a:rPr lang="en-US" sz="2400" b="1" dirty="0">
                <a:solidFill>
                  <a:schemeClr val="bg1"/>
                </a:solidFill>
              </a:rPr>
              <a:t>÷</a:t>
            </a:r>
            <a:r>
              <a:rPr lang="en-US" sz="2400" b="1" dirty="0">
                <a:solidFill>
                  <a:srgbClr val="000000"/>
                </a:solidFill>
                <a:latin typeface="Calibri" panose="020F0502020204030204" pitchFamily="34" charset="0"/>
              </a:rPr>
              <a:t>  2 </a:t>
            </a:r>
            <a:endParaRPr lang="en-US" sz="2400" b="1" dirty="0"/>
          </a:p>
          <a:p>
            <a:endParaRPr lang="en-US" sz="2400" dirty="0"/>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58DDAA49-3A6A-6B40-9FEA-EC8D4EECFC89}"/>
                  </a:ext>
                </a:extLst>
              </p:cNvPr>
              <p:cNvSpPr txBox="1"/>
              <p:nvPr/>
            </p:nvSpPr>
            <p:spPr>
              <a:xfrm>
                <a:off x="538471" y="4045323"/>
                <a:ext cx="2891048" cy="440633"/>
              </a:xfrm>
              <a:prstGeom prst="rect">
                <a:avLst/>
              </a:prstGeom>
              <a:noFill/>
            </p:spPr>
            <p:txBody>
              <a:bodyPr wrap="none" lIns="0" tIns="0" rIns="0" bIns="0" rtlCol="0">
                <a:spAutoFit/>
              </a:bodyPr>
              <a:lstStyle/>
              <a:p>
                <a:r>
                  <a:rPr lang="en-US" sz="2800" b="1" dirty="0"/>
                  <a:t>A</a:t>
                </a:r>
                <a14:m>
                  <m:oMath xmlns:m="http://schemas.openxmlformats.org/officeDocument/2006/math">
                    <m:r>
                      <a:rPr lang="en-US" sz="2800" b="1" i="1" smtClean="0">
                        <a:latin typeface="Cambria Math" panose="02040503050406030204" pitchFamily="18" charset="0"/>
                      </a:rPr>
                      <m:t>= </m:t>
                    </m:r>
                    <m:r>
                      <a:rPr lang="en-US" sz="2800" b="1" i="1" smtClean="0">
                        <a:latin typeface="Cambria Math" panose="02040503050406030204" pitchFamily="18" charset="0"/>
                        <a:ea typeface="Cambria Math" panose="02040503050406030204" pitchFamily="18" charset="0"/>
                      </a:rPr>
                      <m:t>𝝅</m:t>
                    </m:r>
                    <m:r>
                      <a:rPr lang="en-US" sz="2800" b="1" i="1" smtClean="0">
                        <a:latin typeface="Cambria Math" panose="02040503050406030204" pitchFamily="18" charset="0"/>
                        <a:ea typeface="Cambria Math" panose="02040503050406030204" pitchFamily="18" charset="0"/>
                      </a:rPr>
                      <m:t> × </m:t>
                    </m:r>
                    <m:sSup>
                      <m:sSupPr>
                        <m:ctrlPr>
                          <a:rPr lang="en-US" sz="2800" b="1" i="1" smtClean="0">
                            <a:latin typeface="Cambria Math" panose="02040503050406030204" pitchFamily="18" charset="0"/>
                            <a:ea typeface="Cambria Math" panose="02040503050406030204" pitchFamily="18" charset="0"/>
                          </a:rPr>
                        </m:ctrlPr>
                      </m:sSupPr>
                      <m:e>
                        <m:r>
                          <a:rPr lang="en-US" sz="2800" b="1" i="1">
                            <a:latin typeface="Cambria Math" panose="02040503050406030204" pitchFamily="18" charset="0"/>
                            <a:ea typeface="Cambria Math" panose="02040503050406030204" pitchFamily="18" charset="0"/>
                          </a:rPr>
                          <m:t>(</m:t>
                        </m:r>
                        <m:r>
                          <a:rPr lang="en-US" sz="2800" b="1" i="1">
                            <a:latin typeface="Cambria Math" panose="02040503050406030204" pitchFamily="18" charset="0"/>
                            <a:ea typeface="Cambria Math" panose="02040503050406030204" pitchFamily="18" charset="0"/>
                          </a:rPr>
                          <m:t>𝟏𝟓</m:t>
                        </m:r>
                        <m:r>
                          <a:rPr lang="en-US" sz="2800" b="1" i="1">
                            <a:latin typeface="Cambria Math" panose="02040503050406030204" pitchFamily="18" charset="0"/>
                            <a:ea typeface="Cambria Math" panose="02040503050406030204" pitchFamily="18" charset="0"/>
                          </a:rPr>
                          <m:t>𝒎𝒎</m:t>
                        </m:r>
                        <m:r>
                          <a:rPr lang="en-US" sz="2800" b="1" i="1">
                            <a:latin typeface="Cambria Math" panose="02040503050406030204" pitchFamily="18" charset="0"/>
                            <a:ea typeface="Cambria Math" panose="02040503050406030204" pitchFamily="18" charset="0"/>
                          </a:rPr>
                          <m:t>)</m:t>
                        </m:r>
                      </m:e>
                      <m:sup>
                        <m:r>
                          <a:rPr lang="en-US" sz="2800" b="1" i="1" smtClean="0">
                            <a:latin typeface="Cambria Math" panose="02040503050406030204" pitchFamily="18" charset="0"/>
                            <a:ea typeface="Cambria Math" panose="02040503050406030204" pitchFamily="18" charset="0"/>
                          </a:rPr>
                          <m:t>𝟐</m:t>
                        </m:r>
                      </m:sup>
                    </m:sSup>
                  </m:oMath>
                </a14:m>
                <a:endParaRPr lang="en-US" sz="2800" b="1" dirty="0">
                  <a:ea typeface="Cambria Math" panose="02040503050406030204" pitchFamily="18" charset="0"/>
                </a:endParaRPr>
              </a:p>
            </p:txBody>
          </p:sp>
        </mc:Choice>
        <mc:Fallback xmlns="">
          <p:sp>
            <p:nvSpPr>
              <p:cNvPr id="14" name="TextBox 13">
                <a:extLst>
                  <a:ext uri="{FF2B5EF4-FFF2-40B4-BE49-F238E27FC236}">
                    <a16:creationId xmlns:a16="http://schemas.microsoft.com/office/drawing/2014/main" id="{58DDAA49-3A6A-6B40-9FEA-EC8D4EECFC89}"/>
                  </a:ext>
                </a:extLst>
              </p:cNvPr>
              <p:cNvSpPr txBox="1">
                <a:spLocks noRot="1" noChangeAspect="1" noMove="1" noResize="1" noEditPoints="1" noAdjustHandles="1" noChangeArrowheads="1" noChangeShapeType="1" noTextEdit="1"/>
              </p:cNvSpPr>
              <p:nvPr/>
            </p:nvSpPr>
            <p:spPr>
              <a:xfrm>
                <a:off x="538471" y="4045323"/>
                <a:ext cx="2891048" cy="440633"/>
              </a:xfrm>
              <a:prstGeom prst="rect">
                <a:avLst/>
              </a:prstGeom>
              <a:blipFill>
                <a:blip r:embed="rId4"/>
                <a:stretch>
                  <a:fillRect l="-7860" t="-22222" r="-1747" b="-4444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0C06780E-3C84-6D4B-88D0-33B427542F10}"/>
                  </a:ext>
                </a:extLst>
              </p:cNvPr>
              <p:cNvSpPr txBox="1"/>
              <p:nvPr/>
            </p:nvSpPr>
            <p:spPr>
              <a:xfrm>
                <a:off x="538471" y="4802383"/>
                <a:ext cx="2382447" cy="430887"/>
              </a:xfrm>
              <a:prstGeom prst="rect">
                <a:avLst/>
              </a:prstGeom>
              <a:noFill/>
            </p:spPr>
            <p:txBody>
              <a:bodyPr wrap="none" lIns="0" tIns="0" rIns="0" bIns="0" rtlCol="0">
                <a:spAutoFit/>
              </a:bodyPr>
              <a:lstStyle/>
              <a:p>
                <a:r>
                  <a:rPr lang="en-US" sz="2800" b="1" dirty="0"/>
                  <a:t>A</a:t>
                </a:r>
                <a14:m>
                  <m:oMath xmlns:m="http://schemas.openxmlformats.org/officeDocument/2006/math">
                    <m:r>
                      <a:rPr lang="en-US" sz="2800" b="1" i="1" smtClean="0">
                        <a:latin typeface="Cambria Math" panose="02040503050406030204" pitchFamily="18" charset="0"/>
                      </a:rPr>
                      <m:t>=</m:t>
                    </m:r>
                    <m:r>
                      <m:rPr>
                        <m:nor/>
                      </m:rPr>
                      <a:rPr lang="en-US" sz="2800" b="1" i="0" smtClean="0"/>
                      <m:t>706.86</m:t>
                    </m:r>
                  </m:oMath>
                </a14:m>
                <a:r>
                  <a:rPr lang="en-US" sz="2800" b="1" dirty="0">
                    <a:ea typeface="Cambria Math" panose="02040503050406030204" pitchFamily="18" charset="0"/>
                  </a:rPr>
                  <a:t> mm</a:t>
                </a:r>
                <a:r>
                  <a:rPr lang="en-US" sz="2800" b="1" baseline="30000" dirty="0">
                    <a:ea typeface="Cambria Math" panose="02040503050406030204" pitchFamily="18" charset="0"/>
                  </a:rPr>
                  <a:t>2</a:t>
                </a:r>
                <a:endParaRPr lang="en-US" sz="2800" b="1" dirty="0">
                  <a:ea typeface="Cambria Math" panose="02040503050406030204" pitchFamily="18" charset="0"/>
                </a:endParaRPr>
              </a:p>
            </p:txBody>
          </p:sp>
        </mc:Choice>
        <mc:Fallback xmlns="">
          <p:sp>
            <p:nvSpPr>
              <p:cNvPr id="13" name="TextBox 12">
                <a:extLst>
                  <a:ext uri="{FF2B5EF4-FFF2-40B4-BE49-F238E27FC236}">
                    <a16:creationId xmlns:a16="http://schemas.microsoft.com/office/drawing/2014/main" id="{0C06780E-3C84-6D4B-88D0-33B427542F10}"/>
                  </a:ext>
                </a:extLst>
              </p:cNvPr>
              <p:cNvSpPr txBox="1">
                <a:spLocks noRot="1" noChangeAspect="1" noMove="1" noResize="1" noEditPoints="1" noAdjustHandles="1" noChangeArrowheads="1" noChangeShapeType="1" noTextEdit="1"/>
              </p:cNvSpPr>
              <p:nvPr/>
            </p:nvSpPr>
            <p:spPr>
              <a:xfrm>
                <a:off x="538471" y="4802383"/>
                <a:ext cx="2382447" cy="430887"/>
              </a:xfrm>
              <a:prstGeom prst="rect">
                <a:avLst/>
              </a:prstGeom>
              <a:blipFill>
                <a:blip r:embed="rId5"/>
                <a:stretch>
                  <a:fillRect l="-9574" t="-26471" r="-5319" b="-50000"/>
                </a:stretch>
              </a:blipFill>
            </p:spPr>
            <p:txBody>
              <a:bodyPr/>
              <a:lstStyle/>
              <a:p>
                <a:r>
                  <a:rPr lang="en-US">
                    <a:noFill/>
                  </a:rPr>
                  <a:t> </a:t>
                </a:r>
              </a:p>
            </p:txBody>
          </p:sp>
        </mc:Fallback>
      </mc:AlternateContent>
    </p:spTree>
    <p:extLst>
      <p:ext uri="{BB962C8B-B14F-4D97-AF65-F5344CB8AC3E}">
        <p14:creationId xmlns:p14="http://schemas.microsoft.com/office/powerpoint/2010/main" val="41755384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19370CD-F99B-B94A-A0C8-38AB1EDC9F89}"/>
              </a:ext>
            </a:extLst>
          </p:cNvPr>
          <p:cNvPicPr>
            <a:picLocks noChangeAspect="1"/>
          </p:cNvPicPr>
          <p:nvPr/>
        </p:nvPicPr>
        <p:blipFill>
          <a:blip r:embed="rId3"/>
          <a:stretch>
            <a:fillRect/>
          </a:stretch>
        </p:blipFill>
        <p:spPr>
          <a:xfrm>
            <a:off x="8040492" y="576520"/>
            <a:ext cx="3744762" cy="2814690"/>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1274630" y="-151212"/>
            <a:ext cx="10515600" cy="1325563"/>
          </a:xfrm>
        </p:spPr>
        <p:txBody>
          <a:bodyPr/>
          <a:lstStyle/>
          <a:p>
            <a:pPr algn="ctr"/>
            <a:r>
              <a:rPr lang="en-US" b="1" dirty="0"/>
              <a:t>How to calculate yolk area</a:t>
            </a:r>
          </a:p>
        </p:txBody>
      </p:sp>
      <p:graphicFrame>
        <p:nvGraphicFramePr>
          <p:cNvPr id="11" name="Table 10">
            <a:extLst>
              <a:ext uri="{FF2B5EF4-FFF2-40B4-BE49-F238E27FC236}">
                <a16:creationId xmlns:a16="http://schemas.microsoft.com/office/drawing/2014/main" id="{A867896D-D6E2-8B45-A451-7A9ACC43E8A8}"/>
              </a:ext>
            </a:extLst>
          </p:cNvPr>
          <p:cNvGraphicFramePr>
            <a:graphicFrameLocks noGrp="1"/>
          </p:cNvGraphicFramePr>
          <p:nvPr>
            <p:extLst>
              <p:ext uri="{D42A27DB-BD31-4B8C-83A1-F6EECF244321}">
                <p14:modId xmlns:p14="http://schemas.microsoft.com/office/powerpoint/2010/main" val="1301477274"/>
              </p:ext>
            </p:extLst>
          </p:nvPr>
        </p:nvGraphicFramePr>
        <p:xfrm>
          <a:off x="4695415" y="3986423"/>
          <a:ext cx="7371078" cy="2759518"/>
        </p:xfrm>
        <a:graphic>
          <a:graphicData uri="http://schemas.openxmlformats.org/drawingml/2006/table">
            <a:tbl>
              <a:tblPr/>
              <a:tblGrid>
                <a:gridCol w="1837805">
                  <a:extLst>
                    <a:ext uri="{9D8B030D-6E8A-4147-A177-3AD203B41FA5}">
                      <a16:colId xmlns:a16="http://schemas.microsoft.com/office/drawing/2014/main" val="1923695445"/>
                    </a:ext>
                  </a:extLst>
                </a:gridCol>
                <a:gridCol w="1847735">
                  <a:extLst>
                    <a:ext uri="{9D8B030D-6E8A-4147-A177-3AD203B41FA5}">
                      <a16:colId xmlns:a16="http://schemas.microsoft.com/office/drawing/2014/main" val="39791044"/>
                    </a:ext>
                  </a:extLst>
                </a:gridCol>
                <a:gridCol w="1842769">
                  <a:extLst>
                    <a:ext uri="{9D8B030D-6E8A-4147-A177-3AD203B41FA5}">
                      <a16:colId xmlns:a16="http://schemas.microsoft.com/office/drawing/2014/main" val="78404344"/>
                    </a:ext>
                  </a:extLst>
                </a:gridCol>
                <a:gridCol w="1842769">
                  <a:extLst>
                    <a:ext uri="{9D8B030D-6E8A-4147-A177-3AD203B41FA5}">
                      <a16:colId xmlns:a16="http://schemas.microsoft.com/office/drawing/2014/main" val="1257171131"/>
                    </a:ext>
                  </a:extLst>
                </a:gridCol>
              </a:tblGrid>
              <a:tr h="1349765">
                <a:tc>
                  <a:txBody>
                    <a:bodyPr/>
                    <a:lstStyle/>
                    <a:p>
                      <a:pPr algn="ctr" rtl="0" fontAlgn="t">
                        <a:spcBef>
                          <a:spcPts val="0"/>
                        </a:spcBef>
                        <a:spcAft>
                          <a:spcPts val="0"/>
                        </a:spcAft>
                      </a:pPr>
                      <a:r>
                        <a:rPr lang="en-US" sz="2400" b="1" dirty="0">
                          <a:solidFill>
                            <a:schemeClr val="bg1"/>
                          </a:solidFill>
                          <a:effectLst/>
                        </a:rPr>
                        <a:t>Yolk Radius (mm)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Egg Radius (mm)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Egg Area (mm</a:t>
                      </a:r>
                      <a:r>
                        <a:rPr lang="en-US" sz="2400" b="1" baseline="30000" dirty="0">
                          <a:solidFill>
                            <a:schemeClr val="bg1"/>
                          </a:solidFill>
                          <a:effectLst/>
                        </a:rPr>
                        <a:t>2</a:t>
                      </a:r>
                      <a:r>
                        <a:rPr lang="en-US" sz="2400" b="1" dirty="0">
                          <a:solidFill>
                            <a:schemeClr val="bg1"/>
                          </a:solidFill>
                          <a:effectLst/>
                        </a:rPr>
                        <a:t>)</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Yolk Area (mm</a:t>
                      </a:r>
                      <a:r>
                        <a:rPr lang="en-US" sz="2400" b="1" baseline="30000" dirty="0">
                          <a:solidFill>
                            <a:schemeClr val="bg1"/>
                          </a:solidFill>
                          <a:effectLst/>
                        </a:rPr>
                        <a:t>2</a:t>
                      </a:r>
                      <a:r>
                        <a:rPr lang="en-US" sz="2400" b="1" dirty="0">
                          <a:solidFill>
                            <a:schemeClr val="bg1"/>
                          </a:solidFill>
                          <a:effectLst/>
                        </a:rPr>
                        <a:t>)</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3395477"/>
                  </a:ext>
                </a:extLst>
              </a:tr>
              <a:tr h="1409753">
                <a:tc>
                  <a:txBody>
                    <a:bodyPr/>
                    <a:lstStyle/>
                    <a:p>
                      <a:pPr algn="ctr" fontAlgn="t"/>
                      <a:r>
                        <a:rPr lang="en-US" sz="2400" b="1" dirty="0">
                          <a:effectLst/>
                        </a:rPr>
                        <a:t>6mm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15mm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706.86mm</a:t>
                      </a:r>
                      <a:r>
                        <a:rPr lang="en-US" sz="2400" b="1" baseline="30000" dirty="0">
                          <a:effectLst/>
                        </a:rPr>
                        <a:t>2</a:t>
                      </a:r>
                      <a:endParaRPr lang="en-US" sz="24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113.1mm</a:t>
                      </a:r>
                      <a:r>
                        <a:rPr lang="en-US" sz="2400" b="1" baseline="30000" dirty="0">
                          <a:effectLst/>
                        </a:rPr>
                        <a:t>2</a:t>
                      </a:r>
                      <a:endParaRPr lang="en-US" sz="24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0058681"/>
                  </a:ext>
                </a:extLst>
              </a:tr>
            </a:tbl>
          </a:graphicData>
        </a:graphic>
      </p:graphicFrame>
      <p:sp>
        <p:nvSpPr>
          <p:cNvPr id="3" name="AutoShape 2">
            <a:extLst>
              <a:ext uri="{FF2B5EF4-FFF2-40B4-BE49-F238E27FC236}">
                <a16:creationId xmlns:a16="http://schemas.microsoft.com/office/drawing/2014/main" id="{B861979F-4C5D-C646-8798-6FA03CDDA585}"/>
              </a:ext>
            </a:extLst>
          </p:cNvPr>
          <p:cNvSpPr>
            <a:spLocks noChangeAspect="1" noChangeArrowheads="1"/>
          </p:cNvSpPr>
          <p:nvPr/>
        </p:nvSpPr>
        <p:spPr bwMode="auto">
          <a:xfrm>
            <a:off x="4695416" y="2983454"/>
            <a:ext cx="2209800" cy="914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Rectangle 14">
            <a:extLst>
              <a:ext uri="{FF2B5EF4-FFF2-40B4-BE49-F238E27FC236}">
                <a16:creationId xmlns:a16="http://schemas.microsoft.com/office/drawing/2014/main" id="{1A05DE8B-7C88-4543-963B-3C7853B83CAD}"/>
              </a:ext>
            </a:extLst>
          </p:cNvPr>
          <p:cNvSpPr/>
          <p:nvPr/>
        </p:nvSpPr>
        <p:spPr>
          <a:xfrm>
            <a:off x="197224" y="1174351"/>
            <a:ext cx="5217457" cy="2554545"/>
          </a:xfrm>
          <a:prstGeom prst="rect">
            <a:avLst/>
          </a:prstGeom>
          <a:noFill/>
          <a:ln>
            <a:noFill/>
          </a:ln>
        </p:spPr>
        <p:txBody>
          <a:bodyPr wrap="square">
            <a:spAutoFit/>
          </a:bodyPr>
          <a:lstStyle/>
          <a:p>
            <a:r>
              <a:rPr lang="en-US" sz="4000" b="1" dirty="0">
                <a:solidFill>
                  <a:srgbClr val="000000"/>
                </a:solidFill>
                <a:latin typeface="Cambria Math" panose="02040503050406030204" pitchFamily="18" charset="0"/>
              </a:rPr>
              <a:t>A= </a:t>
            </a:r>
            <a:r>
              <a:rPr lang="el-GR" sz="4000" b="1" dirty="0">
                <a:solidFill>
                  <a:srgbClr val="000000"/>
                </a:solidFill>
                <a:latin typeface="Cambria Math" panose="02040503050406030204" pitchFamily="18" charset="0"/>
              </a:rPr>
              <a:t>π</a:t>
            </a:r>
            <a:r>
              <a:rPr lang="en-US" sz="4000" b="1" dirty="0">
                <a:solidFill>
                  <a:srgbClr val="000000"/>
                </a:solidFill>
                <a:latin typeface="Cambria Math" panose="02040503050406030204" pitchFamily="18" charset="0"/>
              </a:rPr>
              <a:t> *</a:t>
            </a:r>
            <a:r>
              <a:rPr lang="el-GR" sz="4000" b="1" dirty="0">
                <a:solidFill>
                  <a:srgbClr val="000000"/>
                </a:solidFill>
                <a:latin typeface="Cambria Math" panose="02040503050406030204" pitchFamily="18" charset="0"/>
              </a:rPr>
              <a:t> </a:t>
            </a:r>
            <a:r>
              <a:rPr lang="en-US" sz="4000" b="1" dirty="0">
                <a:solidFill>
                  <a:srgbClr val="000000"/>
                </a:solidFill>
                <a:latin typeface="Cambria Math" panose="02040503050406030204" pitchFamily="18" charset="0"/>
              </a:rPr>
              <a:t>r</a:t>
            </a:r>
            <a:r>
              <a:rPr lang="en-US" sz="4000" b="1" baseline="30000" dirty="0">
                <a:solidFill>
                  <a:srgbClr val="000000"/>
                </a:solidFill>
                <a:latin typeface="Cambria Math" panose="02040503050406030204" pitchFamily="18" charset="0"/>
              </a:rPr>
              <a:t>2</a:t>
            </a:r>
          </a:p>
          <a:p>
            <a:endParaRPr lang="en-US" sz="4000" b="1" dirty="0">
              <a:solidFill>
                <a:srgbClr val="000000"/>
              </a:solidFill>
              <a:latin typeface="Cambria Math" panose="02040503050406030204" pitchFamily="18" charset="0"/>
            </a:endParaRPr>
          </a:p>
          <a:p>
            <a:br>
              <a:rPr lang="en-US" sz="4000" b="1" dirty="0"/>
            </a:br>
            <a:endParaRPr lang="en-US" sz="4000" b="1" dirty="0"/>
          </a:p>
        </p:txBody>
      </p:sp>
      <p:sp>
        <p:nvSpPr>
          <p:cNvPr id="16" name="TextBox 15">
            <a:extLst>
              <a:ext uri="{FF2B5EF4-FFF2-40B4-BE49-F238E27FC236}">
                <a16:creationId xmlns:a16="http://schemas.microsoft.com/office/drawing/2014/main" id="{221ED132-9E28-8E4D-8A74-52E4D7D45D05}"/>
              </a:ext>
            </a:extLst>
          </p:cNvPr>
          <p:cNvSpPr txBox="1"/>
          <p:nvPr/>
        </p:nvSpPr>
        <p:spPr>
          <a:xfrm>
            <a:off x="197224" y="2096598"/>
            <a:ext cx="5043945" cy="1569660"/>
          </a:xfrm>
          <a:prstGeom prst="rect">
            <a:avLst/>
          </a:prstGeom>
          <a:noFill/>
        </p:spPr>
        <p:txBody>
          <a:bodyPr wrap="none" rtlCol="0">
            <a:spAutoFit/>
          </a:bodyPr>
          <a:lstStyle/>
          <a:p>
            <a:r>
              <a:rPr lang="en-US" sz="2400" b="1" dirty="0">
                <a:solidFill>
                  <a:srgbClr val="000000"/>
                </a:solidFill>
                <a:latin typeface="Calibri" panose="020F0502020204030204" pitchFamily="34" charset="0"/>
              </a:rPr>
              <a:t>A = Area of the yolk</a:t>
            </a:r>
          </a:p>
          <a:p>
            <a:r>
              <a:rPr lang="en-US" sz="2400" b="1" dirty="0">
                <a:solidFill>
                  <a:srgbClr val="000000"/>
                </a:solidFill>
                <a:latin typeface="Calibri" panose="020F0502020204030204" pitchFamily="34" charset="0"/>
              </a:rPr>
              <a:t>r = radius of the yolk </a:t>
            </a:r>
          </a:p>
          <a:p>
            <a:pPr marL="742950" lvl="1" indent="-285750">
              <a:buFont typeface="Arial" panose="020B0604020202020204" pitchFamily="34" charset="0"/>
              <a:buChar char="•"/>
            </a:pPr>
            <a:r>
              <a:rPr lang="en-US" sz="2400" b="1" dirty="0">
                <a:solidFill>
                  <a:srgbClr val="000000"/>
                </a:solidFill>
                <a:latin typeface="Calibri" panose="020F0502020204030204" pitchFamily="34" charset="0"/>
              </a:rPr>
              <a:t>Yolk Radius = Yolk Diameter </a:t>
            </a:r>
            <a:r>
              <a:rPr lang="en-US" sz="2400" b="1" dirty="0">
                <a:solidFill>
                  <a:schemeClr val="bg1"/>
                </a:solidFill>
              </a:rPr>
              <a:t>÷</a:t>
            </a:r>
            <a:r>
              <a:rPr lang="en-US" sz="2400" b="1" dirty="0">
                <a:solidFill>
                  <a:srgbClr val="000000"/>
                </a:solidFill>
                <a:latin typeface="Calibri" panose="020F0502020204030204" pitchFamily="34" charset="0"/>
              </a:rPr>
              <a:t>  2 </a:t>
            </a:r>
            <a:endParaRPr lang="en-US" sz="2400" b="1" dirty="0"/>
          </a:p>
          <a:p>
            <a:endParaRPr lang="en-US" sz="2400" dirty="0"/>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1B29BB7D-9050-0243-B256-87F1C4CFE0E6}"/>
                  </a:ext>
                </a:extLst>
              </p:cNvPr>
              <p:cNvSpPr txBox="1"/>
              <p:nvPr/>
            </p:nvSpPr>
            <p:spPr>
              <a:xfrm>
                <a:off x="538471" y="4045323"/>
                <a:ext cx="2676245" cy="440633"/>
              </a:xfrm>
              <a:prstGeom prst="rect">
                <a:avLst/>
              </a:prstGeom>
              <a:noFill/>
            </p:spPr>
            <p:txBody>
              <a:bodyPr wrap="none" lIns="0" tIns="0" rIns="0" bIns="0" rtlCol="0">
                <a:spAutoFit/>
              </a:bodyPr>
              <a:lstStyle/>
              <a:p>
                <a:r>
                  <a:rPr lang="en-US" sz="2800" b="1" dirty="0"/>
                  <a:t>A</a:t>
                </a:r>
                <a14:m>
                  <m:oMath xmlns:m="http://schemas.openxmlformats.org/officeDocument/2006/math">
                    <m:r>
                      <a:rPr lang="en-US" sz="2800" b="1" i="1" smtClean="0">
                        <a:latin typeface="Cambria Math" panose="02040503050406030204" pitchFamily="18" charset="0"/>
                      </a:rPr>
                      <m:t>= </m:t>
                    </m:r>
                    <m:r>
                      <a:rPr lang="en-US" sz="2800" b="1" i="1" smtClean="0">
                        <a:latin typeface="Cambria Math" panose="02040503050406030204" pitchFamily="18" charset="0"/>
                        <a:ea typeface="Cambria Math" panose="02040503050406030204" pitchFamily="18" charset="0"/>
                      </a:rPr>
                      <m:t>𝝅</m:t>
                    </m:r>
                    <m:r>
                      <a:rPr lang="en-US" sz="2800" b="1" i="1" smtClean="0">
                        <a:latin typeface="Cambria Math" panose="02040503050406030204" pitchFamily="18" charset="0"/>
                        <a:ea typeface="Cambria Math" panose="02040503050406030204" pitchFamily="18" charset="0"/>
                      </a:rPr>
                      <m:t> × </m:t>
                    </m:r>
                    <m:sSup>
                      <m:sSupPr>
                        <m:ctrlPr>
                          <a:rPr lang="en-US" sz="2800" b="1" i="1" smtClean="0">
                            <a:latin typeface="Cambria Math" panose="02040503050406030204" pitchFamily="18" charset="0"/>
                            <a:ea typeface="Cambria Math" panose="02040503050406030204" pitchFamily="18" charset="0"/>
                          </a:rPr>
                        </m:ctrlPr>
                      </m:sSupPr>
                      <m:e>
                        <m:r>
                          <a:rPr lang="en-US" sz="2800" b="1" i="1">
                            <a:latin typeface="Cambria Math" panose="02040503050406030204" pitchFamily="18" charset="0"/>
                            <a:ea typeface="Cambria Math" panose="02040503050406030204" pitchFamily="18" charset="0"/>
                          </a:rPr>
                          <m:t>(</m:t>
                        </m:r>
                        <m:r>
                          <a:rPr lang="en-US" sz="2800" b="1" i="1" smtClean="0">
                            <a:latin typeface="Cambria Math" panose="02040503050406030204" pitchFamily="18" charset="0"/>
                            <a:ea typeface="Cambria Math" panose="02040503050406030204" pitchFamily="18" charset="0"/>
                          </a:rPr>
                          <m:t>𝟔</m:t>
                        </m:r>
                        <m:r>
                          <a:rPr lang="en-US" sz="2800" b="1" i="1">
                            <a:latin typeface="Cambria Math" panose="02040503050406030204" pitchFamily="18" charset="0"/>
                            <a:ea typeface="Cambria Math" panose="02040503050406030204" pitchFamily="18" charset="0"/>
                          </a:rPr>
                          <m:t>𝒎𝒎</m:t>
                        </m:r>
                        <m:r>
                          <a:rPr lang="en-US" sz="2800" b="1" i="1">
                            <a:latin typeface="Cambria Math" panose="02040503050406030204" pitchFamily="18" charset="0"/>
                            <a:ea typeface="Cambria Math" panose="02040503050406030204" pitchFamily="18" charset="0"/>
                          </a:rPr>
                          <m:t>)</m:t>
                        </m:r>
                      </m:e>
                      <m:sup>
                        <m:r>
                          <a:rPr lang="en-US" sz="2800" b="1" i="1" smtClean="0">
                            <a:latin typeface="Cambria Math" panose="02040503050406030204" pitchFamily="18" charset="0"/>
                            <a:ea typeface="Cambria Math" panose="02040503050406030204" pitchFamily="18" charset="0"/>
                          </a:rPr>
                          <m:t>𝟐</m:t>
                        </m:r>
                      </m:sup>
                    </m:sSup>
                  </m:oMath>
                </a14:m>
                <a:endParaRPr lang="en-US" sz="2800" b="1" dirty="0">
                  <a:ea typeface="Cambria Math" panose="02040503050406030204" pitchFamily="18" charset="0"/>
                </a:endParaRPr>
              </a:p>
            </p:txBody>
          </p:sp>
        </mc:Choice>
        <mc:Fallback xmlns="">
          <p:sp>
            <p:nvSpPr>
              <p:cNvPr id="17" name="TextBox 16">
                <a:extLst>
                  <a:ext uri="{FF2B5EF4-FFF2-40B4-BE49-F238E27FC236}">
                    <a16:creationId xmlns:a16="http://schemas.microsoft.com/office/drawing/2014/main" id="{1B29BB7D-9050-0243-B256-87F1C4CFE0E6}"/>
                  </a:ext>
                </a:extLst>
              </p:cNvPr>
              <p:cNvSpPr txBox="1">
                <a:spLocks noRot="1" noChangeAspect="1" noMove="1" noResize="1" noEditPoints="1" noAdjustHandles="1" noChangeArrowheads="1" noChangeShapeType="1" noTextEdit="1"/>
              </p:cNvSpPr>
              <p:nvPr/>
            </p:nvSpPr>
            <p:spPr>
              <a:xfrm>
                <a:off x="538471" y="4045323"/>
                <a:ext cx="2676245" cy="440633"/>
              </a:xfrm>
              <a:prstGeom prst="rect">
                <a:avLst/>
              </a:prstGeom>
              <a:blipFill>
                <a:blip r:embed="rId4"/>
                <a:stretch>
                  <a:fillRect l="-8531" t="-22222" r="-2370" b="-4444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09FD90BD-86D5-2C40-937D-D8992B23798A}"/>
                  </a:ext>
                </a:extLst>
              </p:cNvPr>
              <p:cNvSpPr txBox="1"/>
              <p:nvPr/>
            </p:nvSpPr>
            <p:spPr>
              <a:xfrm>
                <a:off x="538471" y="4802383"/>
                <a:ext cx="2199705" cy="430887"/>
              </a:xfrm>
              <a:prstGeom prst="rect">
                <a:avLst/>
              </a:prstGeom>
              <a:noFill/>
            </p:spPr>
            <p:txBody>
              <a:bodyPr wrap="none" lIns="0" tIns="0" rIns="0" bIns="0" rtlCol="0">
                <a:spAutoFit/>
              </a:bodyPr>
              <a:lstStyle/>
              <a:p>
                <a:r>
                  <a:rPr lang="en-US" sz="2800" b="1" dirty="0"/>
                  <a:t>A</a:t>
                </a:r>
                <a14:m>
                  <m:oMath xmlns:m="http://schemas.openxmlformats.org/officeDocument/2006/math">
                    <m:r>
                      <a:rPr lang="en-US" sz="2800" b="1" i="1" smtClean="0">
                        <a:latin typeface="Cambria Math" panose="02040503050406030204" pitchFamily="18" charset="0"/>
                      </a:rPr>
                      <m:t>=</m:t>
                    </m:r>
                    <m:r>
                      <m:rPr>
                        <m:nor/>
                      </m:rPr>
                      <a:rPr lang="en-US" sz="2800" b="1" i="0" smtClean="0"/>
                      <m:t>113.1</m:t>
                    </m:r>
                  </m:oMath>
                </a14:m>
                <a:r>
                  <a:rPr lang="en-US" sz="2800" b="1" dirty="0">
                    <a:ea typeface="Cambria Math" panose="02040503050406030204" pitchFamily="18" charset="0"/>
                  </a:rPr>
                  <a:t> mm</a:t>
                </a:r>
                <a:r>
                  <a:rPr lang="en-US" sz="2800" b="1" baseline="30000" dirty="0">
                    <a:ea typeface="Cambria Math" panose="02040503050406030204" pitchFamily="18" charset="0"/>
                  </a:rPr>
                  <a:t>2</a:t>
                </a:r>
                <a:endParaRPr lang="en-US" sz="2800" b="1" dirty="0">
                  <a:ea typeface="Cambria Math" panose="02040503050406030204" pitchFamily="18" charset="0"/>
                </a:endParaRPr>
              </a:p>
            </p:txBody>
          </p:sp>
        </mc:Choice>
        <mc:Fallback xmlns="">
          <p:sp>
            <p:nvSpPr>
              <p:cNvPr id="18" name="TextBox 17">
                <a:extLst>
                  <a:ext uri="{FF2B5EF4-FFF2-40B4-BE49-F238E27FC236}">
                    <a16:creationId xmlns:a16="http://schemas.microsoft.com/office/drawing/2014/main" id="{09FD90BD-86D5-2C40-937D-D8992B23798A}"/>
                  </a:ext>
                </a:extLst>
              </p:cNvPr>
              <p:cNvSpPr txBox="1">
                <a:spLocks noRot="1" noChangeAspect="1" noMove="1" noResize="1" noEditPoints="1" noAdjustHandles="1" noChangeArrowheads="1" noChangeShapeType="1" noTextEdit="1"/>
              </p:cNvSpPr>
              <p:nvPr/>
            </p:nvSpPr>
            <p:spPr>
              <a:xfrm>
                <a:off x="538471" y="4802383"/>
                <a:ext cx="2199705" cy="430887"/>
              </a:xfrm>
              <a:prstGeom prst="rect">
                <a:avLst/>
              </a:prstGeom>
              <a:blipFill>
                <a:blip r:embed="rId5"/>
                <a:stretch>
                  <a:fillRect l="-10345" t="-26471" r="-5747" b="-50000"/>
                </a:stretch>
              </a:blipFill>
            </p:spPr>
            <p:txBody>
              <a:bodyPr/>
              <a:lstStyle/>
              <a:p>
                <a:r>
                  <a:rPr lang="en-US">
                    <a:noFill/>
                  </a:rPr>
                  <a:t> </a:t>
                </a:r>
              </a:p>
            </p:txBody>
          </p:sp>
        </mc:Fallback>
      </mc:AlternateContent>
    </p:spTree>
    <p:extLst>
      <p:ext uri="{BB962C8B-B14F-4D97-AF65-F5344CB8AC3E}">
        <p14:creationId xmlns:p14="http://schemas.microsoft.com/office/powerpoint/2010/main" val="4094545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19370CD-F99B-B94A-A0C8-38AB1EDC9F89}"/>
              </a:ext>
            </a:extLst>
          </p:cNvPr>
          <p:cNvPicPr>
            <a:picLocks noChangeAspect="1"/>
          </p:cNvPicPr>
          <p:nvPr/>
        </p:nvPicPr>
        <p:blipFill>
          <a:blip r:embed="rId3"/>
          <a:stretch>
            <a:fillRect/>
          </a:stretch>
        </p:blipFill>
        <p:spPr>
          <a:xfrm>
            <a:off x="8040492" y="576520"/>
            <a:ext cx="3744762" cy="2814690"/>
          </a:xfrm>
          <a:prstGeom prst="rect">
            <a:avLst/>
          </a:prstGeom>
          <a:ln>
            <a:solidFill>
              <a:schemeClr val="tx1"/>
            </a:solidFill>
          </a:ln>
        </p:spPr>
      </p:pic>
      <p:sp>
        <p:nvSpPr>
          <p:cNvPr id="2" name="Title 1">
            <a:extLst>
              <a:ext uri="{FF2B5EF4-FFF2-40B4-BE49-F238E27FC236}">
                <a16:creationId xmlns:a16="http://schemas.microsoft.com/office/drawing/2014/main" id="{78650A2A-47ED-B346-A2EC-BEEFB868A4D7}"/>
              </a:ext>
            </a:extLst>
          </p:cNvPr>
          <p:cNvSpPr>
            <a:spLocks noGrp="1"/>
          </p:cNvSpPr>
          <p:nvPr>
            <p:ph type="title"/>
          </p:nvPr>
        </p:nvSpPr>
        <p:spPr>
          <a:xfrm>
            <a:off x="-1274630" y="-151212"/>
            <a:ext cx="10515600" cy="1325563"/>
          </a:xfrm>
        </p:spPr>
        <p:txBody>
          <a:bodyPr/>
          <a:lstStyle/>
          <a:p>
            <a:pPr algn="ctr"/>
            <a:r>
              <a:rPr lang="en-US" b="1" dirty="0"/>
              <a:t>How to calculate remaining yolk</a:t>
            </a:r>
          </a:p>
        </p:txBody>
      </p:sp>
      <p:graphicFrame>
        <p:nvGraphicFramePr>
          <p:cNvPr id="11" name="Table 10">
            <a:extLst>
              <a:ext uri="{FF2B5EF4-FFF2-40B4-BE49-F238E27FC236}">
                <a16:creationId xmlns:a16="http://schemas.microsoft.com/office/drawing/2014/main" id="{A867896D-D6E2-8B45-A451-7A9ACC43E8A8}"/>
              </a:ext>
            </a:extLst>
          </p:cNvPr>
          <p:cNvGraphicFramePr>
            <a:graphicFrameLocks noGrp="1"/>
          </p:cNvGraphicFramePr>
          <p:nvPr>
            <p:extLst>
              <p:ext uri="{D42A27DB-BD31-4B8C-83A1-F6EECF244321}">
                <p14:modId xmlns:p14="http://schemas.microsoft.com/office/powerpoint/2010/main" val="3361260577"/>
              </p:ext>
            </p:extLst>
          </p:nvPr>
        </p:nvGraphicFramePr>
        <p:xfrm>
          <a:off x="3890683" y="3986423"/>
          <a:ext cx="8175811" cy="2759518"/>
        </p:xfrm>
        <a:graphic>
          <a:graphicData uri="http://schemas.openxmlformats.org/drawingml/2006/table">
            <a:tbl>
              <a:tblPr/>
              <a:tblGrid>
                <a:gridCol w="1630757">
                  <a:extLst>
                    <a:ext uri="{9D8B030D-6E8A-4147-A177-3AD203B41FA5}">
                      <a16:colId xmlns:a16="http://schemas.microsoft.com/office/drawing/2014/main" val="1923695445"/>
                    </a:ext>
                  </a:extLst>
                </a:gridCol>
                <a:gridCol w="1639568">
                  <a:extLst>
                    <a:ext uri="{9D8B030D-6E8A-4147-A177-3AD203B41FA5}">
                      <a16:colId xmlns:a16="http://schemas.microsoft.com/office/drawing/2014/main" val="39791044"/>
                    </a:ext>
                  </a:extLst>
                </a:gridCol>
                <a:gridCol w="1635162">
                  <a:extLst>
                    <a:ext uri="{9D8B030D-6E8A-4147-A177-3AD203B41FA5}">
                      <a16:colId xmlns:a16="http://schemas.microsoft.com/office/drawing/2014/main" val="78404344"/>
                    </a:ext>
                  </a:extLst>
                </a:gridCol>
                <a:gridCol w="1635162">
                  <a:extLst>
                    <a:ext uri="{9D8B030D-6E8A-4147-A177-3AD203B41FA5}">
                      <a16:colId xmlns:a16="http://schemas.microsoft.com/office/drawing/2014/main" val="1257171131"/>
                    </a:ext>
                  </a:extLst>
                </a:gridCol>
                <a:gridCol w="1635162">
                  <a:extLst>
                    <a:ext uri="{9D8B030D-6E8A-4147-A177-3AD203B41FA5}">
                      <a16:colId xmlns:a16="http://schemas.microsoft.com/office/drawing/2014/main" val="1101195315"/>
                    </a:ext>
                  </a:extLst>
                </a:gridCol>
              </a:tblGrid>
              <a:tr h="1349765">
                <a:tc>
                  <a:txBody>
                    <a:bodyPr/>
                    <a:lstStyle/>
                    <a:p>
                      <a:pPr algn="ctr" rtl="0" fontAlgn="t">
                        <a:spcBef>
                          <a:spcPts val="0"/>
                        </a:spcBef>
                        <a:spcAft>
                          <a:spcPts val="0"/>
                        </a:spcAft>
                      </a:pPr>
                      <a:r>
                        <a:rPr lang="en-US" sz="2400" b="1" dirty="0">
                          <a:solidFill>
                            <a:schemeClr val="bg1"/>
                          </a:solidFill>
                          <a:effectLst/>
                        </a:rPr>
                        <a:t>Yolk Radius (mm)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Egg Radius (mm)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Egg Area (mm</a:t>
                      </a:r>
                      <a:r>
                        <a:rPr lang="en-US" sz="2400" b="1" baseline="30000" dirty="0">
                          <a:solidFill>
                            <a:schemeClr val="bg1"/>
                          </a:solidFill>
                          <a:effectLst/>
                        </a:rPr>
                        <a:t>2</a:t>
                      </a:r>
                      <a:r>
                        <a:rPr lang="en-US" sz="2400" b="1" dirty="0">
                          <a:solidFill>
                            <a:schemeClr val="bg1"/>
                          </a:solidFill>
                          <a:effectLst/>
                        </a:rPr>
                        <a:t>)</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Yolk Area (mm</a:t>
                      </a:r>
                      <a:r>
                        <a:rPr lang="en-US" sz="2400" b="1" baseline="30000" dirty="0">
                          <a:solidFill>
                            <a:schemeClr val="bg1"/>
                          </a:solidFill>
                          <a:effectLst/>
                        </a:rPr>
                        <a:t>2</a:t>
                      </a:r>
                      <a:r>
                        <a:rPr lang="en-US" sz="2400" b="1" dirty="0">
                          <a:solidFill>
                            <a:schemeClr val="bg1"/>
                          </a:solidFill>
                          <a:effectLst/>
                        </a:rPr>
                        <a:t>)</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2400" b="1" dirty="0">
                          <a:solidFill>
                            <a:schemeClr val="bg1"/>
                          </a:solidFill>
                          <a:effectLst/>
                        </a:rPr>
                        <a:t>% Yolk Remaining</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3395477"/>
                  </a:ext>
                </a:extLst>
              </a:tr>
              <a:tr h="1409753">
                <a:tc>
                  <a:txBody>
                    <a:bodyPr/>
                    <a:lstStyle/>
                    <a:p>
                      <a:pPr algn="ctr" fontAlgn="t"/>
                      <a:r>
                        <a:rPr lang="en-US" sz="2400" b="1" dirty="0">
                          <a:effectLst/>
                        </a:rPr>
                        <a:t>6mm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15mm</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706.86 mm</a:t>
                      </a:r>
                      <a:r>
                        <a:rPr lang="en-US" sz="2400" b="1" baseline="30000" dirty="0">
                          <a:effectLst/>
                        </a:rPr>
                        <a:t>2</a:t>
                      </a:r>
                      <a:endParaRPr lang="en-US" sz="24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113.1 mm</a:t>
                      </a:r>
                      <a:r>
                        <a:rPr lang="en-US" sz="2400" b="1" baseline="30000" dirty="0">
                          <a:effectLst/>
                        </a:rPr>
                        <a:t>2</a:t>
                      </a:r>
                      <a:endParaRPr lang="en-US" sz="2400" b="1"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t"/>
                      <a:r>
                        <a:rPr lang="en-US" sz="2400" b="1" dirty="0">
                          <a:effectLst/>
                        </a:rPr>
                        <a:t>16%</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0058681"/>
                  </a:ext>
                </a:extLst>
              </a:tr>
            </a:tbl>
          </a:graphicData>
        </a:graphic>
      </p:graphicFrame>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80B3AF61-8883-AD4B-985C-39E88B30359B}"/>
                  </a:ext>
                </a:extLst>
              </p:cNvPr>
              <p:cNvSpPr txBox="1"/>
              <p:nvPr/>
            </p:nvSpPr>
            <p:spPr>
              <a:xfrm>
                <a:off x="406746" y="1262920"/>
                <a:ext cx="5808706" cy="76623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solidFill>
                            <a:schemeClr val="bg1"/>
                          </a:solidFill>
                          <a:latin typeface="Cambria Math" panose="02040503050406030204" pitchFamily="18" charset="0"/>
                        </a:rPr>
                        <m:t>% </m:t>
                      </m:r>
                      <m:r>
                        <a:rPr lang="en-US" sz="2400" b="1" i="1" smtClean="0">
                          <a:solidFill>
                            <a:schemeClr val="bg1"/>
                          </a:solidFill>
                          <a:latin typeface="Cambria Math" panose="02040503050406030204" pitchFamily="18" charset="0"/>
                        </a:rPr>
                        <m:t>𝒀𝒐𝒍𝒌</m:t>
                      </m:r>
                      <m:r>
                        <a:rPr lang="en-US" sz="2400" b="1" i="1" smtClean="0">
                          <a:solidFill>
                            <a:schemeClr val="bg1"/>
                          </a:solidFill>
                          <a:latin typeface="Cambria Math" panose="02040503050406030204" pitchFamily="18" charset="0"/>
                        </a:rPr>
                        <m:t> </m:t>
                      </m:r>
                      <m:r>
                        <a:rPr lang="en-US" sz="2400" b="1" i="1" smtClean="0">
                          <a:solidFill>
                            <a:schemeClr val="bg1"/>
                          </a:solidFill>
                          <a:latin typeface="Cambria Math" panose="02040503050406030204" pitchFamily="18" charset="0"/>
                        </a:rPr>
                        <m:t>𝑹𝒆𝒎𝒂𝒊𝒏𝒊𝒏𝒈</m:t>
                      </m:r>
                      <m:r>
                        <a:rPr lang="en-US" sz="2400" b="1" i="1" smtClean="0">
                          <a:solidFill>
                            <a:schemeClr val="bg1"/>
                          </a:solidFill>
                          <a:latin typeface="Cambria Math" panose="02040503050406030204" pitchFamily="18" charset="0"/>
                        </a:rPr>
                        <m:t> = </m:t>
                      </m:r>
                      <m:f>
                        <m:fPr>
                          <m:ctrlPr>
                            <a:rPr lang="en-US" sz="2400" b="1" i="1" smtClean="0">
                              <a:solidFill>
                                <a:schemeClr val="bg1"/>
                              </a:solidFill>
                              <a:latin typeface="Cambria Math" panose="02040503050406030204" pitchFamily="18" charset="0"/>
                            </a:rPr>
                          </m:ctrlPr>
                        </m:fPr>
                        <m:num>
                          <m:r>
                            <a:rPr lang="en-US" sz="2400" b="1" i="1" smtClean="0">
                              <a:solidFill>
                                <a:schemeClr val="bg1"/>
                              </a:solidFill>
                              <a:latin typeface="Cambria Math" panose="02040503050406030204" pitchFamily="18" charset="0"/>
                            </a:rPr>
                            <m:t>𝒀𝒐𝒍𝒌</m:t>
                          </m:r>
                          <m:r>
                            <a:rPr lang="en-US" sz="2400" b="1" i="1" smtClean="0">
                              <a:solidFill>
                                <a:schemeClr val="bg1"/>
                              </a:solidFill>
                              <a:latin typeface="Cambria Math" panose="02040503050406030204" pitchFamily="18" charset="0"/>
                            </a:rPr>
                            <m:t> </m:t>
                          </m:r>
                          <m:r>
                            <a:rPr lang="en-US" sz="2400" b="1" i="1" smtClean="0">
                              <a:solidFill>
                                <a:schemeClr val="bg1"/>
                              </a:solidFill>
                              <a:latin typeface="Cambria Math" panose="02040503050406030204" pitchFamily="18" charset="0"/>
                            </a:rPr>
                            <m:t>𝑨𝒓𝒆𝒂</m:t>
                          </m:r>
                        </m:num>
                        <m:den>
                          <m:r>
                            <a:rPr lang="en-US" sz="2400" b="1" i="1" smtClean="0">
                              <a:solidFill>
                                <a:schemeClr val="bg1"/>
                              </a:solidFill>
                              <a:latin typeface="Cambria Math" panose="02040503050406030204" pitchFamily="18" charset="0"/>
                            </a:rPr>
                            <m:t>𝑬𝒈𝒈</m:t>
                          </m:r>
                          <m:r>
                            <a:rPr lang="en-US" sz="2400" b="1" i="1" smtClean="0">
                              <a:solidFill>
                                <a:schemeClr val="bg1"/>
                              </a:solidFill>
                              <a:latin typeface="Cambria Math" panose="02040503050406030204" pitchFamily="18" charset="0"/>
                            </a:rPr>
                            <m:t> </m:t>
                          </m:r>
                          <m:r>
                            <a:rPr lang="en-US" sz="2400" b="1" i="1" smtClean="0">
                              <a:solidFill>
                                <a:schemeClr val="bg1"/>
                              </a:solidFill>
                              <a:latin typeface="Cambria Math" panose="02040503050406030204" pitchFamily="18" charset="0"/>
                            </a:rPr>
                            <m:t>𝑨𝒓𝒆𝒂</m:t>
                          </m:r>
                        </m:den>
                      </m:f>
                      <m:r>
                        <a:rPr lang="en-US" sz="2400" b="1" i="1" smtClean="0">
                          <a:solidFill>
                            <a:schemeClr val="bg1"/>
                          </a:solidFill>
                          <a:latin typeface="Cambria Math" panose="02040503050406030204" pitchFamily="18" charset="0"/>
                        </a:rPr>
                        <m:t> </m:t>
                      </m:r>
                      <m:r>
                        <a:rPr lang="en-US" sz="2400" b="1" i="1" smtClean="0">
                          <a:solidFill>
                            <a:schemeClr val="bg1"/>
                          </a:solidFill>
                          <a:latin typeface="Cambria Math" panose="02040503050406030204" pitchFamily="18" charset="0"/>
                          <a:ea typeface="Cambria Math" panose="02040503050406030204" pitchFamily="18" charset="0"/>
                        </a:rPr>
                        <m:t>× </m:t>
                      </m:r>
                      <m:r>
                        <a:rPr lang="en-US" sz="2400" b="1" i="1" smtClean="0">
                          <a:solidFill>
                            <a:schemeClr val="bg1"/>
                          </a:solidFill>
                          <a:latin typeface="Cambria Math" panose="02040503050406030204" pitchFamily="18" charset="0"/>
                          <a:ea typeface="Cambria Math" panose="02040503050406030204" pitchFamily="18" charset="0"/>
                        </a:rPr>
                        <m:t>𝟏𝟎𝟎</m:t>
                      </m:r>
                    </m:oMath>
                  </m:oMathPara>
                </a14:m>
                <a:endParaRPr lang="en-US" sz="2400" b="1" dirty="0">
                  <a:solidFill>
                    <a:schemeClr val="bg1"/>
                  </a:solidFill>
                </a:endParaRPr>
              </a:p>
            </p:txBody>
          </p:sp>
        </mc:Choice>
        <mc:Fallback xmlns="">
          <p:sp>
            <p:nvSpPr>
              <p:cNvPr id="6" name="TextBox 5">
                <a:extLst>
                  <a:ext uri="{FF2B5EF4-FFF2-40B4-BE49-F238E27FC236}">
                    <a16:creationId xmlns:a16="http://schemas.microsoft.com/office/drawing/2014/main" id="{80B3AF61-8883-AD4B-985C-39E88B30359B}"/>
                  </a:ext>
                </a:extLst>
              </p:cNvPr>
              <p:cNvSpPr txBox="1">
                <a:spLocks noRot="1" noChangeAspect="1" noMove="1" noResize="1" noEditPoints="1" noAdjustHandles="1" noChangeArrowheads="1" noChangeShapeType="1" noTextEdit="1"/>
              </p:cNvSpPr>
              <p:nvPr/>
            </p:nvSpPr>
            <p:spPr>
              <a:xfrm>
                <a:off x="406746" y="1262920"/>
                <a:ext cx="5808706" cy="766235"/>
              </a:xfrm>
              <a:prstGeom prst="rect">
                <a:avLst/>
              </a:prstGeom>
              <a:blipFill>
                <a:blip r:embed="rId4"/>
                <a:stretch>
                  <a:fillRect l="-873" t="-8197" r="-655" b="-180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B7A4FFFE-46A4-744A-A8F5-6C5EE467401E}"/>
                  </a:ext>
                </a:extLst>
              </p:cNvPr>
              <p:cNvSpPr txBox="1"/>
              <p:nvPr/>
            </p:nvSpPr>
            <p:spPr>
              <a:xfrm>
                <a:off x="406746" y="2273695"/>
                <a:ext cx="5306966" cy="69403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solidFill>
                            <a:schemeClr val="tx1"/>
                          </a:solidFill>
                          <a:latin typeface="Cambria Math" panose="02040503050406030204" pitchFamily="18" charset="0"/>
                        </a:rPr>
                        <m:t>% </m:t>
                      </m:r>
                      <m:r>
                        <a:rPr lang="en-US" sz="2400" b="1" i="1" smtClean="0">
                          <a:solidFill>
                            <a:schemeClr val="tx1"/>
                          </a:solidFill>
                          <a:latin typeface="Cambria Math" panose="02040503050406030204" pitchFamily="18" charset="0"/>
                        </a:rPr>
                        <m:t>𝒀𝒐𝒍𝒌</m:t>
                      </m:r>
                      <m:r>
                        <a:rPr lang="en-US" sz="2400" b="1" i="1" smtClean="0">
                          <a:solidFill>
                            <a:schemeClr val="tx1"/>
                          </a:solidFill>
                          <a:latin typeface="Cambria Math" panose="02040503050406030204" pitchFamily="18" charset="0"/>
                        </a:rPr>
                        <m:t> </m:t>
                      </m:r>
                      <m:r>
                        <a:rPr lang="en-US" sz="2400" b="1" i="1" smtClean="0">
                          <a:solidFill>
                            <a:schemeClr val="tx1"/>
                          </a:solidFill>
                          <a:latin typeface="Cambria Math" panose="02040503050406030204" pitchFamily="18" charset="0"/>
                        </a:rPr>
                        <m:t>𝑹𝒆𝒎𝒂𝒊𝒏𝒊𝒏𝒈</m:t>
                      </m:r>
                      <m:r>
                        <a:rPr lang="en-US" sz="2400" b="1" i="1" smtClean="0">
                          <a:solidFill>
                            <a:schemeClr val="tx1"/>
                          </a:solidFill>
                          <a:latin typeface="Cambria Math" panose="02040503050406030204" pitchFamily="18" charset="0"/>
                        </a:rPr>
                        <m:t>= </m:t>
                      </m:r>
                      <m:f>
                        <m:fPr>
                          <m:ctrlPr>
                            <a:rPr lang="en-US" sz="2400" b="1" i="1" smtClean="0">
                              <a:solidFill>
                                <a:schemeClr val="tx1"/>
                              </a:solidFill>
                              <a:latin typeface="Cambria Math" panose="02040503050406030204" pitchFamily="18" charset="0"/>
                            </a:rPr>
                          </m:ctrlPr>
                        </m:fPr>
                        <m:num>
                          <m:r>
                            <a:rPr lang="en-US" sz="2400" b="1" i="1" smtClean="0">
                              <a:solidFill>
                                <a:schemeClr val="tx1"/>
                              </a:solidFill>
                              <a:latin typeface="Cambria Math" panose="02040503050406030204" pitchFamily="18" charset="0"/>
                            </a:rPr>
                            <m:t>𝟏𝟏𝟑</m:t>
                          </m:r>
                          <m:r>
                            <a:rPr lang="en-US" sz="2400" b="1" i="1" smtClean="0">
                              <a:solidFill>
                                <a:schemeClr val="tx1"/>
                              </a:solidFill>
                              <a:latin typeface="Cambria Math" panose="02040503050406030204" pitchFamily="18" charset="0"/>
                            </a:rPr>
                            <m:t>.</m:t>
                          </m:r>
                          <m:r>
                            <a:rPr lang="en-US" sz="2400" b="1" i="1" smtClean="0">
                              <a:solidFill>
                                <a:schemeClr val="tx1"/>
                              </a:solidFill>
                              <a:latin typeface="Cambria Math" panose="02040503050406030204" pitchFamily="18" charset="0"/>
                            </a:rPr>
                            <m:t>𝟏</m:t>
                          </m:r>
                        </m:num>
                        <m:den>
                          <m:r>
                            <a:rPr lang="en-US" sz="2400" b="1" i="1" smtClean="0">
                              <a:solidFill>
                                <a:schemeClr val="tx1"/>
                              </a:solidFill>
                              <a:latin typeface="Cambria Math" panose="02040503050406030204" pitchFamily="18" charset="0"/>
                            </a:rPr>
                            <m:t>𝟕𝟎𝟔</m:t>
                          </m:r>
                          <m:r>
                            <a:rPr lang="en-US" sz="2400" b="1" i="1" smtClean="0">
                              <a:solidFill>
                                <a:schemeClr val="tx1"/>
                              </a:solidFill>
                              <a:latin typeface="Cambria Math" panose="02040503050406030204" pitchFamily="18" charset="0"/>
                            </a:rPr>
                            <m:t>.</m:t>
                          </m:r>
                          <m:r>
                            <a:rPr lang="en-US" sz="2400" b="1" i="1" smtClean="0">
                              <a:solidFill>
                                <a:schemeClr val="tx1"/>
                              </a:solidFill>
                              <a:latin typeface="Cambria Math" panose="02040503050406030204" pitchFamily="18" charset="0"/>
                            </a:rPr>
                            <m:t>𝟖𝟔</m:t>
                          </m:r>
                        </m:den>
                      </m:f>
                      <m:r>
                        <a:rPr lang="en-US" sz="2400" b="1" i="1" smtClean="0">
                          <a:solidFill>
                            <a:schemeClr val="tx1"/>
                          </a:solidFill>
                          <a:latin typeface="Cambria Math" panose="02040503050406030204" pitchFamily="18" charset="0"/>
                        </a:rPr>
                        <m:t> </m:t>
                      </m:r>
                      <m:r>
                        <a:rPr lang="en-US" sz="2400" b="1" i="1" smtClean="0">
                          <a:solidFill>
                            <a:schemeClr val="tx1"/>
                          </a:solidFill>
                          <a:latin typeface="Cambria Math" panose="02040503050406030204" pitchFamily="18" charset="0"/>
                          <a:ea typeface="Cambria Math" panose="02040503050406030204" pitchFamily="18" charset="0"/>
                        </a:rPr>
                        <m:t>× </m:t>
                      </m:r>
                      <m:r>
                        <a:rPr lang="en-US" sz="2400" b="1" i="1" smtClean="0">
                          <a:solidFill>
                            <a:schemeClr val="tx1"/>
                          </a:solidFill>
                          <a:latin typeface="Cambria Math" panose="02040503050406030204" pitchFamily="18" charset="0"/>
                          <a:ea typeface="Cambria Math" panose="02040503050406030204" pitchFamily="18" charset="0"/>
                        </a:rPr>
                        <m:t>𝟏𝟎𝟎</m:t>
                      </m:r>
                    </m:oMath>
                  </m:oMathPara>
                </a14:m>
                <a:endParaRPr lang="en-US" sz="2400" b="1" dirty="0">
                  <a:solidFill>
                    <a:schemeClr val="tx1"/>
                  </a:solidFill>
                </a:endParaRPr>
              </a:p>
            </p:txBody>
          </p:sp>
        </mc:Choice>
        <mc:Fallback xmlns="">
          <p:sp>
            <p:nvSpPr>
              <p:cNvPr id="7" name="TextBox 6">
                <a:extLst>
                  <a:ext uri="{FF2B5EF4-FFF2-40B4-BE49-F238E27FC236}">
                    <a16:creationId xmlns:a16="http://schemas.microsoft.com/office/drawing/2014/main" id="{B7A4FFFE-46A4-744A-A8F5-6C5EE467401E}"/>
                  </a:ext>
                </a:extLst>
              </p:cNvPr>
              <p:cNvSpPr txBox="1">
                <a:spLocks noRot="1" noChangeAspect="1" noMove="1" noResize="1" noEditPoints="1" noAdjustHandles="1" noChangeArrowheads="1" noChangeShapeType="1" noTextEdit="1"/>
              </p:cNvSpPr>
              <p:nvPr/>
            </p:nvSpPr>
            <p:spPr>
              <a:xfrm>
                <a:off x="406746" y="2273695"/>
                <a:ext cx="5306966" cy="694036"/>
              </a:xfrm>
              <a:prstGeom prst="rect">
                <a:avLst/>
              </a:prstGeom>
              <a:blipFill>
                <a:blip r:embed="rId5"/>
                <a:stretch>
                  <a:fillRect l="-1196" t="-1818" r="-957" b="-1454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3D6977EC-C3BC-D649-9ABE-8BEAA236F4C2}"/>
                  </a:ext>
                </a:extLst>
              </p:cNvPr>
              <p:cNvSpPr txBox="1"/>
              <p:nvPr/>
            </p:nvSpPr>
            <p:spPr>
              <a:xfrm>
                <a:off x="406746" y="3219581"/>
                <a:ext cx="3888309"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1" i="1" smtClean="0">
                          <a:solidFill>
                            <a:schemeClr val="tx1"/>
                          </a:solidFill>
                          <a:latin typeface="Cambria Math" panose="02040503050406030204" pitchFamily="18" charset="0"/>
                        </a:rPr>
                        <m:t>% </m:t>
                      </m:r>
                      <m:r>
                        <a:rPr lang="en-US" sz="2400" b="1" i="1" smtClean="0">
                          <a:solidFill>
                            <a:schemeClr val="tx1"/>
                          </a:solidFill>
                          <a:latin typeface="Cambria Math" panose="02040503050406030204" pitchFamily="18" charset="0"/>
                        </a:rPr>
                        <m:t>𝒀𝒐𝒍𝒌</m:t>
                      </m:r>
                      <m:r>
                        <a:rPr lang="en-US" sz="2400" b="1" i="1" smtClean="0">
                          <a:solidFill>
                            <a:schemeClr val="tx1"/>
                          </a:solidFill>
                          <a:latin typeface="Cambria Math" panose="02040503050406030204" pitchFamily="18" charset="0"/>
                        </a:rPr>
                        <m:t> </m:t>
                      </m:r>
                      <m:r>
                        <a:rPr lang="en-US" sz="2400" b="1" i="1" smtClean="0">
                          <a:solidFill>
                            <a:schemeClr val="tx1"/>
                          </a:solidFill>
                          <a:latin typeface="Cambria Math" panose="02040503050406030204" pitchFamily="18" charset="0"/>
                        </a:rPr>
                        <m:t>𝑹𝒆𝒎𝒂𝒊𝒏𝒊𝒏𝒈</m:t>
                      </m:r>
                      <m:r>
                        <a:rPr lang="en-US" sz="2400" b="1" i="1" smtClean="0">
                          <a:solidFill>
                            <a:schemeClr val="tx1"/>
                          </a:solidFill>
                          <a:latin typeface="Cambria Math" panose="02040503050406030204" pitchFamily="18" charset="0"/>
                        </a:rPr>
                        <m:t>=</m:t>
                      </m:r>
                      <m:r>
                        <a:rPr lang="en-US" sz="2400" b="1" i="1" smtClean="0">
                          <a:solidFill>
                            <a:schemeClr val="tx1"/>
                          </a:solidFill>
                          <a:latin typeface="Cambria Math" panose="02040503050406030204" pitchFamily="18" charset="0"/>
                        </a:rPr>
                        <m:t>𝟏𝟔</m:t>
                      </m:r>
                      <m:r>
                        <a:rPr lang="en-US" sz="2400" b="1" i="1" smtClean="0">
                          <a:solidFill>
                            <a:schemeClr val="tx1"/>
                          </a:solidFill>
                          <a:latin typeface="Cambria Math" panose="02040503050406030204" pitchFamily="18" charset="0"/>
                        </a:rPr>
                        <m:t>%</m:t>
                      </m:r>
                    </m:oMath>
                  </m:oMathPara>
                </a14:m>
                <a:endParaRPr lang="en-US" sz="2400" b="1" dirty="0">
                  <a:solidFill>
                    <a:schemeClr val="tx1"/>
                  </a:solidFill>
                </a:endParaRPr>
              </a:p>
            </p:txBody>
          </p:sp>
        </mc:Choice>
        <mc:Fallback xmlns="">
          <p:sp>
            <p:nvSpPr>
              <p:cNvPr id="15" name="TextBox 14">
                <a:extLst>
                  <a:ext uri="{FF2B5EF4-FFF2-40B4-BE49-F238E27FC236}">
                    <a16:creationId xmlns:a16="http://schemas.microsoft.com/office/drawing/2014/main" id="{3D6977EC-C3BC-D649-9ABE-8BEAA236F4C2}"/>
                  </a:ext>
                </a:extLst>
              </p:cNvPr>
              <p:cNvSpPr txBox="1">
                <a:spLocks noRot="1" noChangeAspect="1" noMove="1" noResize="1" noEditPoints="1" noAdjustHandles="1" noChangeArrowheads="1" noChangeShapeType="1" noTextEdit="1"/>
              </p:cNvSpPr>
              <p:nvPr/>
            </p:nvSpPr>
            <p:spPr>
              <a:xfrm>
                <a:off x="406746" y="3219581"/>
                <a:ext cx="3888309" cy="369332"/>
              </a:xfrm>
              <a:prstGeom prst="rect">
                <a:avLst/>
              </a:prstGeom>
              <a:blipFill>
                <a:blip r:embed="rId6"/>
                <a:stretch>
                  <a:fillRect l="-1629" t="-6667" r="-1303" b="-40000"/>
                </a:stretch>
              </a:blipFill>
            </p:spPr>
            <p:txBody>
              <a:bodyPr/>
              <a:lstStyle/>
              <a:p>
                <a:r>
                  <a:rPr lang="en-US">
                    <a:noFill/>
                  </a:rPr>
                  <a:t> </a:t>
                </a:r>
              </a:p>
            </p:txBody>
          </p:sp>
        </mc:Fallback>
      </mc:AlternateContent>
    </p:spTree>
    <p:extLst>
      <p:ext uri="{BB962C8B-B14F-4D97-AF65-F5344CB8AC3E}">
        <p14:creationId xmlns:p14="http://schemas.microsoft.com/office/powerpoint/2010/main" val="1756728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indoor, food, different, containing&#10;&#10;Description automatically generated">
            <a:extLst>
              <a:ext uri="{FF2B5EF4-FFF2-40B4-BE49-F238E27FC236}">
                <a16:creationId xmlns:a16="http://schemas.microsoft.com/office/drawing/2014/main" id="{8FDBACD4-E539-454D-AA2C-A9DDDDC33178}"/>
              </a:ext>
            </a:extLst>
          </p:cNvPr>
          <p:cNvPicPr>
            <a:picLocks noChangeAspect="1"/>
          </p:cNvPicPr>
          <p:nvPr/>
        </p:nvPicPr>
        <p:blipFill rotWithShape="1">
          <a:blip r:embed="rId3"/>
          <a:srcRect l="-1406" t="19500" r="1406" b="5501"/>
          <a:stretch/>
        </p:blipFill>
        <p:spPr>
          <a:xfrm>
            <a:off x="-222997" y="-49354"/>
            <a:ext cx="12634944" cy="6956708"/>
          </a:xfrm>
          <a:prstGeom prst="rect">
            <a:avLst/>
          </a:prstGeom>
        </p:spPr>
      </p:pic>
      <p:sp>
        <p:nvSpPr>
          <p:cNvPr id="16"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417E89-4492-0F4F-B2B2-A6689F7F52A1}"/>
              </a:ext>
            </a:extLst>
          </p:cNvPr>
          <p:cNvSpPr>
            <a:spLocks noGrp="1"/>
          </p:cNvSpPr>
          <p:nvPr>
            <p:ph type="ctrTitle"/>
          </p:nvPr>
        </p:nvSpPr>
        <p:spPr>
          <a:xfrm>
            <a:off x="1065275" y="2293749"/>
            <a:ext cx="10058400" cy="2270501"/>
          </a:xfrm>
          <a:effectLst>
            <a:outerShdw blurRad="50800" dist="38100" dir="2700000" algn="tl" rotWithShape="0">
              <a:prstClr val="black">
                <a:alpha val="40000"/>
              </a:prstClr>
            </a:outerShdw>
          </a:effectLst>
        </p:spPr>
        <p:txBody>
          <a:bodyPr>
            <a:normAutofit/>
          </a:bodyPr>
          <a:lstStyle/>
          <a:p>
            <a:r>
              <a:rPr lang="en-US" sz="5200" b="1" dirty="0">
                <a:solidFill>
                  <a:srgbClr val="FFFFFF"/>
                </a:solidFill>
              </a:rPr>
              <a:t>Next Step:</a:t>
            </a:r>
            <a:br>
              <a:rPr lang="en-US" sz="5200" b="1" dirty="0">
                <a:solidFill>
                  <a:srgbClr val="FFFFFF"/>
                </a:solidFill>
              </a:rPr>
            </a:br>
            <a:r>
              <a:rPr lang="en-US" sz="5200" b="1" dirty="0">
                <a:solidFill>
                  <a:srgbClr val="FFFFFF"/>
                </a:solidFill>
              </a:rPr>
              <a:t>Complete the Handout</a:t>
            </a:r>
          </a:p>
        </p:txBody>
      </p:sp>
    </p:spTree>
    <p:extLst>
      <p:ext uri="{BB962C8B-B14F-4D97-AF65-F5344CB8AC3E}">
        <p14:creationId xmlns:p14="http://schemas.microsoft.com/office/powerpoint/2010/main" val="24420463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{ED778521-1378-9A46-9B4B-32D569E55535}tf10001120</Template>
  <TotalTime>449</TotalTime>
  <Words>2122</Words>
  <Application>Microsoft Office PowerPoint</Application>
  <PresentationFormat>Widescreen</PresentationFormat>
  <Paragraphs>200</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Cambria Math</vt:lpstr>
      <vt:lpstr>Office Theme</vt:lpstr>
      <vt:lpstr>Sunny-Side-Up:  Temperature &amp; Lobster Egg Development</vt:lpstr>
      <vt:lpstr>Meet the Scientist! Abigail Sisti</vt:lpstr>
      <vt:lpstr>The American Lobster</vt:lpstr>
      <vt:lpstr>Why Lobsters?</vt:lpstr>
      <vt:lpstr>Embryo Features</vt:lpstr>
      <vt:lpstr>Embryo Features</vt:lpstr>
      <vt:lpstr>Embryo Features</vt:lpstr>
      <vt:lpstr>Embryo Features</vt:lpstr>
      <vt:lpstr>How to measure embryo features</vt:lpstr>
      <vt:lpstr>How to measure embryo features</vt:lpstr>
      <vt:lpstr>How to measure embryo features</vt:lpstr>
      <vt:lpstr>How to measure embryo features</vt:lpstr>
      <vt:lpstr>How to measure embryo features</vt:lpstr>
      <vt:lpstr>How to measure embryo features</vt:lpstr>
      <vt:lpstr>How to calculate radius</vt:lpstr>
      <vt:lpstr>How to calculate egg area</vt:lpstr>
      <vt:lpstr>How to calculate yolk area</vt:lpstr>
      <vt:lpstr>How to calculate remaining yolk</vt:lpstr>
      <vt:lpstr>Next Step: Complete the Handout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Embryo Ecology: Temperature &amp; Egg Development</dc:title>
  <dc:creator>Abigail Sisti</dc:creator>
  <cp:lastModifiedBy>Celia Cackowski</cp:lastModifiedBy>
  <cp:revision>27</cp:revision>
  <dcterms:created xsi:type="dcterms:W3CDTF">2020-12-21T03:32:29Z</dcterms:created>
  <dcterms:modified xsi:type="dcterms:W3CDTF">2021-04-20T21:31:30Z</dcterms:modified>
</cp:coreProperties>
</file>