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6" r:id="rId2"/>
    <p:sldId id="258" r:id="rId3"/>
    <p:sldId id="259" r:id="rId4"/>
    <p:sldId id="257"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741"/>
    <p:restoredTop sz="60303"/>
  </p:normalViewPr>
  <p:slideViewPr>
    <p:cSldViewPr snapToGrid="0" snapToObjects="1">
      <p:cViewPr varScale="1">
        <p:scale>
          <a:sx n="69" d="100"/>
          <a:sy n="69" d="100"/>
        </p:scale>
        <p:origin x="18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9447FD-1DD9-554E-8F19-81F9BF1F25DB}" type="datetimeFigureOut">
              <a:rPr lang="en-US" smtClean="0"/>
              <a:t>4/20/2021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714B89-DCA1-2D4F-9092-0A49D3246938}" type="slidenum">
              <a:rPr lang="en-US" smtClean="0"/>
              <a:t>‹#›</a:t>
            </a:fld>
            <a:endParaRPr lang="en-US"/>
          </a:p>
        </p:txBody>
      </p:sp>
    </p:spTree>
    <p:extLst>
      <p:ext uri="{BB962C8B-B14F-4D97-AF65-F5344CB8AC3E}">
        <p14:creationId xmlns:p14="http://schemas.microsoft.com/office/powerpoint/2010/main" val="4072466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questions will be reviewed following the videos on the next slide. Simply ask them these questions to prime them what to look for in the next videos.</a:t>
            </a:r>
          </a:p>
        </p:txBody>
      </p:sp>
      <p:sp>
        <p:nvSpPr>
          <p:cNvPr id="4" name="Slide Number Placeholder 3"/>
          <p:cNvSpPr>
            <a:spLocks noGrp="1"/>
          </p:cNvSpPr>
          <p:nvPr>
            <p:ph type="sldNum" sz="quarter" idx="5"/>
          </p:nvPr>
        </p:nvSpPr>
        <p:spPr/>
        <p:txBody>
          <a:bodyPr/>
          <a:lstStyle/>
          <a:p>
            <a:fld id="{F5714B89-DCA1-2D4F-9092-0A49D3246938}" type="slidenum">
              <a:rPr lang="en-US" smtClean="0"/>
              <a:t>3</a:t>
            </a:fld>
            <a:endParaRPr lang="en-US"/>
          </a:p>
        </p:txBody>
      </p:sp>
    </p:spTree>
    <p:extLst>
      <p:ext uri="{BB962C8B-B14F-4D97-AF65-F5344CB8AC3E}">
        <p14:creationId xmlns:p14="http://schemas.microsoft.com/office/powerpoint/2010/main" val="12376202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two really good introductory videos that give a good amount of information about salt marshes. The first is about ten minutes long total, but the part most relevant to the students is from about 3.5 to 7 minutes. The second video is 2.5 minutes. Like I said, there’s a lot of information in these videos, but the discussion questions on the next slide should help narrow the student’s focus on the most important parts of the video.</a:t>
            </a:r>
          </a:p>
        </p:txBody>
      </p:sp>
      <p:sp>
        <p:nvSpPr>
          <p:cNvPr id="4" name="Slide Number Placeholder 3"/>
          <p:cNvSpPr>
            <a:spLocks noGrp="1"/>
          </p:cNvSpPr>
          <p:nvPr>
            <p:ph type="sldNum" sz="quarter" idx="5"/>
          </p:nvPr>
        </p:nvSpPr>
        <p:spPr/>
        <p:txBody>
          <a:bodyPr/>
          <a:lstStyle/>
          <a:p>
            <a:fld id="{F5714B89-DCA1-2D4F-9092-0A49D3246938}" type="slidenum">
              <a:rPr lang="en-US" smtClean="0"/>
              <a:t>4</a:t>
            </a:fld>
            <a:endParaRPr lang="en-US"/>
          </a:p>
        </p:txBody>
      </p:sp>
    </p:spTree>
    <p:extLst>
      <p:ext uri="{BB962C8B-B14F-4D97-AF65-F5344CB8AC3E}">
        <p14:creationId xmlns:p14="http://schemas.microsoft.com/office/powerpoint/2010/main" val="2031229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What is the vegetation like in the salt marsh?</a:t>
            </a:r>
          </a:p>
          <a:p>
            <a:pPr lvl="0"/>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Answer: Mostly grasses</a:t>
            </a:r>
          </a:p>
          <a:p>
            <a:pPr lvl="1"/>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Explanation: The salt water prevents any species not adapted to salty environments from living there. Most plants need water to live, but too much water or salt water will kill a majority of the tree species that we see in forests. Therefore, we’ll only get specially equipped grasses living in these environments. Some of these grasses are able to process salts while others are made of hardy plant tissue, both of which allows them to survive! </a:t>
            </a:r>
          </a:p>
          <a:p>
            <a:pPr lvl="1"/>
            <a:endParaRPr lang="en-US" sz="14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What types of species live in the salt marsh?</a:t>
            </a:r>
          </a:p>
          <a:p>
            <a:pPr lvl="0"/>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Answers: Grassy vegetation, fiddler crabs, wading birds, juvenile fish species</a:t>
            </a:r>
          </a:p>
          <a:p>
            <a:pPr lvl="1"/>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Explanation: The grass that makes up a salt marsh is an incredibly friendly environment for juvenile fish. The grasses protect the fish from predators and shade them from the sun while also providing a nutrient rich habitat for them to grow in. Unfortunately, predator species, like blue crabs and blue herons, snowy egret, and great egret, are well aware that these juvenile species gather here and use salt marshes as a feeding ground. There are also an abundance of crabs in salt marshes. Unlike soils where our schools and homes are, salt marsh soil is rather squishy. Because the marsh is flooded everyday with the tides, the ground is extremely wet and muddy, making it prime burrowing real-estate for burrowing crabs.</a:t>
            </a:r>
          </a:p>
          <a:p>
            <a:pPr lvl="1"/>
            <a:endParaRPr lang="en-US" sz="14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Why are salt marshes important to humans?</a:t>
            </a:r>
          </a:p>
          <a:p>
            <a:pPr lvl="0"/>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Answers: Storm buffering, juvenile fish habitat, biodiversity, carbon storage, recreation (kayaking, bird watching, etc.), intrinsic beauty</a:t>
            </a:r>
          </a:p>
          <a:p>
            <a:pPr lvl="1"/>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Explanation: Salt marshes and other ecosystems protect our shores from large waves generated by storms. Instead of having a hard surface for the waves to hit against and scour, salt marshes provide a gradual gradient in elevation that slowly reduces wave energy. Therefore, coastal cities and towns that have salt marshes and other ecosystems around them have a bit of a barrier to waves during storm events. As we said before, young fish like to hang out in the shady, food rich salt marshes as they grow, but this also serves an important role to humans who make a living fishing on the water. Salt marshes provide a sheltered nursery for fish to grow up in, especially for fish that people sell. Therefore, salt marshes serve as fundamental nurseries for many of these fishing industries. Along with supporting fishing industries, juvenile fish in salt marshes also provide the foundation of an extremely biodiverse community. We like to see a lot of different species, or high biodiversity, in ecosystems because it signifies to us that the ecosystem is healthy and complex. With biodiversity, there are also animals that are unique to the ecosystem, which means that humans are going to want to see them. Kayaking, fishing, and bird watching are a few of the ways humans can directly value and appreciate salt marshes. Also, the beauty of the salt marsh, especially at sunset and sunrise, provides another service that the system provides for free. </a:t>
            </a:r>
          </a:p>
          <a:p>
            <a:pPr lvl="1"/>
            <a:endParaRPr lang="en-US" sz="14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What are some of the things that threaten salt marshes?</a:t>
            </a:r>
          </a:p>
          <a:p>
            <a:pPr lvl="0"/>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Answers: Human development</a:t>
            </a:r>
          </a:p>
          <a:p>
            <a:pPr lvl="1"/>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Explanations: The destruction of habitats occur in both human caused and natural ways. Many salt marshes are being drained of the water within them by humans so that they can be converted to farmland. Other marshes are being paved over to make room for waterside attractions and housing. In other scenarios, marshes are being destroyed and replaced with shrimp farms. Marshes occupy a unique position between the tides and next to beautiful views, which unfortunately means that some people will want to develop that land.</a:t>
            </a:r>
          </a:p>
          <a:p>
            <a:pPr lvl="1"/>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Answer: Sea level rise, erosion</a:t>
            </a:r>
          </a:p>
          <a:p>
            <a:pPr lvl="1"/>
            <a:endParaRPr lang="en-US" sz="14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Possible Explanation: Naturally, salt marshes are lost due to erosion and sea level rise. Erosion is when water eats away at the sediments and soils that make up a marsh. Sometimes when waves crash on the marsh surface, it knocks up the sediment on the surface and that sediment leaves the marsh. Typically, erosion doesn’t happen in huge chunks all at once; instead, it is a small, but constant factor that slowly erodes the marsh surface reducing the size of the marsh. Sea level rise increases the amount of erosion occurring in a salt marsh and changes the ability of a marsh to respond to that erosion. As sea levels rise, the marsh becomes wetter and plants begin to suffer because even though they are adapted to living in a water-rich environment, there is still such a thing as too much water. As the plants begin to die, the soil becomes even muddier, making the soil much more susceptible to erosion. So as sea levels rise, the plants begin to die and the soil starts to decrease meaning that the ecosystem is collapsing. Fortunately, marshes have a survival mechanism called vertical accretion that lets them keep pace with sea level rise!</a:t>
            </a:r>
          </a:p>
          <a:p>
            <a:pPr lvl="1"/>
            <a:endParaRPr lang="en-US" sz="1200" kern="1200" dirty="0">
              <a:solidFill>
                <a:schemeClr val="tx1"/>
              </a:solidFill>
              <a:effectLst/>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Emphasize the threat of sea level rise as it will provide a nice transition into the activity</a:t>
            </a:r>
          </a:p>
          <a:p>
            <a:pPr lvl="1"/>
            <a:endParaRPr lang="en-US" sz="14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714B89-DCA1-2D4F-9092-0A49D324693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0685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C4987-AEEE-F441-B081-BDAEBF53EB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F750C-3437-BB40-A03D-3B05537D7B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3D56FC4-60D5-3046-87D5-9B7678406BB6}"/>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5" name="Footer Placeholder 4">
            <a:extLst>
              <a:ext uri="{FF2B5EF4-FFF2-40B4-BE49-F238E27FC236}">
                <a16:creationId xmlns:a16="http://schemas.microsoft.com/office/drawing/2014/main" id="{5EC514F2-D889-2E41-B91B-FB5BE8B132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3D2D01-C904-D24E-A55F-49D1DB7AD382}"/>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13360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556DD-2769-CE4F-8D75-9CFC778CE4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CB66F2-9A65-5E49-B0C2-8E061B22DF0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A16EA-ACA7-CA46-9075-82212651751A}"/>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5" name="Footer Placeholder 4">
            <a:extLst>
              <a:ext uri="{FF2B5EF4-FFF2-40B4-BE49-F238E27FC236}">
                <a16:creationId xmlns:a16="http://schemas.microsoft.com/office/drawing/2014/main" id="{4CDD45D9-DEEA-A94B-9C4D-AFE7A8FFDF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86C44F-4CCE-334D-86A1-CF3AE283373C}"/>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2652655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0A9C7-422A-4247-A386-7737CA58EE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F395B82-405F-A74A-81E3-A5065D4022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B1C1BCA-0DD1-294A-BE8D-F34BD131600E}"/>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5" name="Footer Placeholder 4">
            <a:extLst>
              <a:ext uri="{FF2B5EF4-FFF2-40B4-BE49-F238E27FC236}">
                <a16:creationId xmlns:a16="http://schemas.microsoft.com/office/drawing/2014/main" id="{8DBBE1DE-B8B2-964F-B266-369FD90B1A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15BDEA-6234-3340-B24C-A366FA58D4A9}"/>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2879945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99327-BFF9-E94B-8320-1C133A3AD4F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6A65230-D3DF-3140-A238-95318C210F7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796D57-ABD5-B440-942B-4BC144DC0D3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88D03E9-B608-F541-977F-D0572013B335}"/>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6" name="Footer Placeholder 5">
            <a:extLst>
              <a:ext uri="{FF2B5EF4-FFF2-40B4-BE49-F238E27FC236}">
                <a16:creationId xmlns:a16="http://schemas.microsoft.com/office/drawing/2014/main" id="{ABF5CBC2-C158-6547-AEDE-8E6E9AFE34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2154CD-E32D-0F4F-B6AF-74D2E4394FAA}"/>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2214768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B0190-13B6-5442-9237-41B8C63C0F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FB1CE7A-4EF0-3A43-8D25-F65F2E4EC8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AB612F3-4A96-AE41-A929-64642737ED9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11DF20D-061D-F04B-99A3-5564AE78E6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EAC1F5B-5D1F-304F-AE47-989A9C28A28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C5307F-24A9-C04D-A091-73A3D7D16845}"/>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8" name="Footer Placeholder 7">
            <a:extLst>
              <a:ext uri="{FF2B5EF4-FFF2-40B4-BE49-F238E27FC236}">
                <a16:creationId xmlns:a16="http://schemas.microsoft.com/office/drawing/2014/main" id="{A8AE2176-D29A-6244-82E5-FCF87865A5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75DBE70-1E57-BA42-B75B-BFDCDEB27243}"/>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265567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FFCFE-DD14-104D-837B-C613C54A7D6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5FE397E-7875-DA40-A78D-27D77CE81EDC}"/>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4" name="Footer Placeholder 3">
            <a:extLst>
              <a:ext uri="{FF2B5EF4-FFF2-40B4-BE49-F238E27FC236}">
                <a16:creationId xmlns:a16="http://schemas.microsoft.com/office/drawing/2014/main" id="{67D86691-572C-1B46-85D3-6C6A1FDE2F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BBD906-7723-774E-95AE-E84067012329}"/>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385872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98161B-35F7-CF4C-ABB2-B479FC8E1708}"/>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3" name="Footer Placeholder 2">
            <a:extLst>
              <a:ext uri="{FF2B5EF4-FFF2-40B4-BE49-F238E27FC236}">
                <a16:creationId xmlns:a16="http://schemas.microsoft.com/office/drawing/2014/main" id="{A27218DE-EB4B-D344-99C4-61BF36B2365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4BBEE2-8F3E-BF4C-8E52-D808590CC48C}"/>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1748699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7BF69-FEC0-E74F-B871-68704E9F58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D60F418-DC5E-6E4A-B5F5-0F32A02278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93A3D26-8759-EB45-963F-31BE6F47AB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F7AB52A-9EC9-7043-8188-282CD6A9DCC6}"/>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6" name="Footer Placeholder 5">
            <a:extLst>
              <a:ext uri="{FF2B5EF4-FFF2-40B4-BE49-F238E27FC236}">
                <a16:creationId xmlns:a16="http://schemas.microsoft.com/office/drawing/2014/main" id="{E3D32B7E-00A4-C243-9E29-11FC9567F2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11296A-F60E-9040-AFE7-9FC12B79A843}"/>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4176436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65CD7-84C9-7B46-9BE3-A7D42B553D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E51B675-FDF3-B544-A154-04D2FF3577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6737742-F7FE-AA4B-B43C-0F3C2506E7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4D12570-8F04-C240-8F3E-5EDB3637110E}"/>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6" name="Footer Placeholder 5">
            <a:extLst>
              <a:ext uri="{FF2B5EF4-FFF2-40B4-BE49-F238E27FC236}">
                <a16:creationId xmlns:a16="http://schemas.microsoft.com/office/drawing/2014/main" id="{77F2EF2A-23CF-FD4E-864D-3B640356DC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3B3FB1-5791-EA44-8EB0-FABD3D2E2593}"/>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3680662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AE5DE-4446-7545-A0CF-F70712D251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F3272F9-EC2E-3A44-B6BE-25E66CB699A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D74D1-BD10-364A-A8E6-58B372AC9C0E}"/>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5" name="Footer Placeholder 4">
            <a:extLst>
              <a:ext uri="{FF2B5EF4-FFF2-40B4-BE49-F238E27FC236}">
                <a16:creationId xmlns:a16="http://schemas.microsoft.com/office/drawing/2014/main" id="{0AEB94D6-8D3B-8D4F-8227-465D6700BE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7DB4A0-6737-9742-BCE5-8BF2A3C8272F}"/>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1014483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A51D72-025C-0745-A835-D5CC2822DDF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7C0DBD3-A1C3-BF4F-9CC1-E0CA9942CAD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3EEE2C4-DD50-404B-B0E1-6956DDF71377}"/>
              </a:ext>
            </a:extLst>
          </p:cNvPr>
          <p:cNvSpPr>
            <a:spLocks noGrp="1"/>
          </p:cNvSpPr>
          <p:nvPr>
            <p:ph type="dt" sz="half" idx="10"/>
          </p:nvPr>
        </p:nvSpPr>
        <p:spPr/>
        <p:txBody>
          <a:bodyPr/>
          <a:lstStyle/>
          <a:p>
            <a:fld id="{C9D75784-4BDC-AC4C-A2A7-45454E55570C}" type="datetimeFigureOut">
              <a:rPr lang="en-US" smtClean="0"/>
              <a:t>4/20/2021</a:t>
            </a:fld>
            <a:endParaRPr lang="en-US"/>
          </a:p>
        </p:txBody>
      </p:sp>
      <p:sp>
        <p:nvSpPr>
          <p:cNvPr id="5" name="Footer Placeholder 4">
            <a:extLst>
              <a:ext uri="{FF2B5EF4-FFF2-40B4-BE49-F238E27FC236}">
                <a16:creationId xmlns:a16="http://schemas.microsoft.com/office/drawing/2014/main" id="{9FC54900-CA9D-8845-8061-3AF98A81CF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590F5E-711C-3A4E-8920-FB4D634A6FC6}"/>
              </a:ext>
            </a:extLst>
          </p:cNvPr>
          <p:cNvSpPr>
            <a:spLocks noGrp="1"/>
          </p:cNvSpPr>
          <p:nvPr>
            <p:ph type="sldNum" sz="quarter" idx="12"/>
          </p:nvPr>
        </p:nvSpPr>
        <p:spPr/>
        <p:txBody>
          <a:bodyPr/>
          <a:lstStyle/>
          <a:p>
            <a:fld id="{55D5DBC4-E72E-2B44-82D9-95B718FD3726}" type="slidenum">
              <a:rPr lang="en-US" smtClean="0"/>
              <a:t>‹#›</a:t>
            </a:fld>
            <a:endParaRPr lang="en-US"/>
          </a:p>
        </p:txBody>
      </p:sp>
    </p:spTree>
    <p:extLst>
      <p:ext uri="{BB962C8B-B14F-4D97-AF65-F5344CB8AC3E}">
        <p14:creationId xmlns:p14="http://schemas.microsoft.com/office/powerpoint/2010/main" val="4040164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08D6000-0861-6940-B2BF-1C31499138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9D2E1EC-866A-2E4D-968F-539CDF6864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0FCA65-49B8-3A42-BCB7-DA7ED3A049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D75784-4BDC-AC4C-A2A7-45454E55570C}" type="datetimeFigureOut">
              <a:rPr lang="en-US" smtClean="0"/>
              <a:t>4/20/2021</a:t>
            </a:fld>
            <a:endParaRPr lang="en-US"/>
          </a:p>
        </p:txBody>
      </p:sp>
      <p:sp>
        <p:nvSpPr>
          <p:cNvPr id="5" name="Footer Placeholder 4">
            <a:extLst>
              <a:ext uri="{FF2B5EF4-FFF2-40B4-BE49-F238E27FC236}">
                <a16:creationId xmlns:a16="http://schemas.microsoft.com/office/drawing/2014/main" id="{1D856B66-80CC-4A40-9DE9-682A785200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32E35AC-23E2-1840-A29A-AEE67E5897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D5DBC4-E72E-2B44-82D9-95B718FD3726}" type="slidenum">
              <a:rPr lang="en-US" smtClean="0"/>
              <a:t>‹#›</a:t>
            </a:fld>
            <a:endParaRPr lang="en-US"/>
          </a:p>
        </p:txBody>
      </p:sp>
    </p:spTree>
    <p:extLst>
      <p:ext uri="{BB962C8B-B14F-4D97-AF65-F5344CB8AC3E}">
        <p14:creationId xmlns:p14="http://schemas.microsoft.com/office/powerpoint/2010/main" val="4099565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tiff"/><Relationship Id="rId1" Type="http://schemas.openxmlformats.org/officeDocument/2006/relationships/slideLayout" Target="../slideLayouts/slideLayout2.xml"/><Relationship Id="rId4" Type="http://schemas.openxmlformats.org/officeDocument/2006/relationships/image" Target="../media/image4.tiff"/></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PhmoxJaslY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youtube.com/watch?v=-mCR0pKIns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1875C-9C1D-0942-A2C1-65383877FF1E}"/>
              </a:ext>
            </a:extLst>
          </p:cNvPr>
          <p:cNvSpPr>
            <a:spLocks noGrp="1"/>
          </p:cNvSpPr>
          <p:nvPr>
            <p:ph type="ctrTitle"/>
          </p:nvPr>
        </p:nvSpPr>
        <p:spPr>
          <a:xfrm>
            <a:off x="6723038" y="3009642"/>
            <a:ext cx="5570451" cy="2889114"/>
          </a:xfrm>
        </p:spPr>
        <p:txBody>
          <a:bodyPr anchor="b">
            <a:normAutofit/>
          </a:bodyPr>
          <a:lstStyle/>
          <a:p>
            <a:pPr algn="l"/>
            <a:r>
              <a:rPr lang="en-US" sz="5000" dirty="0"/>
              <a:t>Growing Up is Hard: Vertical Accretion in Salt Marshes</a:t>
            </a:r>
          </a:p>
        </p:txBody>
      </p:sp>
      <p:sp>
        <p:nvSpPr>
          <p:cNvPr id="3" name="Subtitle 2">
            <a:extLst>
              <a:ext uri="{FF2B5EF4-FFF2-40B4-BE49-F238E27FC236}">
                <a16:creationId xmlns:a16="http://schemas.microsoft.com/office/drawing/2014/main" id="{2B22441F-738A-6E44-855D-51BBA17D05B3}"/>
              </a:ext>
            </a:extLst>
          </p:cNvPr>
          <p:cNvSpPr>
            <a:spLocks noGrp="1"/>
          </p:cNvSpPr>
          <p:nvPr>
            <p:ph type="subTitle" idx="1"/>
          </p:nvPr>
        </p:nvSpPr>
        <p:spPr>
          <a:xfrm>
            <a:off x="6723038" y="5898756"/>
            <a:ext cx="4087305" cy="1147863"/>
          </a:xfrm>
        </p:spPr>
        <p:txBody>
          <a:bodyPr anchor="t">
            <a:normAutofit/>
          </a:bodyPr>
          <a:lstStyle/>
          <a:p>
            <a:pPr algn="l"/>
            <a:r>
              <a:rPr lang="en-US" sz="2000" dirty="0"/>
              <a:t>Background Information</a:t>
            </a: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B729B146-4BF5-7342-8C03-F7C3957BB766}"/>
              </a:ext>
            </a:extLst>
          </p:cNvPr>
          <p:cNvPicPr>
            <a:picLocks noChangeAspect="1"/>
          </p:cNvPicPr>
          <p:nvPr/>
        </p:nvPicPr>
        <p:blipFill rotWithShape="1">
          <a:blip r:embed="rId2"/>
          <a:srcRect t="26820" r="-1"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72799852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ED4D6CE2-C4FB-4B4D-991A-84C9705CD7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6A33CE2-FBD5-C844-9C9A-7ACB3BE482A6}"/>
              </a:ext>
            </a:extLst>
          </p:cNvPr>
          <p:cNvSpPr>
            <a:spLocks noGrp="1"/>
          </p:cNvSpPr>
          <p:nvPr>
            <p:ph type="title"/>
          </p:nvPr>
        </p:nvSpPr>
        <p:spPr>
          <a:xfrm>
            <a:off x="7888099" y="521208"/>
            <a:ext cx="3721608" cy="1106424"/>
          </a:xfrm>
          <a:ln>
            <a:noFill/>
          </a:ln>
        </p:spPr>
        <p:txBody>
          <a:bodyPr vert="horz" lIns="91440" tIns="45720" rIns="91440" bIns="45720" rtlCol="0" anchor="b">
            <a:noAutofit/>
          </a:bodyPr>
          <a:lstStyle/>
          <a:p>
            <a:r>
              <a:rPr lang="en-US" sz="4000" kern="1200" dirty="0">
                <a:latin typeface="+mj-lt"/>
                <a:ea typeface="+mj-ea"/>
                <a:cs typeface="+mj-cs"/>
              </a:rPr>
              <a:t>About the Scientist</a:t>
            </a:r>
          </a:p>
        </p:txBody>
      </p:sp>
      <p:pic>
        <p:nvPicPr>
          <p:cNvPr id="11" name="Picture 10">
            <a:extLst>
              <a:ext uri="{FF2B5EF4-FFF2-40B4-BE49-F238E27FC236}">
                <a16:creationId xmlns:a16="http://schemas.microsoft.com/office/drawing/2014/main" id="{D2666324-C654-4F4A-AF45-A7D7A1D1AC0F}"/>
              </a:ext>
            </a:extLst>
          </p:cNvPr>
          <p:cNvPicPr>
            <a:picLocks noChangeAspect="1"/>
          </p:cNvPicPr>
          <p:nvPr/>
        </p:nvPicPr>
        <p:blipFill rotWithShape="1">
          <a:blip r:embed="rId2"/>
          <a:srcRect t="5576" r="3" b="1518"/>
          <a:stretch/>
        </p:blipFill>
        <p:spPr>
          <a:xfrm>
            <a:off x="400847" y="630936"/>
            <a:ext cx="3785616" cy="5495544"/>
          </a:xfrm>
          <a:prstGeom prst="rect">
            <a:avLst/>
          </a:prstGeom>
        </p:spPr>
      </p:pic>
      <p:pic>
        <p:nvPicPr>
          <p:cNvPr id="13" name="Picture 12">
            <a:extLst>
              <a:ext uri="{FF2B5EF4-FFF2-40B4-BE49-F238E27FC236}">
                <a16:creationId xmlns:a16="http://schemas.microsoft.com/office/drawing/2014/main" id="{1E3077A8-CFAF-9343-82A2-8F803536F01F}"/>
              </a:ext>
            </a:extLst>
          </p:cNvPr>
          <p:cNvPicPr>
            <a:picLocks noChangeAspect="1"/>
          </p:cNvPicPr>
          <p:nvPr/>
        </p:nvPicPr>
        <p:blipFill rotWithShape="1">
          <a:blip r:embed="rId3"/>
          <a:srcRect r="1772" b="6"/>
          <a:stretch/>
        </p:blipFill>
        <p:spPr>
          <a:xfrm>
            <a:off x="4361688" y="630936"/>
            <a:ext cx="2651760" cy="2679192"/>
          </a:xfrm>
          <a:prstGeom prst="rect">
            <a:avLst/>
          </a:prstGeom>
        </p:spPr>
      </p:pic>
      <p:pic>
        <p:nvPicPr>
          <p:cNvPr id="5" name="Picture 4">
            <a:extLst>
              <a:ext uri="{FF2B5EF4-FFF2-40B4-BE49-F238E27FC236}">
                <a16:creationId xmlns:a16="http://schemas.microsoft.com/office/drawing/2014/main" id="{82420AB3-4B07-534E-A86A-DAB1E48C88D2}"/>
              </a:ext>
            </a:extLst>
          </p:cNvPr>
          <p:cNvPicPr>
            <a:picLocks noChangeAspect="1"/>
          </p:cNvPicPr>
          <p:nvPr/>
        </p:nvPicPr>
        <p:blipFill rotWithShape="1">
          <a:blip r:embed="rId4"/>
          <a:srcRect l="16274" r="9497" b="4"/>
          <a:stretch/>
        </p:blipFill>
        <p:spPr>
          <a:xfrm>
            <a:off x="4361688" y="3447288"/>
            <a:ext cx="2651760" cy="2679192"/>
          </a:xfrm>
          <a:prstGeom prst="rect">
            <a:avLst/>
          </a:prstGeom>
        </p:spPr>
      </p:pic>
      <p:cxnSp>
        <p:nvCxnSpPr>
          <p:cNvPr id="37" name="Straight Connector 36">
            <a:extLst>
              <a:ext uri="{FF2B5EF4-FFF2-40B4-BE49-F238E27FC236}">
                <a16:creationId xmlns:a16="http://schemas.microsoft.com/office/drawing/2014/main" id="{11A9DAB5-E11B-41CA-85F3-20711F7902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51084"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Content Placeholder 8">
            <a:extLst>
              <a:ext uri="{FF2B5EF4-FFF2-40B4-BE49-F238E27FC236}">
                <a16:creationId xmlns:a16="http://schemas.microsoft.com/office/drawing/2014/main" id="{186E5C29-78B0-8E46-BDBE-7445E430D871}"/>
              </a:ext>
            </a:extLst>
          </p:cNvPr>
          <p:cNvSpPr>
            <a:spLocks noGrp="1"/>
          </p:cNvSpPr>
          <p:nvPr>
            <p:ph idx="1"/>
          </p:nvPr>
        </p:nvSpPr>
        <p:spPr>
          <a:xfrm>
            <a:off x="7888099" y="1627632"/>
            <a:ext cx="3721608" cy="4566181"/>
          </a:xfrm>
        </p:spPr>
        <p:txBody>
          <a:bodyPr>
            <a:noAutofit/>
          </a:bodyPr>
          <a:lstStyle/>
          <a:p>
            <a:r>
              <a:rPr lang="en-US" sz="2000" dirty="0"/>
              <a:t>My name is Alex Smith</a:t>
            </a:r>
          </a:p>
          <a:p>
            <a:r>
              <a:rPr lang="en-US" sz="2000" dirty="0"/>
              <a:t>I grew up in North Carolina and I currently live in Virginia</a:t>
            </a:r>
          </a:p>
          <a:p>
            <a:r>
              <a:rPr lang="en-US" sz="2000" dirty="0"/>
              <a:t>I study salt marshes and other coastal ecosystems</a:t>
            </a:r>
          </a:p>
          <a:p>
            <a:r>
              <a:rPr lang="en-US" sz="2000" dirty="0"/>
              <a:t>My main scientific interest is in how these systems are changing as the climate also changes</a:t>
            </a:r>
          </a:p>
          <a:p>
            <a:r>
              <a:rPr lang="en-US" sz="2000" dirty="0"/>
              <a:t>My favorite thing about studying salt marshes is that I’m constantly in the field, getting muddy and sunburnt, and seeing first hand how our world is changing</a:t>
            </a:r>
          </a:p>
        </p:txBody>
      </p:sp>
    </p:spTree>
    <p:extLst>
      <p:ext uri="{BB962C8B-B14F-4D97-AF65-F5344CB8AC3E}">
        <p14:creationId xmlns:p14="http://schemas.microsoft.com/office/powerpoint/2010/main" val="7642145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CB9E3-62E1-9E49-8993-DAC0B435BFB6}"/>
              </a:ext>
            </a:extLst>
          </p:cNvPr>
          <p:cNvSpPr>
            <a:spLocks noGrp="1"/>
          </p:cNvSpPr>
          <p:nvPr>
            <p:ph type="title"/>
          </p:nvPr>
        </p:nvSpPr>
        <p:spPr>
          <a:xfrm>
            <a:off x="762000" y="414219"/>
            <a:ext cx="5314536" cy="1325563"/>
          </a:xfrm>
        </p:spPr>
        <p:txBody>
          <a:bodyPr>
            <a:normAutofit fontScale="90000"/>
          </a:bodyPr>
          <a:lstStyle/>
          <a:p>
            <a:r>
              <a:rPr lang="en-US" dirty="0"/>
              <a:t>Questions to think about when watching the following videos</a:t>
            </a:r>
          </a:p>
        </p:txBody>
      </p:sp>
      <p:sp>
        <p:nvSpPr>
          <p:cNvPr id="3" name="Content Placeholder 2">
            <a:extLst>
              <a:ext uri="{FF2B5EF4-FFF2-40B4-BE49-F238E27FC236}">
                <a16:creationId xmlns:a16="http://schemas.microsoft.com/office/drawing/2014/main" id="{D2FF0A60-1571-D249-BC6C-54FD672783FC}"/>
              </a:ext>
            </a:extLst>
          </p:cNvPr>
          <p:cNvSpPr>
            <a:spLocks noGrp="1"/>
          </p:cNvSpPr>
          <p:nvPr>
            <p:ph idx="1"/>
          </p:nvPr>
        </p:nvSpPr>
        <p:spPr>
          <a:xfrm>
            <a:off x="762000" y="2279018"/>
            <a:ext cx="5314543" cy="3375920"/>
          </a:xfrm>
        </p:spPr>
        <p:txBody>
          <a:bodyPr anchor="t">
            <a:noAutofit/>
          </a:bodyPr>
          <a:lstStyle/>
          <a:p>
            <a:r>
              <a:rPr lang="en-US" sz="3200" dirty="0"/>
              <a:t>What is the vegetation like in the salt marsh?</a:t>
            </a:r>
          </a:p>
          <a:p>
            <a:r>
              <a:rPr lang="en-US" sz="3200" dirty="0"/>
              <a:t>What types of species live in the salt marsh?</a:t>
            </a:r>
          </a:p>
          <a:p>
            <a:r>
              <a:rPr lang="en-US" sz="3200" dirty="0"/>
              <a:t>Why are salt marshes important to humans?</a:t>
            </a:r>
          </a:p>
          <a:p>
            <a:r>
              <a:rPr lang="en-US" sz="3200" dirty="0"/>
              <a:t>What are some of the things that threaten salt marshes?</a:t>
            </a:r>
          </a:p>
          <a:p>
            <a:endParaRPr lang="en-US" sz="3200" dirty="0"/>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7C0D06C-B4F8-B545-BE1C-EA29F378F726}"/>
              </a:ext>
            </a:extLst>
          </p:cNvPr>
          <p:cNvPicPr>
            <a:picLocks noChangeAspect="1"/>
          </p:cNvPicPr>
          <p:nvPr/>
        </p:nvPicPr>
        <p:blipFill rotWithShape="1">
          <a:blip r:embed="rId3"/>
          <a:srcRect t="22063" r="3" b="3"/>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43024800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4DBC7-EF35-C74E-A97A-62EF2016727D}"/>
              </a:ext>
            </a:extLst>
          </p:cNvPr>
          <p:cNvSpPr>
            <a:spLocks noGrp="1"/>
          </p:cNvSpPr>
          <p:nvPr>
            <p:ph type="title"/>
          </p:nvPr>
        </p:nvSpPr>
        <p:spPr/>
        <p:txBody>
          <a:bodyPr/>
          <a:lstStyle/>
          <a:p>
            <a:r>
              <a:rPr lang="en-US" dirty="0"/>
              <a:t>Background Information Videos</a:t>
            </a:r>
          </a:p>
        </p:txBody>
      </p:sp>
      <p:sp>
        <p:nvSpPr>
          <p:cNvPr id="4" name="Title 1">
            <a:extLst>
              <a:ext uri="{FF2B5EF4-FFF2-40B4-BE49-F238E27FC236}">
                <a16:creationId xmlns:a16="http://schemas.microsoft.com/office/drawing/2014/main" id="{8A718710-173A-7644-A0C2-110C3FD15E2C}"/>
              </a:ext>
            </a:extLst>
          </p:cNvPr>
          <p:cNvSpPr txBox="1">
            <a:spLocks/>
          </p:cNvSpPr>
          <p:nvPr/>
        </p:nvSpPr>
        <p:spPr>
          <a:xfrm>
            <a:off x="659567" y="2021773"/>
            <a:ext cx="11532433" cy="3944312"/>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i="1" dirty="0"/>
              <a:t>Getting to Know a Tidal Salt Marsh – Delaware Estuary, National Estuary Program </a:t>
            </a:r>
            <a:r>
              <a:rPr lang="en-US" dirty="0"/>
              <a:t>(3:23 to 7:00)</a:t>
            </a:r>
          </a:p>
          <a:p>
            <a:endParaRPr lang="en-US" i="1" dirty="0"/>
          </a:p>
          <a:p>
            <a:r>
              <a:rPr lang="en-US" u="sng" dirty="0">
                <a:hlinkClick r:id="rId3"/>
              </a:rPr>
              <a:t>https://www.youtube.com/watch?v=PhmoxJaslYs</a:t>
            </a:r>
            <a:r>
              <a:rPr lang="en-US" dirty="0"/>
              <a:t> </a:t>
            </a:r>
          </a:p>
          <a:p>
            <a:endParaRPr lang="en-US" dirty="0"/>
          </a:p>
          <a:p>
            <a:r>
              <a:rPr lang="en-US" i="1" dirty="0"/>
              <a:t>Coastal Wetlands: Powerful Ecosystems in Need of Protection – Pew Charitable Trusts</a:t>
            </a:r>
          </a:p>
          <a:p>
            <a:endParaRPr lang="en-US" dirty="0"/>
          </a:p>
          <a:p>
            <a:r>
              <a:rPr lang="en-US" u="sng" dirty="0">
                <a:hlinkClick r:id="rId4"/>
              </a:rPr>
              <a:t>https://www.youtube.com/watch?v=-mCR0pKInsM</a:t>
            </a:r>
            <a:endParaRPr lang="en-US" dirty="0"/>
          </a:p>
          <a:p>
            <a:endParaRPr lang="en-US" dirty="0"/>
          </a:p>
        </p:txBody>
      </p:sp>
    </p:spTree>
    <p:extLst>
      <p:ext uri="{BB962C8B-B14F-4D97-AF65-F5344CB8AC3E}">
        <p14:creationId xmlns:p14="http://schemas.microsoft.com/office/powerpoint/2010/main" val="2963545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CB9E3-62E1-9E49-8993-DAC0B435BFB6}"/>
              </a:ext>
            </a:extLst>
          </p:cNvPr>
          <p:cNvSpPr>
            <a:spLocks noGrp="1"/>
          </p:cNvSpPr>
          <p:nvPr>
            <p:ph type="title"/>
          </p:nvPr>
        </p:nvSpPr>
        <p:spPr>
          <a:xfrm>
            <a:off x="762001" y="803325"/>
            <a:ext cx="5314536" cy="1325563"/>
          </a:xfrm>
        </p:spPr>
        <p:txBody>
          <a:bodyPr>
            <a:normAutofit/>
          </a:bodyPr>
          <a:lstStyle/>
          <a:p>
            <a:r>
              <a:rPr lang="en-US" dirty="0"/>
              <a:t>Discussion Questions</a:t>
            </a:r>
          </a:p>
        </p:txBody>
      </p:sp>
      <p:sp>
        <p:nvSpPr>
          <p:cNvPr id="3" name="Content Placeholder 2">
            <a:extLst>
              <a:ext uri="{FF2B5EF4-FFF2-40B4-BE49-F238E27FC236}">
                <a16:creationId xmlns:a16="http://schemas.microsoft.com/office/drawing/2014/main" id="{D2FF0A60-1571-D249-BC6C-54FD672783FC}"/>
              </a:ext>
            </a:extLst>
          </p:cNvPr>
          <p:cNvSpPr>
            <a:spLocks noGrp="1"/>
          </p:cNvSpPr>
          <p:nvPr>
            <p:ph idx="1"/>
          </p:nvPr>
        </p:nvSpPr>
        <p:spPr>
          <a:xfrm>
            <a:off x="762000" y="2279018"/>
            <a:ext cx="5314543" cy="3375920"/>
          </a:xfrm>
        </p:spPr>
        <p:txBody>
          <a:bodyPr anchor="t">
            <a:noAutofit/>
          </a:bodyPr>
          <a:lstStyle/>
          <a:p>
            <a:r>
              <a:rPr lang="en-US" sz="3200" dirty="0"/>
              <a:t>What is the vegetation like in the salt marsh?</a:t>
            </a:r>
          </a:p>
          <a:p>
            <a:r>
              <a:rPr lang="en-US" sz="3200" dirty="0"/>
              <a:t>What types of species live in the salt marsh?</a:t>
            </a:r>
          </a:p>
          <a:p>
            <a:r>
              <a:rPr lang="en-US" sz="3200" dirty="0"/>
              <a:t>Why are salt marshes important to humans?</a:t>
            </a:r>
          </a:p>
          <a:p>
            <a:r>
              <a:rPr lang="en-US" sz="3200" dirty="0"/>
              <a:t>What are some of the things that threaten salt marshes?</a:t>
            </a:r>
          </a:p>
          <a:p>
            <a:endParaRPr lang="en-US" sz="3200" dirty="0"/>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7C0D06C-B4F8-B545-BE1C-EA29F378F726}"/>
              </a:ext>
            </a:extLst>
          </p:cNvPr>
          <p:cNvPicPr>
            <a:picLocks noChangeAspect="1"/>
          </p:cNvPicPr>
          <p:nvPr/>
        </p:nvPicPr>
        <p:blipFill rotWithShape="1">
          <a:blip r:embed="rId3"/>
          <a:srcRect t="22063" r="3" b="3"/>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787909636"/>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1281</Words>
  <Application>Microsoft Office PowerPoint</Application>
  <PresentationFormat>Widescreen</PresentationFormat>
  <Paragraphs>60</Paragraphs>
  <Slides>5</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Growing Up is Hard: Vertical Accretion in Salt Marshes</vt:lpstr>
      <vt:lpstr>About the Scientist</vt:lpstr>
      <vt:lpstr>Questions to think about when watching the following videos</vt:lpstr>
      <vt:lpstr>Background Information Videos</vt:lpstr>
      <vt:lpstr>Discussion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Growing Up is Hard: Vertical Accretion in Salt Marshes</dc:title>
  <dc:creator>Alexander J. Smith</dc:creator>
  <cp:lastModifiedBy>Celia Cackowski</cp:lastModifiedBy>
  <cp:revision>6</cp:revision>
  <dcterms:created xsi:type="dcterms:W3CDTF">2020-12-19T17:29:00Z</dcterms:created>
  <dcterms:modified xsi:type="dcterms:W3CDTF">2021-04-20T14:44:30Z</dcterms:modified>
</cp:coreProperties>
</file>