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68" r:id="rId2"/>
    <p:sldId id="369" r:id="rId3"/>
    <p:sldId id="384" r:id="rId4"/>
    <p:sldId id="370" r:id="rId5"/>
    <p:sldId id="372" r:id="rId6"/>
    <p:sldId id="351" r:id="rId7"/>
    <p:sldId id="371" r:id="rId8"/>
    <p:sldId id="367" r:id="rId9"/>
    <p:sldId id="379" r:id="rId10"/>
    <p:sldId id="380" r:id="rId11"/>
    <p:sldId id="381" r:id="rId12"/>
    <p:sldId id="256" r:id="rId13"/>
    <p:sldId id="382" r:id="rId14"/>
    <p:sldId id="377" r:id="rId15"/>
    <p:sldId id="335" r:id="rId16"/>
    <p:sldId id="378" r:id="rId17"/>
    <p:sldId id="3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chel Dixon" initials="RD" lastIdx="1" clrIdx="0">
    <p:extLst>
      <p:ext uri="{19B8F6BF-5375-455C-9EA6-DF929625EA0E}">
        <p15:presenceInfo xmlns:p15="http://schemas.microsoft.com/office/powerpoint/2012/main" userId="a13277c3e1ee6ea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8155" autoAdjust="0"/>
  </p:normalViewPr>
  <p:slideViewPr>
    <p:cSldViewPr snapToGrid="0">
      <p:cViewPr varScale="1">
        <p:scale>
          <a:sx n="52" d="100"/>
          <a:sy n="52" d="100"/>
        </p:scale>
        <p:origin x="164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D05769-CAC2-462E-8C77-522BE3E0BB7E}" type="datetimeFigureOut">
              <a:rPr lang="en-US" smtClean="0"/>
              <a:t>4/20/2021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2035C6-6CEF-456F-8CB8-869EAAA5FDE6}" type="slidenum">
              <a:rPr lang="en-US" smtClean="0"/>
              <a:t>‹#›</a:t>
            </a:fld>
            <a:endParaRPr lang="en-US" dirty="0"/>
          </a:p>
        </p:txBody>
      </p:sp>
    </p:spTree>
    <p:extLst>
      <p:ext uri="{BB962C8B-B14F-4D97-AF65-F5344CB8AC3E}">
        <p14:creationId xmlns:p14="http://schemas.microsoft.com/office/powerpoint/2010/main" val="3589830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a:t>
            </a:r>
          </a:p>
          <a:p>
            <a:r>
              <a:rPr lang="en-US" dirty="0"/>
              <a:t>Spot, Summer Flounder, Bay Anchovy, Striped Bass: UMCES Integration &amp; Application Network Image Library (ian.umces.edu/</a:t>
            </a:r>
            <a:r>
              <a:rPr lang="en-US" dirty="0" err="1"/>
              <a:t>imagelibrary</a:t>
            </a:r>
            <a:r>
              <a:rPr lang="en-US" dirty="0"/>
              <a:t>/)</a:t>
            </a:r>
          </a:p>
          <a:p>
            <a:r>
              <a:rPr lang="en-US" dirty="0"/>
              <a:t>Blue Catfish: Vaskar Nepal</a:t>
            </a:r>
          </a:p>
        </p:txBody>
      </p:sp>
      <p:sp>
        <p:nvSpPr>
          <p:cNvPr id="4" name="Slide Number Placeholder 3"/>
          <p:cNvSpPr>
            <a:spLocks noGrp="1"/>
          </p:cNvSpPr>
          <p:nvPr>
            <p:ph type="sldNum" sz="quarter" idx="5"/>
          </p:nvPr>
        </p:nvSpPr>
        <p:spPr/>
        <p:txBody>
          <a:bodyPr/>
          <a:lstStyle/>
          <a:p>
            <a:fld id="{3A2035C6-6CEF-456F-8CB8-869EAAA5FDE6}" type="slidenum">
              <a:rPr lang="en-US" smtClean="0"/>
              <a:t>1</a:t>
            </a:fld>
            <a:endParaRPr lang="en-US"/>
          </a:p>
        </p:txBody>
      </p:sp>
    </p:spTree>
    <p:extLst>
      <p:ext uri="{BB962C8B-B14F-4D97-AF65-F5344CB8AC3E}">
        <p14:creationId xmlns:p14="http://schemas.microsoft.com/office/powerpoint/2010/main" val="4717066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R. Dixon and VIMS Juvenile Fish Trawl Survey (striped bass)</a:t>
            </a:r>
          </a:p>
          <a:p>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2</a:t>
            </a:fld>
            <a:endParaRPr lang="en-US"/>
          </a:p>
        </p:txBody>
      </p:sp>
    </p:spTree>
    <p:extLst>
      <p:ext uri="{BB962C8B-B14F-4D97-AF65-F5344CB8AC3E}">
        <p14:creationId xmlns:p14="http://schemas.microsoft.com/office/powerpoint/2010/main" val="42534394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a:t>
            </a:r>
            <a:r>
              <a:rPr lang="en-US" sz="1200" dirty="0"/>
              <a:t>VIMS Juvenile Fish Trawl Survey</a:t>
            </a:r>
            <a:endParaRPr lang="en-US" dirty="0"/>
          </a:p>
          <a:p>
            <a:r>
              <a:rPr lang="en-US" dirty="0"/>
              <a:t>----</a:t>
            </a:r>
          </a:p>
          <a:p>
            <a:endParaRPr lang="en-US" dirty="0"/>
          </a:p>
          <a:p>
            <a:r>
              <a:rPr lang="en-US" baseline="0" dirty="0"/>
              <a:t>This slide summarizes the main goal to be answered by this lesson and summarizes the study objectives</a:t>
            </a:r>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3</a:t>
            </a:fld>
            <a:endParaRPr lang="en-US"/>
          </a:p>
        </p:txBody>
      </p:sp>
    </p:spTree>
    <p:extLst>
      <p:ext uri="{BB962C8B-B14F-4D97-AF65-F5344CB8AC3E}">
        <p14:creationId xmlns:p14="http://schemas.microsoft.com/office/powerpoint/2010/main" val="27571798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Map: Wikipedia Commons, USGS. Fish photos: VIMS Juvenile Fish Trawl Survey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Familiarize students with the Chesapeake Bay if they aren’t already. </a:t>
            </a:r>
            <a:r>
              <a:rPr lang="en-US" altLang="en-US" dirty="0">
                <a:solidFill>
                  <a:schemeClr val="accent2"/>
                </a:solidFill>
              </a:rPr>
              <a:t>The Chesapeake Bay is the largest estuary in the United States (and in North America) and the third largest in the world</a:t>
            </a:r>
            <a:r>
              <a:rPr lang="en-US" altLang="en-US" baseline="0" dirty="0">
                <a:solidFill>
                  <a:schemeClr val="accent2"/>
                </a:solidFill>
              </a:rPr>
              <a:t>. Rivers from 6 states and Washington DC drain into the Bay (the watershed)</a:t>
            </a:r>
          </a:p>
          <a:p>
            <a:endParaRPr lang="en-US" dirty="0"/>
          </a:p>
          <a:p>
            <a:pPr marL="0" indent="0">
              <a:buFontTx/>
              <a:buNone/>
            </a:pPr>
            <a:r>
              <a:rPr lang="en-US" dirty="0"/>
              <a:t>2. Define an </a:t>
            </a:r>
            <a:r>
              <a:rPr lang="en-US" b="1" dirty="0"/>
              <a:t>estuary </a:t>
            </a:r>
            <a:r>
              <a:rPr lang="en-US" b="0" dirty="0"/>
              <a:t>and its parts</a:t>
            </a:r>
            <a:r>
              <a:rPr lang="en-US" dirty="0"/>
              <a:t>: </a:t>
            </a:r>
          </a:p>
          <a:p>
            <a:pPr marL="628650" lvl="1" indent="-171450">
              <a:buFontTx/>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An estuary is a coastal ecosystem that is partially-enclosed, characterized by a mixing of freshwater from the land and saltwater from the ocean</a:t>
            </a:r>
          </a:p>
          <a:p>
            <a:pPr marL="628650" lvl="1" indent="-171450">
              <a:buFontTx/>
              <a:buChar char="-"/>
            </a:pPr>
            <a:r>
              <a:rPr lang="en-US" dirty="0"/>
              <a:t>The mouth of the Bay and the central “trunk” is referred to as the </a:t>
            </a:r>
            <a:r>
              <a:rPr lang="en-US" b="1" dirty="0"/>
              <a:t>mainstem</a:t>
            </a:r>
            <a:r>
              <a:rPr lang="en-US" dirty="0"/>
              <a:t>. The water at the mouth of the Bay is salty from the proximity to the Atlantic Ocean (salinity between 25-30 ppt) and becomes more fresh as you move toward the head (top) of the Bay.</a:t>
            </a:r>
          </a:p>
          <a:p>
            <a:pPr marL="628650" lvl="1" indent="-171450">
              <a:buFontTx/>
              <a:buChar char="-"/>
            </a:pPr>
            <a:r>
              <a:rPr lang="en-US" dirty="0"/>
              <a:t>The rivers that flow into the Bay, (the “branches”) are referred to at the </a:t>
            </a:r>
            <a:r>
              <a:rPr lang="en-US" b="1" dirty="0"/>
              <a:t>tributaries</a:t>
            </a:r>
            <a:r>
              <a:rPr lang="en-US" dirty="0"/>
              <a:t>. The water here is fresh, becoming slightly salty as you move downstream. </a:t>
            </a:r>
            <a:endParaRPr lang="en-US" dirty="0">
              <a:solidFill>
                <a:schemeClr val="accent2"/>
              </a:solidFill>
            </a:endParaRPr>
          </a:p>
          <a:p>
            <a:pPr marL="0" lvl="0" indent="0">
              <a:buFontTx/>
              <a:buNone/>
            </a:pPr>
            <a:endParaRPr lang="en-US" altLang="en-US"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schemeClr val="accent2"/>
                </a:solidFill>
              </a:rPr>
              <a:t>3. </a:t>
            </a:r>
            <a:r>
              <a:rPr lang="en-US" altLang="en-US" baseline="0" dirty="0">
                <a:solidFill>
                  <a:schemeClr val="accent2"/>
                </a:solidFill>
              </a:rPr>
              <a:t>The watershed is home to 18.2 million people and nearly 350 species of fish. Ask students if they can name any, either the examples shown in the pictures or any others. Some of these fish species live in the Bay year-round, while others migrate into the Bay from the ocean to seek food, shelter, or reproduce.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aseline="0" dirty="0">
                <a:solidFill>
                  <a:schemeClr val="accent2"/>
                </a:solidFill>
              </a:rPr>
              <a:t>Photo key: Top row – Atlantic sturgeon, sandbar shark. Middle row: Lined seahorse, Atlantic needlefish, striped burrfish. Bottom row: Spotted seatrout, windowpane flounder</a:t>
            </a:r>
            <a:endParaRPr lang="en-US" altLang="en-US" dirty="0">
              <a:solidFill>
                <a:schemeClr val="accent2"/>
              </a:solidFill>
            </a:endParaRPr>
          </a:p>
          <a:p>
            <a:pPr marL="0" lvl="0" indent="0">
              <a:buFontTx/>
              <a:buNone/>
            </a:pPr>
            <a:endParaRPr lang="en-US" altLang="en-US" dirty="0">
              <a:solidFill>
                <a:schemeClr val="accent2"/>
              </a:solidFill>
            </a:endParaRPr>
          </a:p>
          <a:p>
            <a:pPr marL="0" lvl="0" indent="0">
              <a:buFontTx/>
              <a:buNone/>
            </a:pPr>
            <a:r>
              <a:rPr lang="en-US" altLang="en-US" dirty="0">
                <a:solidFill>
                  <a:schemeClr val="accent2"/>
                </a:solidFill>
              </a:rPr>
              <a:t>A wide-diversity of fishes live in the Bay – scientists want to study what fishes live where, and how many there are. Make the connection to a human census – counting a state or country’s human population to see how it has changed over time.</a:t>
            </a:r>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4</a:t>
            </a:fld>
            <a:endParaRPr lang="en-US"/>
          </a:p>
        </p:txBody>
      </p:sp>
    </p:spTree>
    <p:extLst>
      <p:ext uri="{BB962C8B-B14F-4D97-AF65-F5344CB8AC3E}">
        <p14:creationId xmlns:p14="http://schemas.microsoft.com/office/powerpoint/2010/main" val="13841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Photo Credits: Diagram – UMCES IAN. Salt shaker – Wikipedia Commons, by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Dubravko</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Sorić</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SoraZG</a:t>
            </a:r>
            <a:r>
              <a:rPr lang="en-US" sz="1800" dirty="0">
                <a:effectLst/>
                <a:latin typeface="Calibri" panose="020F0502020204030204" pitchFamily="34" charset="0"/>
                <a:ea typeface="Calibri" panose="020F0502020204030204" pitchFamily="34" charset="0"/>
                <a:cs typeface="Times New Roman" panose="02020603050405020304" pitchFamily="18" charset="0"/>
              </a:rPr>
              <a:t> on Flickr - https://www.flickr.com/photos/11939863@N08/3793288383/in/photostream/, CC BY 2.0, https://commons.wikimedia.org/w/index.php?curid=18125369</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Continue to make the connection to a human census – Why do people live in certain neighborhoods? Some ideas students might have would be that people want to live near a grocery store, or close to a school.</a:t>
            </a: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1. A fish’s</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0" dirty="0">
                <a:effectLst/>
                <a:latin typeface="Calibri" panose="020F0502020204030204" pitchFamily="34" charset="0"/>
                <a:ea typeface="Calibri" panose="020F0502020204030204" pitchFamily="34" charset="0"/>
                <a:cs typeface="Times New Roman" panose="02020603050405020304" pitchFamily="18" charset="0"/>
              </a:rPr>
              <a:t>distribution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 the specific habitats where a species lives – is determined by many factors. You might ask students to brainstorm ideas first.</a:t>
            </a: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2a. Ask students if different species can live in the same habitat. Answer: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It depends on the ecology of an individual species </a:t>
            </a:r>
            <a:r>
              <a:rPr lang="en-US" sz="1800" dirty="0">
                <a:effectLst/>
                <a:latin typeface="Calibri" panose="020F0502020204030204" pitchFamily="34" charset="0"/>
                <a:ea typeface="Calibri" panose="020F0502020204030204" pitchFamily="34" charset="0"/>
                <a:cs typeface="Times New Roman" panose="02020603050405020304" pitchFamily="18" charset="0"/>
              </a:rPr>
              <a:t>– where they can find enough food, mates for reproduction, and optimal physical conditions for their species (for example, are they a fresh water or saltwater fish). Emphasize to students that while all fish have the same basic needs (ample prey, protection from predators, etc.),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different species live in different habitats. </a:t>
            </a:r>
            <a:r>
              <a:rPr lang="en-US" sz="1800" b="0" dirty="0">
                <a:effectLst/>
                <a:latin typeface="Calibri" panose="020F0502020204030204" pitchFamily="34" charset="0"/>
                <a:ea typeface="Calibri" panose="020F0502020204030204" pitchFamily="34" charset="0"/>
                <a:cs typeface="Times New Roman" panose="02020603050405020304" pitchFamily="18" charset="0"/>
              </a:rPr>
              <a:t>Just like different people live in different places.</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This activity focuses on the distinction between the freshwater tributaries of the Bay and the more saltwater mainstem, to allow students to see how fishes can be spatially distributed through an estuary.</a:t>
            </a: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2b. Ask students if they think fish might live in different habitats throughout their life cycle? Answer: Yes. For many species, juveniles and adults live in different habitats, but others live in the same habitat throughout their lives.</a:t>
            </a: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3. Ask students if they think these conditions always stay the same or if they change over time. They should understand that environmental conditions can change from season to season, and year to year. Examples: Water temperature changes with the season; salinity can change after a heavy rain event. </a:t>
            </a: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Takeaway: The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distribution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abundance</a:t>
            </a:r>
            <a:r>
              <a:rPr lang="en-US" sz="1800" dirty="0">
                <a:effectLst/>
                <a:latin typeface="Calibri" panose="020F0502020204030204" pitchFamily="34" charset="0"/>
                <a:ea typeface="Calibri" panose="020F0502020204030204" pitchFamily="34" charset="0"/>
                <a:cs typeface="Times New Roman" panose="02020603050405020304" pitchFamily="18" charset="0"/>
              </a:rPr>
              <a:t> of a particular species can vary over time in response to changes in the ecosystem. Define these terms if students are not familiar – definitions are included in the lesson plan.</a:t>
            </a:r>
          </a:p>
          <a:p>
            <a:endParaRPr lang="en-US" sz="1800" dirty="0">
              <a:effectLst/>
              <a:latin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5</a:t>
            </a:fld>
            <a:endParaRPr lang="en-US"/>
          </a:p>
        </p:txBody>
      </p:sp>
    </p:spTree>
    <p:extLst>
      <p:ext uri="{BB962C8B-B14F-4D97-AF65-F5344CB8AC3E}">
        <p14:creationId xmlns:p14="http://schemas.microsoft.com/office/powerpoint/2010/main" val="3105454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Photo Credits: Trawl Diagram – UMCES IAN, Photo – VIMS Juvenile Fish Trawl Survey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Scientists monitor fish populations by conducting surveys – this ‘census’ shows us how many fishes are in the Bay and where they are living.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To study these fishes, scientists conduct surveys using a gear called a trawl net. A trawl net consists of a cone-shaped body that is extended at the opening by two doors and closed by a bag or “cod-end” where organisms are collected. The net can be towed by one or two boats and used to sample on the bottom or in the middle of the water column.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The net is lowered via a winch into the water. As the net extends behind the boat, two steel “doors” spread the opening wide and help it stay open. The top of the net has floats and the bottom is weighted. As the net is pulled behind the boat, fish are collected in the cod-end which has a finer mesh. After the net is towed for a set amount of time (ex. 5 minutes), the net is brought back up on deck and the fish are removed, sorted by species, measured, and counted.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These surveys play an important role in researching and monitoring the Bay’s fish populations. They help scientists track trends in seasonal distribution and the abundance of species that have ecological importance, but also those targeted by commercial and recreational fisheries. We sample different areas of the Bay to get a representative sample of the fishes in the Bay. </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dirty="0"/>
              <a:t>Like a census of people, you go to different “neighborhoods” to count people to know how many are in the whole town or state.</a:t>
            </a:r>
          </a:p>
          <a:p>
            <a:endParaRPr lang="en-US" dirty="0"/>
          </a:p>
          <a:p>
            <a:r>
              <a:rPr lang="en-US" dirty="0"/>
              <a:t>Optional video explaining the different parts of a trawl net (2:07): https://www.youtube.com/watch?v=R65g5o-5OdU</a:t>
            </a:r>
          </a:p>
          <a:p>
            <a:endParaRPr lang="en-US" dirty="0"/>
          </a:p>
        </p:txBody>
      </p:sp>
      <p:sp>
        <p:nvSpPr>
          <p:cNvPr id="4" name="Slide Number Placeholder 3"/>
          <p:cNvSpPr>
            <a:spLocks noGrp="1"/>
          </p:cNvSpPr>
          <p:nvPr>
            <p:ph type="sldNum" sz="quarter" idx="5"/>
          </p:nvPr>
        </p:nvSpPr>
        <p:spPr/>
        <p:txBody>
          <a:bodyPr/>
          <a:lstStyle/>
          <a:p>
            <a:fld id="{08CD33A6-7F2B-4063-A00E-0068763637D7}" type="slidenum">
              <a:rPr lang="en-US" smtClean="0"/>
              <a:t>6</a:t>
            </a:fld>
            <a:endParaRPr lang="en-US"/>
          </a:p>
        </p:txBody>
      </p:sp>
    </p:spTree>
    <p:extLst>
      <p:ext uri="{BB962C8B-B14F-4D97-AF65-F5344CB8AC3E}">
        <p14:creationId xmlns:p14="http://schemas.microsoft.com/office/powerpoint/2010/main" val="3630377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Photo Credits: VIMS Juvenile Fish Trawl Survey</a:t>
            </a:r>
          </a:p>
          <a:p>
            <a:r>
              <a:rPr lang="en-US" dirty="0"/>
              <a:t>----</a:t>
            </a:r>
          </a:p>
          <a:p>
            <a:r>
              <a:rPr lang="en-US" dirty="0"/>
              <a:t>These are some additional images to demonstrate that the diversity of species and overall numbers of fish can vary widely depending on where survey samples are collected </a:t>
            </a:r>
          </a:p>
        </p:txBody>
      </p:sp>
      <p:sp>
        <p:nvSpPr>
          <p:cNvPr id="4" name="Slide Number Placeholder 3"/>
          <p:cNvSpPr>
            <a:spLocks noGrp="1"/>
          </p:cNvSpPr>
          <p:nvPr>
            <p:ph type="sldNum" sz="quarter" idx="5"/>
          </p:nvPr>
        </p:nvSpPr>
        <p:spPr/>
        <p:txBody>
          <a:bodyPr/>
          <a:lstStyle/>
          <a:p>
            <a:fld id="{3A2035C6-6CEF-456F-8CB8-869EAAA5FDE6}" type="slidenum">
              <a:rPr lang="en-US" smtClean="0"/>
              <a:t>7</a:t>
            </a:fld>
            <a:endParaRPr lang="en-US"/>
          </a:p>
        </p:txBody>
      </p:sp>
    </p:spTree>
    <p:extLst>
      <p:ext uri="{BB962C8B-B14F-4D97-AF65-F5344CB8AC3E}">
        <p14:creationId xmlns:p14="http://schemas.microsoft.com/office/powerpoint/2010/main" val="1628121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Photographs – VIMS Juvenile Fish Trawl Survey, Illustrations – UMCES IAN, Vaskar Nepal</a:t>
            </a:r>
          </a:p>
          <a:p>
            <a:r>
              <a:rPr lang="en-US" dirty="0"/>
              <a:t>----</a:t>
            </a:r>
          </a:p>
          <a:p>
            <a:endParaRPr lang="en-US" dirty="0"/>
          </a:p>
          <a:p>
            <a:r>
              <a:rPr lang="en-US" dirty="0"/>
              <a:t>This slide shows the 5 focal species we are going to “catch” in this activity. Ask whether students recognize any of these fishes - they might have caught some fishing or ate one at a restaurant.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effectLst/>
                <a:latin typeface="+mn-lt"/>
                <a:ea typeface="+mn-ea"/>
                <a:cs typeface="+mn-cs"/>
              </a:rPr>
              <a:t>Overall, </a:t>
            </a:r>
            <a:r>
              <a:rPr lang="en-US" sz="1200" dirty="0">
                <a:effectLst/>
                <a:latin typeface="Calibri" panose="020F0502020204030204" pitchFamily="34" charset="0"/>
                <a:ea typeface="+mn-ea"/>
                <a:cs typeface="Times New Roman" panose="02020603050405020304" pitchFamily="18" charset="0"/>
              </a:rPr>
              <a:t>t</a:t>
            </a:r>
            <a:r>
              <a:rPr lang="en-US" sz="1200" dirty="0">
                <a:effectLst/>
                <a:latin typeface="Calibri" panose="020F0502020204030204" pitchFamily="34" charset="0"/>
                <a:ea typeface="Calibri" panose="020F0502020204030204" pitchFamily="34" charset="0"/>
                <a:cs typeface="Times New Roman" panose="02020603050405020304" pitchFamily="18" charset="0"/>
              </a:rPr>
              <a:t>hese five fishes are examples of how different species not only play important ecological roles as key prey (ex. Bay Anchovy) or predators (ex. Striped Bass/Summer Flounder/Blue Catfish) in the food chain, but are important to humans as species that we fish for, either commercially or recreationally (ex. Striped Bass/Summer Flounder). The Blue Catfish has a unique role as one that has a negative impact on the ecosystem (as an invasive species), but is also an important sport/recreational species.</a:t>
            </a:r>
            <a:endParaRPr lang="en-US" dirty="0"/>
          </a:p>
          <a:p>
            <a:endParaRPr lang="en-US" dirty="0"/>
          </a:p>
          <a:p>
            <a:r>
              <a:rPr lang="en-US" b="1" dirty="0"/>
              <a:t>**NOTE** – The next 3 slides demonstrate some of the relationships between these species. These can be omitted or expanded on as time allows or based on student’s prior knowledge.</a:t>
            </a:r>
          </a:p>
          <a:p>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8</a:t>
            </a:fld>
            <a:endParaRPr lang="en-US"/>
          </a:p>
        </p:txBody>
      </p:sp>
    </p:spTree>
    <p:extLst>
      <p:ext uri="{BB962C8B-B14F-4D97-AF65-F5344CB8AC3E}">
        <p14:creationId xmlns:p14="http://schemas.microsoft.com/office/powerpoint/2010/main" val="3972187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Photographs – VIMS Juvenile Fish Trawl Survey, Illustrations – UMCES IAN, Vaskar Nepal</a:t>
            </a:r>
          </a:p>
          <a:p>
            <a:r>
              <a:rPr lang="en-US" dirty="0"/>
              <a:t>----</a:t>
            </a:r>
          </a:p>
          <a:p>
            <a:endParaRPr lang="en-US" dirty="0"/>
          </a:p>
          <a:p>
            <a:r>
              <a:rPr lang="en-US" dirty="0"/>
              <a:t>Resident (BLUE) vs. Migratory (YELLOW). Two of these species (Blue Catfish and Bay Anchovy) are full time residents of the Bay, while the other three migrate in and out of the Bay at different points in their life cycle. </a:t>
            </a:r>
          </a:p>
          <a:p>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9</a:t>
            </a:fld>
            <a:endParaRPr lang="en-US"/>
          </a:p>
        </p:txBody>
      </p:sp>
    </p:spTree>
    <p:extLst>
      <p:ext uri="{BB962C8B-B14F-4D97-AF65-F5344CB8AC3E}">
        <p14:creationId xmlns:p14="http://schemas.microsoft.com/office/powerpoint/2010/main" val="3171327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Photographs – VIMS Juvenile Fish Trawl Survey, Illustrations – UMCES IAN, Vaskar Nepal</a:t>
            </a:r>
          </a:p>
          <a:p>
            <a:r>
              <a:rPr lang="en-US" dirty="0"/>
              <a:t>----</a:t>
            </a:r>
          </a:p>
          <a:p>
            <a:endParaRPr lang="en-US" dirty="0"/>
          </a:p>
          <a:p>
            <a:r>
              <a:rPr lang="en-US" dirty="0"/>
              <a:t>Prey (ORANGE) vs. Predators (PURPLE): Bay Anchovy, especially, but spot as well are important prey fish for other larger fishes. </a:t>
            </a:r>
          </a:p>
          <a:p>
            <a:endParaRPr lang="en-US" dirty="0"/>
          </a:p>
          <a:p>
            <a:r>
              <a:rPr lang="en-US" dirty="0"/>
              <a:t>Blue catfish are omnivorous and generalist feeders – but important to note, they have very few natural predators due to the spines (barbels) located on their dorsal and pectoral fins/</a:t>
            </a:r>
          </a:p>
          <a:p>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10</a:t>
            </a:fld>
            <a:endParaRPr lang="en-US"/>
          </a:p>
        </p:txBody>
      </p:sp>
    </p:spTree>
    <p:extLst>
      <p:ext uri="{BB962C8B-B14F-4D97-AF65-F5344CB8AC3E}">
        <p14:creationId xmlns:p14="http://schemas.microsoft.com/office/powerpoint/2010/main" val="33659336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Photographs – VIMS Juvenile Fish Trawl Survey, Illustrations – UMCES IAN, Vaskar Nepal</a:t>
            </a:r>
          </a:p>
          <a:p>
            <a:r>
              <a:rPr lang="en-US" dirty="0"/>
              <a:t>----</a:t>
            </a:r>
          </a:p>
          <a:p>
            <a:endParaRPr lang="en-US" dirty="0"/>
          </a:p>
          <a:p>
            <a:r>
              <a:rPr lang="en-US" dirty="0"/>
              <a:t>(GRAY) Striped Bass and Summer Flounder are two species in the Bay that are the focus of valuable commercial and recreational fisheries – people fish for them to sell, to eat, and for fun.</a:t>
            </a:r>
          </a:p>
          <a:p>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11</a:t>
            </a:fld>
            <a:endParaRPr lang="en-US"/>
          </a:p>
        </p:txBody>
      </p:sp>
    </p:spTree>
    <p:extLst>
      <p:ext uri="{BB962C8B-B14F-4D97-AF65-F5344CB8AC3E}">
        <p14:creationId xmlns:p14="http://schemas.microsoft.com/office/powerpoint/2010/main" val="1944616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Map Credit: UMCES IAN</a:t>
            </a:r>
          </a:p>
          <a:p>
            <a:r>
              <a:rPr lang="en-US" dirty="0"/>
              <a:t>----</a:t>
            </a:r>
          </a:p>
          <a:p>
            <a:endParaRPr lang="en-US" dirty="0"/>
          </a:p>
          <a:p>
            <a:r>
              <a:rPr lang="en-US" baseline="0" dirty="0"/>
              <a:t>This slide summarizes the questions to be answered and sets the stage for the activity and their objective. Students will count and sort fishes in their sample and should be able to draw conclusions about the differences in catch between sites.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map and the instructions are included in the handouts for students, but this slide can be kept up for reference if its helpful.</a:t>
            </a:r>
          </a:p>
        </p:txBody>
      </p:sp>
      <p:sp>
        <p:nvSpPr>
          <p:cNvPr id="4" name="Slide Number Placeholder 3"/>
          <p:cNvSpPr>
            <a:spLocks noGrp="1"/>
          </p:cNvSpPr>
          <p:nvPr>
            <p:ph type="sldNum" sz="quarter" idx="5"/>
          </p:nvPr>
        </p:nvSpPr>
        <p:spPr/>
        <p:txBody>
          <a:bodyPr/>
          <a:lstStyle/>
          <a:p>
            <a:fld id="{3A2035C6-6CEF-456F-8CB8-869EAAA5FDE6}" type="slidenum">
              <a:rPr lang="en-US" smtClean="0"/>
              <a:t>12</a:t>
            </a:fld>
            <a:endParaRPr lang="en-US"/>
          </a:p>
        </p:txBody>
      </p:sp>
    </p:spTree>
    <p:extLst>
      <p:ext uri="{BB962C8B-B14F-4D97-AF65-F5344CB8AC3E}">
        <p14:creationId xmlns:p14="http://schemas.microsoft.com/office/powerpoint/2010/main" val="24350847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has a copy of the Pre-Survey questions #1, 2, and 3 on the Survey Data Worksheet. Students should answer these on their sheet before sorting their “samples” and counting fish.</a:t>
            </a:r>
          </a:p>
        </p:txBody>
      </p:sp>
      <p:sp>
        <p:nvSpPr>
          <p:cNvPr id="4" name="Slide Number Placeholder 3"/>
          <p:cNvSpPr>
            <a:spLocks noGrp="1"/>
          </p:cNvSpPr>
          <p:nvPr>
            <p:ph type="sldNum" sz="quarter" idx="5"/>
          </p:nvPr>
        </p:nvSpPr>
        <p:spPr/>
        <p:txBody>
          <a:bodyPr/>
          <a:lstStyle/>
          <a:p>
            <a:fld id="{3A2035C6-6CEF-456F-8CB8-869EAAA5FDE6}" type="slidenum">
              <a:rPr lang="en-US" smtClean="0"/>
              <a:t>13</a:t>
            </a:fld>
            <a:endParaRPr lang="en-US"/>
          </a:p>
        </p:txBody>
      </p:sp>
    </p:spTree>
    <p:extLst>
      <p:ext uri="{BB962C8B-B14F-4D97-AF65-F5344CB8AC3E}">
        <p14:creationId xmlns:p14="http://schemas.microsoft.com/office/powerpoint/2010/main" val="26088945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has a copy of the Post-Survey questions #4, 5, and 6 on the Survey Data Worksheet. Students should answer these on their sheet, then share with the class</a:t>
            </a:r>
          </a:p>
        </p:txBody>
      </p:sp>
      <p:sp>
        <p:nvSpPr>
          <p:cNvPr id="4" name="Slide Number Placeholder 3"/>
          <p:cNvSpPr>
            <a:spLocks noGrp="1"/>
          </p:cNvSpPr>
          <p:nvPr>
            <p:ph type="sldNum" sz="quarter" idx="5"/>
          </p:nvPr>
        </p:nvSpPr>
        <p:spPr/>
        <p:txBody>
          <a:bodyPr/>
          <a:lstStyle/>
          <a:p>
            <a:fld id="{3A2035C6-6CEF-456F-8CB8-869EAAA5FDE6}" type="slidenum">
              <a:rPr lang="en-US" smtClean="0"/>
              <a:t>14</a:t>
            </a:fld>
            <a:endParaRPr lang="en-US"/>
          </a:p>
        </p:txBody>
      </p:sp>
    </p:spTree>
    <p:extLst>
      <p:ext uri="{BB962C8B-B14F-4D97-AF65-F5344CB8AC3E}">
        <p14:creationId xmlns:p14="http://schemas.microsoft.com/office/powerpoint/2010/main" val="27098402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Figure Credit: VIMS Juvenile Fish Trawl Survey; Flounder – UMCES IAN</a:t>
            </a:r>
          </a:p>
          <a:p>
            <a:r>
              <a:rPr lang="en-US" dirty="0"/>
              <a:t>----</a:t>
            </a:r>
          </a:p>
          <a:p>
            <a:endParaRPr lang="en-US" dirty="0"/>
          </a:p>
          <a:p>
            <a:r>
              <a:rPr lang="en-US" dirty="0"/>
              <a:t>1. Ask students to brainstorm why populations might fluctuate. Remind students that </a:t>
            </a:r>
            <a:r>
              <a:rPr lang="en-US" sz="1200" dirty="0">
                <a:effectLst/>
                <a:latin typeface="Calibri" panose="020F0502020204030204" pitchFamily="34" charset="0"/>
                <a:cs typeface="Times New Roman" panose="02020603050405020304" pitchFamily="18" charset="0"/>
              </a:rPr>
              <a:t>t</a:t>
            </a:r>
            <a:r>
              <a:rPr lang="en-US" sz="1200" dirty="0">
                <a:effectLst/>
                <a:latin typeface="Calibri" panose="020F0502020204030204" pitchFamily="34" charset="0"/>
                <a:ea typeface="Calibri" panose="020F0502020204030204" pitchFamily="34" charset="0"/>
                <a:cs typeface="Times New Roman" panose="02020603050405020304" pitchFamily="18" charset="0"/>
              </a:rPr>
              <a:t>he distribution and abundance of a particular species can vary over time in response to (1) changes in environmental conditions, (2) changes in the abundance of their prey, and/or (3) fishing pressure.</a:t>
            </a:r>
          </a:p>
          <a:p>
            <a:r>
              <a:rPr lang="en-US" sz="1200" dirty="0">
                <a:effectLst/>
                <a:latin typeface="Calibri" panose="020F0502020204030204" pitchFamily="34" charset="0"/>
                <a:cs typeface="Times New Roman" panose="02020603050405020304" pitchFamily="18" charset="0"/>
              </a:rPr>
              <a:t> 	- </a:t>
            </a:r>
            <a:r>
              <a:rPr lang="en-US" dirty="0"/>
              <a:t>For species that people are interested in fishing and eating, like Striped Bass and Summer Flounder, we are especially interested in whether fishing regulations need to change to help conserve the population. </a:t>
            </a:r>
          </a:p>
          <a:p>
            <a:r>
              <a:rPr lang="en-US" dirty="0"/>
              <a:t>	- It’s also important to monitor the populations of their prey, like Bay Anchovies (if prey numbers decline, there will be less food for predators). </a:t>
            </a:r>
          </a:p>
          <a:p>
            <a:r>
              <a:rPr lang="en-US" dirty="0"/>
              <a:t>	- For an invasive species like Blue Catfish, we want to keep an eye on their numbers, as too many might have negative consequences for other fishes.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2. The main goal of these surveys is to develop indices of abundance (like the graph on the left) – which measures the relative size of the population each year. This lets researchers and fishery managers help predict whether the population size will be healthy enough to harvest fishes in the future. This figure is an example of an index of abundance for Summer Flounder – point out to students how much it changes over time. The dashed line indicates the average population size.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3. Now, inform the class that they have completed a years’ "census" of data, now let's see how this year's data compares to past census years to see how the population is changing through time for each species.</a:t>
            </a:r>
          </a:p>
        </p:txBody>
      </p:sp>
      <p:sp>
        <p:nvSpPr>
          <p:cNvPr id="4" name="Slide Number Placeholder 3"/>
          <p:cNvSpPr>
            <a:spLocks noGrp="1"/>
          </p:cNvSpPr>
          <p:nvPr>
            <p:ph type="sldNum" sz="quarter" idx="5"/>
          </p:nvPr>
        </p:nvSpPr>
        <p:spPr/>
        <p:txBody>
          <a:bodyPr/>
          <a:lstStyle/>
          <a:p>
            <a:fld id="{08CD33A6-7F2B-4063-A00E-0068763637D7}" type="slidenum">
              <a:rPr lang="en-US" smtClean="0"/>
              <a:t>15</a:t>
            </a:fld>
            <a:endParaRPr lang="en-US" dirty="0"/>
          </a:p>
        </p:txBody>
      </p:sp>
    </p:spTree>
    <p:extLst>
      <p:ext uri="{BB962C8B-B14F-4D97-AF65-F5344CB8AC3E}">
        <p14:creationId xmlns:p14="http://schemas.microsoft.com/office/powerpoint/2010/main" val="2291541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t>Photo Credits: Photographs – VIMS Juvenile Fish Trawl Survey, Illustrations – UMCES IAN</a:t>
            </a:r>
          </a:p>
          <a:p>
            <a:r>
              <a:rPr lang="en-US" sz="1000" dirty="0"/>
              <a:t>----</a:t>
            </a:r>
            <a:endParaRPr lang="en-US" sz="1000" dirty="0">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effectLst/>
                <a:latin typeface="+mn-lt"/>
                <a:ea typeface="+mn-ea"/>
                <a:cs typeface="+mn-cs"/>
              </a:rPr>
              <a:t>Overall, </a:t>
            </a:r>
            <a:r>
              <a:rPr lang="en-US" sz="1200" dirty="0">
                <a:effectLst/>
                <a:latin typeface="Calibri" panose="020F0502020204030204" pitchFamily="34" charset="0"/>
                <a:ea typeface="+mn-ea"/>
                <a:cs typeface="Times New Roman" panose="02020603050405020304" pitchFamily="18" charset="0"/>
              </a:rPr>
              <a:t>t</a:t>
            </a:r>
            <a:r>
              <a:rPr lang="en-US" sz="1200" dirty="0">
                <a:effectLst/>
                <a:latin typeface="Calibri" panose="020F0502020204030204" pitchFamily="34" charset="0"/>
                <a:ea typeface="Calibri" panose="020F0502020204030204" pitchFamily="34" charset="0"/>
                <a:cs typeface="Times New Roman" panose="02020603050405020304" pitchFamily="18" charset="0"/>
              </a:rPr>
              <a:t>hese five fishes are examples of how different species not only play important ecological roles as key prey (ex. Bay Anchovy) or predators (ex. Striped Bass/Summer Flounder/Blue Catfish) in the food chain, but are important to humans as species that we fish for, either commercially or recreationally.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For the forage/prey species like Bay Anchovy and Spot – the populations of these fishes might fluctuate more from year to year based on changes in environmental conditions, but we want to make sure their populations are large enough to provide enough food for larger fish species like Striped Bass and Summer Flounder.</a:t>
            </a:r>
            <a:endParaRPr lang="en-US" dirty="0"/>
          </a:p>
        </p:txBody>
      </p:sp>
      <p:sp>
        <p:nvSpPr>
          <p:cNvPr id="4" name="Slide Number Placeholder 3"/>
          <p:cNvSpPr>
            <a:spLocks noGrp="1"/>
          </p:cNvSpPr>
          <p:nvPr>
            <p:ph type="sldNum" sz="quarter" idx="5"/>
          </p:nvPr>
        </p:nvSpPr>
        <p:spPr/>
        <p:txBody>
          <a:bodyPr/>
          <a:lstStyle/>
          <a:p>
            <a:fld id="{3A2035C6-6CEF-456F-8CB8-869EAAA5FDE6}" type="slidenum">
              <a:rPr lang="en-US" smtClean="0"/>
              <a:t>16</a:t>
            </a:fld>
            <a:endParaRPr lang="en-US" dirty="0"/>
          </a:p>
        </p:txBody>
      </p:sp>
    </p:spTree>
    <p:extLst>
      <p:ext uri="{BB962C8B-B14F-4D97-AF65-F5344CB8AC3E}">
        <p14:creationId xmlns:p14="http://schemas.microsoft.com/office/powerpoint/2010/main" val="10714031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Photographs – VIMS Juvenile Fish Trawl Survey, Illustrations – UMCES IAN</a:t>
            </a:r>
          </a:p>
          <a:p>
            <a:r>
              <a:rPr lang="en-US" dirty="0"/>
              <a:t>Blue Catfish poster: Chesapeake Bay Program Flickr</a:t>
            </a:r>
          </a:p>
          <a:p>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The Blue Catfish is an invasive species, and scientists are studying the negative impact their growing population is having on the ecosystem. Because these fish can grow so large, they are also an important sport/recreational species. Scientists are working with managers to see if we can find a balance between having enough Blue Catfish to fish for, but control their population from becoming too large.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Striped bass and Summer Flounder are important predators in the Bay’s ecosystem. Both species are also economically important, as the focus of both commercial and recreational fisheries in the region. Ensuring that their populations are large and stable enough helps fishery managers understand how much fishing can take place in the future.</a:t>
            </a:r>
          </a:p>
        </p:txBody>
      </p:sp>
      <p:sp>
        <p:nvSpPr>
          <p:cNvPr id="4" name="Slide Number Placeholder 3"/>
          <p:cNvSpPr>
            <a:spLocks noGrp="1"/>
          </p:cNvSpPr>
          <p:nvPr>
            <p:ph type="sldNum" sz="quarter" idx="5"/>
          </p:nvPr>
        </p:nvSpPr>
        <p:spPr/>
        <p:txBody>
          <a:bodyPr/>
          <a:lstStyle/>
          <a:p>
            <a:fld id="{3A2035C6-6CEF-456F-8CB8-869EAAA5FDE6}" type="slidenum">
              <a:rPr lang="en-US" smtClean="0"/>
              <a:t>17</a:t>
            </a:fld>
            <a:endParaRPr lang="en-US" dirty="0"/>
          </a:p>
        </p:txBody>
      </p:sp>
    </p:spTree>
    <p:extLst>
      <p:ext uri="{BB962C8B-B14F-4D97-AF65-F5344CB8AC3E}">
        <p14:creationId xmlns:p14="http://schemas.microsoft.com/office/powerpoint/2010/main" val="325555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9E973-489B-4E40-B7E2-1AD0E2B62F8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4490435-D2F0-47CC-BB06-9D7181961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B0233E5-8826-42B4-996F-7A343781B362}"/>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5" name="Footer Placeholder 4">
            <a:extLst>
              <a:ext uri="{FF2B5EF4-FFF2-40B4-BE49-F238E27FC236}">
                <a16:creationId xmlns:a16="http://schemas.microsoft.com/office/drawing/2014/main" id="{7628E56E-AED7-4CF0-94F7-26AD6BFF324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F9250B6-7A86-41B9-BD3F-5AFAA4BC7A2E}"/>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1132617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732B8-C193-45E1-A714-513E5E254E2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9A6BBFA-A140-4B12-AAF1-BF37EFA79D4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6A1E2A-FE46-4737-8310-7D977A175BF6}"/>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5" name="Footer Placeholder 4">
            <a:extLst>
              <a:ext uri="{FF2B5EF4-FFF2-40B4-BE49-F238E27FC236}">
                <a16:creationId xmlns:a16="http://schemas.microsoft.com/office/drawing/2014/main" id="{0AB170BA-528F-44F4-A703-DB809B131A5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3C32CF0-30B9-4645-BD59-66593AFC6A79}"/>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2874013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73257-F3C1-4BB4-84DC-CE3BCB0182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2B5BA98-1F1C-4974-88B9-48500F0286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630635-1D98-4C11-9347-1958B2D24EF0}"/>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5" name="Footer Placeholder 4">
            <a:extLst>
              <a:ext uri="{FF2B5EF4-FFF2-40B4-BE49-F238E27FC236}">
                <a16:creationId xmlns:a16="http://schemas.microsoft.com/office/drawing/2014/main" id="{1B342285-D151-4E7F-BAA9-34FEEB43AC9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C7386B-F42C-4670-A685-D0F5FBFA0577}"/>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2333133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6E980-D1E0-463D-B24A-B094D0A2E3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E04089-5FE7-459D-A688-BD05E37F65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EE98F8C-53B3-49E1-B859-EB849FC4B53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00185C-B6F6-454B-B300-0288C897733A}"/>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6" name="Footer Placeholder 5">
            <a:extLst>
              <a:ext uri="{FF2B5EF4-FFF2-40B4-BE49-F238E27FC236}">
                <a16:creationId xmlns:a16="http://schemas.microsoft.com/office/drawing/2014/main" id="{C42D74D9-E0F4-4D38-B311-4CF882A5B8D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F700CFA-35DB-4664-B503-7EDAF77DA076}"/>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3015908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222DB-BCEC-4B1A-A484-7AA8511DFEB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7EB78E6-5427-4F83-B97D-16B960F04F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C8E09F-00F3-4019-B2A6-3245FDBFACF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A41D2D6-631F-4F1B-A307-5E02BC42B0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32ADD0-4510-4F70-9E5D-0C09D64959A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5394BE1-4DC4-48D4-BB43-266E2ADB4C20}"/>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8" name="Footer Placeholder 7">
            <a:extLst>
              <a:ext uri="{FF2B5EF4-FFF2-40B4-BE49-F238E27FC236}">
                <a16:creationId xmlns:a16="http://schemas.microsoft.com/office/drawing/2014/main" id="{CB90FA04-5876-4723-BD63-942E83A0A2BC}"/>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611781BA-8FAD-475F-8047-E75AFF997A39}"/>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3990952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7EEF2-72B3-44A5-B819-193A7467C74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5DE95FA-998F-4832-871F-0C0CD14A2119}"/>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4" name="Footer Placeholder 3">
            <a:extLst>
              <a:ext uri="{FF2B5EF4-FFF2-40B4-BE49-F238E27FC236}">
                <a16:creationId xmlns:a16="http://schemas.microsoft.com/office/drawing/2014/main" id="{BA363A9D-9D76-4979-8D37-B1BC54D29811}"/>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9910B0-0D9F-4278-9C21-370C1A2E261F}"/>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2340729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4E02F7-CA49-4761-BD80-04950C4D1F82}"/>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3" name="Footer Placeholder 2">
            <a:extLst>
              <a:ext uri="{FF2B5EF4-FFF2-40B4-BE49-F238E27FC236}">
                <a16:creationId xmlns:a16="http://schemas.microsoft.com/office/drawing/2014/main" id="{0F8F925A-DFCA-471C-AB01-B5438D205A2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AC776E0-FD0B-4B13-BD36-5472E5219896}"/>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2803073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966D8-467E-4E3B-A826-92B18E92E8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8139B27-F6FE-40BF-B843-4BE5F929CC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3C604D3-C2E0-4AFE-8CD6-32D9C06853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E971CC-ECDC-4B6A-B616-EABD763B2D00}"/>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6" name="Footer Placeholder 5">
            <a:extLst>
              <a:ext uri="{FF2B5EF4-FFF2-40B4-BE49-F238E27FC236}">
                <a16:creationId xmlns:a16="http://schemas.microsoft.com/office/drawing/2014/main" id="{86AFB518-188B-47EC-9978-8ED1E8441B4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BB905D3-308B-43E0-9D8F-D0DD548B5515}"/>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899484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AFCF9-19C9-4078-B714-9AF2B60C59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3F5F3F0-202C-412F-8980-0539533C3C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CC04670D-3348-4A65-A543-1CA603314C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0B9E64-7A31-40D4-96D2-6FD2739E973A}"/>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6" name="Footer Placeholder 5">
            <a:extLst>
              <a:ext uri="{FF2B5EF4-FFF2-40B4-BE49-F238E27FC236}">
                <a16:creationId xmlns:a16="http://schemas.microsoft.com/office/drawing/2014/main" id="{E7EE8338-9EBA-46A3-ADBE-900FA6745CE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79C099D-EC96-4A0E-9948-0DE73B5610DC}"/>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4067153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D2667-BA6A-40A1-8E7C-BC3CB562CC5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6DF132F-82B4-448D-9641-3590C7323C6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2E7BB1-5DCF-475F-89AF-8FAE1DA41F3E}"/>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5" name="Footer Placeholder 4">
            <a:extLst>
              <a:ext uri="{FF2B5EF4-FFF2-40B4-BE49-F238E27FC236}">
                <a16:creationId xmlns:a16="http://schemas.microsoft.com/office/drawing/2014/main" id="{E563E237-77D1-4D55-BF3B-BD3784FC4A6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E70E6A6-95B1-4D23-B420-A936825D8C04}"/>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2176215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E6EC4F-5748-4EC3-B167-133F4F485FF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AFC1D00-9522-4CFA-954C-E3A7A757E89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55182B-5DA3-4522-8FD6-22AB3D4CAC7E}"/>
              </a:ext>
            </a:extLst>
          </p:cNvPr>
          <p:cNvSpPr>
            <a:spLocks noGrp="1"/>
          </p:cNvSpPr>
          <p:nvPr>
            <p:ph type="dt" sz="half" idx="10"/>
          </p:nvPr>
        </p:nvSpPr>
        <p:spPr/>
        <p:txBody>
          <a:bodyPr/>
          <a:lstStyle/>
          <a:p>
            <a:fld id="{3551EFD0-2860-493D-A21E-839525F67EAF}" type="datetimeFigureOut">
              <a:rPr lang="en-US" smtClean="0"/>
              <a:t>4/20/2021</a:t>
            </a:fld>
            <a:endParaRPr lang="en-US" dirty="0"/>
          </a:p>
        </p:txBody>
      </p:sp>
      <p:sp>
        <p:nvSpPr>
          <p:cNvPr id="5" name="Footer Placeholder 4">
            <a:extLst>
              <a:ext uri="{FF2B5EF4-FFF2-40B4-BE49-F238E27FC236}">
                <a16:creationId xmlns:a16="http://schemas.microsoft.com/office/drawing/2014/main" id="{23178F0E-4449-4A6F-A8D5-A2A92A161A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7940D54-6828-4E81-9E71-F49798E6D26F}"/>
              </a:ext>
            </a:extLst>
          </p:cNvPr>
          <p:cNvSpPr>
            <a:spLocks noGrp="1"/>
          </p:cNvSpPr>
          <p:nvPr>
            <p:ph type="sldNum" sz="quarter" idx="12"/>
          </p:nvPr>
        </p:nvSpPr>
        <p:spPr/>
        <p:txBody>
          <a:bodyPr/>
          <a:lstStyle/>
          <a:p>
            <a:fld id="{CD1D28D2-9558-495A-87FE-7950D3DD1719}" type="slidenum">
              <a:rPr lang="en-US" smtClean="0"/>
              <a:t>‹#›</a:t>
            </a:fld>
            <a:endParaRPr lang="en-US" dirty="0"/>
          </a:p>
        </p:txBody>
      </p:sp>
    </p:spTree>
    <p:extLst>
      <p:ext uri="{BB962C8B-B14F-4D97-AF65-F5344CB8AC3E}">
        <p14:creationId xmlns:p14="http://schemas.microsoft.com/office/powerpoint/2010/main" val="1611557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C90D28-B0A8-4A45-9FFA-33C4DB5BBA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78423B6-7AF8-4060-8931-6E1C8E3755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22E71A-EA69-456E-B772-66F4D07985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51EFD0-2860-493D-A21E-839525F67EAF}" type="datetimeFigureOut">
              <a:rPr lang="en-US" smtClean="0"/>
              <a:t>4/20/2021</a:t>
            </a:fld>
            <a:endParaRPr lang="en-US" dirty="0"/>
          </a:p>
        </p:txBody>
      </p:sp>
      <p:sp>
        <p:nvSpPr>
          <p:cNvPr id="5" name="Footer Placeholder 4">
            <a:extLst>
              <a:ext uri="{FF2B5EF4-FFF2-40B4-BE49-F238E27FC236}">
                <a16:creationId xmlns:a16="http://schemas.microsoft.com/office/drawing/2014/main" id="{DE7A43E5-63DD-40D7-A462-1BE2256066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F928A65-EDC7-48E9-9827-BB997E72EA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1D28D2-9558-495A-87FE-7950D3DD1719}" type="slidenum">
              <a:rPr lang="en-US" smtClean="0"/>
              <a:t>‹#›</a:t>
            </a:fld>
            <a:endParaRPr lang="en-US" dirty="0"/>
          </a:p>
        </p:txBody>
      </p:sp>
    </p:spTree>
    <p:extLst>
      <p:ext uri="{BB962C8B-B14F-4D97-AF65-F5344CB8AC3E}">
        <p14:creationId xmlns:p14="http://schemas.microsoft.com/office/powerpoint/2010/main" val="1134969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1.jpeg"/><Relationship Id="rId3" Type="http://schemas.openxmlformats.org/officeDocument/2006/relationships/image" Target="../media/image26.png"/><Relationship Id="rId7" Type="http://schemas.microsoft.com/office/2007/relationships/hdphoto" Target="../media/hdphoto2.wdp"/><Relationship Id="rId12" Type="http://schemas.openxmlformats.org/officeDocument/2006/relationships/hyperlink" Target="https://www.youtube.com/watch?v=R65g5o-5OdU"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28.png"/><Relationship Id="rId11" Type="http://schemas.microsoft.com/office/2007/relationships/hdphoto" Target="../media/hdphoto4.wdp"/><Relationship Id="rId5" Type="http://schemas.microsoft.com/office/2007/relationships/hdphoto" Target="../media/hdphoto1.wdp"/><Relationship Id="rId10" Type="http://schemas.openxmlformats.org/officeDocument/2006/relationships/image" Target="../media/image30.png"/><Relationship Id="rId4" Type="http://schemas.openxmlformats.org/officeDocument/2006/relationships/image" Target="../media/image27.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34.jpeg"/><Relationship Id="rId4" Type="http://schemas.openxmlformats.org/officeDocument/2006/relationships/image" Target="../media/image33.png"/></Relationships>
</file>

<file path=ppt/slides/_rels/slide8.xml.rels><?xml version="1.0" encoding="UTF-8" standalone="yes"?>
<Relationships xmlns="http://schemas.openxmlformats.org/package/2006/relationships"><Relationship Id="rId8" Type="http://schemas.openxmlformats.org/officeDocument/2006/relationships/image" Target="../media/image40.jpeg"/><Relationship Id="rId13"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8.jpe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jpeg"/><Relationship Id="rId4" Type="http://schemas.openxmlformats.org/officeDocument/2006/relationships/image" Target="../media/image36.jpeg"/><Relationship Id="rId9" Type="http://schemas.openxmlformats.org/officeDocument/2006/relationships/image" Target="../media/image41.png"/></Relationships>
</file>

<file path=ppt/slides/_rels/slide9.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8.jpe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jpeg"/><Relationship Id="rId4" Type="http://schemas.openxmlformats.org/officeDocument/2006/relationships/image" Target="../media/image36.jpeg"/><Relationship Id="rId9"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8.jpe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jpeg"/><Relationship Id="rId4" Type="http://schemas.openxmlformats.org/officeDocument/2006/relationships/image" Target="../media/image36.jpeg"/><Relationship Id="rId9" Type="http://schemas.openxmlformats.org/officeDocument/2006/relationships/image" Target="../media/image41.png"/></Relationships>
</file>

<file path=ppt/slides/_rels/slide11.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8.jpe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jpeg"/><Relationship Id="rId4" Type="http://schemas.openxmlformats.org/officeDocument/2006/relationships/image" Target="../media/image36.jpeg"/><Relationship Id="rId9" Type="http://schemas.openxmlformats.org/officeDocument/2006/relationships/image" Target="../media/image41.png"/></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png"/><Relationship Id="rId4" Type="http://schemas.openxmlformats.org/officeDocument/2006/relationships/image" Target="../media/image41.png"/></Relationships>
</file>

<file path=ppt/slides/_rels/slide17.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50.jpeg"/><Relationship Id="rId7"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7.png"/><Relationship Id="rId4" Type="http://schemas.openxmlformats.org/officeDocument/2006/relationships/image" Target="../media/image51.jpeg"/><Relationship Id="rId9"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8965-05ED-4520-BFA0-CAACA39C9907}"/>
              </a:ext>
            </a:extLst>
          </p:cNvPr>
          <p:cNvSpPr>
            <a:spLocks noGrp="1"/>
          </p:cNvSpPr>
          <p:nvPr>
            <p:ph type="ctrTitle"/>
          </p:nvPr>
        </p:nvSpPr>
        <p:spPr>
          <a:xfrm>
            <a:off x="1523994" y="373589"/>
            <a:ext cx="9144000" cy="1710047"/>
          </a:xfrm>
        </p:spPr>
        <p:txBody>
          <a:bodyPr>
            <a:normAutofit fontScale="90000"/>
          </a:bodyPr>
          <a:lstStyle/>
          <a:p>
            <a:r>
              <a:rPr lang="en-US" dirty="0"/>
              <a:t>Fish Census: Monitoring Finfish Populations in Chesapeake Bay</a:t>
            </a:r>
          </a:p>
        </p:txBody>
      </p:sp>
      <p:sp>
        <p:nvSpPr>
          <p:cNvPr id="3" name="Subtitle 2">
            <a:extLst>
              <a:ext uri="{FF2B5EF4-FFF2-40B4-BE49-F238E27FC236}">
                <a16:creationId xmlns:a16="http://schemas.microsoft.com/office/drawing/2014/main" id="{D3EF55F1-01AC-41CE-95AB-3177CC816756}"/>
              </a:ext>
            </a:extLst>
          </p:cNvPr>
          <p:cNvSpPr>
            <a:spLocks noGrp="1"/>
          </p:cNvSpPr>
          <p:nvPr>
            <p:ph type="subTitle" idx="1"/>
          </p:nvPr>
        </p:nvSpPr>
        <p:spPr>
          <a:xfrm>
            <a:off x="2498755" y="2491401"/>
            <a:ext cx="7194489" cy="641810"/>
          </a:xfrm>
          <a:ln>
            <a:solidFill>
              <a:schemeClr val="tx1"/>
            </a:solidFill>
          </a:ln>
        </p:spPr>
        <p:txBody>
          <a:bodyPr>
            <a:normAutofit fontScale="77500" lnSpcReduction="20000"/>
          </a:bodyPr>
          <a:lstStyle/>
          <a:p>
            <a:r>
              <a:rPr lang="en-US" sz="3200" dirty="0"/>
              <a:t>An exploration of where fishes live in a coastal estuary and how their populations change through time</a:t>
            </a:r>
          </a:p>
          <a:p>
            <a:endParaRPr lang="en-US" dirty="0"/>
          </a:p>
        </p:txBody>
      </p:sp>
      <p:sp>
        <p:nvSpPr>
          <p:cNvPr id="4" name="TextBox 3">
            <a:extLst>
              <a:ext uri="{FF2B5EF4-FFF2-40B4-BE49-F238E27FC236}">
                <a16:creationId xmlns:a16="http://schemas.microsoft.com/office/drawing/2014/main" id="{6714080E-8895-4BD3-BAF3-2588CFFBF65F}"/>
              </a:ext>
            </a:extLst>
          </p:cNvPr>
          <p:cNvSpPr txBox="1"/>
          <p:nvPr/>
        </p:nvSpPr>
        <p:spPr>
          <a:xfrm>
            <a:off x="4178418" y="5524682"/>
            <a:ext cx="3835153" cy="707886"/>
          </a:xfrm>
          <a:prstGeom prst="rect">
            <a:avLst/>
          </a:prstGeom>
          <a:noFill/>
        </p:spPr>
        <p:txBody>
          <a:bodyPr wrap="none" rtlCol="0">
            <a:spAutoFit/>
          </a:bodyPr>
          <a:lstStyle/>
          <a:p>
            <a:pPr algn="ctr"/>
            <a:r>
              <a:rPr lang="en-US" sz="2000" dirty="0"/>
              <a:t>Prepared By: Rachel Dixon </a:t>
            </a:r>
          </a:p>
          <a:p>
            <a:pPr algn="ctr"/>
            <a:r>
              <a:rPr lang="en-US" sz="2000" dirty="0"/>
              <a:t>Virginia Institute of Marine Science</a:t>
            </a:r>
          </a:p>
        </p:txBody>
      </p:sp>
      <p:sp>
        <p:nvSpPr>
          <p:cNvPr id="6" name="TextBox 5">
            <a:extLst>
              <a:ext uri="{FF2B5EF4-FFF2-40B4-BE49-F238E27FC236}">
                <a16:creationId xmlns:a16="http://schemas.microsoft.com/office/drawing/2014/main" id="{95E9E04E-787C-4BEF-978D-CA2C5B4CE708}"/>
              </a:ext>
            </a:extLst>
          </p:cNvPr>
          <p:cNvSpPr txBox="1"/>
          <p:nvPr/>
        </p:nvSpPr>
        <p:spPr>
          <a:xfrm>
            <a:off x="9997168" y="6611779"/>
            <a:ext cx="2194832" cy="246221"/>
          </a:xfrm>
          <a:prstGeom prst="rect">
            <a:avLst/>
          </a:prstGeom>
          <a:noFill/>
        </p:spPr>
        <p:txBody>
          <a:bodyPr wrap="none" rtlCol="0">
            <a:spAutoFit/>
          </a:bodyPr>
          <a:lstStyle/>
          <a:p>
            <a:r>
              <a:rPr lang="en-US" sz="1000" dirty="0"/>
              <a:t>Photo Credit: UMCES IAN and V. Nepal</a:t>
            </a:r>
          </a:p>
        </p:txBody>
      </p:sp>
      <p:pic>
        <p:nvPicPr>
          <p:cNvPr id="7" name="Picture 6">
            <a:extLst>
              <a:ext uri="{FF2B5EF4-FFF2-40B4-BE49-F238E27FC236}">
                <a16:creationId xmlns:a16="http://schemas.microsoft.com/office/drawing/2014/main" id="{D6BB64E2-FF16-4ECF-BF7A-6DE9D99B4B5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1535" y="3836541"/>
            <a:ext cx="2083675" cy="1171058"/>
          </a:xfrm>
          <a:prstGeom prst="rect">
            <a:avLst/>
          </a:prstGeom>
        </p:spPr>
      </p:pic>
      <p:pic>
        <p:nvPicPr>
          <p:cNvPr id="8" name="Picture 7">
            <a:extLst>
              <a:ext uri="{FF2B5EF4-FFF2-40B4-BE49-F238E27FC236}">
                <a16:creationId xmlns:a16="http://schemas.microsoft.com/office/drawing/2014/main" id="{2B7762A4-32BC-44E8-9C0F-F1470F2F162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14352" y="3757444"/>
            <a:ext cx="2607299" cy="1425549"/>
          </a:xfrm>
          <a:prstGeom prst="rect">
            <a:avLst/>
          </a:prstGeom>
        </p:spPr>
      </p:pic>
      <p:pic>
        <p:nvPicPr>
          <p:cNvPr id="9" name="Picture 8">
            <a:extLst>
              <a:ext uri="{FF2B5EF4-FFF2-40B4-BE49-F238E27FC236}">
                <a16:creationId xmlns:a16="http://schemas.microsoft.com/office/drawing/2014/main" id="{8E38E5C6-EF74-44E4-AD14-8DA7C460921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1303446">
            <a:off x="5247236" y="4214875"/>
            <a:ext cx="1543979" cy="510685"/>
          </a:xfrm>
          <a:prstGeom prst="rect">
            <a:avLst/>
          </a:prstGeom>
        </p:spPr>
      </p:pic>
      <p:pic>
        <p:nvPicPr>
          <p:cNvPr id="10" name="Picture 9">
            <a:extLst>
              <a:ext uri="{FF2B5EF4-FFF2-40B4-BE49-F238E27FC236}">
                <a16:creationId xmlns:a16="http://schemas.microsoft.com/office/drawing/2014/main" id="{AD8ABB1A-7EC7-43A1-AA09-93CA263F82A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986952" y="3790514"/>
            <a:ext cx="2976202" cy="1323587"/>
          </a:xfrm>
          <a:prstGeom prst="rect">
            <a:avLst/>
          </a:prstGeom>
        </p:spPr>
      </p:pic>
      <p:pic>
        <p:nvPicPr>
          <p:cNvPr id="11" name="Picture 10">
            <a:extLst>
              <a:ext uri="{FF2B5EF4-FFF2-40B4-BE49-F238E27FC236}">
                <a16:creationId xmlns:a16="http://schemas.microsoft.com/office/drawing/2014/main" id="{EB6BF456-EA70-42CD-A032-B9D75CAB871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963154" y="3992196"/>
            <a:ext cx="2155795" cy="733364"/>
          </a:xfrm>
          <a:prstGeom prst="rect">
            <a:avLst/>
          </a:prstGeom>
        </p:spPr>
      </p:pic>
    </p:spTree>
    <p:extLst>
      <p:ext uri="{BB962C8B-B14F-4D97-AF65-F5344CB8AC3E}">
        <p14:creationId xmlns:p14="http://schemas.microsoft.com/office/powerpoint/2010/main" val="3381149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C6B64-3981-442F-A7B7-5EF3BF589AC6}"/>
              </a:ext>
            </a:extLst>
          </p:cNvPr>
          <p:cNvSpPr>
            <a:spLocks noGrp="1"/>
          </p:cNvSpPr>
          <p:nvPr>
            <p:ph type="title"/>
          </p:nvPr>
        </p:nvSpPr>
        <p:spPr/>
        <p:txBody>
          <a:bodyPr/>
          <a:lstStyle/>
          <a:p>
            <a:r>
              <a:rPr lang="en-US" dirty="0"/>
              <a:t>Rachel Dixon</a:t>
            </a:r>
          </a:p>
        </p:txBody>
      </p:sp>
      <p:sp>
        <p:nvSpPr>
          <p:cNvPr id="3" name="Content Placeholder 2">
            <a:extLst>
              <a:ext uri="{FF2B5EF4-FFF2-40B4-BE49-F238E27FC236}">
                <a16:creationId xmlns:a16="http://schemas.microsoft.com/office/drawing/2014/main" id="{E025478E-BDD5-4FBD-B254-A185A4EC3626}"/>
              </a:ext>
            </a:extLst>
          </p:cNvPr>
          <p:cNvSpPr>
            <a:spLocks noGrp="1"/>
          </p:cNvSpPr>
          <p:nvPr>
            <p:ph idx="1"/>
          </p:nvPr>
        </p:nvSpPr>
        <p:spPr>
          <a:xfrm>
            <a:off x="838200" y="1885950"/>
            <a:ext cx="5618356" cy="4351338"/>
          </a:xfrm>
        </p:spPr>
        <p:txBody>
          <a:bodyPr/>
          <a:lstStyle/>
          <a:p>
            <a:r>
              <a:rPr lang="en-US" dirty="0"/>
              <a:t>Ph.D. Student at the Virginia Institute of Marine Science (VIMS)</a:t>
            </a:r>
          </a:p>
          <a:p>
            <a:r>
              <a:rPr lang="en-US" dirty="0"/>
              <a:t>I am a fisheries scientist-in-training!</a:t>
            </a:r>
          </a:p>
          <a:p>
            <a:r>
              <a:rPr lang="en-US" dirty="0"/>
              <a:t>I study how changes in the environment impact populations of fishes like Striped Bass</a:t>
            </a:r>
          </a:p>
        </p:txBody>
      </p:sp>
      <p:pic>
        <p:nvPicPr>
          <p:cNvPr id="5" name="Picture 4" descr="A hand holding a fish&#10;&#10;Description automatically generated">
            <a:extLst>
              <a:ext uri="{FF2B5EF4-FFF2-40B4-BE49-F238E27FC236}">
                <a16:creationId xmlns:a16="http://schemas.microsoft.com/office/drawing/2014/main" id="{34ACD538-CDD2-4A92-B516-639CC538B35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157687" y="3937749"/>
            <a:ext cx="3692448" cy="2719529"/>
          </a:xfrm>
          <a:prstGeom prst="rect">
            <a:avLst/>
          </a:prstGeom>
        </p:spPr>
      </p:pic>
      <p:pic>
        <p:nvPicPr>
          <p:cNvPr id="6" name="Picture 5">
            <a:extLst>
              <a:ext uri="{FF2B5EF4-FFF2-40B4-BE49-F238E27FC236}">
                <a16:creationId xmlns:a16="http://schemas.microsoft.com/office/drawing/2014/main" id="{521016DB-7779-4D5C-ACA7-B58AFEFC9B4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151" b="-63"/>
          <a:stretch/>
        </p:blipFill>
        <p:spPr>
          <a:xfrm>
            <a:off x="7078235" y="0"/>
            <a:ext cx="3771900" cy="3771900"/>
          </a:xfrm>
          <a:prstGeom prst="rect">
            <a:avLst/>
          </a:prstGeom>
        </p:spPr>
      </p:pic>
      <p:cxnSp>
        <p:nvCxnSpPr>
          <p:cNvPr id="8" name="Straight Arrow Connector 7">
            <a:extLst>
              <a:ext uri="{FF2B5EF4-FFF2-40B4-BE49-F238E27FC236}">
                <a16:creationId xmlns:a16="http://schemas.microsoft.com/office/drawing/2014/main" id="{E4842422-32FA-44C0-AF17-A945B8FC4274}"/>
              </a:ext>
            </a:extLst>
          </p:cNvPr>
          <p:cNvCxnSpPr>
            <a:cxnSpLocks/>
          </p:cNvCxnSpPr>
          <p:nvPr/>
        </p:nvCxnSpPr>
        <p:spPr>
          <a:xfrm>
            <a:off x="4572000" y="4371584"/>
            <a:ext cx="2375210" cy="67991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C776E50-985D-43D3-A26D-DA5FA613155F}"/>
              </a:ext>
            </a:extLst>
          </p:cNvPr>
          <p:cNvSpPr txBox="1"/>
          <p:nvPr/>
        </p:nvSpPr>
        <p:spPr>
          <a:xfrm>
            <a:off x="8339713" y="6636947"/>
            <a:ext cx="2720899" cy="246221"/>
          </a:xfrm>
          <a:prstGeom prst="rect">
            <a:avLst/>
          </a:prstGeom>
          <a:noFill/>
        </p:spPr>
        <p:txBody>
          <a:bodyPr wrap="square" rtlCol="0">
            <a:spAutoFit/>
          </a:bodyPr>
          <a:lstStyle/>
          <a:p>
            <a:r>
              <a:rPr lang="en-US" sz="1000" dirty="0"/>
              <a:t>Photo Credit: VIMS Juvenile Fish Trawl Survey</a:t>
            </a:r>
          </a:p>
        </p:txBody>
      </p:sp>
      <p:sp>
        <p:nvSpPr>
          <p:cNvPr id="10" name="TextBox 9">
            <a:extLst>
              <a:ext uri="{FF2B5EF4-FFF2-40B4-BE49-F238E27FC236}">
                <a16:creationId xmlns:a16="http://schemas.microsoft.com/office/drawing/2014/main" id="{1FBBEC51-106A-4C5D-9879-865E3043C869}"/>
              </a:ext>
            </a:extLst>
          </p:cNvPr>
          <p:cNvSpPr txBox="1"/>
          <p:nvPr/>
        </p:nvSpPr>
        <p:spPr>
          <a:xfrm>
            <a:off x="9577034" y="3711859"/>
            <a:ext cx="1524933" cy="246221"/>
          </a:xfrm>
          <a:prstGeom prst="rect">
            <a:avLst/>
          </a:prstGeom>
          <a:noFill/>
        </p:spPr>
        <p:txBody>
          <a:bodyPr wrap="square" rtlCol="0">
            <a:spAutoFit/>
          </a:bodyPr>
          <a:lstStyle/>
          <a:p>
            <a:r>
              <a:rPr lang="en-US" sz="1000" dirty="0"/>
              <a:t>Photo Credit: R. Dixon</a:t>
            </a:r>
          </a:p>
        </p:txBody>
      </p:sp>
    </p:spTree>
    <p:extLst>
      <p:ext uri="{BB962C8B-B14F-4D97-AF65-F5344CB8AC3E}">
        <p14:creationId xmlns:p14="http://schemas.microsoft.com/office/powerpoint/2010/main" val="3713469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4D22CEA6-303F-404F-9884-29F2DB08E046}"/>
              </a:ext>
            </a:extLst>
          </p:cNvPr>
          <p:cNvSpPr>
            <a:spLocks noGrp="1"/>
          </p:cNvSpPr>
          <p:nvPr>
            <p:ph type="title"/>
          </p:nvPr>
        </p:nvSpPr>
        <p:spPr>
          <a:xfrm>
            <a:off x="838200" y="365126"/>
            <a:ext cx="10515600" cy="738620"/>
          </a:xfrm>
        </p:spPr>
        <p:txBody>
          <a:bodyPr/>
          <a:lstStyle/>
          <a:p>
            <a:pPr algn="ctr"/>
            <a:r>
              <a:rPr lang="en-US" dirty="0"/>
              <a:t>Research Briefing</a:t>
            </a:r>
          </a:p>
        </p:txBody>
      </p:sp>
      <p:sp>
        <p:nvSpPr>
          <p:cNvPr id="14" name="Content Placeholder 13">
            <a:extLst>
              <a:ext uri="{FF2B5EF4-FFF2-40B4-BE49-F238E27FC236}">
                <a16:creationId xmlns:a16="http://schemas.microsoft.com/office/drawing/2014/main" id="{2EC9BDA6-9E99-4358-B201-83692A1F1A73}"/>
              </a:ext>
            </a:extLst>
          </p:cNvPr>
          <p:cNvSpPr>
            <a:spLocks noGrp="1"/>
          </p:cNvSpPr>
          <p:nvPr>
            <p:ph idx="1"/>
          </p:nvPr>
        </p:nvSpPr>
        <p:spPr>
          <a:xfrm>
            <a:off x="433910" y="3429000"/>
            <a:ext cx="6143113" cy="2882618"/>
          </a:xfrm>
        </p:spPr>
        <p:txBody>
          <a:bodyPr>
            <a:normAutofit/>
          </a:bodyPr>
          <a:lstStyle/>
          <a:p>
            <a:pPr marL="0" indent="0">
              <a:buNone/>
            </a:pPr>
            <a:r>
              <a:rPr lang="en-US" sz="2200" b="1" u="sng" dirty="0">
                <a:solidFill>
                  <a:schemeClr val="accent1"/>
                </a:solidFill>
              </a:rPr>
              <a:t>Your task: </a:t>
            </a:r>
          </a:p>
          <a:p>
            <a:r>
              <a:rPr lang="en-US" sz="2200" dirty="0"/>
              <a:t>Learn about five fish species common to Chesapeake Bay</a:t>
            </a:r>
          </a:p>
          <a:p>
            <a:r>
              <a:rPr lang="en-US" sz="2200" dirty="0"/>
              <a:t>Learn about what factors can impact the distribution and abundance of fishes</a:t>
            </a:r>
          </a:p>
          <a:p>
            <a:r>
              <a:rPr lang="en-US" sz="2200" dirty="0"/>
              <a:t>Collect survey data and share your results </a:t>
            </a:r>
          </a:p>
          <a:p>
            <a:r>
              <a:rPr lang="en-US" sz="2200" dirty="0"/>
              <a:t>Determine how fish populations change over time</a:t>
            </a:r>
          </a:p>
          <a:p>
            <a:endParaRPr lang="en-US" dirty="0"/>
          </a:p>
        </p:txBody>
      </p:sp>
      <p:sp>
        <p:nvSpPr>
          <p:cNvPr id="28" name="TextBox 27">
            <a:extLst>
              <a:ext uri="{FF2B5EF4-FFF2-40B4-BE49-F238E27FC236}">
                <a16:creationId xmlns:a16="http://schemas.microsoft.com/office/drawing/2014/main" id="{EB4383AD-B463-4986-BB7E-B98748FBE612}"/>
              </a:ext>
            </a:extLst>
          </p:cNvPr>
          <p:cNvSpPr txBox="1"/>
          <p:nvPr/>
        </p:nvSpPr>
        <p:spPr>
          <a:xfrm>
            <a:off x="0" y="45522"/>
            <a:ext cx="2638928" cy="369332"/>
          </a:xfrm>
          <a:prstGeom prst="rect">
            <a:avLst/>
          </a:prstGeom>
          <a:noFill/>
        </p:spPr>
        <p:txBody>
          <a:bodyPr wrap="none" rtlCol="0">
            <a:spAutoFit/>
          </a:bodyPr>
          <a:lstStyle/>
          <a:p>
            <a:r>
              <a:rPr lang="en-US" dirty="0">
                <a:solidFill>
                  <a:schemeClr val="accent1"/>
                </a:solidFill>
              </a:rPr>
              <a:t>Introduction - Background</a:t>
            </a:r>
          </a:p>
        </p:txBody>
      </p:sp>
      <p:sp>
        <p:nvSpPr>
          <p:cNvPr id="30" name="Content Placeholder 13">
            <a:extLst>
              <a:ext uri="{FF2B5EF4-FFF2-40B4-BE49-F238E27FC236}">
                <a16:creationId xmlns:a16="http://schemas.microsoft.com/office/drawing/2014/main" id="{B31EC08B-474B-4573-989C-2E8DCA725B25}"/>
              </a:ext>
            </a:extLst>
          </p:cNvPr>
          <p:cNvSpPr txBox="1">
            <a:spLocks/>
          </p:cNvSpPr>
          <p:nvPr/>
        </p:nvSpPr>
        <p:spPr>
          <a:xfrm>
            <a:off x="838200" y="1190700"/>
            <a:ext cx="10515600" cy="17817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dirty="0"/>
              <a:t>“Counting fish is like counting trees, except they are invisible, and they keep moving” – John Shepherd, Fisheries Scientist</a:t>
            </a:r>
          </a:p>
          <a:p>
            <a:pPr marL="0" indent="0" algn="ctr">
              <a:buNone/>
            </a:pPr>
            <a:endParaRPr lang="en-US" sz="1050" dirty="0"/>
          </a:p>
          <a:p>
            <a:pPr marL="0" indent="0" algn="ctr">
              <a:buNone/>
            </a:pPr>
            <a:r>
              <a:rPr lang="en-US" altLang="en-US" sz="2200" dirty="0">
                <a:solidFill>
                  <a:schemeClr val="accent2"/>
                </a:solidFill>
              </a:rPr>
              <a:t>Scientists need to know which fishes live where, and how many there are. This helps scientists understand how populations are changing and learn about the health of the Bay.</a:t>
            </a:r>
            <a:endParaRPr lang="en-US" sz="2200" dirty="0"/>
          </a:p>
        </p:txBody>
      </p:sp>
      <p:pic>
        <p:nvPicPr>
          <p:cNvPr id="16" name="Picture 15">
            <a:extLst>
              <a:ext uri="{FF2B5EF4-FFF2-40B4-BE49-F238E27FC236}">
                <a16:creationId xmlns:a16="http://schemas.microsoft.com/office/drawing/2014/main" id="{2A714AF5-912C-4BB0-9290-52FBFCBC6C17}"/>
              </a:ext>
            </a:extLst>
          </p:cNvPr>
          <p:cNvPicPr>
            <a:picLocks noChangeAspect="1"/>
          </p:cNvPicPr>
          <p:nvPr/>
        </p:nvPicPr>
        <p:blipFill>
          <a:blip r:embed="rId3"/>
          <a:stretch>
            <a:fillRect/>
          </a:stretch>
        </p:blipFill>
        <p:spPr>
          <a:xfrm>
            <a:off x="6814159" y="3059369"/>
            <a:ext cx="4943931" cy="3620102"/>
          </a:xfrm>
          <a:prstGeom prst="rect">
            <a:avLst/>
          </a:prstGeom>
        </p:spPr>
      </p:pic>
      <p:sp>
        <p:nvSpPr>
          <p:cNvPr id="31" name="TextBox 30">
            <a:extLst>
              <a:ext uri="{FF2B5EF4-FFF2-40B4-BE49-F238E27FC236}">
                <a16:creationId xmlns:a16="http://schemas.microsoft.com/office/drawing/2014/main" id="{DFC67F24-3FE6-4B98-A6FD-E989B769A887}"/>
              </a:ext>
            </a:extLst>
          </p:cNvPr>
          <p:cNvSpPr txBox="1"/>
          <p:nvPr/>
        </p:nvSpPr>
        <p:spPr>
          <a:xfrm>
            <a:off x="9286124" y="6648156"/>
            <a:ext cx="2709102" cy="246221"/>
          </a:xfrm>
          <a:prstGeom prst="rect">
            <a:avLst/>
          </a:prstGeom>
          <a:noFill/>
        </p:spPr>
        <p:txBody>
          <a:bodyPr wrap="square" rtlCol="0">
            <a:spAutoFit/>
          </a:bodyPr>
          <a:lstStyle/>
          <a:p>
            <a:r>
              <a:rPr lang="en-US" sz="1000" dirty="0"/>
              <a:t>Photo Credit: VIMS Juvenile Fish Trawl Survey</a:t>
            </a:r>
          </a:p>
        </p:txBody>
      </p:sp>
    </p:spTree>
    <p:extLst>
      <p:ext uri="{BB962C8B-B14F-4D97-AF65-F5344CB8AC3E}">
        <p14:creationId xmlns:p14="http://schemas.microsoft.com/office/powerpoint/2010/main" val="70491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463E8-5F73-4189-8802-9B3CFB48DF6B}"/>
              </a:ext>
            </a:extLst>
          </p:cNvPr>
          <p:cNvSpPr>
            <a:spLocks noGrp="1"/>
          </p:cNvSpPr>
          <p:nvPr>
            <p:ph type="title"/>
          </p:nvPr>
        </p:nvSpPr>
        <p:spPr>
          <a:xfrm>
            <a:off x="832526" y="302529"/>
            <a:ext cx="10515600" cy="763648"/>
          </a:xfrm>
        </p:spPr>
        <p:txBody>
          <a:bodyPr/>
          <a:lstStyle/>
          <a:p>
            <a:pPr algn="ctr"/>
            <a:r>
              <a:rPr lang="en-US" dirty="0"/>
              <a:t>What fishes live in Chesapeake Bay? </a:t>
            </a:r>
          </a:p>
        </p:txBody>
      </p:sp>
      <p:sp>
        <p:nvSpPr>
          <p:cNvPr id="3" name="Content Placeholder 2">
            <a:extLst>
              <a:ext uri="{FF2B5EF4-FFF2-40B4-BE49-F238E27FC236}">
                <a16:creationId xmlns:a16="http://schemas.microsoft.com/office/drawing/2014/main" id="{BA46B4A0-009E-43D1-9423-AB54550D0044}"/>
              </a:ext>
            </a:extLst>
          </p:cNvPr>
          <p:cNvSpPr>
            <a:spLocks noGrp="1"/>
          </p:cNvSpPr>
          <p:nvPr>
            <p:ph idx="1"/>
          </p:nvPr>
        </p:nvSpPr>
        <p:spPr>
          <a:xfrm>
            <a:off x="5097742" y="1113872"/>
            <a:ext cx="6524075" cy="1221927"/>
          </a:xfrm>
        </p:spPr>
        <p:txBody>
          <a:bodyPr>
            <a:normAutofit lnSpcReduction="10000"/>
          </a:bodyPr>
          <a:lstStyle/>
          <a:p>
            <a:pPr marL="0" indent="0" algn="ctr">
              <a:spcBef>
                <a:spcPts val="0"/>
              </a:spcBef>
              <a:buNone/>
            </a:pPr>
            <a:r>
              <a:rPr lang="en-US" dirty="0">
                <a:solidFill>
                  <a:schemeClr val="accent1"/>
                </a:solidFill>
              </a:rPr>
              <a:t>This large coastal </a:t>
            </a:r>
            <a:r>
              <a:rPr lang="en-US" u="sng" dirty="0">
                <a:solidFill>
                  <a:schemeClr val="accent1"/>
                </a:solidFill>
              </a:rPr>
              <a:t>estuary</a:t>
            </a:r>
            <a:r>
              <a:rPr lang="en-US" dirty="0">
                <a:solidFill>
                  <a:schemeClr val="accent1"/>
                </a:solidFill>
              </a:rPr>
              <a:t> is home to nearly </a:t>
            </a:r>
          </a:p>
          <a:p>
            <a:pPr marL="0" indent="0" algn="ctr">
              <a:spcBef>
                <a:spcPts val="0"/>
              </a:spcBef>
              <a:buNone/>
            </a:pPr>
            <a:r>
              <a:rPr lang="en-US" dirty="0">
                <a:solidFill>
                  <a:schemeClr val="accent1"/>
                </a:solidFill>
              </a:rPr>
              <a:t>350 species of fish</a:t>
            </a:r>
          </a:p>
          <a:p>
            <a:pPr marL="0" indent="0" algn="ctr">
              <a:buNone/>
            </a:pPr>
            <a:r>
              <a:rPr lang="en-US" sz="2000" dirty="0"/>
              <a:t>How many can you name?</a:t>
            </a:r>
          </a:p>
          <a:p>
            <a:pPr marL="0" indent="0">
              <a:buNone/>
            </a:pPr>
            <a:endParaRPr lang="en-US" dirty="0"/>
          </a:p>
        </p:txBody>
      </p:sp>
      <p:sp>
        <p:nvSpPr>
          <p:cNvPr id="4" name="TextBox 3">
            <a:extLst>
              <a:ext uri="{FF2B5EF4-FFF2-40B4-BE49-F238E27FC236}">
                <a16:creationId xmlns:a16="http://schemas.microsoft.com/office/drawing/2014/main" id="{50A1F4B9-EE85-4B85-973C-FD07ADDF8270}"/>
              </a:ext>
            </a:extLst>
          </p:cNvPr>
          <p:cNvSpPr txBox="1"/>
          <p:nvPr/>
        </p:nvSpPr>
        <p:spPr>
          <a:xfrm>
            <a:off x="0" y="45522"/>
            <a:ext cx="2638928" cy="369332"/>
          </a:xfrm>
          <a:prstGeom prst="rect">
            <a:avLst/>
          </a:prstGeom>
          <a:noFill/>
        </p:spPr>
        <p:txBody>
          <a:bodyPr wrap="none" rtlCol="0">
            <a:spAutoFit/>
          </a:bodyPr>
          <a:lstStyle/>
          <a:p>
            <a:r>
              <a:rPr lang="en-US" dirty="0">
                <a:solidFill>
                  <a:schemeClr val="accent1"/>
                </a:solidFill>
              </a:rPr>
              <a:t>Introduction - Background</a:t>
            </a:r>
          </a:p>
        </p:txBody>
      </p:sp>
      <p:pic>
        <p:nvPicPr>
          <p:cNvPr id="6" name="Picture 5">
            <a:extLst>
              <a:ext uri="{FF2B5EF4-FFF2-40B4-BE49-F238E27FC236}">
                <a16:creationId xmlns:a16="http://schemas.microsoft.com/office/drawing/2014/main" id="{7CA600AB-7C44-4426-A1C8-A2280BDF2918}"/>
              </a:ext>
            </a:extLst>
          </p:cNvPr>
          <p:cNvPicPr>
            <a:picLocks noChangeAspect="1"/>
          </p:cNvPicPr>
          <p:nvPr/>
        </p:nvPicPr>
        <p:blipFill>
          <a:blip r:embed="rId3"/>
          <a:stretch>
            <a:fillRect/>
          </a:stretch>
        </p:blipFill>
        <p:spPr>
          <a:xfrm>
            <a:off x="147313" y="1160801"/>
            <a:ext cx="4507923" cy="5184112"/>
          </a:xfrm>
          <a:prstGeom prst="rect">
            <a:avLst/>
          </a:prstGeom>
        </p:spPr>
      </p:pic>
      <p:pic>
        <p:nvPicPr>
          <p:cNvPr id="7" name="Content Placeholder 5" descr="windowpaneface_cropped.jpg">
            <a:extLst>
              <a:ext uri="{FF2B5EF4-FFF2-40B4-BE49-F238E27FC236}">
                <a16:creationId xmlns:a16="http://schemas.microsoft.com/office/drawing/2014/main" id="{5D648693-A7B6-48E4-B73B-D1F403D2003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45324" y="4801109"/>
            <a:ext cx="1447801" cy="990840"/>
          </a:xfrm>
          <a:prstGeom prst="rect">
            <a:avLst/>
          </a:prstGeom>
          <a:ln>
            <a:noFill/>
          </a:ln>
          <a:effectLst/>
        </p:spPr>
      </p:pic>
      <p:pic>
        <p:nvPicPr>
          <p:cNvPr id="10" name="Picture 11" descr="Gerdes_sturgeon_1">
            <a:extLst>
              <a:ext uri="{FF2B5EF4-FFF2-40B4-BE49-F238E27FC236}">
                <a16:creationId xmlns:a16="http://schemas.microsoft.com/office/drawing/2014/main" id="{80D3ECF5-3357-4274-880A-471D369A350E}"/>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5247958" y="2534995"/>
            <a:ext cx="2638928" cy="989212"/>
          </a:xfrm>
          <a:prstGeom prst="rect">
            <a:avLst/>
          </a:prstGeom>
          <a:ln>
            <a:noFill/>
          </a:ln>
          <a:effectLst/>
        </p:spPr>
      </p:pic>
      <p:pic>
        <p:nvPicPr>
          <p:cNvPr id="13" name="Picture 12">
            <a:extLst>
              <a:ext uri="{FF2B5EF4-FFF2-40B4-BE49-F238E27FC236}">
                <a16:creationId xmlns:a16="http://schemas.microsoft.com/office/drawing/2014/main" id="{21D64C2F-14FA-49D6-B77B-755DA67B416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90238" y="3570199"/>
            <a:ext cx="1381463" cy="1280754"/>
          </a:xfrm>
          <a:prstGeom prst="rect">
            <a:avLst/>
          </a:prstGeom>
          <a:ln>
            <a:noFill/>
          </a:ln>
          <a:effectLst/>
        </p:spPr>
      </p:pic>
      <p:pic>
        <p:nvPicPr>
          <p:cNvPr id="14" name="Picture 13">
            <a:extLst>
              <a:ext uri="{FF2B5EF4-FFF2-40B4-BE49-F238E27FC236}">
                <a16:creationId xmlns:a16="http://schemas.microsoft.com/office/drawing/2014/main" id="{6565782F-C5D5-4F48-99B3-B41995C8F3A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147643" y="3766960"/>
            <a:ext cx="3478485" cy="867865"/>
          </a:xfrm>
          <a:prstGeom prst="rect">
            <a:avLst/>
          </a:prstGeom>
          <a:ln>
            <a:noFill/>
          </a:ln>
          <a:effectLst/>
        </p:spPr>
      </p:pic>
      <p:pic>
        <p:nvPicPr>
          <p:cNvPr id="15" name="Picture 10" descr="speckledtrout">
            <a:extLst>
              <a:ext uri="{FF2B5EF4-FFF2-40B4-BE49-F238E27FC236}">
                <a16:creationId xmlns:a16="http://schemas.microsoft.com/office/drawing/2014/main" id="{ABCBEA9C-58D0-4280-AB32-DD56B4E8937F}"/>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090326" y="4759832"/>
            <a:ext cx="2269454" cy="85471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16" name="Picture 3">
            <a:extLst>
              <a:ext uri="{FF2B5EF4-FFF2-40B4-BE49-F238E27FC236}">
                <a16:creationId xmlns:a16="http://schemas.microsoft.com/office/drawing/2014/main" id="{D747FB9E-FFFC-4BF2-B10A-8F35C318218A}"/>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9926353" y="3752857"/>
            <a:ext cx="1839037" cy="1125289"/>
          </a:xfrm>
          <a:prstGeom prst="rect">
            <a:avLst/>
          </a:prstGeom>
          <a:noFill/>
          <a:ln w="25400">
            <a:noFill/>
            <a:miter lim="800000"/>
            <a:headEnd/>
            <a:tailEnd/>
          </a:ln>
          <a:extLst>
            <a:ext uri="{909E8E84-426E-40DD-AFC4-6F175D3DCCD1}">
              <a14:hiddenFill xmlns:a14="http://schemas.microsoft.com/office/drawing/2010/main">
                <a:solidFill>
                  <a:srgbClr val="FFFFFF"/>
                </a:solidFill>
              </a14:hiddenFill>
            </a:ext>
          </a:extLst>
        </p:spPr>
      </p:pic>
      <p:pic>
        <p:nvPicPr>
          <p:cNvPr id="17" name="Picture 1">
            <a:extLst>
              <a:ext uri="{FF2B5EF4-FFF2-40B4-BE49-F238E27FC236}">
                <a16:creationId xmlns:a16="http://schemas.microsoft.com/office/drawing/2014/main" id="{95262F40-DDF1-4DDF-8F62-B33CBD1F33EF}"/>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bwMode="auto">
          <a:xfrm>
            <a:off x="8327197" y="2500362"/>
            <a:ext cx="3302944" cy="1166603"/>
          </a:xfrm>
          <a:prstGeom prst="rect">
            <a:avLst/>
          </a:prstGeom>
          <a:noFill/>
          <a:ln w="25400">
            <a:noFill/>
            <a:miter lim="800000"/>
            <a:headEnd/>
            <a:tailEnd/>
          </a:ln>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BA643C55-D534-4498-9704-DEC25E6C98E6}"/>
              </a:ext>
            </a:extLst>
          </p:cNvPr>
          <p:cNvSpPr txBox="1"/>
          <p:nvPr/>
        </p:nvSpPr>
        <p:spPr>
          <a:xfrm>
            <a:off x="9893125" y="4850953"/>
            <a:ext cx="2305413" cy="400110"/>
          </a:xfrm>
          <a:prstGeom prst="rect">
            <a:avLst/>
          </a:prstGeom>
          <a:noFill/>
        </p:spPr>
        <p:txBody>
          <a:bodyPr wrap="square" rtlCol="0">
            <a:spAutoFit/>
          </a:bodyPr>
          <a:lstStyle/>
          <a:p>
            <a:r>
              <a:rPr lang="en-US" sz="1000" dirty="0"/>
              <a:t>Photo Credits: VIMS Juvenile Fish Trawl Survey</a:t>
            </a:r>
          </a:p>
        </p:txBody>
      </p:sp>
      <p:sp>
        <p:nvSpPr>
          <p:cNvPr id="21" name="TextBox 20">
            <a:extLst>
              <a:ext uri="{FF2B5EF4-FFF2-40B4-BE49-F238E27FC236}">
                <a16:creationId xmlns:a16="http://schemas.microsoft.com/office/drawing/2014/main" id="{F33B593F-F1BD-4F91-BF34-A6C987B7FA45}"/>
              </a:ext>
            </a:extLst>
          </p:cNvPr>
          <p:cNvSpPr txBox="1"/>
          <p:nvPr/>
        </p:nvSpPr>
        <p:spPr>
          <a:xfrm>
            <a:off x="52091" y="6450900"/>
            <a:ext cx="2899319" cy="246221"/>
          </a:xfrm>
          <a:prstGeom prst="rect">
            <a:avLst/>
          </a:prstGeom>
          <a:noFill/>
        </p:spPr>
        <p:txBody>
          <a:bodyPr wrap="square" rtlCol="0">
            <a:spAutoFit/>
          </a:bodyPr>
          <a:lstStyle/>
          <a:p>
            <a:r>
              <a:rPr lang="en-US" sz="1000" dirty="0"/>
              <a:t>Photo Credit: USGS, Wikipedia Commons</a:t>
            </a:r>
          </a:p>
        </p:txBody>
      </p:sp>
      <p:sp>
        <p:nvSpPr>
          <p:cNvPr id="22" name="Content Placeholder 2">
            <a:extLst>
              <a:ext uri="{FF2B5EF4-FFF2-40B4-BE49-F238E27FC236}">
                <a16:creationId xmlns:a16="http://schemas.microsoft.com/office/drawing/2014/main" id="{ADFA3F99-269C-4D2D-BA4E-3B2C0B9CEDA6}"/>
              </a:ext>
            </a:extLst>
          </p:cNvPr>
          <p:cNvSpPr txBox="1">
            <a:spLocks/>
          </p:cNvSpPr>
          <p:nvPr/>
        </p:nvSpPr>
        <p:spPr>
          <a:xfrm>
            <a:off x="4621127" y="5913373"/>
            <a:ext cx="7477303" cy="86786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Font typeface="Arial" panose="020B0604020202020204" pitchFamily="34" charset="0"/>
              <a:buNone/>
            </a:pPr>
            <a:r>
              <a:rPr lang="en-US" sz="2000" dirty="0"/>
              <a:t>Every year, scientists conduct a fish “census”:</a:t>
            </a:r>
          </a:p>
          <a:p>
            <a:pPr marL="0" indent="0" algn="ctr">
              <a:spcBef>
                <a:spcPts val="0"/>
              </a:spcBef>
              <a:buNone/>
            </a:pPr>
            <a:r>
              <a:rPr lang="en-US" sz="2000" dirty="0"/>
              <a:t>They count the number of fish in different habitats around the </a:t>
            </a:r>
          </a:p>
          <a:p>
            <a:pPr marL="0" indent="0" algn="ctr">
              <a:spcBef>
                <a:spcPts val="0"/>
              </a:spcBef>
              <a:buNone/>
            </a:pPr>
            <a:r>
              <a:rPr lang="en-US" sz="2000" dirty="0"/>
              <a:t>Bay to track how populations change</a:t>
            </a:r>
          </a:p>
        </p:txBody>
      </p:sp>
    </p:spTree>
    <p:extLst>
      <p:ext uri="{BB962C8B-B14F-4D97-AF65-F5344CB8AC3E}">
        <p14:creationId xmlns:p14="http://schemas.microsoft.com/office/powerpoint/2010/main" val="2714254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1C8CA-4462-428F-893D-0B9886CDF117}"/>
              </a:ext>
            </a:extLst>
          </p:cNvPr>
          <p:cNvSpPr>
            <a:spLocks noGrp="1"/>
          </p:cNvSpPr>
          <p:nvPr>
            <p:ph type="title"/>
          </p:nvPr>
        </p:nvSpPr>
        <p:spPr>
          <a:xfrm>
            <a:off x="838200" y="348195"/>
            <a:ext cx="10515600" cy="785138"/>
          </a:xfrm>
        </p:spPr>
        <p:txBody>
          <a:bodyPr>
            <a:normAutofit/>
          </a:bodyPr>
          <a:lstStyle/>
          <a:p>
            <a:pPr algn="ctr"/>
            <a:r>
              <a:rPr lang="en-US" dirty="0"/>
              <a:t>What factors determine where a fish lives?</a:t>
            </a:r>
          </a:p>
        </p:txBody>
      </p:sp>
      <p:pic>
        <p:nvPicPr>
          <p:cNvPr id="4" name="Picture 3">
            <a:extLst>
              <a:ext uri="{FF2B5EF4-FFF2-40B4-BE49-F238E27FC236}">
                <a16:creationId xmlns:a16="http://schemas.microsoft.com/office/drawing/2014/main" id="{2663997C-0FBC-4E9C-BA0A-04AEDF2D5C1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03970" y="1730578"/>
            <a:ext cx="1236738" cy="1263643"/>
          </a:xfrm>
          <a:prstGeom prst="rect">
            <a:avLst/>
          </a:prstGeom>
        </p:spPr>
      </p:pic>
      <p:pic>
        <p:nvPicPr>
          <p:cNvPr id="5" name="Picture 2" descr="Temperature variation Illustration of temperature variation symbol,vector,illustration,physical,processes,temperature,variation,thermometer">
            <a:extLst>
              <a:ext uri="{FF2B5EF4-FFF2-40B4-BE49-F238E27FC236}">
                <a16:creationId xmlns:a16="http://schemas.microsoft.com/office/drawing/2014/main" id="{C98EF5C9-EF0B-46BC-ADE8-26807C894A3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554475" y="2964518"/>
            <a:ext cx="1063360" cy="68586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466BC74-D296-407C-A596-673A2EA92220}"/>
              </a:ext>
            </a:extLst>
          </p:cNvPr>
          <p:cNvSpPr txBox="1"/>
          <p:nvPr/>
        </p:nvSpPr>
        <p:spPr>
          <a:xfrm>
            <a:off x="7380805" y="3821762"/>
            <a:ext cx="3410700" cy="830997"/>
          </a:xfrm>
          <a:prstGeom prst="rect">
            <a:avLst/>
          </a:prstGeom>
          <a:noFill/>
          <a:ln>
            <a:solidFill>
              <a:srgbClr val="0070C0"/>
            </a:solidFill>
          </a:ln>
        </p:spPr>
        <p:txBody>
          <a:bodyPr wrap="square" rtlCol="0">
            <a:spAutoFit/>
          </a:bodyPr>
          <a:lstStyle/>
          <a:p>
            <a:pPr algn="ctr"/>
            <a:r>
              <a:rPr lang="en-US" sz="1600" dirty="0">
                <a:latin typeface="Open Sans"/>
              </a:rPr>
              <a:t>3. Ideal environmental conditions: Temperature range</a:t>
            </a:r>
          </a:p>
          <a:p>
            <a:pPr algn="ctr"/>
            <a:r>
              <a:rPr lang="en-US" sz="1600" dirty="0">
                <a:latin typeface="Open Sans"/>
              </a:rPr>
              <a:t>Salinity (fresh or salt water)</a:t>
            </a:r>
          </a:p>
        </p:txBody>
      </p:sp>
      <p:grpSp>
        <p:nvGrpSpPr>
          <p:cNvPr id="16" name="Group 15">
            <a:extLst>
              <a:ext uri="{FF2B5EF4-FFF2-40B4-BE49-F238E27FC236}">
                <a16:creationId xmlns:a16="http://schemas.microsoft.com/office/drawing/2014/main" id="{1B1BF608-F120-4A4C-B929-F1D2CEED7C20}"/>
              </a:ext>
            </a:extLst>
          </p:cNvPr>
          <p:cNvGrpSpPr/>
          <p:nvPr/>
        </p:nvGrpSpPr>
        <p:grpSpPr>
          <a:xfrm>
            <a:off x="5771843" y="3620994"/>
            <a:ext cx="1291353" cy="1677357"/>
            <a:chOff x="5495622" y="3091784"/>
            <a:chExt cx="1291353" cy="1677357"/>
          </a:xfrm>
        </p:grpSpPr>
        <p:grpSp>
          <p:nvGrpSpPr>
            <p:cNvPr id="6" name="Group 5">
              <a:extLst>
                <a:ext uri="{FF2B5EF4-FFF2-40B4-BE49-F238E27FC236}">
                  <a16:creationId xmlns:a16="http://schemas.microsoft.com/office/drawing/2014/main" id="{AFCBAD96-7E4C-4E5B-9F03-69D7A7FA8D0F}"/>
                </a:ext>
              </a:extLst>
            </p:cNvPr>
            <p:cNvGrpSpPr/>
            <p:nvPr/>
          </p:nvGrpSpPr>
          <p:grpSpPr>
            <a:xfrm>
              <a:off x="5706417" y="3091784"/>
              <a:ext cx="788079" cy="1315902"/>
              <a:chOff x="4494273" y="3528171"/>
              <a:chExt cx="1354077" cy="2426871"/>
            </a:xfrm>
          </p:grpSpPr>
          <p:pic>
            <p:nvPicPr>
              <p:cNvPr id="7" name="Picture 8" descr="Morone saxatilis (Striped Bass) : juvenile Illustration of Morone saxatilis (Striped Bass) juvenile symbol,vector,illustration,fish,striped,bass,juvenile,Chordata,Actinopterygii,Perciformes,Moronidae,Morone,saxatilis,North,America,marine,esturaine,freshwater,anadromous">
                <a:extLst>
                  <a:ext uri="{FF2B5EF4-FFF2-40B4-BE49-F238E27FC236}">
                    <a16:creationId xmlns:a16="http://schemas.microsoft.com/office/drawing/2014/main" id="{49A3F03F-532E-400E-9017-9ED2B92AB50A}"/>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494273" y="4851148"/>
                <a:ext cx="1354077" cy="4197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ostera noltii Illustration of Zostera noltii symbol,vector,illustration,seagrass,SAV,Plantae,vascular,Magnoliophyta,angiosperm,flowering plant,Liliopsida,monocot,Alismatidae,Najadales,Zosteraceae,eel-grass,family,Zostera,noltii,2012 seagrass calendar">
                <a:extLst>
                  <a:ext uri="{FF2B5EF4-FFF2-40B4-BE49-F238E27FC236}">
                    <a16:creationId xmlns:a16="http://schemas.microsoft.com/office/drawing/2014/main" id="{9DCC7F4F-FFDB-4D65-B0BB-0476C20F8EF3}"/>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707721" y="3528171"/>
                <a:ext cx="1140629" cy="2426871"/>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TextBox 11">
              <a:extLst>
                <a:ext uri="{FF2B5EF4-FFF2-40B4-BE49-F238E27FC236}">
                  <a16:creationId xmlns:a16="http://schemas.microsoft.com/office/drawing/2014/main" id="{5DB0AED8-812B-4102-A29A-3BA68F99A612}"/>
                </a:ext>
              </a:extLst>
            </p:cNvPr>
            <p:cNvSpPr txBox="1"/>
            <p:nvPr/>
          </p:nvSpPr>
          <p:spPr>
            <a:xfrm>
              <a:off x="5495622" y="4430587"/>
              <a:ext cx="1291353" cy="338554"/>
            </a:xfrm>
            <a:prstGeom prst="rect">
              <a:avLst/>
            </a:prstGeom>
            <a:noFill/>
            <a:ln>
              <a:solidFill>
                <a:srgbClr val="0070C0"/>
              </a:solidFill>
            </a:ln>
          </p:spPr>
          <p:txBody>
            <a:bodyPr wrap="square" rtlCol="0">
              <a:spAutoFit/>
            </a:bodyPr>
            <a:lstStyle/>
            <a:p>
              <a:pPr algn="ctr"/>
              <a:r>
                <a:rPr lang="en-US" sz="1600" dirty="0">
                  <a:latin typeface="Open Sans"/>
                </a:rPr>
                <a:t>2. Shelter</a:t>
              </a:r>
            </a:p>
          </p:txBody>
        </p:sp>
      </p:grpSp>
      <p:sp>
        <p:nvSpPr>
          <p:cNvPr id="13" name="TextBox 12">
            <a:extLst>
              <a:ext uri="{FF2B5EF4-FFF2-40B4-BE49-F238E27FC236}">
                <a16:creationId xmlns:a16="http://schemas.microsoft.com/office/drawing/2014/main" id="{4213379A-1C40-4189-92B1-0F8019AEF8C3}"/>
              </a:ext>
            </a:extLst>
          </p:cNvPr>
          <p:cNvSpPr txBox="1"/>
          <p:nvPr/>
        </p:nvSpPr>
        <p:spPr>
          <a:xfrm>
            <a:off x="0" y="45522"/>
            <a:ext cx="2638928" cy="369332"/>
          </a:xfrm>
          <a:prstGeom prst="rect">
            <a:avLst/>
          </a:prstGeom>
          <a:noFill/>
        </p:spPr>
        <p:txBody>
          <a:bodyPr wrap="none" rtlCol="0">
            <a:spAutoFit/>
          </a:bodyPr>
          <a:lstStyle/>
          <a:p>
            <a:r>
              <a:rPr lang="en-US" dirty="0">
                <a:solidFill>
                  <a:schemeClr val="accent1"/>
                </a:solidFill>
              </a:rPr>
              <a:t>Introduction - Background</a:t>
            </a:r>
          </a:p>
        </p:txBody>
      </p:sp>
      <p:pic>
        <p:nvPicPr>
          <p:cNvPr id="17" name="Picture 16">
            <a:extLst>
              <a:ext uri="{FF2B5EF4-FFF2-40B4-BE49-F238E27FC236}">
                <a16:creationId xmlns:a16="http://schemas.microsoft.com/office/drawing/2014/main" id="{473B858D-AEB9-4EBD-B6E0-E706358D08A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940708" y="1715931"/>
            <a:ext cx="1318239" cy="740871"/>
          </a:xfrm>
          <a:prstGeom prst="rect">
            <a:avLst/>
          </a:prstGeom>
        </p:spPr>
      </p:pic>
      <p:pic>
        <p:nvPicPr>
          <p:cNvPr id="18" name="Picture 17">
            <a:extLst>
              <a:ext uri="{FF2B5EF4-FFF2-40B4-BE49-F238E27FC236}">
                <a16:creationId xmlns:a16="http://schemas.microsoft.com/office/drawing/2014/main" id="{82585724-A6DB-4B73-BB6B-25224C9240B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313361" y="1644381"/>
            <a:ext cx="1390609" cy="781544"/>
          </a:xfrm>
          <a:prstGeom prst="rect">
            <a:avLst/>
          </a:prstGeom>
        </p:spPr>
      </p:pic>
      <p:grpSp>
        <p:nvGrpSpPr>
          <p:cNvPr id="22" name="Group 21">
            <a:extLst>
              <a:ext uri="{FF2B5EF4-FFF2-40B4-BE49-F238E27FC236}">
                <a16:creationId xmlns:a16="http://schemas.microsoft.com/office/drawing/2014/main" id="{7C34A694-475F-44C1-94EE-150A73529E6A}"/>
              </a:ext>
            </a:extLst>
          </p:cNvPr>
          <p:cNvGrpSpPr/>
          <p:nvPr/>
        </p:nvGrpSpPr>
        <p:grpSpPr>
          <a:xfrm>
            <a:off x="3210387" y="2644313"/>
            <a:ext cx="1790283" cy="1655069"/>
            <a:chOff x="5972771" y="5639362"/>
            <a:chExt cx="1790283" cy="1655069"/>
          </a:xfrm>
        </p:grpSpPr>
        <p:pic>
          <p:nvPicPr>
            <p:cNvPr id="9" name="Picture 10" descr="Acartia spp. (Copepod) Illustration of Acartia spp. (Copepod) symbol,vector,illustration,Acartia spp. Crustacean,Arthropoda,Crustacea,Maxillopoda,Copepoda,Copepod">
              <a:extLst>
                <a:ext uri="{FF2B5EF4-FFF2-40B4-BE49-F238E27FC236}">
                  <a16:creationId xmlns:a16="http://schemas.microsoft.com/office/drawing/2014/main" id="{4ABA0FAB-350B-4FD5-9FDA-9D45C0DE3DC3}"/>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rot="20121175">
              <a:off x="6764564" y="5639362"/>
              <a:ext cx="998490" cy="9835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34D1ABF-9BCF-4E00-902E-4BB3D9AD3F76}"/>
                </a:ext>
              </a:extLst>
            </p:cNvPr>
            <p:cNvSpPr txBox="1"/>
            <p:nvPr/>
          </p:nvSpPr>
          <p:spPr>
            <a:xfrm>
              <a:off x="6137678" y="6709656"/>
              <a:ext cx="1319968" cy="584775"/>
            </a:xfrm>
            <a:prstGeom prst="rect">
              <a:avLst/>
            </a:prstGeom>
            <a:noFill/>
            <a:ln>
              <a:solidFill>
                <a:srgbClr val="0070C0"/>
              </a:solidFill>
            </a:ln>
          </p:spPr>
          <p:txBody>
            <a:bodyPr wrap="square" rtlCol="0">
              <a:spAutoFit/>
            </a:bodyPr>
            <a:lstStyle/>
            <a:p>
              <a:pPr algn="ctr"/>
              <a:r>
                <a:rPr lang="en-US" sz="1600" dirty="0">
                  <a:latin typeface="Open Sans"/>
                </a:rPr>
                <a:t>1. Plenty of food (prey)</a:t>
              </a:r>
            </a:p>
          </p:txBody>
        </p:sp>
        <p:pic>
          <p:nvPicPr>
            <p:cNvPr id="19" name="Picture 18">
              <a:extLst>
                <a:ext uri="{FF2B5EF4-FFF2-40B4-BE49-F238E27FC236}">
                  <a16:creationId xmlns:a16="http://schemas.microsoft.com/office/drawing/2014/main" id="{1D973DBC-92D7-4DEE-A6B1-9AD2C83E0F87}"/>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972771" y="6161050"/>
              <a:ext cx="968858" cy="320458"/>
            </a:xfrm>
            <a:prstGeom prst="rect">
              <a:avLst/>
            </a:prstGeom>
          </p:spPr>
        </p:pic>
      </p:grpSp>
      <p:sp>
        <p:nvSpPr>
          <p:cNvPr id="20" name="Arrow: Down 19">
            <a:extLst>
              <a:ext uri="{FF2B5EF4-FFF2-40B4-BE49-F238E27FC236}">
                <a16:creationId xmlns:a16="http://schemas.microsoft.com/office/drawing/2014/main" id="{2FA6C08A-C209-4A7D-86CC-114AF6EBAB40}"/>
              </a:ext>
            </a:extLst>
          </p:cNvPr>
          <p:cNvSpPr/>
          <p:nvPr/>
        </p:nvSpPr>
        <p:spPr>
          <a:xfrm rot="4365772">
            <a:off x="5169229" y="2805554"/>
            <a:ext cx="519518" cy="4879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a:extLst>
              <a:ext uri="{FF2B5EF4-FFF2-40B4-BE49-F238E27FC236}">
                <a16:creationId xmlns:a16="http://schemas.microsoft.com/office/drawing/2014/main" id="{BB4DAEC8-3288-412B-982E-89ECBE6930F9}"/>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560915" y="2726496"/>
            <a:ext cx="905033" cy="1078252"/>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1EA9ADCF-AF17-4BBF-BC96-4DD86F7EB7E7}"/>
              </a:ext>
            </a:extLst>
          </p:cNvPr>
          <p:cNvSpPr txBox="1"/>
          <p:nvPr/>
        </p:nvSpPr>
        <p:spPr>
          <a:xfrm>
            <a:off x="0" y="6664518"/>
            <a:ext cx="2829621" cy="246221"/>
          </a:xfrm>
          <a:prstGeom prst="rect">
            <a:avLst/>
          </a:prstGeom>
          <a:noFill/>
        </p:spPr>
        <p:txBody>
          <a:bodyPr wrap="none" rtlCol="0">
            <a:spAutoFit/>
          </a:bodyPr>
          <a:lstStyle/>
          <a:p>
            <a:r>
              <a:rPr lang="en-US" sz="1000" dirty="0"/>
              <a:t>Photo Credit: UMCES IAN and Wikipedia Commons</a:t>
            </a:r>
          </a:p>
        </p:txBody>
      </p:sp>
      <p:sp>
        <p:nvSpPr>
          <p:cNvPr id="14" name="TextBox 13">
            <a:extLst>
              <a:ext uri="{FF2B5EF4-FFF2-40B4-BE49-F238E27FC236}">
                <a16:creationId xmlns:a16="http://schemas.microsoft.com/office/drawing/2014/main" id="{78420108-11F4-47C6-96CF-701764D954BD}"/>
              </a:ext>
            </a:extLst>
          </p:cNvPr>
          <p:cNvSpPr txBox="1"/>
          <p:nvPr/>
        </p:nvSpPr>
        <p:spPr>
          <a:xfrm>
            <a:off x="2409606" y="1076149"/>
            <a:ext cx="7372788" cy="523220"/>
          </a:xfrm>
          <a:prstGeom prst="rect">
            <a:avLst/>
          </a:prstGeom>
          <a:noFill/>
        </p:spPr>
        <p:txBody>
          <a:bodyPr wrap="none" rtlCol="0">
            <a:spAutoFit/>
          </a:bodyPr>
          <a:lstStyle/>
          <a:p>
            <a:pPr algn="ctr"/>
            <a:r>
              <a:rPr lang="en-US" sz="2800" dirty="0">
                <a:solidFill>
                  <a:schemeClr val="accent1"/>
                </a:solidFill>
              </a:rPr>
              <a:t>Fish need access to healthy habitats that provide:</a:t>
            </a:r>
          </a:p>
        </p:txBody>
      </p:sp>
      <p:sp>
        <p:nvSpPr>
          <p:cNvPr id="27" name="Arrow: Down 26">
            <a:extLst>
              <a:ext uri="{FF2B5EF4-FFF2-40B4-BE49-F238E27FC236}">
                <a16:creationId xmlns:a16="http://schemas.microsoft.com/office/drawing/2014/main" id="{EF728A9C-E512-4F44-88F1-BEFD07C14A7E}"/>
              </a:ext>
            </a:extLst>
          </p:cNvPr>
          <p:cNvSpPr/>
          <p:nvPr/>
        </p:nvSpPr>
        <p:spPr>
          <a:xfrm>
            <a:off x="6102962" y="3060840"/>
            <a:ext cx="519518" cy="4879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extBox 27">
            <a:extLst>
              <a:ext uri="{FF2B5EF4-FFF2-40B4-BE49-F238E27FC236}">
                <a16:creationId xmlns:a16="http://schemas.microsoft.com/office/drawing/2014/main" id="{491AFF51-2E0B-4E94-8119-A9E5A2E42589}"/>
              </a:ext>
            </a:extLst>
          </p:cNvPr>
          <p:cNvSpPr txBox="1"/>
          <p:nvPr/>
        </p:nvSpPr>
        <p:spPr>
          <a:xfrm>
            <a:off x="151002" y="4779051"/>
            <a:ext cx="4915039" cy="1785104"/>
          </a:xfrm>
          <a:prstGeom prst="rect">
            <a:avLst/>
          </a:prstGeom>
          <a:noFill/>
        </p:spPr>
        <p:txBody>
          <a:bodyPr wrap="square" rtlCol="0">
            <a:spAutoFit/>
          </a:bodyPr>
          <a:lstStyle/>
          <a:p>
            <a:pPr algn="ctr"/>
            <a:r>
              <a:rPr lang="en-US" sz="2200" dirty="0">
                <a:solidFill>
                  <a:schemeClr val="accent1"/>
                </a:solidFill>
              </a:rPr>
              <a:t>Do you think different species live in the same habitats?</a:t>
            </a:r>
          </a:p>
          <a:p>
            <a:pPr algn="ctr"/>
            <a:endParaRPr lang="en-US" sz="2200" dirty="0">
              <a:solidFill>
                <a:schemeClr val="accent1"/>
              </a:solidFill>
            </a:endParaRPr>
          </a:p>
          <a:p>
            <a:pPr algn="ctr"/>
            <a:r>
              <a:rPr lang="en-US" sz="2200" dirty="0">
                <a:solidFill>
                  <a:schemeClr val="accent1"/>
                </a:solidFill>
              </a:rPr>
              <a:t>Do you think fish live in different habitats throughout their life cycle?</a:t>
            </a:r>
          </a:p>
        </p:txBody>
      </p:sp>
      <p:sp>
        <p:nvSpPr>
          <p:cNvPr id="29" name="Arrow: Down 28">
            <a:extLst>
              <a:ext uri="{FF2B5EF4-FFF2-40B4-BE49-F238E27FC236}">
                <a16:creationId xmlns:a16="http://schemas.microsoft.com/office/drawing/2014/main" id="{D3646D57-4205-4783-8DFE-05B2EF793854}"/>
              </a:ext>
            </a:extLst>
          </p:cNvPr>
          <p:cNvSpPr/>
          <p:nvPr/>
        </p:nvSpPr>
        <p:spPr>
          <a:xfrm rot="18404343">
            <a:off x="6950246" y="2836615"/>
            <a:ext cx="519518" cy="4879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Box 33">
            <a:extLst>
              <a:ext uri="{FF2B5EF4-FFF2-40B4-BE49-F238E27FC236}">
                <a16:creationId xmlns:a16="http://schemas.microsoft.com/office/drawing/2014/main" id="{B829E9CC-3147-4A1A-A7FB-27710FCDC554}"/>
              </a:ext>
            </a:extLst>
          </p:cNvPr>
          <p:cNvSpPr txBox="1"/>
          <p:nvPr/>
        </p:nvSpPr>
        <p:spPr>
          <a:xfrm>
            <a:off x="8355476" y="5117605"/>
            <a:ext cx="3685522" cy="1107996"/>
          </a:xfrm>
          <a:prstGeom prst="rect">
            <a:avLst/>
          </a:prstGeom>
          <a:noFill/>
        </p:spPr>
        <p:txBody>
          <a:bodyPr wrap="square" rtlCol="0">
            <a:spAutoFit/>
          </a:bodyPr>
          <a:lstStyle/>
          <a:p>
            <a:pPr algn="ctr"/>
            <a:r>
              <a:rPr lang="en-US" sz="2200" dirty="0">
                <a:solidFill>
                  <a:schemeClr val="accent1"/>
                </a:solidFill>
              </a:rPr>
              <a:t>Do conditions in the environment stay the same or change over time?</a:t>
            </a:r>
          </a:p>
        </p:txBody>
      </p:sp>
    </p:spTree>
    <p:extLst>
      <p:ext uri="{BB962C8B-B14F-4D97-AF65-F5344CB8AC3E}">
        <p14:creationId xmlns:p14="http://schemas.microsoft.com/office/powerpoint/2010/main" val="456723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661CC55-3D27-47F3-BE8E-C5E231E7B6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6133" y="1122365"/>
            <a:ext cx="10878777" cy="3059048"/>
          </a:xfrm>
          <a:prstGeom prst="rect">
            <a:avLst/>
          </a:prstGeom>
        </p:spPr>
      </p:pic>
      <p:sp>
        <p:nvSpPr>
          <p:cNvPr id="4" name="Title 3">
            <a:extLst>
              <a:ext uri="{FF2B5EF4-FFF2-40B4-BE49-F238E27FC236}">
                <a16:creationId xmlns:a16="http://schemas.microsoft.com/office/drawing/2014/main" id="{1B6D1246-2CE2-440F-A5B5-458CFC934CC1}"/>
              </a:ext>
            </a:extLst>
          </p:cNvPr>
          <p:cNvSpPr>
            <a:spLocks noGrp="1"/>
          </p:cNvSpPr>
          <p:nvPr>
            <p:ph type="title"/>
          </p:nvPr>
        </p:nvSpPr>
        <p:spPr>
          <a:xfrm>
            <a:off x="838200" y="365125"/>
            <a:ext cx="10515600" cy="823937"/>
          </a:xfrm>
        </p:spPr>
        <p:txBody>
          <a:bodyPr/>
          <a:lstStyle/>
          <a:p>
            <a:pPr algn="ctr"/>
            <a:r>
              <a:rPr lang="en-US" dirty="0"/>
              <a:t>How do scientists sample fish in the Bay?</a:t>
            </a:r>
          </a:p>
        </p:txBody>
      </p:sp>
      <p:pic>
        <p:nvPicPr>
          <p:cNvPr id="16" name="Picture 15">
            <a:extLst>
              <a:ext uri="{FF2B5EF4-FFF2-40B4-BE49-F238E27FC236}">
                <a16:creationId xmlns:a16="http://schemas.microsoft.com/office/drawing/2014/main" id="{3E314755-BB9A-425F-AAD0-D0ED132BF47F}"/>
              </a:ext>
            </a:extLst>
          </p:cNvPr>
          <p:cNvPicPr>
            <a:picLocks noChangeAspect="1"/>
          </p:cNvPicPr>
          <p:nvPr/>
        </p:nvPicPr>
        <p:blipFill>
          <a:blip r:embed="rId4" cstate="screen">
            <a:extLst>
              <a:ext uri="{BEBA8EAE-BF5A-486C-A8C5-ECC9F3942E4B}">
                <a14:imgProps xmlns:a14="http://schemas.microsoft.com/office/drawing/2010/main">
                  <a14:imgLayer r:embed="rId5">
                    <a14:imgEffect>
                      <a14:backgroundRemoval t="2989" b="92414" l="2067" r="94703">
                        <a14:foregroundMark x1="32171" y1="7586" x2="32171" y2="7586"/>
                        <a14:foregroundMark x1="93282" y1="37931" x2="93282" y2="37931"/>
                        <a14:foregroundMark x1="94832" y1="75172" x2="94832" y2="75172"/>
                        <a14:foregroundMark x1="33333" y1="3678" x2="33333" y2="3678"/>
                        <a14:foregroundMark x1="6589" y1="54253" x2="6589" y2="54253"/>
                        <a14:foregroundMark x1="8140" y1="43678" x2="8140" y2="43678"/>
                        <a14:foregroundMark x1="4393" y1="50345" x2="4393" y2="50345"/>
                        <a14:foregroundMark x1="2196" y1="56092" x2="2196" y2="56092"/>
                        <a14:foregroundMark x1="3359" y1="48506" x2="3359" y2="48506"/>
                        <a14:foregroundMark x1="27907" y1="92414" x2="27907" y2="92414"/>
                      </a14:backgroundRemoval>
                    </a14:imgEffect>
                  </a14:imgLayer>
                </a14:imgProps>
              </a:ext>
              <a:ext uri="{28A0092B-C50C-407E-A947-70E740481C1C}">
                <a14:useLocalDpi xmlns:a14="http://schemas.microsoft.com/office/drawing/2010/main"/>
              </a:ext>
            </a:extLst>
          </a:blip>
          <a:stretch>
            <a:fillRect/>
          </a:stretch>
        </p:blipFill>
        <p:spPr>
          <a:xfrm>
            <a:off x="9655229" y="3445244"/>
            <a:ext cx="288129" cy="183995"/>
          </a:xfrm>
          <a:prstGeom prst="rect">
            <a:avLst/>
          </a:prstGeom>
          <a:scene3d>
            <a:camera prst="orthographicFront">
              <a:rot lat="0" lon="10799977" rev="0"/>
            </a:camera>
            <a:lightRig rig="threePt" dir="t"/>
          </a:scene3d>
        </p:spPr>
      </p:pic>
      <p:pic>
        <p:nvPicPr>
          <p:cNvPr id="21" name="Picture 20">
            <a:extLst>
              <a:ext uri="{FF2B5EF4-FFF2-40B4-BE49-F238E27FC236}">
                <a16:creationId xmlns:a16="http://schemas.microsoft.com/office/drawing/2014/main" id="{FEE0CB22-127F-4BDE-ACBD-5A2B34B9D57F}"/>
              </a:ext>
            </a:extLst>
          </p:cNvPr>
          <p:cNvPicPr>
            <a:picLocks noChangeAspect="1"/>
          </p:cNvPicPr>
          <p:nvPr/>
        </p:nvPicPr>
        <p:blipFill>
          <a:blip r:embed="rId6" cstate="screen">
            <a:extLst>
              <a:ext uri="{BEBA8EAE-BF5A-486C-A8C5-ECC9F3942E4B}">
                <a14:imgProps xmlns:a14="http://schemas.microsoft.com/office/drawing/2010/main">
                  <a14:imgLayer r:embed="rId7">
                    <a14:imgEffect>
                      <a14:backgroundRemoval t="2989" b="92414" l="2067" r="94703">
                        <a14:foregroundMark x1="32171" y1="7586" x2="32171" y2="7586"/>
                        <a14:foregroundMark x1="93282" y1="37931" x2="93282" y2="37931"/>
                        <a14:foregroundMark x1="94832" y1="75172" x2="94832" y2="75172"/>
                        <a14:foregroundMark x1="33333" y1="3678" x2="33333" y2="3678"/>
                        <a14:foregroundMark x1="6589" y1="54253" x2="6589" y2="54253"/>
                        <a14:foregroundMark x1="8140" y1="43678" x2="8140" y2="43678"/>
                        <a14:foregroundMark x1="4393" y1="50345" x2="4393" y2="50345"/>
                        <a14:foregroundMark x1="2196" y1="56092" x2="2196" y2="56092"/>
                        <a14:foregroundMark x1="3359" y1="48506" x2="3359" y2="48506"/>
                        <a14:foregroundMark x1="27907" y1="92414" x2="27907" y2="92414"/>
                      </a14:backgroundRemoval>
                    </a14:imgEffect>
                  </a14:imgLayer>
                </a14:imgProps>
              </a:ext>
              <a:ext uri="{28A0092B-C50C-407E-A947-70E740481C1C}">
                <a14:useLocalDpi xmlns:a14="http://schemas.microsoft.com/office/drawing/2010/main"/>
              </a:ext>
            </a:extLst>
          </a:blip>
          <a:stretch>
            <a:fillRect/>
          </a:stretch>
        </p:blipFill>
        <p:spPr>
          <a:xfrm>
            <a:off x="9286543" y="3243394"/>
            <a:ext cx="357186" cy="200744"/>
          </a:xfrm>
          <a:prstGeom prst="rect">
            <a:avLst/>
          </a:prstGeom>
          <a:scene3d>
            <a:camera prst="orthographicFront">
              <a:rot lat="0" lon="10799977" rev="0"/>
            </a:camera>
            <a:lightRig rig="threePt" dir="t"/>
          </a:scene3d>
        </p:spPr>
      </p:pic>
      <p:pic>
        <p:nvPicPr>
          <p:cNvPr id="22" name="Picture 21">
            <a:extLst>
              <a:ext uri="{FF2B5EF4-FFF2-40B4-BE49-F238E27FC236}">
                <a16:creationId xmlns:a16="http://schemas.microsoft.com/office/drawing/2014/main" id="{8D5EB81A-372C-421A-ADE8-69AF55E27A05}"/>
              </a:ext>
            </a:extLst>
          </p:cNvPr>
          <p:cNvPicPr>
            <a:picLocks noChangeAspect="1"/>
          </p:cNvPicPr>
          <p:nvPr/>
        </p:nvPicPr>
        <p:blipFill>
          <a:blip r:embed="rId8" cstate="screen">
            <a:extLst>
              <a:ext uri="{BEBA8EAE-BF5A-486C-A8C5-ECC9F3942E4B}">
                <a14:imgProps xmlns:a14="http://schemas.microsoft.com/office/drawing/2010/main">
                  <a14:imgLayer r:embed="rId9">
                    <a14:imgEffect>
                      <a14:backgroundRemoval t="2989" b="92414" l="2067" r="94703">
                        <a14:foregroundMark x1="32171" y1="7586" x2="32171" y2="7586"/>
                        <a14:foregroundMark x1="93282" y1="37931" x2="93282" y2="37931"/>
                        <a14:foregroundMark x1="94832" y1="75172" x2="94832" y2="75172"/>
                        <a14:foregroundMark x1="33333" y1="3678" x2="33333" y2="3678"/>
                        <a14:foregroundMark x1="6589" y1="54253" x2="6589" y2="54253"/>
                        <a14:foregroundMark x1="8140" y1="43678" x2="8140" y2="43678"/>
                        <a14:foregroundMark x1="4393" y1="50345" x2="4393" y2="50345"/>
                        <a14:foregroundMark x1="2196" y1="56092" x2="2196" y2="56092"/>
                        <a14:foregroundMark x1="3359" y1="48506" x2="3359" y2="48506"/>
                        <a14:foregroundMark x1="27907" y1="92414" x2="27907" y2="92414"/>
                      </a14:backgroundRemoval>
                    </a14:imgEffect>
                  </a14:imgLayer>
                </a14:imgProps>
              </a:ext>
              <a:ext uri="{28A0092B-C50C-407E-A947-70E740481C1C}">
                <a14:useLocalDpi xmlns:a14="http://schemas.microsoft.com/office/drawing/2010/main"/>
              </a:ext>
            </a:extLst>
          </a:blip>
          <a:stretch>
            <a:fillRect/>
          </a:stretch>
        </p:blipFill>
        <p:spPr>
          <a:xfrm rot="20652952">
            <a:off x="10138032" y="3483210"/>
            <a:ext cx="340978" cy="191635"/>
          </a:xfrm>
          <a:prstGeom prst="rect">
            <a:avLst/>
          </a:prstGeom>
          <a:scene3d>
            <a:camera prst="orthographicFront">
              <a:rot lat="0" lon="10799977" rev="0"/>
            </a:camera>
            <a:lightRig rig="threePt" dir="t"/>
          </a:scene3d>
        </p:spPr>
      </p:pic>
      <p:pic>
        <p:nvPicPr>
          <p:cNvPr id="23" name="Picture 22">
            <a:extLst>
              <a:ext uri="{FF2B5EF4-FFF2-40B4-BE49-F238E27FC236}">
                <a16:creationId xmlns:a16="http://schemas.microsoft.com/office/drawing/2014/main" id="{37AAD463-CB7E-471D-83BA-3F191EDA8CC0}"/>
              </a:ext>
            </a:extLst>
          </p:cNvPr>
          <p:cNvPicPr>
            <a:picLocks noChangeAspect="1"/>
          </p:cNvPicPr>
          <p:nvPr/>
        </p:nvPicPr>
        <p:blipFill>
          <a:blip r:embed="rId10" cstate="screen">
            <a:extLst>
              <a:ext uri="{BEBA8EAE-BF5A-486C-A8C5-ECC9F3942E4B}">
                <a14:imgProps xmlns:a14="http://schemas.microsoft.com/office/drawing/2010/main">
                  <a14:imgLayer r:embed="rId11">
                    <a14:imgEffect>
                      <a14:backgroundRemoval t="2989" b="92414" l="2067" r="94703">
                        <a14:foregroundMark x1="32171" y1="7586" x2="32171" y2="7586"/>
                        <a14:foregroundMark x1="93282" y1="37931" x2="93282" y2="37931"/>
                        <a14:foregroundMark x1="94832" y1="75172" x2="94832" y2="75172"/>
                        <a14:foregroundMark x1="33333" y1="3678" x2="33333" y2="3678"/>
                        <a14:foregroundMark x1="6589" y1="54253" x2="6589" y2="54253"/>
                        <a14:foregroundMark x1="8140" y1="43678" x2="8140" y2="43678"/>
                        <a14:foregroundMark x1="4393" y1="50345" x2="4393" y2="50345"/>
                        <a14:foregroundMark x1="2196" y1="56092" x2="2196" y2="56092"/>
                        <a14:foregroundMark x1="3359" y1="48506" x2="3359" y2="48506"/>
                        <a14:foregroundMark x1="27907" y1="92414" x2="27907" y2="92414"/>
                      </a14:backgroundRemoval>
                    </a14:imgEffect>
                  </a14:imgLayer>
                </a14:imgProps>
              </a:ext>
              <a:ext uri="{28A0092B-C50C-407E-A947-70E740481C1C}">
                <a14:useLocalDpi xmlns:a14="http://schemas.microsoft.com/office/drawing/2010/main"/>
              </a:ext>
            </a:extLst>
          </a:blip>
          <a:stretch>
            <a:fillRect/>
          </a:stretch>
        </p:blipFill>
        <p:spPr>
          <a:xfrm rot="810191">
            <a:off x="10529103" y="3383654"/>
            <a:ext cx="365998" cy="205697"/>
          </a:xfrm>
          <a:prstGeom prst="rect">
            <a:avLst/>
          </a:prstGeom>
          <a:scene3d>
            <a:camera prst="orthographicFront">
              <a:rot lat="0" lon="10799977" rev="0"/>
            </a:camera>
            <a:lightRig rig="threePt" dir="t"/>
          </a:scene3d>
        </p:spPr>
      </p:pic>
      <p:sp>
        <p:nvSpPr>
          <p:cNvPr id="24" name="TextBox 23">
            <a:extLst>
              <a:ext uri="{FF2B5EF4-FFF2-40B4-BE49-F238E27FC236}">
                <a16:creationId xmlns:a16="http://schemas.microsoft.com/office/drawing/2014/main" id="{C57178C2-3D4E-4B01-A2EF-79DFF3B71CA9}"/>
              </a:ext>
            </a:extLst>
          </p:cNvPr>
          <p:cNvSpPr txBox="1"/>
          <p:nvPr/>
        </p:nvSpPr>
        <p:spPr>
          <a:xfrm>
            <a:off x="0" y="45522"/>
            <a:ext cx="2638928" cy="369332"/>
          </a:xfrm>
          <a:prstGeom prst="rect">
            <a:avLst/>
          </a:prstGeom>
          <a:noFill/>
        </p:spPr>
        <p:txBody>
          <a:bodyPr wrap="none" rtlCol="0">
            <a:spAutoFit/>
          </a:bodyPr>
          <a:lstStyle/>
          <a:p>
            <a:r>
              <a:rPr lang="en-US" dirty="0">
                <a:solidFill>
                  <a:schemeClr val="accent1"/>
                </a:solidFill>
              </a:rPr>
              <a:t>Introduction - Background</a:t>
            </a:r>
          </a:p>
        </p:txBody>
      </p:sp>
      <p:sp>
        <p:nvSpPr>
          <p:cNvPr id="9" name="TextBox 8">
            <a:extLst>
              <a:ext uri="{FF2B5EF4-FFF2-40B4-BE49-F238E27FC236}">
                <a16:creationId xmlns:a16="http://schemas.microsoft.com/office/drawing/2014/main" id="{07D7A7CB-DE32-43D2-9B73-E9ECA2F134B6}"/>
              </a:ext>
            </a:extLst>
          </p:cNvPr>
          <p:cNvSpPr txBox="1"/>
          <p:nvPr/>
        </p:nvSpPr>
        <p:spPr>
          <a:xfrm>
            <a:off x="1082974" y="2081258"/>
            <a:ext cx="1674689" cy="369332"/>
          </a:xfrm>
          <a:prstGeom prst="rect">
            <a:avLst/>
          </a:prstGeom>
          <a:noFill/>
        </p:spPr>
        <p:txBody>
          <a:bodyPr wrap="none" rtlCol="0">
            <a:spAutoFit/>
          </a:bodyPr>
          <a:lstStyle/>
          <a:p>
            <a:r>
              <a:rPr lang="en-US" b="1" dirty="0"/>
              <a:t>Research vessel</a:t>
            </a:r>
          </a:p>
        </p:txBody>
      </p:sp>
      <p:sp>
        <p:nvSpPr>
          <p:cNvPr id="10" name="TextBox 9">
            <a:extLst>
              <a:ext uri="{FF2B5EF4-FFF2-40B4-BE49-F238E27FC236}">
                <a16:creationId xmlns:a16="http://schemas.microsoft.com/office/drawing/2014/main" id="{F54FE10A-6242-447D-937A-EFE065DEB815}"/>
              </a:ext>
            </a:extLst>
          </p:cNvPr>
          <p:cNvSpPr txBox="1"/>
          <p:nvPr/>
        </p:nvSpPr>
        <p:spPr>
          <a:xfrm>
            <a:off x="1930574" y="2810601"/>
            <a:ext cx="3662990" cy="369332"/>
          </a:xfrm>
          <a:prstGeom prst="rect">
            <a:avLst/>
          </a:prstGeom>
          <a:noFill/>
        </p:spPr>
        <p:txBody>
          <a:bodyPr wrap="none" rtlCol="0">
            <a:spAutoFit/>
          </a:bodyPr>
          <a:lstStyle/>
          <a:p>
            <a:r>
              <a:rPr lang="en-US" b="1" dirty="0"/>
              <a:t>Bridles</a:t>
            </a:r>
            <a:r>
              <a:rPr lang="en-US" dirty="0"/>
              <a:t> tow the net behind the vessel</a:t>
            </a:r>
          </a:p>
        </p:txBody>
      </p:sp>
      <p:sp>
        <p:nvSpPr>
          <p:cNvPr id="26" name="TextBox 25">
            <a:extLst>
              <a:ext uri="{FF2B5EF4-FFF2-40B4-BE49-F238E27FC236}">
                <a16:creationId xmlns:a16="http://schemas.microsoft.com/office/drawing/2014/main" id="{7737A461-67DC-455A-A684-6F02C0F36F72}"/>
              </a:ext>
            </a:extLst>
          </p:cNvPr>
          <p:cNvSpPr txBox="1"/>
          <p:nvPr/>
        </p:nvSpPr>
        <p:spPr>
          <a:xfrm>
            <a:off x="4743338" y="3373624"/>
            <a:ext cx="2503699" cy="646331"/>
          </a:xfrm>
          <a:prstGeom prst="rect">
            <a:avLst/>
          </a:prstGeom>
          <a:noFill/>
        </p:spPr>
        <p:txBody>
          <a:bodyPr wrap="none" rtlCol="0">
            <a:spAutoFit/>
          </a:bodyPr>
          <a:lstStyle/>
          <a:p>
            <a:r>
              <a:rPr lang="en-US" b="1" dirty="0"/>
              <a:t>Trawl doors </a:t>
            </a:r>
            <a:r>
              <a:rPr lang="en-US" dirty="0"/>
              <a:t>help spread </a:t>
            </a:r>
          </a:p>
          <a:p>
            <a:r>
              <a:rPr lang="en-US" dirty="0"/>
              <a:t>the net wide</a:t>
            </a:r>
          </a:p>
        </p:txBody>
      </p:sp>
      <p:sp>
        <p:nvSpPr>
          <p:cNvPr id="27" name="TextBox 26">
            <a:extLst>
              <a:ext uri="{FF2B5EF4-FFF2-40B4-BE49-F238E27FC236}">
                <a16:creationId xmlns:a16="http://schemas.microsoft.com/office/drawing/2014/main" id="{1A800EE0-E676-4A0C-8A10-AEA9943A6F36}"/>
              </a:ext>
            </a:extLst>
          </p:cNvPr>
          <p:cNvSpPr txBox="1"/>
          <p:nvPr/>
        </p:nvSpPr>
        <p:spPr>
          <a:xfrm>
            <a:off x="8072210" y="2057143"/>
            <a:ext cx="2174506" cy="646331"/>
          </a:xfrm>
          <a:prstGeom prst="rect">
            <a:avLst/>
          </a:prstGeom>
          <a:noFill/>
        </p:spPr>
        <p:txBody>
          <a:bodyPr wrap="none" rtlCol="0">
            <a:spAutoFit/>
          </a:bodyPr>
          <a:lstStyle/>
          <a:p>
            <a:r>
              <a:rPr lang="en-US" b="1" dirty="0"/>
              <a:t>Float line</a:t>
            </a:r>
            <a:r>
              <a:rPr lang="en-US" dirty="0"/>
              <a:t> helps keep </a:t>
            </a:r>
          </a:p>
          <a:p>
            <a:r>
              <a:rPr lang="en-US" dirty="0"/>
              <a:t>the net open</a:t>
            </a:r>
          </a:p>
        </p:txBody>
      </p:sp>
      <p:sp>
        <p:nvSpPr>
          <p:cNvPr id="28" name="TextBox 27">
            <a:extLst>
              <a:ext uri="{FF2B5EF4-FFF2-40B4-BE49-F238E27FC236}">
                <a16:creationId xmlns:a16="http://schemas.microsoft.com/office/drawing/2014/main" id="{611CBA2D-B844-4E1E-A2AD-0857ECDBCDC2}"/>
              </a:ext>
            </a:extLst>
          </p:cNvPr>
          <p:cNvSpPr txBox="1"/>
          <p:nvPr/>
        </p:nvSpPr>
        <p:spPr>
          <a:xfrm flipH="1">
            <a:off x="10452519" y="2092692"/>
            <a:ext cx="1711960" cy="923330"/>
          </a:xfrm>
          <a:prstGeom prst="rect">
            <a:avLst/>
          </a:prstGeom>
          <a:noFill/>
        </p:spPr>
        <p:txBody>
          <a:bodyPr wrap="square" rtlCol="0">
            <a:spAutoFit/>
          </a:bodyPr>
          <a:lstStyle/>
          <a:p>
            <a:r>
              <a:rPr lang="en-US" dirty="0"/>
              <a:t>Fish are collected in </a:t>
            </a:r>
          </a:p>
          <a:p>
            <a:r>
              <a:rPr lang="en-US" dirty="0"/>
              <a:t>the </a:t>
            </a:r>
            <a:r>
              <a:rPr lang="en-US" b="1" dirty="0"/>
              <a:t>cod-end</a:t>
            </a:r>
          </a:p>
        </p:txBody>
      </p:sp>
      <p:cxnSp>
        <p:nvCxnSpPr>
          <p:cNvPr id="38" name="Straight Arrow Connector 37">
            <a:extLst>
              <a:ext uri="{FF2B5EF4-FFF2-40B4-BE49-F238E27FC236}">
                <a16:creationId xmlns:a16="http://schemas.microsoft.com/office/drawing/2014/main" id="{9154B11F-5777-4B22-B720-80E38F1D2F9F}"/>
              </a:ext>
            </a:extLst>
          </p:cNvPr>
          <p:cNvCxnSpPr>
            <a:stCxn id="10" idx="0"/>
          </p:cNvCxnSpPr>
          <p:nvPr/>
        </p:nvCxnSpPr>
        <p:spPr>
          <a:xfrm flipV="1">
            <a:off x="3762069" y="2277358"/>
            <a:ext cx="1089331" cy="5332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14455CC5-AD9A-4E06-A47F-A7989CCE99E0}"/>
              </a:ext>
            </a:extLst>
          </p:cNvPr>
          <p:cNvCxnSpPr>
            <a:stCxn id="10" idx="0"/>
          </p:cNvCxnSpPr>
          <p:nvPr/>
        </p:nvCxnSpPr>
        <p:spPr>
          <a:xfrm flipV="1">
            <a:off x="3762069" y="2685584"/>
            <a:ext cx="1220593" cy="1250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A9F6140F-958A-4DE0-AE47-E2B5EBE12E8A}"/>
              </a:ext>
            </a:extLst>
          </p:cNvPr>
          <p:cNvCxnSpPr/>
          <p:nvPr/>
        </p:nvCxnSpPr>
        <p:spPr>
          <a:xfrm flipH="1">
            <a:off x="11271840" y="2995267"/>
            <a:ext cx="153252" cy="5419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1" name="Content Placeholder 2">
            <a:extLst>
              <a:ext uri="{FF2B5EF4-FFF2-40B4-BE49-F238E27FC236}">
                <a16:creationId xmlns:a16="http://schemas.microsoft.com/office/drawing/2014/main" id="{7983B0FB-819F-4AC0-A3CB-BD7A72258084}"/>
              </a:ext>
            </a:extLst>
          </p:cNvPr>
          <p:cNvSpPr txBox="1">
            <a:spLocks/>
          </p:cNvSpPr>
          <p:nvPr/>
        </p:nvSpPr>
        <p:spPr>
          <a:xfrm>
            <a:off x="5275187" y="4428812"/>
            <a:ext cx="6683490" cy="24291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200" dirty="0"/>
              <a:t>Scientists conduct surveys using a cone-shaped net called a </a:t>
            </a:r>
            <a:r>
              <a:rPr lang="en-US" sz="2200" b="1" u="sng" dirty="0"/>
              <a:t>trawl</a:t>
            </a:r>
            <a:r>
              <a:rPr lang="en-US" sz="2200" dirty="0"/>
              <a:t>. </a:t>
            </a:r>
          </a:p>
          <a:p>
            <a:pPr marL="0" indent="0" algn="ctr">
              <a:buFont typeface="Arial" panose="020B0604020202020204" pitchFamily="34" charset="0"/>
              <a:buNone/>
            </a:pPr>
            <a:r>
              <a:rPr lang="en-US" sz="2200" dirty="0"/>
              <a:t>Scientists collect fish from different habitats to see how populations change from year to year.</a:t>
            </a:r>
          </a:p>
          <a:p>
            <a:pPr marL="0" indent="0" algn="ctr">
              <a:buFont typeface="Arial" panose="020B0604020202020204" pitchFamily="34" charset="0"/>
              <a:buNone/>
            </a:pPr>
            <a:endParaRPr lang="en-US" sz="2200" dirty="0"/>
          </a:p>
          <a:p>
            <a:pPr marL="0" indent="0" algn="ctr">
              <a:buFont typeface="Arial" panose="020B0604020202020204" pitchFamily="34" charset="0"/>
              <a:buNone/>
            </a:pPr>
            <a:r>
              <a:rPr lang="en-US" sz="2000" dirty="0">
                <a:hlinkClick r:id="rId12"/>
              </a:rPr>
              <a:t>Video</a:t>
            </a:r>
            <a:r>
              <a:rPr lang="en-US" sz="2000" dirty="0"/>
              <a:t> on the parts of a trawl net</a:t>
            </a:r>
          </a:p>
        </p:txBody>
      </p:sp>
      <p:sp>
        <p:nvSpPr>
          <p:cNvPr id="52" name="TextBox 51">
            <a:extLst>
              <a:ext uri="{FF2B5EF4-FFF2-40B4-BE49-F238E27FC236}">
                <a16:creationId xmlns:a16="http://schemas.microsoft.com/office/drawing/2014/main" id="{FB200506-23EC-46F4-87DF-58B45B2706A6}"/>
              </a:ext>
            </a:extLst>
          </p:cNvPr>
          <p:cNvSpPr txBox="1"/>
          <p:nvPr/>
        </p:nvSpPr>
        <p:spPr>
          <a:xfrm>
            <a:off x="8251556" y="6611779"/>
            <a:ext cx="4113929" cy="246221"/>
          </a:xfrm>
          <a:prstGeom prst="rect">
            <a:avLst/>
          </a:prstGeom>
          <a:noFill/>
        </p:spPr>
        <p:txBody>
          <a:bodyPr wrap="square" rtlCol="0">
            <a:spAutoFit/>
          </a:bodyPr>
          <a:lstStyle/>
          <a:p>
            <a:r>
              <a:rPr lang="en-US" sz="1000" dirty="0"/>
              <a:t>Photo Credit: VIMS Juvenile Fish Trawl Survey. Trawl Diagram: UMCES IAN</a:t>
            </a:r>
          </a:p>
        </p:txBody>
      </p:sp>
      <p:cxnSp>
        <p:nvCxnSpPr>
          <p:cNvPr id="53" name="Straight Arrow Connector 52">
            <a:extLst>
              <a:ext uri="{FF2B5EF4-FFF2-40B4-BE49-F238E27FC236}">
                <a16:creationId xmlns:a16="http://schemas.microsoft.com/office/drawing/2014/main" id="{C61FB864-C4B7-4087-84DE-8CF551E37204}"/>
              </a:ext>
            </a:extLst>
          </p:cNvPr>
          <p:cNvCxnSpPr>
            <a:stCxn id="26" idx="3"/>
          </p:cNvCxnSpPr>
          <p:nvPr/>
        </p:nvCxnSpPr>
        <p:spPr>
          <a:xfrm flipV="1">
            <a:off x="7247037" y="2995267"/>
            <a:ext cx="1541363" cy="7015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9CA2B365-87FD-4DDE-A1A5-E5BB9499E72E}"/>
              </a:ext>
            </a:extLst>
          </p:cNvPr>
          <p:cNvCxnSpPr/>
          <p:nvPr/>
        </p:nvCxnSpPr>
        <p:spPr>
          <a:xfrm>
            <a:off x="7258537" y="3717450"/>
            <a:ext cx="1227424" cy="1614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id="{A251F4AC-C249-4F84-9096-19A722CDDA6B}"/>
              </a:ext>
            </a:extLst>
          </p:cNvPr>
          <p:cNvCxnSpPr/>
          <p:nvPr/>
        </p:nvCxnSpPr>
        <p:spPr>
          <a:xfrm>
            <a:off x="9286543" y="2708016"/>
            <a:ext cx="831853" cy="5317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60" name="Picture 59">
            <a:extLst>
              <a:ext uri="{FF2B5EF4-FFF2-40B4-BE49-F238E27FC236}">
                <a16:creationId xmlns:a16="http://schemas.microsoft.com/office/drawing/2014/main" id="{6EA81291-113D-4985-8C42-F551F7C68A63}"/>
              </a:ext>
            </a:extLst>
          </p:cNvPr>
          <p:cNvPicPr>
            <a:picLocks noChangeAspect="1"/>
          </p:cNvPicPr>
          <p:nvPr/>
        </p:nvPicPr>
        <p:blipFill>
          <a:blip r:embed="rId6" cstate="screen">
            <a:extLst>
              <a:ext uri="{BEBA8EAE-BF5A-486C-A8C5-ECC9F3942E4B}">
                <a14:imgProps xmlns:a14="http://schemas.microsoft.com/office/drawing/2010/main">
                  <a14:imgLayer r:embed="rId7">
                    <a14:imgEffect>
                      <a14:backgroundRemoval t="2989" b="92414" l="2067" r="94703">
                        <a14:foregroundMark x1="32171" y1="7586" x2="32171" y2="7586"/>
                        <a14:foregroundMark x1="93282" y1="37931" x2="93282" y2="37931"/>
                        <a14:foregroundMark x1="94832" y1="75172" x2="94832" y2="75172"/>
                        <a14:foregroundMark x1="33333" y1="3678" x2="33333" y2="3678"/>
                        <a14:foregroundMark x1="6589" y1="54253" x2="6589" y2="54253"/>
                        <a14:foregroundMark x1="8140" y1="43678" x2="8140" y2="43678"/>
                        <a14:foregroundMark x1="4393" y1="50345" x2="4393" y2="50345"/>
                        <a14:foregroundMark x1="2196" y1="56092" x2="2196" y2="56092"/>
                        <a14:foregroundMark x1="3359" y1="48506" x2="3359" y2="48506"/>
                        <a14:foregroundMark x1="27907" y1="92414" x2="27907" y2="92414"/>
                      </a14:backgroundRemoval>
                    </a14:imgEffect>
                  </a14:imgLayer>
                </a14:imgProps>
              </a:ext>
              <a:ext uri="{28A0092B-C50C-407E-A947-70E740481C1C}">
                <a14:useLocalDpi xmlns:a14="http://schemas.microsoft.com/office/drawing/2010/main"/>
              </a:ext>
            </a:extLst>
          </a:blip>
          <a:stretch>
            <a:fillRect/>
          </a:stretch>
        </p:blipFill>
        <p:spPr>
          <a:xfrm>
            <a:off x="1336168" y="3478655"/>
            <a:ext cx="357186" cy="200744"/>
          </a:xfrm>
          <a:prstGeom prst="rect">
            <a:avLst/>
          </a:prstGeom>
          <a:scene3d>
            <a:camera prst="orthographicFront">
              <a:rot lat="0" lon="10799977" rev="0"/>
            </a:camera>
            <a:lightRig rig="threePt" dir="t"/>
          </a:scene3d>
        </p:spPr>
      </p:pic>
      <p:pic>
        <p:nvPicPr>
          <p:cNvPr id="61" name="Picture 60">
            <a:extLst>
              <a:ext uri="{FF2B5EF4-FFF2-40B4-BE49-F238E27FC236}">
                <a16:creationId xmlns:a16="http://schemas.microsoft.com/office/drawing/2014/main" id="{E37ACAC3-120A-4A20-8F65-A2F9FF15A6EE}"/>
              </a:ext>
            </a:extLst>
          </p:cNvPr>
          <p:cNvPicPr>
            <a:picLocks noChangeAspect="1"/>
          </p:cNvPicPr>
          <p:nvPr/>
        </p:nvPicPr>
        <p:blipFill>
          <a:blip r:embed="rId6" cstate="screen">
            <a:extLst>
              <a:ext uri="{BEBA8EAE-BF5A-486C-A8C5-ECC9F3942E4B}">
                <a14:imgProps xmlns:a14="http://schemas.microsoft.com/office/drawing/2010/main">
                  <a14:imgLayer r:embed="rId7">
                    <a14:imgEffect>
                      <a14:backgroundRemoval t="2989" b="92414" l="2067" r="94703">
                        <a14:foregroundMark x1="32171" y1="7586" x2="32171" y2="7586"/>
                        <a14:foregroundMark x1="93282" y1="37931" x2="93282" y2="37931"/>
                        <a14:foregroundMark x1="94832" y1="75172" x2="94832" y2="75172"/>
                        <a14:foregroundMark x1="33333" y1="3678" x2="33333" y2="3678"/>
                        <a14:foregroundMark x1="6589" y1="54253" x2="6589" y2="54253"/>
                        <a14:foregroundMark x1="8140" y1="43678" x2="8140" y2="43678"/>
                        <a14:foregroundMark x1="4393" y1="50345" x2="4393" y2="50345"/>
                        <a14:foregroundMark x1="2196" y1="56092" x2="2196" y2="56092"/>
                        <a14:foregroundMark x1="3359" y1="48506" x2="3359" y2="48506"/>
                        <a14:foregroundMark x1="27907" y1="92414" x2="27907" y2="92414"/>
                      </a14:backgroundRemoval>
                    </a14:imgEffect>
                  </a14:imgLayer>
                </a14:imgProps>
              </a:ext>
              <a:ext uri="{28A0092B-C50C-407E-A947-70E740481C1C}">
                <a14:useLocalDpi xmlns:a14="http://schemas.microsoft.com/office/drawing/2010/main"/>
              </a:ext>
            </a:extLst>
          </a:blip>
          <a:stretch>
            <a:fillRect/>
          </a:stretch>
        </p:blipFill>
        <p:spPr>
          <a:xfrm>
            <a:off x="2653474" y="3274310"/>
            <a:ext cx="357186" cy="200744"/>
          </a:xfrm>
          <a:prstGeom prst="rect">
            <a:avLst/>
          </a:prstGeom>
          <a:scene3d>
            <a:camera prst="orthographicFront">
              <a:rot lat="0" lon="10799977" rev="0"/>
            </a:camera>
            <a:lightRig rig="threePt" dir="t"/>
          </a:scene3d>
        </p:spPr>
      </p:pic>
      <p:pic>
        <p:nvPicPr>
          <p:cNvPr id="62" name="Picture 61">
            <a:extLst>
              <a:ext uri="{FF2B5EF4-FFF2-40B4-BE49-F238E27FC236}">
                <a16:creationId xmlns:a16="http://schemas.microsoft.com/office/drawing/2014/main" id="{1409ACF4-42AF-46B8-886C-57264DF8135D}"/>
              </a:ext>
            </a:extLst>
          </p:cNvPr>
          <p:cNvPicPr>
            <a:picLocks noChangeAspect="1"/>
          </p:cNvPicPr>
          <p:nvPr/>
        </p:nvPicPr>
        <p:blipFill>
          <a:blip r:embed="rId6" cstate="screen">
            <a:extLst>
              <a:ext uri="{BEBA8EAE-BF5A-486C-A8C5-ECC9F3942E4B}">
                <a14:imgProps xmlns:a14="http://schemas.microsoft.com/office/drawing/2010/main">
                  <a14:imgLayer r:embed="rId7">
                    <a14:imgEffect>
                      <a14:backgroundRemoval t="2989" b="92414" l="2067" r="94703">
                        <a14:foregroundMark x1="32171" y1="7586" x2="32171" y2="7586"/>
                        <a14:foregroundMark x1="93282" y1="37931" x2="93282" y2="37931"/>
                        <a14:foregroundMark x1="94832" y1="75172" x2="94832" y2="75172"/>
                        <a14:foregroundMark x1="33333" y1="3678" x2="33333" y2="3678"/>
                        <a14:foregroundMark x1="6589" y1="54253" x2="6589" y2="54253"/>
                        <a14:foregroundMark x1="8140" y1="43678" x2="8140" y2="43678"/>
                        <a14:foregroundMark x1="4393" y1="50345" x2="4393" y2="50345"/>
                        <a14:foregroundMark x1="2196" y1="56092" x2="2196" y2="56092"/>
                        <a14:foregroundMark x1="3359" y1="48506" x2="3359" y2="48506"/>
                        <a14:foregroundMark x1="27907" y1="92414" x2="27907" y2="92414"/>
                      </a14:backgroundRemoval>
                    </a14:imgEffect>
                  </a14:imgLayer>
                </a14:imgProps>
              </a:ext>
              <a:ext uri="{28A0092B-C50C-407E-A947-70E740481C1C}">
                <a14:useLocalDpi xmlns:a14="http://schemas.microsoft.com/office/drawing/2010/main"/>
              </a:ext>
            </a:extLst>
          </a:blip>
          <a:stretch>
            <a:fillRect/>
          </a:stretch>
        </p:blipFill>
        <p:spPr>
          <a:xfrm>
            <a:off x="3976492" y="3528867"/>
            <a:ext cx="357186" cy="200744"/>
          </a:xfrm>
          <a:prstGeom prst="rect">
            <a:avLst/>
          </a:prstGeom>
          <a:scene3d>
            <a:camera prst="orthographicFront">
              <a:rot lat="0" lon="10799977" rev="0"/>
            </a:camera>
            <a:lightRig rig="threePt" dir="t"/>
          </a:scene3d>
        </p:spPr>
      </p:pic>
      <p:sp>
        <p:nvSpPr>
          <p:cNvPr id="49" name="Rectangle 48">
            <a:extLst>
              <a:ext uri="{FF2B5EF4-FFF2-40B4-BE49-F238E27FC236}">
                <a16:creationId xmlns:a16="http://schemas.microsoft.com/office/drawing/2014/main" id="{E2769FB8-DF41-48ED-9288-8FEB522AD040}"/>
              </a:ext>
            </a:extLst>
          </p:cNvPr>
          <p:cNvSpPr/>
          <p:nvPr/>
        </p:nvSpPr>
        <p:spPr>
          <a:xfrm>
            <a:off x="279400" y="2122561"/>
            <a:ext cx="11679276" cy="1993906"/>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211F5DAC-DFD1-446E-8B17-D22A3CE3A2F8}"/>
              </a:ext>
            </a:extLst>
          </p:cNvPr>
          <p:cNvSpPr/>
          <p:nvPr/>
        </p:nvSpPr>
        <p:spPr>
          <a:xfrm>
            <a:off x="279400" y="4116467"/>
            <a:ext cx="11679276" cy="225952"/>
          </a:xfrm>
          <a:prstGeom prst="rect">
            <a:avLst/>
          </a:prstGeom>
          <a:solidFill>
            <a:schemeClr val="accent4">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small boat in a body of water&#10;&#10;Description automatically generated">
            <a:extLst>
              <a:ext uri="{FF2B5EF4-FFF2-40B4-BE49-F238E27FC236}">
                <a16:creationId xmlns:a16="http://schemas.microsoft.com/office/drawing/2014/main" id="{BE4983D2-A42D-4FF0-BA6F-47124001FD0F}"/>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038658" y="4181413"/>
            <a:ext cx="3944004" cy="262597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6000"/>
    </mc:Choice>
    <mc:Fallback xmlns="">
      <p:transition advTm="6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
            <a:extLst>
              <a:ext uri="{FF2B5EF4-FFF2-40B4-BE49-F238E27FC236}">
                <a16:creationId xmlns:a16="http://schemas.microsoft.com/office/drawing/2014/main" id="{C1367723-CEFC-465E-92E6-FC6A3BD81B9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6941443" y="1112961"/>
            <a:ext cx="4490740" cy="326365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pic>
      <p:sp>
        <p:nvSpPr>
          <p:cNvPr id="3" name="Text Placeholder 2">
            <a:extLst>
              <a:ext uri="{FF2B5EF4-FFF2-40B4-BE49-F238E27FC236}">
                <a16:creationId xmlns:a16="http://schemas.microsoft.com/office/drawing/2014/main" id="{0711530D-DC9D-4D18-BCA0-86F13B2A72EA}"/>
              </a:ext>
            </a:extLst>
          </p:cNvPr>
          <p:cNvSpPr>
            <a:spLocks noGrp="1"/>
          </p:cNvSpPr>
          <p:nvPr>
            <p:ph type="body" idx="1"/>
          </p:nvPr>
        </p:nvSpPr>
        <p:spPr>
          <a:xfrm>
            <a:off x="1327799" y="489801"/>
            <a:ext cx="3620700" cy="623160"/>
          </a:xfrm>
        </p:spPr>
        <p:txBody>
          <a:bodyPr>
            <a:normAutofit fontScale="92500" lnSpcReduction="20000"/>
          </a:bodyPr>
          <a:lstStyle/>
          <a:p>
            <a:r>
              <a:rPr lang="en-US" dirty="0"/>
              <a:t>Sometimes we catch many species at once…</a:t>
            </a:r>
          </a:p>
        </p:txBody>
      </p:sp>
      <p:pic>
        <p:nvPicPr>
          <p:cNvPr id="9" name="Content Placeholder 8">
            <a:extLst>
              <a:ext uri="{FF2B5EF4-FFF2-40B4-BE49-F238E27FC236}">
                <a16:creationId xmlns:a16="http://schemas.microsoft.com/office/drawing/2014/main" id="{E2B41DA4-B8F0-4061-A75F-082AF629B8C3}"/>
              </a:ext>
            </a:extLst>
          </p:cNvPr>
          <p:cNvPicPr>
            <a:picLocks noGrp="1" noChangeAspect="1"/>
          </p:cNvPicPr>
          <p:nvPr>
            <p:ph sz="half" idx="2"/>
          </p:nvPr>
        </p:nvPicPr>
        <p:blipFill rotWithShape="1">
          <a:blip r:embed="rId4" cstate="screen">
            <a:extLst>
              <a:ext uri="{28A0092B-C50C-407E-A947-70E740481C1C}">
                <a14:useLocalDpi xmlns:a14="http://schemas.microsoft.com/office/drawing/2010/main"/>
              </a:ext>
            </a:extLst>
          </a:blip>
          <a:srcRect/>
          <a:stretch/>
        </p:blipFill>
        <p:spPr>
          <a:xfrm>
            <a:off x="680129" y="1112961"/>
            <a:ext cx="4916039" cy="3263650"/>
          </a:xfrm>
          <a:prstGeom prst="rect">
            <a:avLst/>
          </a:prstGeom>
          <a:ln>
            <a:noFill/>
          </a:ln>
        </p:spPr>
      </p:pic>
      <p:sp>
        <p:nvSpPr>
          <p:cNvPr id="5" name="Text Placeholder 4">
            <a:extLst>
              <a:ext uri="{FF2B5EF4-FFF2-40B4-BE49-F238E27FC236}">
                <a16:creationId xmlns:a16="http://schemas.microsoft.com/office/drawing/2014/main" id="{E1F020B2-951E-44BE-BCDB-53EAA50A8204}"/>
              </a:ext>
            </a:extLst>
          </p:cNvPr>
          <p:cNvSpPr>
            <a:spLocks noGrp="1"/>
          </p:cNvSpPr>
          <p:nvPr>
            <p:ph type="body" sz="quarter" idx="3"/>
          </p:nvPr>
        </p:nvSpPr>
        <p:spPr>
          <a:xfrm>
            <a:off x="7192347" y="489801"/>
            <a:ext cx="3988931" cy="623160"/>
          </a:xfrm>
        </p:spPr>
        <p:txBody>
          <a:bodyPr>
            <a:normAutofit fontScale="92500" lnSpcReduction="20000"/>
          </a:bodyPr>
          <a:lstStyle/>
          <a:p>
            <a:r>
              <a:rPr lang="en-US" dirty="0"/>
              <a:t>Or sometimes we catch many fish of just one species…</a:t>
            </a:r>
          </a:p>
        </p:txBody>
      </p:sp>
      <p:sp>
        <p:nvSpPr>
          <p:cNvPr id="11" name="TextBox 10">
            <a:extLst>
              <a:ext uri="{FF2B5EF4-FFF2-40B4-BE49-F238E27FC236}">
                <a16:creationId xmlns:a16="http://schemas.microsoft.com/office/drawing/2014/main" id="{C6E555DA-BBE0-4228-A876-310FB1D7E088}"/>
              </a:ext>
            </a:extLst>
          </p:cNvPr>
          <p:cNvSpPr txBox="1"/>
          <p:nvPr/>
        </p:nvSpPr>
        <p:spPr>
          <a:xfrm>
            <a:off x="0" y="45522"/>
            <a:ext cx="2638928" cy="369332"/>
          </a:xfrm>
          <a:prstGeom prst="rect">
            <a:avLst/>
          </a:prstGeom>
          <a:noFill/>
        </p:spPr>
        <p:txBody>
          <a:bodyPr wrap="none" rtlCol="0">
            <a:spAutoFit/>
          </a:bodyPr>
          <a:lstStyle/>
          <a:p>
            <a:r>
              <a:rPr lang="en-US" dirty="0">
                <a:solidFill>
                  <a:schemeClr val="accent1"/>
                </a:solidFill>
              </a:rPr>
              <a:t>Introduction - Background</a:t>
            </a:r>
          </a:p>
        </p:txBody>
      </p:sp>
      <p:sp>
        <p:nvSpPr>
          <p:cNvPr id="13" name="Text Placeholder 4">
            <a:extLst>
              <a:ext uri="{FF2B5EF4-FFF2-40B4-BE49-F238E27FC236}">
                <a16:creationId xmlns:a16="http://schemas.microsoft.com/office/drawing/2014/main" id="{F8E98168-8F72-4B10-9C80-35201E8C1140}"/>
              </a:ext>
            </a:extLst>
          </p:cNvPr>
          <p:cNvSpPr txBox="1">
            <a:spLocks/>
          </p:cNvSpPr>
          <p:nvPr/>
        </p:nvSpPr>
        <p:spPr>
          <a:xfrm>
            <a:off x="2429302" y="5333083"/>
            <a:ext cx="2257382" cy="823912"/>
          </a:xfrm>
          <a:prstGeom prst="rect">
            <a:avLst/>
          </a:prstGeom>
        </p:spPr>
        <p:txBody>
          <a:bodyPr vert="horz" lIns="91440" tIns="45720" rIns="91440" bIns="45720" rtlCol="0" anchor="b">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US" sz="2200" dirty="0"/>
              <a:t>Often, we catch many sizes of the same species!</a:t>
            </a:r>
          </a:p>
        </p:txBody>
      </p:sp>
      <p:sp>
        <p:nvSpPr>
          <p:cNvPr id="17" name="TextBox 16">
            <a:extLst>
              <a:ext uri="{FF2B5EF4-FFF2-40B4-BE49-F238E27FC236}">
                <a16:creationId xmlns:a16="http://schemas.microsoft.com/office/drawing/2014/main" id="{668E4365-6656-4960-870C-5EF5F834B221}"/>
              </a:ext>
            </a:extLst>
          </p:cNvPr>
          <p:cNvSpPr txBox="1"/>
          <p:nvPr/>
        </p:nvSpPr>
        <p:spPr>
          <a:xfrm>
            <a:off x="9639125" y="6564154"/>
            <a:ext cx="2667176" cy="246221"/>
          </a:xfrm>
          <a:prstGeom prst="rect">
            <a:avLst/>
          </a:prstGeom>
          <a:noFill/>
        </p:spPr>
        <p:txBody>
          <a:bodyPr wrap="square" rtlCol="0">
            <a:spAutoFit/>
          </a:bodyPr>
          <a:lstStyle/>
          <a:p>
            <a:r>
              <a:rPr lang="en-US" sz="1000" dirty="0"/>
              <a:t>Photo Credits: VIMS Juvenile Fish Trawl Survey</a:t>
            </a:r>
          </a:p>
        </p:txBody>
      </p:sp>
      <p:pic>
        <p:nvPicPr>
          <p:cNvPr id="12" name="Picture 11">
            <a:extLst>
              <a:ext uri="{FF2B5EF4-FFF2-40B4-BE49-F238E27FC236}">
                <a16:creationId xmlns:a16="http://schemas.microsoft.com/office/drawing/2014/main" id="{0E120E1F-C3DB-4BDF-B3F9-C492E5B4EE0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91149" y="3764599"/>
            <a:ext cx="3355314" cy="2799555"/>
          </a:xfrm>
          <a:prstGeom prst="rect">
            <a:avLst/>
          </a:prstGeom>
        </p:spPr>
      </p:pic>
    </p:spTree>
    <p:extLst>
      <p:ext uri="{BB962C8B-B14F-4D97-AF65-F5344CB8AC3E}">
        <p14:creationId xmlns:p14="http://schemas.microsoft.com/office/powerpoint/2010/main" val="3717388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008A5F3-0DBA-4831-9E89-AB7AE0586B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65265" y="65464"/>
            <a:ext cx="1867801" cy="830655"/>
          </a:xfrm>
          <a:prstGeom prst="rect">
            <a:avLst/>
          </a:prstGeom>
        </p:spPr>
      </p:pic>
      <p:pic>
        <p:nvPicPr>
          <p:cNvPr id="22" name="Picture 8" descr="stripedbass_cooler">
            <a:extLst>
              <a:ext uri="{FF2B5EF4-FFF2-40B4-BE49-F238E27FC236}">
                <a16:creationId xmlns:a16="http://schemas.microsoft.com/office/drawing/2014/main" id="{8374FD77-2878-4660-9C3B-F4CD9DB14699}"/>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17937" b="9702"/>
          <a:stretch/>
        </p:blipFill>
        <p:spPr bwMode="auto">
          <a:xfrm>
            <a:off x="8071397" y="2649318"/>
            <a:ext cx="3086100" cy="9839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8" name="Rectangle: Rounded Corners 27">
            <a:extLst>
              <a:ext uri="{FF2B5EF4-FFF2-40B4-BE49-F238E27FC236}">
                <a16:creationId xmlns:a16="http://schemas.microsoft.com/office/drawing/2014/main" id="{CC2DF885-7CC5-4FF9-9DAD-23E22DCBBB90}"/>
              </a:ext>
            </a:extLst>
          </p:cNvPr>
          <p:cNvSpPr/>
          <p:nvPr/>
        </p:nvSpPr>
        <p:spPr>
          <a:xfrm>
            <a:off x="8608883" y="878162"/>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Striped Bass</a:t>
            </a:r>
          </a:p>
        </p:txBody>
      </p:sp>
      <p:grpSp>
        <p:nvGrpSpPr>
          <p:cNvPr id="9" name="Group 8">
            <a:extLst>
              <a:ext uri="{FF2B5EF4-FFF2-40B4-BE49-F238E27FC236}">
                <a16:creationId xmlns:a16="http://schemas.microsoft.com/office/drawing/2014/main" id="{7ED9BD64-A131-4860-A30F-ADC7C4951ABC}"/>
              </a:ext>
            </a:extLst>
          </p:cNvPr>
          <p:cNvGrpSpPr/>
          <p:nvPr/>
        </p:nvGrpSpPr>
        <p:grpSpPr>
          <a:xfrm>
            <a:off x="8092016" y="4161063"/>
            <a:ext cx="3214297" cy="2526496"/>
            <a:chOff x="6920918" y="3638212"/>
            <a:chExt cx="3214297" cy="2526496"/>
          </a:xfrm>
        </p:grpSpPr>
        <p:pic>
          <p:nvPicPr>
            <p:cNvPr id="7" name="Picture 6">
              <a:extLst>
                <a:ext uri="{FF2B5EF4-FFF2-40B4-BE49-F238E27FC236}">
                  <a16:creationId xmlns:a16="http://schemas.microsoft.com/office/drawing/2014/main" id="{CFE11D19-7A2D-4C28-880F-9DFD70372AA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11505" y="3638212"/>
              <a:ext cx="1678072" cy="917491"/>
            </a:xfrm>
            <a:prstGeom prst="rect">
              <a:avLst/>
            </a:prstGeom>
          </p:spPr>
        </p:pic>
        <p:grpSp>
          <p:nvGrpSpPr>
            <p:cNvPr id="37" name="Group 36">
              <a:extLst>
                <a:ext uri="{FF2B5EF4-FFF2-40B4-BE49-F238E27FC236}">
                  <a16:creationId xmlns:a16="http://schemas.microsoft.com/office/drawing/2014/main" id="{6DC78D7B-EA1A-4FF2-A1FA-E710418592B5}"/>
                </a:ext>
              </a:extLst>
            </p:cNvPr>
            <p:cNvGrpSpPr/>
            <p:nvPr/>
          </p:nvGrpSpPr>
          <p:grpSpPr>
            <a:xfrm>
              <a:off x="6920918" y="4555703"/>
              <a:ext cx="3214297" cy="1609005"/>
              <a:chOff x="7740798" y="2734328"/>
              <a:chExt cx="3222019" cy="1698388"/>
            </a:xfrm>
          </p:grpSpPr>
          <p:pic>
            <p:nvPicPr>
              <p:cNvPr id="18" name="Picture 8" descr="summer_floundergood">
                <a:extLst>
                  <a:ext uri="{FF2B5EF4-FFF2-40B4-BE49-F238E27FC236}">
                    <a16:creationId xmlns:a16="http://schemas.microsoft.com/office/drawing/2014/main" id="{3F15B2BC-B263-465B-8911-168586E6F3F0}"/>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b="15263"/>
              <a:stretch/>
            </p:blipFill>
            <p:spPr bwMode="auto">
              <a:xfrm>
                <a:off x="7740798" y="3067587"/>
                <a:ext cx="3222019" cy="136512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9" name="Rectangle: Rounded Corners 28">
                <a:extLst>
                  <a:ext uri="{FF2B5EF4-FFF2-40B4-BE49-F238E27FC236}">
                    <a16:creationId xmlns:a16="http://schemas.microsoft.com/office/drawing/2014/main" id="{34F60EB6-453E-4FD9-AF96-324A1702068D}"/>
                  </a:ext>
                </a:extLst>
              </p:cNvPr>
              <p:cNvSpPr/>
              <p:nvPr/>
            </p:nvSpPr>
            <p:spPr>
              <a:xfrm>
                <a:off x="8276640" y="2734328"/>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Summer Flounder</a:t>
                </a:r>
              </a:p>
            </p:txBody>
          </p:sp>
        </p:grpSp>
      </p:grpSp>
      <p:grpSp>
        <p:nvGrpSpPr>
          <p:cNvPr id="5" name="Group 4">
            <a:extLst>
              <a:ext uri="{FF2B5EF4-FFF2-40B4-BE49-F238E27FC236}">
                <a16:creationId xmlns:a16="http://schemas.microsoft.com/office/drawing/2014/main" id="{D623487B-3A3A-45BE-A8E4-C65CF8DE58BA}"/>
              </a:ext>
            </a:extLst>
          </p:cNvPr>
          <p:cNvGrpSpPr/>
          <p:nvPr/>
        </p:nvGrpSpPr>
        <p:grpSpPr>
          <a:xfrm>
            <a:off x="4667525" y="2207664"/>
            <a:ext cx="2642049" cy="2433581"/>
            <a:chOff x="4316164" y="2279172"/>
            <a:chExt cx="2642049" cy="2433581"/>
          </a:xfrm>
        </p:grpSpPr>
        <p:pic>
          <p:nvPicPr>
            <p:cNvPr id="6" name="Picture 5">
              <a:extLst>
                <a:ext uri="{FF2B5EF4-FFF2-40B4-BE49-F238E27FC236}">
                  <a16:creationId xmlns:a16="http://schemas.microsoft.com/office/drawing/2014/main" id="{30BC5303-908C-474B-938F-588B5DBA2DA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73633" y="2279172"/>
              <a:ext cx="1365237" cy="767285"/>
            </a:xfrm>
            <a:prstGeom prst="rect">
              <a:avLst/>
            </a:prstGeom>
          </p:spPr>
        </p:pic>
        <p:grpSp>
          <p:nvGrpSpPr>
            <p:cNvPr id="38" name="Group 37">
              <a:extLst>
                <a:ext uri="{FF2B5EF4-FFF2-40B4-BE49-F238E27FC236}">
                  <a16:creationId xmlns:a16="http://schemas.microsoft.com/office/drawing/2014/main" id="{A612B019-FA4E-4C7F-B6A4-6FFFB1CC229D}"/>
                </a:ext>
              </a:extLst>
            </p:cNvPr>
            <p:cNvGrpSpPr/>
            <p:nvPr/>
          </p:nvGrpSpPr>
          <p:grpSpPr>
            <a:xfrm>
              <a:off x="4316164" y="3046457"/>
              <a:ext cx="2642049" cy="1666296"/>
              <a:chOff x="11490034" y="4782955"/>
              <a:chExt cx="3128307" cy="1781618"/>
            </a:xfrm>
          </p:grpSpPr>
          <p:pic>
            <p:nvPicPr>
              <p:cNvPr id="16" name="Picture 5" descr="spot_pan2">
                <a:extLst>
                  <a:ext uri="{FF2B5EF4-FFF2-40B4-BE49-F238E27FC236}">
                    <a16:creationId xmlns:a16="http://schemas.microsoft.com/office/drawing/2014/main" id="{80AB9785-15E5-49CB-A53F-0AA422FF1537}"/>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11490034" y="5070968"/>
                <a:ext cx="3128307" cy="149360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7735659F-895F-434B-8E21-16BBE6ED7581}"/>
                  </a:ext>
                </a:extLst>
              </p:cNvPr>
              <p:cNvSpPr/>
              <p:nvPr/>
            </p:nvSpPr>
            <p:spPr>
              <a:xfrm>
                <a:off x="11976289" y="4782955"/>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Spot</a:t>
                </a:r>
              </a:p>
            </p:txBody>
          </p:sp>
        </p:grpSp>
      </p:grpSp>
      <p:grpSp>
        <p:nvGrpSpPr>
          <p:cNvPr id="4" name="Group 3">
            <a:extLst>
              <a:ext uri="{FF2B5EF4-FFF2-40B4-BE49-F238E27FC236}">
                <a16:creationId xmlns:a16="http://schemas.microsoft.com/office/drawing/2014/main" id="{B4210B35-12B6-40ED-8AD2-C21F97937BDE}"/>
              </a:ext>
            </a:extLst>
          </p:cNvPr>
          <p:cNvGrpSpPr/>
          <p:nvPr/>
        </p:nvGrpSpPr>
        <p:grpSpPr>
          <a:xfrm>
            <a:off x="1074973" y="4421761"/>
            <a:ext cx="2795120" cy="1724305"/>
            <a:chOff x="1304864" y="4211530"/>
            <a:chExt cx="2795120" cy="1724305"/>
          </a:xfrm>
        </p:grpSpPr>
        <p:pic>
          <p:nvPicPr>
            <p:cNvPr id="12" name="Picture 11">
              <a:extLst>
                <a:ext uri="{FF2B5EF4-FFF2-40B4-BE49-F238E27FC236}">
                  <a16:creationId xmlns:a16="http://schemas.microsoft.com/office/drawing/2014/main" id="{542C8723-00C4-4702-8C5B-A664BE2F4D7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017993">
              <a:off x="2086325" y="4211530"/>
              <a:ext cx="1425866" cy="471618"/>
            </a:xfrm>
            <a:prstGeom prst="rect">
              <a:avLst/>
            </a:prstGeom>
          </p:spPr>
        </p:pic>
        <p:grpSp>
          <p:nvGrpSpPr>
            <p:cNvPr id="36" name="Group 35">
              <a:extLst>
                <a:ext uri="{FF2B5EF4-FFF2-40B4-BE49-F238E27FC236}">
                  <a16:creationId xmlns:a16="http://schemas.microsoft.com/office/drawing/2014/main" id="{4CD38ADE-7D45-421D-8AFE-9F88A6777BF1}"/>
                </a:ext>
              </a:extLst>
            </p:cNvPr>
            <p:cNvGrpSpPr/>
            <p:nvPr/>
          </p:nvGrpSpPr>
          <p:grpSpPr>
            <a:xfrm>
              <a:off x="1304864" y="4713424"/>
              <a:ext cx="2795120" cy="1222411"/>
              <a:chOff x="1945091" y="3889369"/>
              <a:chExt cx="2795120" cy="1222411"/>
            </a:xfrm>
          </p:grpSpPr>
          <p:pic>
            <p:nvPicPr>
              <p:cNvPr id="21" name="Picture 20" descr="A fish swimming under water&#10;&#10;Description automatically generated">
                <a:extLst>
                  <a:ext uri="{FF2B5EF4-FFF2-40B4-BE49-F238E27FC236}">
                    <a16:creationId xmlns:a16="http://schemas.microsoft.com/office/drawing/2014/main" id="{F6CFEAA8-371B-449E-987B-CF174D5108C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945091" y="4233090"/>
                <a:ext cx="2795120" cy="878690"/>
              </a:xfrm>
              <a:prstGeom prst="rect">
                <a:avLst/>
              </a:prstGeom>
            </p:spPr>
          </p:pic>
          <p:sp>
            <p:nvSpPr>
              <p:cNvPr id="31" name="Rectangle: Rounded Corners 30">
                <a:extLst>
                  <a:ext uri="{FF2B5EF4-FFF2-40B4-BE49-F238E27FC236}">
                    <a16:creationId xmlns:a16="http://schemas.microsoft.com/office/drawing/2014/main" id="{0DE69031-A271-4879-BF8B-AF722B89C998}"/>
                  </a:ext>
                </a:extLst>
              </p:cNvPr>
              <p:cNvSpPr/>
              <p:nvPr/>
            </p:nvSpPr>
            <p:spPr>
              <a:xfrm>
                <a:off x="2264754" y="388936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Bay Anchovy</a:t>
                </a:r>
              </a:p>
            </p:txBody>
          </p:sp>
        </p:grpSp>
      </p:grpSp>
      <p:grpSp>
        <p:nvGrpSpPr>
          <p:cNvPr id="3" name="Group 2">
            <a:extLst>
              <a:ext uri="{FF2B5EF4-FFF2-40B4-BE49-F238E27FC236}">
                <a16:creationId xmlns:a16="http://schemas.microsoft.com/office/drawing/2014/main" id="{96AA361E-1F3D-4963-AC52-BCBDBB9E57AA}"/>
              </a:ext>
            </a:extLst>
          </p:cNvPr>
          <p:cNvGrpSpPr/>
          <p:nvPr/>
        </p:nvGrpSpPr>
        <p:grpSpPr>
          <a:xfrm>
            <a:off x="861685" y="988812"/>
            <a:ext cx="3229694" cy="2020664"/>
            <a:chOff x="550628" y="1052404"/>
            <a:chExt cx="3229694" cy="2020664"/>
          </a:xfrm>
        </p:grpSpPr>
        <p:pic>
          <p:nvPicPr>
            <p:cNvPr id="14" name="Picture 13">
              <a:extLst>
                <a:ext uri="{FF2B5EF4-FFF2-40B4-BE49-F238E27FC236}">
                  <a16:creationId xmlns:a16="http://schemas.microsoft.com/office/drawing/2014/main" id="{215227EC-75BF-4485-A2A3-1D393CA2B13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439183" y="1052404"/>
              <a:ext cx="1596174" cy="542991"/>
            </a:xfrm>
            <a:prstGeom prst="rect">
              <a:avLst/>
            </a:prstGeom>
          </p:spPr>
        </p:pic>
        <p:grpSp>
          <p:nvGrpSpPr>
            <p:cNvPr id="34" name="Group 33">
              <a:extLst>
                <a:ext uri="{FF2B5EF4-FFF2-40B4-BE49-F238E27FC236}">
                  <a16:creationId xmlns:a16="http://schemas.microsoft.com/office/drawing/2014/main" id="{775CAA7D-301A-4807-A926-3D758BA5A7BD}"/>
                </a:ext>
              </a:extLst>
            </p:cNvPr>
            <p:cNvGrpSpPr/>
            <p:nvPr/>
          </p:nvGrpSpPr>
          <p:grpSpPr>
            <a:xfrm>
              <a:off x="550628" y="1649620"/>
              <a:ext cx="3229694" cy="1423448"/>
              <a:chOff x="1731802" y="2299519"/>
              <a:chExt cx="3229694" cy="1423448"/>
            </a:xfrm>
          </p:grpSpPr>
          <p:pic>
            <p:nvPicPr>
              <p:cNvPr id="33" name="Picture 32">
                <a:extLst>
                  <a:ext uri="{FF2B5EF4-FFF2-40B4-BE49-F238E27FC236}">
                    <a16:creationId xmlns:a16="http://schemas.microsoft.com/office/drawing/2014/main" id="{D2B4E739-1042-4BB0-BE9C-2D4DA7A4ECF9}"/>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731802" y="2612760"/>
                <a:ext cx="3229694" cy="1110207"/>
              </a:xfrm>
              <a:prstGeom prst="rect">
                <a:avLst/>
              </a:prstGeom>
            </p:spPr>
          </p:pic>
          <p:sp>
            <p:nvSpPr>
              <p:cNvPr id="32" name="Rectangle: Rounded Corners 31">
                <a:extLst>
                  <a:ext uri="{FF2B5EF4-FFF2-40B4-BE49-F238E27FC236}">
                    <a16:creationId xmlns:a16="http://schemas.microsoft.com/office/drawing/2014/main" id="{341F2FCE-FB29-48F8-8342-CB96C231268B}"/>
                  </a:ext>
                </a:extLst>
              </p:cNvPr>
              <p:cNvSpPr/>
              <p:nvPr/>
            </p:nvSpPr>
            <p:spPr>
              <a:xfrm>
                <a:off x="2264753" y="229951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Blue Catfish</a:t>
                </a:r>
              </a:p>
            </p:txBody>
          </p:sp>
        </p:grpSp>
      </p:grpSp>
      <p:sp>
        <p:nvSpPr>
          <p:cNvPr id="23" name="TextBox 22">
            <a:extLst>
              <a:ext uri="{FF2B5EF4-FFF2-40B4-BE49-F238E27FC236}">
                <a16:creationId xmlns:a16="http://schemas.microsoft.com/office/drawing/2014/main" id="{93FAEA77-6080-48E6-BE7E-7F0CCC1AC7F6}"/>
              </a:ext>
            </a:extLst>
          </p:cNvPr>
          <p:cNvSpPr txBox="1"/>
          <p:nvPr/>
        </p:nvSpPr>
        <p:spPr>
          <a:xfrm>
            <a:off x="121358" y="126849"/>
            <a:ext cx="5303636" cy="707886"/>
          </a:xfrm>
          <a:prstGeom prst="rect">
            <a:avLst/>
          </a:prstGeom>
          <a:noFill/>
          <a:ln>
            <a:solidFill>
              <a:schemeClr val="tx1"/>
            </a:solidFill>
          </a:ln>
        </p:spPr>
        <p:txBody>
          <a:bodyPr wrap="square">
            <a:spAutoFit/>
          </a:bodyPr>
          <a:lstStyle/>
          <a:p>
            <a:r>
              <a:rPr lang="en-US" sz="2000" b="1" dirty="0">
                <a:solidFill>
                  <a:schemeClr val="accent1"/>
                </a:solidFill>
              </a:rPr>
              <a:t>Today, we will observe 5 different fish species common to Chesapeake Bay:</a:t>
            </a:r>
          </a:p>
        </p:txBody>
      </p:sp>
      <p:pic>
        <p:nvPicPr>
          <p:cNvPr id="10" name="Picture 9">
            <a:extLst>
              <a:ext uri="{FF2B5EF4-FFF2-40B4-BE49-F238E27FC236}">
                <a16:creationId xmlns:a16="http://schemas.microsoft.com/office/drawing/2014/main" id="{4B9D93A4-5997-4CF0-B3F2-D9F4E6125B50}"/>
              </a:ext>
            </a:extLst>
          </p:cNvPr>
          <p:cNvPicPr>
            <a:picLocks noChangeAspect="1"/>
          </p:cNvPicPr>
          <p:nvPr/>
        </p:nvPicPr>
        <p:blipFill rotWithShape="1">
          <a:blip r:embed="rId13"/>
          <a:srcRect l="8183" t="16294" r="26344" b="46710"/>
          <a:stretch/>
        </p:blipFill>
        <p:spPr>
          <a:xfrm>
            <a:off x="8349113" y="1388414"/>
            <a:ext cx="2530669" cy="1021710"/>
          </a:xfrm>
          <a:prstGeom prst="rect">
            <a:avLst/>
          </a:prstGeom>
          <a:effectLst/>
        </p:spPr>
      </p:pic>
      <p:sp>
        <p:nvSpPr>
          <p:cNvPr id="11" name="TextBox 10">
            <a:extLst>
              <a:ext uri="{FF2B5EF4-FFF2-40B4-BE49-F238E27FC236}">
                <a16:creationId xmlns:a16="http://schemas.microsoft.com/office/drawing/2014/main" id="{76399BB5-5EFF-4465-9544-DD5ACDEC3133}"/>
              </a:ext>
            </a:extLst>
          </p:cNvPr>
          <p:cNvSpPr txBox="1"/>
          <p:nvPr/>
        </p:nvSpPr>
        <p:spPr>
          <a:xfrm>
            <a:off x="8261698" y="2346317"/>
            <a:ext cx="958404" cy="369332"/>
          </a:xfrm>
          <a:prstGeom prst="rect">
            <a:avLst/>
          </a:prstGeom>
          <a:noFill/>
        </p:spPr>
        <p:txBody>
          <a:bodyPr wrap="none" rtlCol="0">
            <a:spAutoFit/>
          </a:bodyPr>
          <a:lstStyle/>
          <a:p>
            <a:r>
              <a:rPr lang="en-US" b="1" dirty="0"/>
              <a:t>Juvenile</a:t>
            </a:r>
          </a:p>
        </p:txBody>
      </p:sp>
      <p:sp>
        <p:nvSpPr>
          <p:cNvPr id="39" name="TextBox 38">
            <a:extLst>
              <a:ext uri="{FF2B5EF4-FFF2-40B4-BE49-F238E27FC236}">
                <a16:creationId xmlns:a16="http://schemas.microsoft.com/office/drawing/2014/main" id="{99FB3537-E553-4804-AACB-6AD7A9E21741}"/>
              </a:ext>
            </a:extLst>
          </p:cNvPr>
          <p:cNvSpPr txBox="1"/>
          <p:nvPr/>
        </p:nvSpPr>
        <p:spPr>
          <a:xfrm>
            <a:off x="8033655" y="3578481"/>
            <a:ext cx="707245" cy="369332"/>
          </a:xfrm>
          <a:prstGeom prst="rect">
            <a:avLst/>
          </a:prstGeom>
          <a:noFill/>
        </p:spPr>
        <p:txBody>
          <a:bodyPr wrap="none" rtlCol="0">
            <a:spAutoFit/>
          </a:bodyPr>
          <a:lstStyle/>
          <a:p>
            <a:r>
              <a:rPr lang="en-US" b="1" dirty="0"/>
              <a:t>Adult</a:t>
            </a:r>
          </a:p>
        </p:txBody>
      </p:sp>
      <p:sp>
        <p:nvSpPr>
          <p:cNvPr id="40" name="TextBox 39">
            <a:extLst>
              <a:ext uri="{FF2B5EF4-FFF2-40B4-BE49-F238E27FC236}">
                <a16:creationId xmlns:a16="http://schemas.microsoft.com/office/drawing/2014/main" id="{C63269FD-6E69-491A-A2B2-CD68396A87FF}"/>
              </a:ext>
            </a:extLst>
          </p:cNvPr>
          <p:cNvSpPr txBox="1"/>
          <p:nvPr/>
        </p:nvSpPr>
        <p:spPr>
          <a:xfrm>
            <a:off x="0" y="6615208"/>
            <a:ext cx="2667176" cy="246221"/>
          </a:xfrm>
          <a:prstGeom prst="rect">
            <a:avLst/>
          </a:prstGeom>
          <a:noFill/>
        </p:spPr>
        <p:txBody>
          <a:bodyPr wrap="square" rtlCol="0">
            <a:spAutoFit/>
          </a:bodyPr>
          <a:lstStyle/>
          <a:p>
            <a:r>
              <a:rPr lang="en-US" sz="1000" dirty="0"/>
              <a:t>Photo Credits: VIMS Juvenile Fish Trawl Survey</a:t>
            </a:r>
          </a:p>
        </p:txBody>
      </p:sp>
    </p:spTree>
    <p:extLst>
      <p:ext uri="{BB962C8B-B14F-4D97-AF65-F5344CB8AC3E}">
        <p14:creationId xmlns:p14="http://schemas.microsoft.com/office/powerpoint/2010/main" val="4270063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5AADF586-9EFD-4955-94D5-3A222D8A8CC1}"/>
              </a:ext>
            </a:extLst>
          </p:cNvPr>
          <p:cNvGrpSpPr/>
          <p:nvPr/>
        </p:nvGrpSpPr>
        <p:grpSpPr>
          <a:xfrm>
            <a:off x="8092018" y="330687"/>
            <a:ext cx="3086100" cy="2332127"/>
            <a:chOff x="6868630" y="59673"/>
            <a:chExt cx="3086100" cy="2332127"/>
          </a:xfrm>
        </p:grpSpPr>
        <p:pic>
          <p:nvPicPr>
            <p:cNvPr id="13" name="Picture 12">
              <a:extLst>
                <a:ext uri="{FF2B5EF4-FFF2-40B4-BE49-F238E27FC236}">
                  <a16:creationId xmlns:a16="http://schemas.microsoft.com/office/drawing/2014/main" id="{E008A5F3-0DBA-4831-9E89-AB7AE0586B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98275" y="59673"/>
              <a:ext cx="1867801" cy="830655"/>
            </a:xfrm>
            <a:prstGeom prst="rect">
              <a:avLst/>
            </a:prstGeom>
          </p:spPr>
        </p:pic>
        <p:grpSp>
          <p:nvGrpSpPr>
            <p:cNvPr id="35" name="Group 34">
              <a:extLst>
                <a:ext uri="{FF2B5EF4-FFF2-40B4-BE49-F238E27FC236}">
                  <a16:creationId xmlns:a16="http://schemas.microsoft.com/office/drawing/2014/main" id="{AC7E6627-B42E-4118-B0FB-87CEF109931C}"/>
                </a:ext>
              </a:extLst>
            </p:cNvPr>
            <p:cNvGrpSpPr/>
            <p:nvPr/>
          </p:nvGrpSpPr>
          <p:grpSpPr>
            <a:xfrm>
              <a:off x="6868630" y="881134"/>
              <a:ext cx="3086100" cy="1510666"/>
              <a:chOff x="6733591" y="668740"/>
              <a:chExt cx="3086100" cy="1510666"/>
            </a:xfrm>
          </p:grpSpPr>
          <p:pic>
            <p:nvPicPr>
              <p:cNvPr id="22" name="Picture 8" descr="stripedbass_cooler">
                <a:extLst>
                  <a:ext uri="{FF2B5EF4-FFF2-40B4-BE49-F238E27FC236}">
                    <a16:creationId xmlns:a16="http://schemas.microsoft.com/office/drawing/2014/main" id="{8374FD77-2878-4660-9C3B-F4CD9DB1469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3591" y="819712"/>
                <a:ext cx="3086100" cy="13596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8" name="Rectangle: Rounded Corners 27">
                <a:extLst>
                  <a:ext uri="{FF2B5EF4-FFF2-40B4-BE49-F238E27FC236}">
                    <a16:creationId xmlns:a16="http://schemas.microsoft.com/office/drawing/2014/main" id="{CC2DF885-7CC5-4FF9-9DAD-23E22DCBBB90}"/>
                  </a:ext>
                </a:extLst>
              </p:cNvPr>
              <p:cNvSpPr/>
              <p:nvPr/>
            </p:nvSpPr>
            <p:spPr>
              <a:xfrm>
                <a:off x="7198743" y="668740"/>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Striped Bass</a:t>
                </a:r>
              </a:p>
            </p:txBody>
          </p:sp>
        </p:grpSp>
      </p:grpSp>
      <p:grpSp>
        <p:nvGrpSpPr>
          <p:cNvPr id="9" name="Group 8">
            <a:extLst>
              <a:ext uri="{FF2B5EF4-FFF2-40B4-BE49-F238E27FC236}">
                <a16:creationId xmlns:a16="http://schemas.microsoft.com/office/drawing/2014/main" id="{7ED9BD64-A131-4860-A30F-ADC7C4951ABC}"/>
              </a:ext>
            </a:extLst>
          </p:cNvPr>
          <p:cNvGrpSpPr/>
          <p:nvPr/>
        </p:nvGrpSpPr>
        <p:grpSpPr>
          <a:xfrm>
            <a:off x="8092018" y="3712253"/>
            <a:ext cx="3214297" cy="2592905"/>
            <a:chOff x="6920918" y="3638212"/>
            <a:chExt cx="3214297" cy="2592905"/>
          </a:xfrm>
        </p:grpSpPr>
        <p:pic>
          <p:nvPicPr>
            <p:cNvPr id="7" name="Picture 6">
              <a:extLst>
                <a:ext uri="{FF2B5EF4-FFF2-40B4-BE49-F238E27FC236}">
                  <a16:creationId xmlns:a16="http://schemas.microsoft.com/office/drawing/2014/main" id="{CFE11D19-7A2D-4C28-880F-9DFD70372AA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11505" y="3638212"/>
              <a:ext cx="1678072" cy="917491"/>
            </a:xfrm>
            <a:prstGeom prst="rect">
              <a:avLst/>
            </a:prstGeom>
          </p:spPr>
        </p:pic>
        <p:grpSp>
          <p:nvGrpSpPr>
            <p:cNvPr id="37" name="Group 36">
              <a:extLst>
                <a:ext uri="{FF2B5EF4-FFF2-40B4-BE49-F238E27FC236}">
                  <a16:creationId xmlns:a16="http://schemas.microsoft.com/office/drawing/2014/main" id="{6DC78D7B-EA1A-4FF2-A1FA-E710418592B5}"/>
                </a:ext>
              </a:extLst>
            </p:cNvPr>
            <p:cNvGrpSpPr/>
            <p:nvPr/>
          </p:nvGrpSpPr>
          <p:grpSpPr>
            <a:xfrm>
              <a:off x="6920918" y="4555703"/>
              <a:ext cx="3214297" cy="1675414"/>
              <a:chOff x="7740798" y="2734328"/>
              <a:chExt cx="3222019" cy="1768486"/>
            </a:xfrm>
          </p:grpSpPr>
          <p:pic>
            <p:nvPicPr>
              <p:cNvPr id="18" name="Picture 8" descr="summer_floundergood">
                <a:extLst>
                  <a:ext uri="{FF2B5EF4-FFF2-40B4-BE49-F238E27FC236}">
                    <a16:creationId xmlns:a16="http://schemas.microsoft.com/office/drawing/2014/main" id="{3F15B2BC-B263-465B-8911-168586E6F3F0}"/>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b="10912"/>
              <a:stretch/>
            </p:blipFill>
            <p:spPr bwMode="auto">
              <a:xfrm>
                <a:off x="7740798" y="3067587"/>
                <a:ext cx="3222019" cy="143522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9" name="Rectangle: Rounded Corners 28">
                <a:extLst>
                  <a:ext uri="{FF2B5EF4-FFF2-40B4-BE49-F238E27FC236}">
                    <a16:creationId xmlns:a16="http://schemas.microsoft.com/office/drawing/2014/main" id="{34F60EB6-453E-4FD9-AF96-324A1702068D}"/>
                  </a:ext>
                </a:extLst>
              </p:cNvPr>
              <p:cNvSpPr/>
              <p:nvPr/>
            </p:nvSpPr>
            <p:spPr>
              <a:xfrm>
                <a:off x="8276640" y="2734328"/>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Summer Flounder</a:t>
                </a:r>
              </a:p>
            </p:txBody>
          </p:sp>
        </p:grpSp>
      </p:grpSp>
      <p:grpSp>
        <p:nvGrpSpPr>
          <p:cNvPr id="5" name="Group 4">
            <a:extLst>
              <a:ext uri="{FF2B5EF4-FFF2-40B4-BE49-F238E27FC236}">
                <a16:creationId xmlns:a16="http://schemas.microsoft.com/office/drawing/2014/main" id="{D623487B-3A3A-45BE-A8E4-C65CF8DE58BA}"/>
              </a:ext>
            </a:extLst>
          </p:cNvPr>
          <p:cNvGrpSpPr/>
          <p:nvPr/>
        </p:nvGrpSpPr>
        <p:grpSpPr>
          <a:xfrm>
            <a:off x="4894245" y="2039454"/>
            <a:ext cx="2642049" cy="2433581"/>
            <a:chOff x="4316164" y="2279172"/>
            <a:chExt cx="2642049" cy="2433581"/>
          </a:xfrm>
        </p:grpSpPr>
        <p:pic>
          <p:nvPicPr>
            <p:cNvPr id="6" name="Picture 5">
              <a:extLst>
                <a:ext uri="{FF2B5EF4-FFF2-40B4-BE49-F238E27FC236}">
                  <a16:creationId xmlns:a16="http://schemas.microsoft.com/office/drawing/2014/main" id="{30BC5303-908C-474B-938F-588B5DBA2DA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73633" y="2279172"/>
              <a:ext cx="1365237" cy="767285"/>
            </a:xfrm>
            <a:prstGeom prst="rect">
              <a:avLst/>
            </a:prstGeom>
          </p:spPr>
        </p:pic>
        <p:grpSp>
          <p:nvGrpSpPr>
            <p:cNvPr id="38" name="Group 37">
              <a:extLst>
                <a:ext uri="{FF2B5EF4-FFF2-40B4-BE49-F238E27FC236}">
                  <a16:creationId xmlns:a16="http://schemas.microsoft.com/office/drawing/2014/main" id="{A612B019-FA4E-4C7F-B6A4-6FFFB1CC229D}"/>
                </a:ext>
              </a:extLst>
            </p:cNvPr>
            <p:cNvGrpSpPr/>
            <p:nvPr/>
          </p:nvGrpSpPr>
          <p:grpSpPr>
            <a:xfrm>
              <a:off x="4316164" y="3046457"/>
              <a:ext cx="2642049" cy="1666296"/>
              <a:chOff x="11490034" y="4782955"/>
              <a:chExt cx="3128307" cy="1781618"/>
            </a:xfrm>
          </p:grpSpPr>
          <p:pic>
            <p:nvPicPr>
              <p:cNvPr id="16" name="Picture 5" descr="spot_pan2">
                <a:extLst>
                  <a:ext uri="{FF2B5EF4-FFF2-40B4-BE49-F238E27FC236}">
                    <a16:creationId xmlns:a16="http://schemas.microsoft.com/office/drawing/2014/main" id="{80AB9785-15E5-49CB-A53F-0AA422FF1537}"/>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11490034" y="5070968"/>
                <a:ext cx="3128307" cy="149360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7735659F-895F-434B-8E21-16BBE6ED7581}"/>
                  </a:ext>
                </a:extLst>
              </p:cNvPr>
              <p:cNvSpPr/>
              <p:nvPr/>
            </p:nvSpPr>
            <p:spPr>
              <a:xfrm>
                <a:off x="11976289" y="4782955"/>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Spot</a:t>
                </a:r>
              </a:p>
            </p:txBody>
          </p:sp>
        </p:grpSp>
      </p:grpSp>
      <p:grpSp>
        <p:nvGrpSpPr>
          <p:cNvPr id="4" name="Group 3">
            <a:extLst>
              <a:ext uri="{FF2B5EF4-FFF2-40B4-BE49-F238E27FC236}">
                <a16:creationId xmlns:a16="http://schemas.microsoft.com/office/drawing/2014/main" id="{B4210B35-12B6-40ED-8AD2-C21F97937BDE}"/>
              </a:ext>
            </a:extLst>
          </p:cNvPr>
          <p:cNvGrpSpPr/>
          <p:nvPr/>
        </p:nvGrpSpPr>
        <p:grpSpPr>
          <a:xfrm>
            <a:off x="1094398" y="4506812"/>
            <a:ext cx="2795120" cy="1724305"/>
            <a:chOff x="1304864" y="4211530"/>
            <a:chExt cx="2795120" cy="1724305"/>
          </a:xfrm>
        </p:grpSpPr>
        <p:pic>
          <p:nvPicPr>
            <p:cNvPr id="12" name="Picture 11">
              <a:extLst>
                <a:ext uri="{FF2B5EF4-FFF2-40B4-BE49-F238E27FC236}">
                  <a16:creationId xmlns:a16="http://schemas.microsoft.com/office/drawing/2014/main" id="{542C8723-00C4-4702-8C5B-A664BE2F4D7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017993">
              <a:off x="2086325" y="4211530"/>
              <a:ext cx="1425866" cy="471618"/>
            </a:xfrm>
            <a:prstGeom prst="rect">
              <a:avLst/>
            </a:prstGeom>
          </p:spPr>
        </p:pic>
        <p:grpSp>
          <p:nvGrpSpPr>
            <p:cNvPr id="36" name="Group 35">
              <a:extLst>
                <a:ext uri="{FF2B5EF4-FFF2-40B4-BE49-F238E27FC236}">
                  <a16:creationId xmlns:a16="http://schemas.microsoft.com/office/drawing/2014/main" id="{4CD38ADE-7D45-421D-8AFE-9F88A6777BF1}"/>
                </a:ext>
              </a:extLst>
            </p:cNvPr>
            <p:cNvGrpSpPr/>
            <p:nvPr/>
          </p:nvGrpSpPr>
          <p:grpSpPr>
            <a:xfrm>
              <a:off x="1304864" y="4713424"/>
              <a:ext cx="2795120" cy="1222411"/>
              <a:chOff x="1945091" y="3889369"/>
              <a:chExt cx="2795120" cy="1222411"/>
            </a:xfrm>
          </p:grpSpPr>
          <p:pic>
            <p:nvPicPr>
              <p:cNvPr id="21" name="Picture 20" descr="A fish swimming under water&#10;&#10;Description automatically generated">
                <a:extLst>
                  <a:ext uri="{FF2B5EF4-FFF2-40B4-BE49-F238E27FC236}">
                    <a16:creationId xmlns:a16="http://schemas.microsoft.com/office/drawing/2014/main" id="{F6CFEAA8-371B-449E-987B-CF174D5108C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945091" y="4233090"/>
                <a:ext cx="2795120" cy="878690"/>
              </a:xfrm>
              <a:prstGeom prst="rect">
                <a:avLst/>
              </a:prstGeom>
            </p:spPr>
          </p:pic>
          <p:sp>
            <p:nvSpPr>
              <p:cNvPr id="31" name="Rectangle: Rounded Corners 30">
                <a:extLst>
                  <a:ext uri="{FF2B5EF4-FFF2-40B4-BE49-F238E27FC236}">
                    <a16:creationId xmlns:a16="http://schemas.microsoft.com/office/drawing/2014/main" id="{0DE69031-A271-4879-BF8B-AF722B89C998}"/>
                  </a:ext>
                </a:extLst>
              </p:cNvPr>
              <p:cNvSpPr/>
              <p:nvPr/>
            </p:nvSpPr>
            <p:spPr>
              <a:xfrm>
                <a:off x="2264754" y="388936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Bay Anchovy</a:t>
                </a:r>
              </a:p>
            </p:txBody>
          </p:sp>
        </p:grpSp>
      </p:grpSp>
      <p:grpSp>
        <p:nvGrpSpPr>
          <p:cNvPr id="3" name="Group 2">
            <a:extLst>
              <a:ext uri="{FF2B5EF4-FFF2-40B4-BE49-F238E27FC236}">
                <a16:creationId xmlns:a16="http://schemas.microsoft.com/office/drawing/2014/main" id="{96AA361E-1F3D-4963-AC52-BCBDBB9E57AA}"/>
              </a:ext>
            </a:extLst>
          </p:cNvPr>
          <p:cNvGrpSpPr/>
          <p:nvPr/>
        </p:nvGrpSpPr>
        <p:grpSpPr>
          <a:xfrm>
            <a:off x="870290" y="803964"/>
            <a:ext cx="3229694" cy="2020664"/>
            <a:chOff x="550628" y="1052404"/>
            <a:chExt cx="3229694" cy="2020664"/>
          </a:xfrm>
        </p:grpSpPr>
        <p:pic>
          <p:nvPicPr>
            <p:cNvPr id="14" name="Picture 13">
              <a:extLst>
                <a:ext uri="{FF2B5EF4-FFF2-40B4-BE49-F238E27FC236}">
                  <a16:creationId xmlns:a16="http://schemas.microsoft.com/office/drawing/2014/main" id="{215227EC-75BF-4485-A2A3-1D393CA2B13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439183" y="1052404"/>
              <a:ext cx="1596174" cy="542991"/>
            </a:xfrm>
            <a:prstGeom prst="rect">
              <a:avLst/>
            </a:prstGeom>
          </p:spPr>
        </p:pic>
        <p:grpSp>
          <p:nvGrpSpPr>
            <p:cNvPr id="34" name="Group 33">
              <a:extLst>
                <a:ext uri="{FF2B5EF4-FFF2-40B4-BE49-F238E27FC236}">
                  <a16:creationId xmlns:a16="http://schemas.microsoft.com/office/drawing/2014/main" id="{775CAA7D-301A-4807-A926-3D758BA5A7BD}"/>
                </a:ext>
              </a:extLst>
            </p:cNvPr>
            <p:cNvGrpSpPr/>
            <p:nvPr/>
          </p:nvGrpSpPr>
          <p:grpSpPr>
            <a:xfrm>
              <a:off x="550628" y="1649620"/>
              <a:ext cx="3229694" cy="1423448"/>
              <a:chOff x="1731802" y="2299519"/>
              <a:chExt cx="3229694" cy="1423448"/>
            </a:xfrm>
          </p:grpSpPr>
          <p:pic>
            <p:nvPicPr>
              <p:cNvPr id="33" name="Picture 32">
                <a:extLst>
                  <a:ext uri="{FF2B5EF4-FFF2-40B4-BE49-F238E27FC236}">
                    <a16:creationId xmlns:a16="http://schemas.microsoft.com/office/drawing/2014/main" id="{D2B4E739-1042-4BB0-BE9C-2D4DA7A4ECF9}"/>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731802" y="2612760"/>
                <a:ext cx="3229694" cy="1110207"/>
              </a:xfrm>
              <a:prstGeom prst="rect">
                <a:avLst/>
              </a:prstGeom>
            </p:spPr>
          </p:pic>
          <p:sp>
            <p:nvSpPr>
              <p:cNvPr id="32" name="Rectangle: Rounded Corners 31">
                <a:extLst>
                  <a:ext uri="{FF2B5EF4-FFF2-40B4-BE49-F238E27FC236}">
                    <a16:creationId xmlns:a16="http://schemas.microsoft.com/office/drawing/2014/main" id="{341F2FCE-FB29-48F8-8342-CB96C231268B}"/>
                  </a:ext>
                </a:extLst>
              </p:cNvPr>
              <p:cNvSpPr/>
              <p:nvPr/>
            </p:nvSpPr>
            <p:spPr>
              <a:xfrm>
                <a:off x="2264753" y="229951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Blue Catfish</a:t>
                </a:r>
              </a:p>
            </p:txBody>
          </p:sp>
        </p:grpSp>
      </p:grpSp>
      <p:sp>
        <p:nvSpPr>
          <p:cNvPr id="39" name="Rectangle: Rounded Corners 38">
            <a:extLst>
              <a:ext uri="{FF2B5EF4-FFF2-40B4-BE49-F238E27FC236}">
                <a16:creationId xmlns:a16="http://schemas.microsoft.com/office/drawing/2014/main" id="{3692F8CD-1A54-465A-8BE4-5F4048B28FEA}"/>
              </a:ext>
            </a:extLst>
          </p:cNvPr>
          <p:cNvSpPr/>
          <p:nvPr/>
        </p:nvSpPr>
        <p:spPr>
          <a:xfrm>
            <a:off x="336624" y="250805"/>
            <a:ext cx="4430760" cy="6513250"/>
          </a:xfrm>
          <a:prstGeom prst="round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Rounded Corners 39">
            <a:extLst>
              <a:ext uri="{FF2B5EF4-FFF2-40B4-BE49-F238E27FC236}">
                <a16:creationId xmlns:a16="http://schemas.microsoft.com/office/drawing/2014/main" id="{18FD6279-4850-4322-BAFF-2A91E468F0C0}"/>
              </a:ext>
            </a:extLst>
          </p:cNvPr>
          <p:cNvSpPr/>
          <p:nvPr/>
        </p:nvSpPr>
        <p:spPr>
          <a:xfrm>
            <a:off x="4777240" y="250804"/>
            <a:ext cx="7295541" cy="6513251"/>
          </a:xfrm>
          <a:prstGeom prst="roundRect">
            <a:avLst/>
          </a:prstGeom>
          <a:solidFill>
            <a:schemeClr val="accent4">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1941344-3CF0-495F-9839-C211A35EF16D}"/>
              </a:ext>
            </a:extLst>
          </p:cNvPr>
          <p:cNvSpPr txBox="1"/>
          <p:nvPr/>
        </p:nvSpPr>
        <p:spPr>
          <a:xfrm>
            <a:off x="663331" y="262772"/>
            <a:ext cx="2680093" cy="369332"/>
          </a:xfrm>
          <a:prstGeom prst="rect">
            <a:avLst/>
          </a:prstGeom>
          <a:noFill/>
        </p:spPr>
        <p:txBody>
          <a:bodyPr wrap="none" rtlCol="0">
            <a:spAutoFit/>
          </a:bodyPr>
          <a:lstStyle/>
          <a:p>
            <a:r>
              <a:rPr lang="en-US" b="1" dirty="0"/>
              <a:t>Live in the Bay year-round</a:t>
            </a:r>
          </a:p>
        </p:txBody>
      </p:sp>
      <p:sp>
        <p:nvSpPr>
          <p:cNvPr id="41" name="TextBox 40">
            <a:extLst>
              <a:ext uri="{FF2B5EF4-FFF2-40B4-BE49-F238E27FC236}">
                <a16:creationId xmlns:a16="http://schemas.microsoft.com/office/drawing/2014/main" id="{30DBB76D-B5E5-45E7-A3E3-4ECAD6A54343}"/>
              </a:ext>
            </a:extLst>
          </p:cNvPr>
          <p:cNvSpPr txBox="1"/>
          <p:nvPr/>
        </p:nvSpPr>
        <p:spPr>
          <a:xfrm>
            <a:off x="5412719" y="262772"/>
            <a:ext cx="2982163" cy="369332"/>
          </a:xfrm>
          <a:prstGeom prst="rect">
            <a:avLst/>
          </a:prstGeom>
          <a:noFill/>
        </p:spPr>
        <p:txBody>
          <a:bodyPr wrap="none" rtlCol="0">
            <a:spAutoFit/>
          </a:bodyPr>
          <a:lstStyle/>
          <a:p>
            <a:r>
              <a:rPr lang="en-US" b="1" dirty="0"/>
              <a:t>Migrate in and out of the Bay</a:t>
            </a:r>
          </a:p>
        </p:txBody>
      </p:sp>
    </p:spTree>
    <p:extLst>
      <p:ext uri="{BB962C8B-B14F-4D97-AF65-F5344CB8AC3E}">
        <p14:creationId xmlns:p14="http://schemas.microsoft.com/office/powerpoint/2010/main" val="1583688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5AADF586-9EFD-4955-94D5-3A222D8A8CC1}"/>
              </a:ext>
            </a:extLst>
          </p:cNvPr>
          <p:cNvGrpSpPr/>
          <p:nvPr/>
        </p:nvGrpSpPr>
        <p:grpSpPr>
          <a:xfrm>
            <a:off x="8092018" y="330687"/>
            <a:ext cx="3086100" cy="2332127"/>
            <a:chOff x="6868630" y="59673"/>
            <a:chExt cx="3086100" cy="2332127"/>
          </a:xfrm>
        </p:grpSpPr>
        <p:pic>
          <p:nvPicPr>
            <p:cNvPr id="13" name="Picture 12">
              <a:extLst>
                <a:ext uri="{FF2B5EF4-FFF2-40B4-BE49-F238E27FC236}">
                  <a16:creationId xmlns:a16="http://schemas.microsoft.com/office/drawing/2014/main" id="{E008A5F3-0DBA-4831-9E89-AB7AE0586B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98275" y="59673"/>
              <a:ext cx="1867801" cy="830655"/>
            </a:xfrm>
            <a:prstGeom prst="rect">
              <a:avLst/>
            </a:prstGeom>
          </p:spPr>
        </p:pic>
        <p:grpSp>
          <p:nvGrpSpPr>
            <p:cNvPr id="35" name="Group 34">
              <a:extLst>
                <a:ext uri="{FF2B5EF4-FFF2-40B4-BE49-F238E27FC236}">
                  <a16:creationId xmlns:a16="http://schemas.microsoft.com/office/drawing/2014/main" id="{AC7E6627-B42E-4118-B0FB-87CEF109931C}"/>
                </a:ext>
              </a:extLst>
            </p:cNvPr>
            <p:cNvGrpSpPr/>
            <p:nvPr/>
          </p:nvGrpSpPr>
          <p:grpSpPr>
            <a:xfrm>
              <a:off x="6868630" y="881134"/>
              <a:ext cx="3086100" cy="1510666"/>
              <a:chOff x="6733591" y="668740"/>
              <a:chExt cx="3086100" cy="1510666"/>
            </a:xfrm>
          </p:grpSpPr>
          <p:pic>
            <p:nvPicPr>
              <p:cNvPr id="22" name="Picture 8" descr="stripedbass_cooler">
                <a:extLst>
                  <a:ext uri="{FF2B5EF4-FFF2-40B4-BE49-F238E27FC236}">
                    <a16:creationId xmlns:a16="http://schemas.microsoft.com/office/drawing/2014/main" id="{8374FD77-2878-4660-9C3B-F4CD9DB1469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3591" y="819712"/>
                <a:ext cx="3086100" cy="13596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8" name="Rectangle: Rounded Corners 27">
                <a:extLst>
                  <a:ext uri="{FF2B5EF4-FFF2-40B4-BE49-F238E27FC236}">
                    <a16:creationId xmlns:a16="http://schemas.microsoft.com/office/drawing/2014/main" id="{CC2DF885-7CC5-4FF9-9DAD-23E22DCBBB90}"/>
                  </a:ext>
                </a:extLst>
              </p:cNvPr>
              <p:cNvSpPr/>
              <p:nvPr/>
            </p:nvSpPr>
            <p:spPr>
              <a:xfrm>
                <a:off x="7198743" y="668740"/>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Striped Bass</a:t>
                </a:r>
              </a:p>
            </p:txBody>
          </p:sp>
        </p:grpSp>
      </p:grpSp>
      <p:grpSp>
        <p:nvGrpSpPr>
          <p:cNvPr id="9" name="Group 8">
            <a:extLst>
              <a:ext uri="{FF2B5EF4-FFF2-40B4-BE49-F238E27FC236}">
                <a16:creationId xmlns:a16="http://schemas.microsoft.com/office/drawing/2014/main" id="{7ED9BD64-A131-4860-A30F-ADC7C4951ABC}"/>
              </a:ext>
            </a:extLst>
          </p:cNvPr>
          <p:cNvGrpSpPr/>
          <p:nvPr/>
        </p:nvGrpSpPr>
        <p:grpSpPr>
          <a:xfrm>
            <a:off x="8079650" y="3709047"/>
            <a:ext cx="3214297" cy="2592905"/>
            <a:chOff x="6920918" y="3638212"/>
            <a:chExt cx="3214297" cy="2592905"/>
          </a:xfrm>
        </p:grpSpPr>
        <p:pic>
          <p:nvPicPr>
            <p:cNvPr id="7" name="Picture 6">
              <a:extLst>
                <a:ext uri="{FF2B5EF4-FFF2-40B4-BE49-F238E27FC236}">
                  <a16:creationId xmlns:a16="http://schemas.microsoft.com/office/drawing/2014/main" id="{CFE11D19-7A2D-4C28-880F-9DFD70372AA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11505" y="3638212"/>
              <a:ext cx="1678072" cy="917491"/>
            </a:xfrm>
            <a:prstGeom prst="rect">
              <a:avLst/>
            </a:prstGeom>
          </p:spPr>
        </p:pic>
        <p:grpSp>
          <p:nvGrpSpPr>
            <p:cNvPr id="37" name="Group 36">
              <a:extLst>
                <a:ext uri="{FF2B5EF4-FFF2-40B4-BE49-F238E27FC236}">
                  <a16:creationId xmlns:a16="http://schemas.microsoft.com/office/drawing/2014/main" id="{6DC78D7B-EA1A-4FF2-A1FA-E710418592B5}"/>
                </a:ext>
              </a:extLst>
            </p:cNvPr>
            <p:cNvGrpSpPr/>
            <p:nvPr/>
          </p:nvGrpSpPr>
          <p:grpSpPr>
            <a:xfrm>
              <a:off x="6920918" y="4555703"/>
              <a:ext cx="3214297" cy="1675414"/>
              <a:chOff x="7740798" y="2734328"/>
              <a:chExt cx="3222019" cy="1768486"/>
            </a:xfrm>
          </p:grpSpPr>
          <p:pic>
            <p:nvPicPr>
              <p:cNvPr id="18" name="Picture 8" descr="summer_floundergood">
                <a:extLst>
                  <a:ext uri="{FF2B5EF4-FFF2-40B4-BE49-F238E27FC236}">
                    <a16:creationId xmlns:a16="http://schemas.microsoft.com/office/drawing/2014/main" id="{3F15B2BC-B263-465B-8911-168586E6F3F0}"/>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b="10912"/>
              <a:stretch/>
            </p:blipFill>
            <p:spPr bwMode="auto">
              <a:xfrm>
                <a:off x="7740798" y="3067587"/>
                <a:ext cx="3222019" cy="143522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9" name="Rectangle: Rounded Corners 28">
                <a:extLst>
                  <a:ext uri="{FF2B5EF4-FFF2-40B4-BE49-F238E27FC236}">
                    <a16:creationId xmlns:a16="http://schemas.microsoft.com/office/drawing/2014/main" id="{34F60EB6-453E-4FD9-AF96-324A1702068D}"/>
                  </a:ext>
                </a:extLst>
              </p:cNvPr>
              <p:cNvSpPr/>
              <p:nvPr/>
            </p:nvSpPr>
            <p:spPr>
              <a:xfrm>
                <a:off x="8276640" y="2734328"/>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Summer Flounder</a:t>
                </a:r>
              </a:p>
            </p:txBody>
          </p:sp>
        </p:grpSp>
      </p:grpSp>
      <p:grpSp>
        <p:nvGrpSpPr>
          <p:cNvPr id="5" name="Group 4">
            <a:extLst>
              <a:ext uri="{FF2B5EF4-FFF2-40B4-BE49-F238E27FC236}">
                <a16:creationId xmlns:a16="http://schemas.microsoft.com/office/drawing/2014/main" id="{D623487B-3A3A-45BE-A8E4-C65CF8DE58BA}"/>
              </a:ext>
            </a:extLst>
          </p:cNvPr>
          <p:cNvGrpSpPr/>
          <p:nvPr/>
        </p:nvGrpSpPr>
        <p:grpSpPr>
          <a:xfrm>
            <a:off x="4894245" y="2039454"/>
            <a:ext cx="2642049" cy="2433581"/>
            <a:chOff x="4316164" y="2279172"/>
            <a:chExt cx="2642049" cy="2433581"/>
          </a:xfrm>
        </p:grpSpPr>
        <p:pic>
          <p:nvPicPr>
            <p:cNvPr id="6" name="Picture 5">
              <a:extLst>
                <a:ext uri="{FF2B5EF4-FFF2-40B4-BE49-F238E27FC236}">
                  <a16:creationId xmlns:a16="http://schemas.microsoft.com/office/drawing/2014/main" id="{30BC5303-908C-474B-938F-588B5DBA2DA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73633" y="2279172"/>
              <a:ext cx="1365237" cy="767285"/>
            </a:xfrm>
            <a:prstGeom prst="rect">
              <a:avLst/>
            </a:prstGeom>
          </p:spPr>
        </p:pic>
        <p:grpSp>
          <p:nvGrpSpPr>
            <p:cNvPr id="38" name="Group 37">
              <a:extLst>
                <a:ext uri="{FF2B5EF4-FFF2-40B4-BE49-F238E27FC236}">
                  <a16:creationId xmlns:a16="http://schemas.microsoft.com/office/drawing/2014/main" id="{A612B019-FA4E-4C7F-B6A4-6FFFB1CC229D}"/>
                </a:ext>
              </a:extLst>
            </p:cNvPr>
            <p:cNvGrpSpPr/>
            <p:nvPr/>
          </p:nvGrpSpPr>
          <p:grpSpPr>
            <a:xfrm>
              <a:off x="4316164" y="3046457"/>
              <a:ext cx="2642049" cy="1666296"/>
              <a:chOff x="11490034" y="4782955"/>
              <a:chExt cx="3128307" cy="1781618"/>
            </a:xfrm>
          </p:grpSpPr>
          <p:pic>
            <p:nvPicPr>
              <p:cNvPr id="16" name="Picture 5" descr="spot_pan2">
                <a:extLst>
                  <a:ext uri="{FF2B5EF4-FFF2-40B4-BE49-F238E27FC236}">
                    <a16:creationId xmlns:a16="http://schemas.microsoft.com/office/drawing/2014/main" id="{80AB9785-15E5-49CB-A53F-0AA422FF1537}"/>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11490034" y="5070968"/>
                <a:ext cx="3128307" cy="149360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7735659F-895F-434B-8E21-16BBE6ED7581}"/>
                  </a:ext>
                </a:extLst>
              </p:cNvPr>
              <p:cNvSpPr/>
              <p:nvPr/>
            </p:nvSpPr>
            <p:spPr>
              <a:xfrm>
                <a:off x="11976289" y="4782955"/>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Spot</a:t>
                </a:r>
              </a:p>
            </p:txBody>
          </p:sp>
        </p:grpSp>
      </p:grpSp>
      <p:grpSp>
        <p:nvGrpSpPr>
          <p:cNvPr id="4" name="Group 3">
            <a:extLst>
              <a:ext uri="{FF2B5EF4-FFF2-40B4-BE49-F238E27FC236}">
                <a16:creationId xmlns:a16="http://schemas.microsoft.com/office/drawing/2014/main" id="{B4210B35-12B6-40ED-8AD2-C21F97937BDE}"/>
              </a:ext>
            </a:extLst>
          </p:cNvPr>
          <p:cNvGrpSpPr/>
          <p:nvPr/>
        </p:nvGrpSpPr>
        <p:grpSpPr>
          <a:xfrm>
            <a:off x="1094398" y="4506812"/>
            <a:ext cx="2795120" cy="1724305"/>
            <a:chOff x="1304864" y="4211530"/>
            <a:chExt cx="2795120" cy="1724305"/>
          </a:xfrm>
        </p:grpSpPr>
        <p:pic>
          <p:nvPicPr>
            <p:cNvPr id="12" name="Picture 11">
              <a:extLst>
                <a:ext uri="{FF2B5EF4-FFF2-40B4-BE49-F238E27FC236}">
                  <a16:creationId xmlns:a16="http://schemas.microsoft.com/office/drawing/2014/main" id="{542C8723-00C4-4702-8C5B-A664BE2F4D7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017993">
              <a:off x="2086325" y="4211530"/>
              <a:ext cx="1425866" cy="471618"/>
            </a:xfrm>
            <a:prstGeom prst="rect">
              <a:avLst/>
            </a:prstGeom>
          </p:spPr>
        </p:pic>
        <p:grpSp>
          <p:nvGrpSpPr>
            <p:cNvPr id="36" name="Group 35">
              <a:extLst>
                <a:ext uri="{FF2B5EF4-FFF2-40B4-BE49-F238E27FC236}">
                  <a16:creationId xmlns:a16="http://schemas.microsoft.com/office/drawing/2014/main" id="{4CD38ADE-7D45-421D-8AFE-9F88A6777BF1}"/>
                </a:ext>
              </a:extLst>
            </p:cNvPr>
            <p:cNvGrpSpPr/>
            <p:nvPr/>
          </p:nvGrpSpPr>
          <p:grpSpPr>
            <a:xfrm>
              <a:off x="1304864" y="4713424"/>
              <a:ext cx="2795120" cy="1222411"/>
              <a:chOff x="1945091" y="3889369"/>
              <a:chExt cx="2795120" cy="1222411"/>
            </a:xfrm>
          </p:grpSpPr>
          <p:pic>
            <p:nvPicPr>
              <p:cNvPr id="21" name="Picture 20" descr="A fish swimming under water&#10;&#10;Description automatically generated">
                <a:extLst>
                  <a:ext uri="{FF2B5EF4-FFF2-40B4-BE49-F238E27FC236}">
                    <a16:creationId xmlns:a16="http://schemas.microsoft.com/office/drawing/2014/main" id="{F6CFEAA8-371B-449E-987B-CF174D5108C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945091" y="4233090"/>
                <a:ext cx="2795120" cy="878690"/>
              </a:xfrm>
              <a:prstGeom prst="rect">
                <a:avLst/>
              </a:prstGeom>
            </p:spPr>
          </p:pic>
          <p:sp>
            <p:nvSpPr>
              <p:cNvPr id="31" name="Rectangle: Rounded Corners 30">
                <a:extLst>
                  <a:ext uri="{FF2B5EF4-FFF2-40B4-BE49-F238E27FC236}">
                    <a16:creationId xmlns:a16="http://schemas.microsoft.com/office/drawing/2014/main" id="{0DE69031-A271-4879-BF8B-AF722B89C998}"/>
                  </a:ext>
                </a:extLst>
              </p:cNvPr>
              <p:cNvSpPr/>
              <p:nvPr/>
            </p:nvSpPr>
            <p:spPr>
              <a:xfrm>
                <a:off x="2264754" y="388936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Bay Anchovy</a:t>
                </a:r>
              </a:p>
            </p:txBody>
          </p:sp>
        </p:grpSp>
      </p:grpSp>
      <p:grpSp>
        <p:nvGrpSpPr>
          <p:cNvPr id="3" name="Group 2">
            <a:extLst>
              <a:ext uri="{FF2B5EF4-FFF2-40B4-BE49-F238E27FC236}">
                <a16:creationId xmlns:a16="http://schemas.microsoft.com/office/drawing/2014/main" id="{96AA361E-1F3D-4963-AC52-BCBDBB9E57AA}"/>
              </a:ext>
            </a:extLst>
          </p:cNvPr>
          <p:cNvGrpSpPr/>
          <p:nvPr/>
        </p:nvGrpSpPr>
        <p:grpSpPr>
          <a:xfrm>
            <a:off x="870290" y="803964"/>
            <a:ext cx="3229694" cy="2020664"/>
            <a:chOff x="550628" y="1052404"/>
            <a:chExt cx="3229694" cy="2020664"/>
          </a:xfrm>
        </p:grpSpPr>
        <p:pic>
          <p:nvPicPr>
            <p:cNvPr id="14" name="Picture 13">
              <a:extLst>
                <a:ext uri="{FF2B5EF4-FFF2-40B4-BE49-F238E27FC236}">
                  <a16:creationId xmlns:a16="http://schemas.microsoft.com/office/drawing/2014/main" id="{215227EC-75BF-4485-A2A3-1D393CA2B13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439183" y="1052404"/>
              <a:ext cx="1596174" cy="542991"/>
            </a:xfrm>
            <a:prstGeom prst="rect">
              <a:avLst/>
            </a:prstGeom>
          </p:spPr>
        </p:pic>
        <p:grpSp>
          <p:nvGrpSpPr>
            <p:cNvPr id="34" name="Group 33">
              <a:extLst>
                <a:ext uri="{FF2B5EF4-FFF2-40B4-BE49-F238E27FC236}">
                  <a16:creationId xmlns:a16="http://schemas.microsoft.com/office/drawing/2014/main" id="{775CAA7D-301A-4807-A926-3D758BA5A7BD}"/>
                </a:ext>
              </a:extLst>
            </p:cNvPr>
            <p:cNvGrpSpPr/>
            <p:nvPr/>
          </p:nvGrpSpPr>
          <p:grpSpPr>
            <a:xfrm>
              <a:off x="550628" y="1649620"/>
              <a:ext cx="3229694" cy="1423448"/>
              <a:chOff x="1731802" y="2299519"/>
              <a:chExt cx="3229694" cy="1423448"/>
            </a:xfrm>
          </p:grpSpPr>
          <p:pic>
            <p:nvPicPr>
              <p:cNvPr id="33" name="Picture 32">
                <a:extLst>
                  <a:ext uri="{FF2B5EF4-FFF2-40B4-BE49-F238E27FC236}">
                    <a16:creationId xmlns:a16="http://schemas.microsoft.com/office/drawing/2014/main" id="{D2B4E739-1042-4BB0-BE9C-2D4DA7A4ECF9}"/>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731802" y="2612760"/>
                <a:ext cx="3229694" cy="1110207"/>
              </a:xfrm>
              <a:prstGeom prst="rect">
                <a:avLst/>
              </a:prstGeom>
            </p:spPr>
          </p:pic>
          <p:sp>
            <p:nvSpPr>
              <p:cNvPr id="32" name="Rectangle: Rounded Corners 31">
                <a:extLst>
                  <a:ext uri="{FF2B5EF4-FFF2-40B4-BE49-F238E27FC236}">
                    <a16:creationId xmlns:a16="http://schemas.microsoft.com/office/drawing/2014/main" id="{341F2FCE-FB29-48F8-8342-CB96C231268B}"/>
                  </a:ext>
                </a:extLst>
              </p:cNvPr>
              <p:cNvSpPr/>
              <p:nvPr/>
            </p:nvSpPr>
            <p:spPr>
              <a:xfrm>
                <a:off x="2264753" y="229951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Blue Catfish</a:t>
                </a:r>
              </a:p>
            </p:txBody>
          </p:sp>
        </p:grpSp>
      </p:grpSp>
      <p:sp>
        <p:nvSpPr>
          <p:cNvPr id="2" name="TextBox 1">
            <a:extLst>
              <a:ext uri="{FF2B5EF4-FFF2-40B4-BE49-F238E27FC236}">
                <a16:creationId xmlns:a16="http://schemas.microsoft.com/office/drawing/2014/main" id="{71941344-3CF0-495F-9839-C211A35EF16D}"/>
              </a:ext>
            </a:extLst>
          </p:cNvPr>
          <p:cNvSpPr txBox="1"/>
          <p:nvPr/>
        </p:nvSpPr>
        <p:spPr>
          <a:xfrm>
            <a:off x="4718454" y="4705379"/>
            <a:ext cx="2884251" cy="369332"/>
          </a:xfrm>
          <a:prstGeom prst="rect">
            <a:avLst/>
          </a:prstGeom>
          <a:noFill/>
        </p:spPr>
        <p:txBody>
          <a:bodyPr wrap="none" rtlCol="0">
            <a:spAutoFit/>
          </a:bodyPr>
          <a:lstStyle/>
          <a:p>
            <a:r>
              <a:rPr lang="en-US" b="1" dirty="0"/>
              <a:t>Prey (especially when small)</a:t>
            </a:r>
          </a:p>
        </p:txBody>
      </p:sp>
      <p:sp>
        <p:nvSpPr>
          <p:cNvPr id="42" name="Rectangle: Rounded Corners 41">
            <a:extLst>
              <a:ext uri="{FF2B5EF4-FFF2-40B4-BE49-F238E27FC236}">
                <a16:creationId xmlns:a16="http://schemas.microsoft.com/office/drawing/2014/main" id="{0D38BB26-5989-4B80-8954-7A1925546B61}"/>
              </a:ext>
            </a:extLst>
          </p:cNvPr>
          <p:cNvSpPr/>
          <p:nvPr/>
        </p:nvSpPr>
        <p:spPr>
          <a:xfrm>
            <a:off x="531429" y="4390060"/>
            <a:ext cx="3921057" cy="2134160"/>
          </a:xfrm>
          <a:prstGeom prst="round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Rounded Corners 42">
            <a:extLst>
              <a:ext uri="{FF2B5EF4-FFF2-40B4-BE49-F238E27FC236}">
                <a16:creationId xmlns:a16="http://schemas.microsoft.com/office/drawing/2014/main" id="{9C19CC05-0D3D-4A50-84E5-E8EE16650E63}"/>
              </a:ext>
            </a:extLst>
          </p:cNvPr>
          <p:cNvSpPr/>
          <p:nvPr/>
        </p:nvSpPr>
        <p:spPr>
          <a:xfrm>
            <a:off x="4561106" y="1982839"/>
            <a:ext cx="3224194" cy="2722540"/>
          </a:xfrm>
          <a:prstGeom prst="round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Rounded Corners 44">
            <a:extLst>
              <a:ext uri="{FF2B5EF4-FFF2-40B4-BE49-F238E27FC236}">
                <a16:creationId xmlns:a16="http://schemas.microsoft.com/office/drawing/2014/main" id="{225B6423-C8D0-4A8E-92CA-E1380D2833D1}"/>
              </a:ext>
            </a:extLst>
          </p:cNvPr>
          <p:cNvSpPr/>
          <p:nvPr/>
        </p:nvSpPr>
        <p:spPr>
          <a:xfrm>
            <a:off x="7893920" y="192645"/>
            <a:ext cx="3465988" cy="2798626"/>
          </a:xfrm>
          <a:prstGeom prst="roundRect">
            <a:avLst/>
          </a:prstGeom>
          <a:solidFill>
            <a:srgbClr val="7030A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Rounded Corners 45">
            <a:extLst>
              <a:ext uri="{FF2B5EF4-FFF2-40B4-BE49-F238E27FC236}">
                <a16:creationId xmlns:a16="http://schemas.microsoft.com/office/drawing/2014/main" id="{B8F0EC56-8968-4B3B-9538-59DAA8E86021}"/>
              </a:ext>
            </a:extLst>
          </p:cNvPr>
          <p:cNvSpPr/>
          <p:nvPr/>
        </p:nvSpPr>
        <p:spPr>
          <a:xfrm>
            <a:off x="7935844" y="3566974"/>
            <a:ext cx="3543834" cy="2883464"/>
          </a:xfrm>
          <a:prstGeom prst="roundRect">
            <a:avLst/>
          </a:prstGeom>
          <a:solidFill>
            <a:srgbClr val="7030A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2678CED-ADA8-496E-90B7-01EE280201E9}"/>
              </a:ext>
            </a:extLst>
          </p:cNvPr>
          <p:cNvSpPr txBox="1"/>
          <p:nvPr/>
        </p:nvSpPr>
        <p:spPr>
          <a:xfrm>
            <a:off x="2181856" y="6486106"/>
            <a:ext cx="711655" cy="369332"/>
          </a:xfrm>
          <a:prstGeom prst="rect">
            <a:avLst/>
          </a:prstGeom>
          <a:noFill/>
        </p:spPr>
        <p:txBody>
          <a:bodyPr wrap="square" rtlCol="0">
            <a:spAutoFit/>
          </a:bodyPr>
          <a:lstStyle/>
          <a:p>
            <a:r>
              <a:rPr lang="en-US" b="1" dirty="0"/>
              <a:t>Prey</a:t>
            </a:r>
          </a:p>
        </p:txBody>
      </p:sp>
      <p:sp>
        <p:nvSpPr>
          <p:cNvPr id="49" name="TextBox 48">
            <a:extLst>
              <a:ext uri="{FF2B5EF4-FFF2-40B4-BE49-F238E27FC236}">
                <a16:creationId xmlns:a16="http://schemas.microsoft.com/office/drawing/2014/main" id="{B0847EA4-11F0-43F2-8D50-E5F82DD454C2}"/>
              </a:ext>
            </a:extLst>
          </p:cNvPr>
          <p:cNvSpPr txBox="1"/>
          <p:nvPr/>
        </p:nvSpPr>
        <p:spPr>
          <a:xfrm>
            <a:off x="9188785" y="2991271"/>
            <a:ext cx="1020762" cy="369332"/>
          </a:xfrm>
          <a:prstGeom prst="rect">
            <a:avLst/>
          </a:prstGeom>
          <a:noFill/>
        </p:spPr>
        <p:txBody>
          <a:bodyPr wrap="square" rtlCol="0">
            <a:spAutoFit/>
          </a:bodyPr>
          <a:lstStyle/>
          <a:p>
            <a:r>
              <a:rPr lang="en-US" b="1" dirty="0"/>
              <a:t>Predator</a:t>
            </a:r>
          </a:p>
        </p:txBody>
      </p:sp>
      <p:sp>
        <p:nvSpPr>
          <p:cNvPr id="50" name="TextBox 49">
            <a:extLst>
              <a:ext uri="{FF2B5EF4-FFF2-40B4-BE49-F238E27FC236}">
                <a16:creationId xmlns:a16="http://schemas.microsoft.com/office/drawing/2014/main" id="{54E0BFD5-0153-41BE-98A5-FD2D63B7E9B8}"/>
              </a:ext>
            </a:extLst>
          </p:cNvPr>
          <p:cNvSpPr txBox="1"/>
          <p:nvPr/>
        </p:nvSpPr>
        <p:spPr>
          <a:xfrm>
            <a:off x="9298892" y="6396826"/>
            <a:ext cx="1020762" cy="369332"/>
          </a:xfrm>
          <a:prstGeom prst="rect">
            <a:avLst/>
          </a:prstGeom>
          <a:noFill/>
        </p:spPr>
        <p:txBody>
          <a:bodyPr wrap="square" rtlCol="0">
            <a:spAutoFit/>
          </a:bodyPr>
          <a:lstStyle/>
          <a:p>
            <a:r>
              <a:rPr lang="en-US" b="1" dirty="0"/>
              <a:t>Predator</a:t>
            </a:r>
          </a:p>
        </p:txBody>
      </p:sp>
    </p:spTree>
    <p:extLst>
      <p:ext uri="{BB962C8B-B14F-4D97-AF65-F5344CB8AC3E}">
        <p14:creationId xmlns:p14="http://schemas.microsoft.com/office/powerpoint/2010/main" val="3829023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5AADF586-9EFD-4955-94D5-3A222D8A8CC1}"/>
              </a:ext>
            </a:extLst>
          </p:cNvPr>
          <p:cNvGrpSpPr/>
          <p:nvPr/>
        </p:nvGrpSpPr>
        <p:grpSpPr>
          <a:xfrm>
            <a:off x="8092018" y="330687"/>
            <a:ext cx="3086100" cy="2332127"/>
            <a:chOff x="6868630" y="59673"/>
            <a:chExt cx="3086100" cy="2332127"/>
          </a:xfrm>
        </p:grpSpPr>
        <p:pic>
          <p:nvPicPr>
            <p:cNvPr id="13" name="Picture 12">
              <a:extLst>
                <a:ext uri="{FF2B5EF4-FFF2-40B4-BE49-F238E27FC236}">
                  <a16:creationId xmlns:a16="http://schemas.microsoft.com/office/drawing/2014/main" id="{E008A5F3-0DBA-4831-9E89-AB7AE0586B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98275" y="59673"/>
              <a:ext cx="1867801" cy="830655"/>
            </a:xfrm>
            <a:prstGeom prst="rect">
              <a:avLst/>
            </a:prstGeom>
          </p:spPr>
        </p:pic>
        <p:grpSp>
          <p:nvGrpSpPr>
            <p:cNvPr id="35" name="Group 34">
              <a:extLst>
                <a:ext uri="{FF2B5EF4-FFF2-40B4-BE49-F238E27FC236}">
                  <a16:creationId xmlns:a16="http://schemas.microsoft.com/office/drawing/2014/main" id="{AC7E6627-B42E-4118-B0FB-87CEF109931C}"/>
                </a:ext>
              </a:extLst>
            </p:cNvPr>
            <p:cNvGrpSpPr/>
            <p:nvPr/>
          </p:nvGrpSpPr>
          <p:grpSpPr>
            <a:xfrm>
              <a:off x="6868630" y="881134"/>
              <a:ext cx="3086100" cy="1510666"/>
              <a:chOff x="6733591" y="668740"/>
              <a:chExt cx="3086100" cy="1510666"/>
            </a:xfrm>
          </p:grpSpPr>
          <p:pic>
            <p:nvPicPr>
              <p:cNvPr id="22" name="Picture 8" descr="stripedbass_cooler">
                <a:extLst>
                  <a:ext uri="{FF2B5EF4-FFF2-40B4-BE49-F238E27FC236}">
                    <a16:creationId xmlns:a16="http://schemas.microsoft.com/office/drawing/2014/main" id="{8374FD77-2878-4660-9C3B-F4CD9DB1469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3591" y="819712"/>
                <a:ext cx="3086100" cy="13596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8" name="Rectangle: Rounded Corners 27">
                <a:extLst>
                  <a:ext uri="{FF2B5EF4-FFF2-40B4-BE49-F238E27FC236}">
                    <a16:creationId xmlns:a16="http://schemas.microsoft.com/office/drawing/2014/main" id="{CC2DF885-7CC5-4FF9-9DAD-23E22DCBBB90}"/>
                  </a:ext>
                </a:extLst>
              </p:cNvPr>
              <p:cNvSpPr/>
              <p:nvPr/>
            </p:nvSpPr>
            <p:spPr>
              <a:xfrm>
                <a:off x="7198743" y="668740"/>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Striped Bass</a:t>
                </a:r>
              </a:p>
            </p:txBody>
          </p:sp>
        </p:grpSp>
      </p:grpSp>
      <p:grpSp>
        <p:nvGrpSpPr>
          <p:cNvPr id="9" name="Group 8">
            <a:extLst>
              <a:ext uri="{FF2B5EF4-FFF2-40B4-BE49-F238E27FC236}">
                <a16:creationId xmlns:a16="http://schemas.microsoft.com/office/drawing/2014/main" id="{7ED9BD64-A131-4860-A30F-ADC7C4951ABC}"/>
              </a:ext>
            </a:extLst>
          </p:cNvPr>
          <p:cNvGrpSpPr/>
          <p:nvPr/>
        </p:nvGrpSpPr>
        <p:grpSpPr>
          <a:xfrm>
            <a:off x="8092018" y="3681906"/>
            <a:ext cx="3214297" cy="2592905"/>
            <a:chOff x="6920918" y="3638212"/>
            <a:chExt cx="3214297" cy="2592905"/>
          </a:xfrm>
        </p:grpSpPr>
        <p:pic>
          <p:nvPicPr>
            <p:cNvPr id="7" name="Picture 6">
              <a:extLst>
                <a:ext uri="{FF2B5EF4-FFF2-40B4-BE49-F238E27FC236}">
                  <a16:creationId xmlns:a16="http://schemas.microsoft.com/office/drawing/2014/main" id="{CFE11D19-7A2D-4C28-880F-9DFD70372AA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11505" y="3638212"/>
              <a:ext cx="1678072" cy="917491"/>
            </a:xfrm>
            <a:prstGeom prst="rect">
              <a:avLst/>
            </a:prstGeom>
          </p:spPr>
        </p:pic>
        <p:grpSp>
          <p:nvGrpSpPr>
            <p:cNvPr id="37" name="Group 36">
              <a:extLst>
                <a:ext uri="{FF2B5EF4-FFF2-40B4-BE49-F238E27FC236}">
                  <a16:creationId xmlns:a16="http://schemas.microsoft.com/office/drawing/2014/main" id="{6DC78D7B-EA1A-4FF2-A1FA-E710418592B5}"/>
                </a:ext>
              </a:extLst>
            </p:cNvPr>
            <p:cNvGrpSpPr/>
            <p:nvPr/>
          </p:nvGrpSpPr>
          <p:grpSpPr>
            <a:xfrm>
              <a:off x="6920918" y="4555703"/>
              <a:ext cx="3214297" cy="1675414"/>
              <a:chOff x="7740798" y="2734328"/>
              <a:chExt cx="3222019" cy="1768486"/>
            </a:xfrm>
          </p:grpSpPr>
          <p:pic>
            <p:nvPicPr>
              <p:cNvPr id="18" name="Picture 8" descr="summer_floundergood">
                <a:extLst>
                  <a:ext uri="{FF2B5EF4-FFF2-40B4-BE49-F238E27FC236}">
                    <a16:creationId xmlns:a16="http://schemas.microsoft.com/office/drawing/2014/main" id="{3F15B2BC-B263-465B-8911-168586E6F3F0}"/>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b="10912"/>
              <a:stretch/>
            </p:blipFill>
            <p:spPr bwMode="auto">
              <a:xfrm>
                <a:off x="7740798" y="3067587"/>
                <a:ext cx="3222019" cy="143522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9" name="Rectangle: Rounded Corners 28">
                <a:extLst>
                  <a:ext uri="{FF2B5EF4-FFF2-40B4-BE49-F238E27FC236}">
                    <a16:creationId xmlns:a16="http://schemas.microsoft.com/office/drawing/2014/main" id="{34F60EB6-453E-4FD9-AF96-324A1702068D}"/>
                  </a:ext>
                </a:extLst>
              </p:cNvPr>
              <p:cNvSpPr/>
              <p:nvPr/>
            </p:nvSpPr>
            <p:spPr>
              <a:xfrm>
                <a:off x="8276640" y="2734328"/>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Summer Flounder</a:t>
                </a:r>
              </a:p>
            </p:txBody>
          </p:sp>
        </p:grpSp>
      </p:grpSp>
      <p:grpSp>
        <p:nvGrpSpPr>
          <p:cNvPr id="5" name="Group 4">
            <a:extLst>
              <a:ext uri="{FF2B5EF4-FFF2-40B4-BE49-F238E27FC236}">
                <a16:creationId xmlns:a16="http://schemas.microsoft.com/office/drawing/2014/main" id="{D623487B-3A3A-45BE-A8E4-C65CF8DE58BA}"/>
              </a:ext>
            </a:extLst>
          </p:cNvPr>
          <p:cNvGrpSpPr/>
          <p:nvPr/>
        </p:nvGrpSpPr>
        <p:grpSpPr>
          <a:xfrm>
            <a:off x="4894245" y="2039454"/>
            <a:ext cx="2642049" cy="2433581"/>
            <a:chOff x="4316164" y="2279172"/>
            <a:chExt cx="2642049" cy="2433581"/>
          </a:xfrm>
        </p:grpSpPr>
        <p:pic>
          <p:nvPicPr>
            <p:cNvPr id="6" name="Picture 5">
              <a:extLst>
                <a:ext uri="{FF2B5EF4-FFF2-40B4-BE49-F238E27FC236}">
                  <a16:creationId xmlns:a16="http://schemas.microsoft.com/office/drawing/2014/main" id="{30BC5303-908C-474B-938F-588B5DBA2DA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73633" y="2279172"/>
              <a:ext cx="1365237" cy="767285"/>
            </a:xfrm>
            <a:prstGeom prst="rect">
              <a:avLst/>
            </a:prstGeom>
          </p:spPr>
        </p:pic>
        <p:grpSp>
          <p:nvGrpSpPr>
            <p:cNvPr id="38" name="Group 37">
              <a:extLst>
                <a:ext uri="{FF2B5EF4-FFF2-40B4-BE49-F238E27FC236}">
                  <a16:creationId xmlns:a16="http://schemas.microsoft.com/office/drawing/2014/main" id="{A612B019-FA4E-4C7F-B6A4-6FFFB1CC229D}"/>
                </a:ext>
              </a:extLst>
            </p:cNvPr>
            <p:cNvGrpSpPr/>
            <p:nvPr/>
          </p:nvGrpSpPr>
          <p:grpSpPr>
            <a:xfrm>
              <a:off x="4316164" y="3046457"/>
              <a:ext cx="2642049" cy="1666296"/>
              <a:chOff x="11490034" y="4782955"/>
              <a:chExt cx="3128307" cy="1781618"/>
            </a:xfrm>
          </p:grpSpPr>
          <p:pic>
            <p:nvPicPr>
              <p:cNvPr id="16" name="Picture 5" descr="spot_pan2">
                <a:extLst>
                  <a:ext uri="{FF2B5EF4-FFF2-40B4-BE49-F238E27FC236}">
                    <a16:creationId xmlns:a16="http://schemas.microsoft.com/office/drawing/2014/main" id="{80AB9785-15E5-49CB-A53F-0AA422FF1537}"/>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11490034" y="5070968"/>
                <a:ext cx="3128307" cy="149360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7735659F-895F-434B-8E21-16BBE6ED7581}"/>
                  </a:ext>
                </a:extLst>
              </p:cNvPr>
              <p:cNvSpPr/>
              <p:nvPr/>
            </p:nvSpPr>
            <p:spPr>
              <a:xfrm>
                <a:off x="11976289" y="4782955"/>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Spot</a:t>
                </a:r>
              </a:p>
            </p:txBody>
          </p:sp>
        </p:grpSp>
      </p:grpSp>
      <p:grpSp>
        <p:nvGrpSpPr>
          <p:cNvPr id="4" name="Group 3">
            <a:extLst>
              <a:ext uri="{FF2B5EF4-FFF2-40B4-BE49-F238E27FC236}">
                <a16:creationId xmlns:a16="http://schemas.microsoft.com/office/drawing/2014/main" id="{B4210B35-12B6-40ED-8AD2-C21F97937BDE}"/>
              </a:ext>
            </a:extLst>
          </p:cNvPr>
          <p:cNvGrpSpPr/>
          <p:nvPr/>
        </p:nvGrpSpPr>
        <p:grpSpPr>
          <a:xfrm>
            <a:off x="1094398" y="4506812"/>
            <a:ext cx="2795120" cy="1724305"/>
            <a:chOff x="1304864" y="4211530"/>
            <a:chExt cx="2795120" cy="1724305"/>
          </a:xfrm>
        </p:grpSpPr>
        <p:pic>
          <p:nvPicPr>
            <p:cNvPr id="12" name="Picture 11">
              <a:extLst>
                <a:ext uri="{FF2B5EF4-FFF2-40B4-BE49-F238E27FC236}">
                  <a16:creationId xmlns:a16="http://schemas.microsoft.com/office/drawing/2014/main" id="{542C8723-00C4-4702-8C5B-A664BE2F4D7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017993">
              <a:off x="2086325" y="4211530"/>
              <a:ext cx="1425866" cy="471618"/>
            </a:xfrm>
            <a:prstGeom prst="rect">
              <a:avLst/>
            </a:prstGeom>
          </p:spPr>
        </p:pic>
        <p:grpSp>
          <p:nvGrpSpPr>
            <p:cNvPr id="36" name="Group 35">
              <a:extLst>
                <a:ext uri="{FF2B5EF4-FFF2-40B4-BE49-F238E27FC236}">
                  <a16:creationId xmlns:a16="http://schemas.microsoft.com/office/drawing/2014/main" id="{4CD38ADE-7D45-421D-8AFE-9F88A6777BF1}"/>
                </a:ext>
              </a:extLst>
            </p:cNvPr>
            <p:cNvGrpSpPr/>
            <p:nvPr/>
          </p:nvGrpSpPr>
          <p:grpSpPr>
            <a:xfrm>
              <a:off x="1304864" y="4713424"/>
              <a:ext cx="2795120" cy="1222411"/>
              <a:chOff x="1945091" y="3889369"/>
              <a:chExt cx="2795120" cy="1222411"/>
            </a:xfrm>
          </p:grpSpPr>
          <p:pic>
            <p:nvPicPr>
              <p:cNvPr id="21" name="Picture 20" descr="A fish swimming under water&#10;&#10;Description automatically generated">
                <a:extLst>
                  <a:ext uri="{FF2B5EF4-FFF2-40B4-BE49-F238E27FC236}">
                    <a16:creationId xmlns:a16="http://schemas.microsoft.com/office/drawing/2014/main" id="{F6CFEAA8-371B-449E-987B-CF174D5108C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945091" y="4233090"/>
                <a:ext cx="2795120" cy="878690"/>
              </a:xfrm>
              <a:prstGeom prst="rect">
                <a:avLst/>
              </a:prstGeom>
            </p:spPr>
          </p:pic>
          <p:sp>
            <p:nvSpPr>
              <p:cNvPr id="31" name="Rectangle: Rounded Corners 30">
                <a:extLst>
                  <a:ext uri="{FF2B5EF4-FFF2-40B4-BE49-F238E27FC236}">
                    <a16:creationId xmlns:a16="http://schemas.microsoft.com/office/drawing/2014/main" id="{0DE69031-A271-4879-BF8B-AF722B89C998}"/>
                  </a:ext>
                </a:extLst>
              </p:cNvPr>
              <p:cNvSpPr/>
              <p:nvPr/>
            </p:nvSpPr>
            <p:spPr>
              <a:xfrm>
                <a:off x="2264754" y="388936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Bay Anchovy</a:t>
                </a:r>
              </a:p>
            </p:txBody>
          </p:sp>
        </p:grpSp>
      </p:grpSp>
      <p:grpSp>
        <p:nvGrpSpPr>
          <p:cNvPr id="3" name="Group 2">
            <a:extLst>
              <a:ext uri="{FF2B5EF4-FFF2-40B4-BE49-F238E27FC236}">
                <a16:creationId xmlns:a16="http://schemas.microsoft.com/office/drawing/2014/main" id="{96AA361E-1F3D-4963-AC52-BCBDBB9E57AA}"/>
              </a:ext>
            </a:extLst>
          </p:cNvPr>
          <p:cNvGrpSpPr/>
          <p:nvPr/>
        </p:nvGrpSpPr>
        <p:grpSpPr>
          <a:xfrm>
            <a:off x="870290" y="803964"/>
            <a:ext cx="3229694" cy="2020664"/>
            <a:chOff x="550628" y="1052404"/>
            <a:chExt cx="3229694" cy="2020664"/>
          </a:xfrm>
        </p:grpSpPr>
        <p:pic>
          <p:nvPicPr>
            <p:cNvPr id="14" name="Picture 13">
              <a:extLst>
                <a:ext uri="{FF2B5EF4-FFF2-40B4-BE49-F238E27FC236}">
                  <a16:creationId xmlns:a16="http://schemas.microsoft.com/office/drawing/2014/main" id="{215227EC-75BF-4485-A2A3-1D393CA2B13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439183" y="1052404"/>
              <a:ext cx="1596174" cy="542991"/>
            </a:xfrm>
            <a:prstGeom prst="rect">
              <a:avLst/>
            </a:prstGeom>
          </p:spPr>
        </p:pic>
        <p:grpSp>
          <p:nvGrpSpPr>
            <p:cNvPr id="34" name="Group 33">
              <a:extLst>
                <a:ext uri="{FF2B5EF4-FFF2-40B4-BE49-F238E27FC236}">
                  <a16:creationId xmlns:a16="http://schemas.microsoft.com/office/drawing/2014/main" id="{775CAA7D-301A-4807-A926-3D758BA5A7BD}"/>
                </a:ext>
              </a:extLst>
            </p:cNvPr>
            <p:cNvGrpSpPr/>
            <p:nvPr/>
          </p:nvGrpSpPr>
          <p:grpSpPr>
            <a:xfrm>
              <a:off x="550628" y="1649620"/>
              <a:ext cx="3229694" cy="1423448"/>
              <a:chOff x="1731802" y="2299519"/>
              <a:chExt cx="3229694" cy="1423448"/>
            </a:xfrm>
          </p:grpSpPr>
          <p:pic>
            <p:nvPicPr>
              <p:cNvPr id="33" name="Picture 32">
                <a:extLst>
                  <a:ext uri="{FF2B5EF4-FFF2-40B4-BE49-F238E27FC236}">
                    <a16:creationId xmlns:a16="http://schemas.microsoft.com/office/drawing/2014/main" id="{D2B4E739-1042-4BB0-BE9C-2D4DA7A4ECF9}"/>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731802" y="2612760"/>
                <a:ext cx="3229694" cy="1110207"/>
              </a:xfrm>
              <a:prstGeom prst="rect">
                <a:avLst/>
              </a:prstGeom>
            </p:spPr>
          </p:pic>
          <p:sp>
            <p:nvSpPr>
              <p:cNvPr id="32" name="Rectangle: Rounded Corners 31">
                <a:extLst>
                  <a:ext uri="{FF2B5EF4-FFF2-40B4-BE49-F238E27FC236}">
                    <a16:creationId xmlns:a16="http://schemas.microsoft.com/office/drawing/2014/main" id="{341F2FCE-FB29-48F8-8342-CB96C231268B}"/>
                  </a:ext>
                </a:extLst>
              </p:cNvPr>
              <p:cNvSpPr/>
              <p:nvPr/>
            </p:nvSpPr>
            <p:spPr>
              <a:xfrm>
                <a:off x="2264753" y="229951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Blue Catfish</a:t>
                </a:r>
              </a:p>
            </p:txBody>
          </p:sp>
        </p:grpSp>
      </p:grpSp>
      <p:sp>
        <p:nvSpPr>
          <p:cNvPr id="39" name="Rectangle: Rounded Corners 38">
            <a:extLst>
              <a:ext uri="{FF2B5EF4-FFF2-40B4-BE49-F238E27FC236}">
                <a16:creationId xmlns:a16="http://schemas.microsoft.com/office/drawing/2014/main" id="{C03EC212-F331-4F7D-876B-C63042941AE3}"/>
              </a:ext>
            </a:extLst>
          </p:cNvPr>
          <p:cNvSpPr/>
          <p:nvPr/>
        </p:nvSpPr>
        <p:spPr>
          <a:xfrm>
            <a:off x="7806446" y="3616604"/>
            <a:ext cx="3785439" cy="2910709"/>
          </a:xfrm>
          <a:prstGeom prst="roundRect">
            <a:avLst/>
          </a:prstGeom>
          <a:solidFill>
            <a:schemeClr val="accent3">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Rounded Corners 39">
            <a:extLst>
              <a:ext uri="{FF2B5EF4-FFF2-40B4-BE49-F238E27FC236}">
                <a16:creationId xmlns:a16="http://schemas.microsoft.com/office/drawing/2014/main" id="{22A125CD-08AF-46D6-A801-16C87B536707}"/>
              </a:ext>
            </a:extLst>
          </p:cNvPr>
          <p:cNvSpPr/>
          <p:nvPr/>
        </p:nvSpPr>
        <p:spPr>
          <a:xfrm>
            <a:off x="7762843" y="165400"/>
            <a:ext cx="3785439" cy="2910709"/>
          </a:xfrm>
          <a:prstGeom prst="roundRect">
            <a:avLst/>
          </a:prstGeom>
          <a:solidFill>
            <a:schemeClr val="accent3">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41191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C16F52B-4E70-4ABE-8493-DD9CC312C235}"/>
              </a:ext>
            </a:extLst>
          </p:cNvPr>
          <p:cNvGrpSpPr/>
          <p:nvPr/>
        </p:nvGrpSpPr>
        <p:grpSpPr>
          <a:xfrm>
            <a:off x="5646235" y="32725"/>
            <a:ext cx="6490010" cy="6792550"/>
            <a:chOff x="2843560" y="0"/>
            <a:chExt cx="6490010" cy="6792550"/>
          </a:xfrm>
        </p:grpSpPr>
        <p:pic>
          <p:nvPicPr>
            <p:cNvPr id="4" name="Picture 3">
              <a:extLst>
                <a:ext uri="{FF2B5EF4-FFF2-40B4-BE49-F238E27FC236}">
                  <a16:creationId xmlns:a16="http://schemas.microsoft.com/office/drawing/2014/main" id="{D558FEA6-CD55-440A-9AC6-578A2C64CF9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843560" y="0"/>
              <a:ext cx="6490010" cy="6792550"/>
            </a:xfrm>
            <a:prstGeom prst="rect">
              <a:avLst/>
            </a:prstGeom>
          </p:spPr>
        </p:pic>
        <p:grpSp>
          <p:nvGrpSpPr>
            <p:cNvPr id="2" name="Group 1">
              <a:extLst>
                <a:ext uri="{FF2B5EF4-FFF2-40B4-BE49-F238E27FC236}">
                  <a16:creationId xmlns:a16="http://schemas.microsoft.com/office/drawing/2014/main" id="{FA0D4871-1B5E-4729-8017-51B3B836CFA1}"/>
                </a:ext>
              </a:extLst>
            </p:cNvPr>
            <p:cNvGrpSpPr/>
            <p:nvPr/>
          </p:nvGrpSpPr>
          <p:grpSpPr>
            <a:xfrm>
              <a:off x="3944716" y="1960858"/>
              <a:ext cx="4663589" cy="4316279"/>
              <a:chOff x="3944716" y="1960858"/>
              <a:chExt cx="4663589" cy="4316279"/>
            </a:xfrm>
          </p:grpSpPr>
          <p:sp>
            <p:nvSpPr>
              <p:cNvPr id="5" name="TextBox 4">
                <a:extLst>
                  <a:ext uri="{FF2B5EF4-FFF2-40B4-BE49-F238E27FC236}">
                    <a16:creationId xmlns:a16="http://schemas.microsoft.com/office/drawing/2014/main" id="{1AD2E524-F8C8-466A-BC7C-3184A726FCDA}"/>
                  </a:ext>
                </a:extLst>
              </p:cNvPr>
              <p:cNvSpPr txBox="1"/>
              <p:nvPr/>
            </p:nvSpPr>
            <p:spPr>
              <a:xfrm rot="17013601">
                <a:off x="5580829" y="3970616"/>
                <a:ext cx="1361783" cy="307777"/>
              </a:xfrm>
              <a:prstGeom prst="rect">
                <a:avLst/>
              </a:prstGeom>
              <a:noFill/>
            </p:spPr>
            <p:txBody>
              <a:bodyPr wrap="none" rtlCol="0">
                <a:spAutoFit/>
              </a:bodyPr>
              <a:lstStyle/>
              <a:p>
                <a:r>
                  <a:rPr lang="en-US" sz="1400" i="1" dirty="0"/>
                  <a:t>Chesapeake Bay</a:t>
                </a:r>
              </a:p>
            </p:txBody>
          </p:sp>
          <p:sp>
            <p:nvSpPr>
              <p:cNvPr id="6" name="TextBox 5">
                <a:extLst>
                  <a:ext uri="{FF2B5EF4-FFF2-40B4-BE49-F238E27FC236}">
                    <a16:creationId xmlns:a16="http://schemas.microsoft.com/office/drawing/2014/main" id="{47D7081D-3927-447E-A965-CF831A3792FB}"/>
                  </a:ext>
                </a:extLst>
              </p:cNvPr>
              <p:cNvSpPr txBox="1"/>
              <p:nvPr/>
            </p:nvSpPr>
            <p:spPr>
              <a:xfrm rot="1742048">
                <a:off x="4724400" y="2838450"/>
                <a:ext cx="833883" cy="261610"/>
              </a:xfrm>
              <a:prstGeom prst="rect">
                <a:avLst/>
              </a:prstGeom>
              <a:noFill/>
            </p:spPr>
            <p:txBody>
              <a:bodyPr wrap="none" rtlCol="0">
                <a:spAutoFit/>
              </a:bodyPr>
              <a:lstStyle/>
              <a:p>
                <a:r>
                  <a:rPr lang="en-US" sz="1100" dirty="0"/>
                  <a:t>Potomac R.</a:t>
                </a:r>
              </a:p>
            </p:txBody>
          </p:sp>
          <p:sp>
            <p:nvSpPr>
              <p:cNvPr id="7" name="TextBox 6">
                <a:extLst>
                  <a:ext uri="{FF2B5EF4-FFF2-40B4-BE49-F238E27FC236}">
                    <a16:creationId xmlns:a16="http://schemas.microsoft.com/office/drawing/2014/main" id="{D02216B1-607D-430B-8941-C307942F330E}"/>
                  </a:ext>
                </a:extLst>
              </p:cNvPr>
              <p:cNvSpPr txBox="1"/>
              <p:nvPr/>
            </p:nvSpPr>
            <p:spPr>
              <a:xfrm rot="2062774">
                <a:off x="4126453" y="3554359"/>
                <a:ext cx="1173719" cy="261610"/>
              </a:xfrm>
              <a:prstGeom prst="rect">
                <a:avLst/>
              </a:prstGeom>
              <a:noFill/>
            </p:spPr>
            <p:txBody>
              <a:bodyPr wrap="none" rtlCol="0">
                <a:spAutoFit/>
              </a:bodyPr>
              <a:lstStyle/>
              <a:p>
                <a:r>
                  <a:rPr lang="en-US" sz="1100" dirty="0"/>
                  <a:t>Rappahannock R.</a:t>
                </a:r>
              </a:p>
            </p:txBody>
          </p:sp>
          <p:sp>
            <p:nvSpPr>
              <p:cNvPr id="8" name="TextBox 7">
                <a:extLst>
                  <a:ext uri="{FF2B5EF4-FFF2-40B4-BE49-F238E27FC236}">
                    <a16:creationId xmlns:a16="http://schemas.microsoft.com/office/drawing/2014/main" id="{1404C026-0706-4360-9F83-9F01BBC08668}"/>
                  </a:ext>
                </a:extLst>
              </p:cNvPr>
              <p:cNvSpPr txBox="1"/>
              <p:nvPr/>
            </p:nvSpPr>
            <p:spPr>
              <a:xfrm rot="2062774">
                <a:off x="4420605" y="4758521"/>
                <a:ext cx="585417" cy="261610"/>
              </a:xfrm>
              <a:prstGeom prst="rect">
                <a:avLst/>
              </a:prstGeom>
              <a:noFill/>
            </p:spPr>
            <p:txBody>
              <a:bodyPr wrap="none" rtlCol="0">
                <a:spAutoFit/>
              </a:bodyPr>
              <a:lstStyle/>
              <a:p>
                <a:r>
                  <a:rPr lang="en-US" sz="1100" dirty="0"/>
                  <a:t>York R.</a:t>
                </a:r>
              </a:p>
            </p:txBody>
          </p:sp>
          <p:sp>
            <p:nvSpPr>
              <p:cNvPr id="9" name="TextBox 8">
                <a:extLst>
                  <a:ext uri="{FF2B5EF4-FFF2-40B4-BE49-F238E27FC236}">
                    <a16:creationId xmlns:a16="http://schemas.microsoft.com/office/drawing/2014/main" id="{93D8EDBF-B39D-46BB-BF14-0537C5DF0615}"/>
                  </a:ext>
                </a:extLst>
              </p:cNvPr>
              <p:cNvSpPr txBox="1"/>
              <p:nvPr/>
            </p:nvSpPr>
            <p:spPr>
              <a:xfrm rot="2062774">
                <a:off x="4802145" y="5701496"/>
                <a:ext cx="678391" cy="261610"/>
              </a:xfrm>
              <a:prstGeom prst="rect">
                <a:avLst/>
              </a:prstGeom>
              <a:noFill/>
            </p:spPr>
            <p:txBody>
              <a:bodyPr wrap="none" rtlCol="0">
                <a:spAutoFit/>
              </a:bodyPr>
              <a:lstStyle/>
              <a:p>
                <a:r>
                  <a:rPr lang="en-US" sz="1100" dirty="0"/>
                  <a:t>James R.</a:t>
                </a:r>
              </a:p>
            </p:txBody>
          </p:sp>
          <p:cxnSp>
            <p:nvCxnSpPr>
              <p:cNvPr id="11" name="Straight Arrow Connector 10">
                <a:extLst>
                  <a:ext uri="{FF2B5EF4-FFF2-40B4-BE49-F238E27FC236}">
                    <a16:creationId xmlns:a16="http://schemas.microsoft.com/office/drawing/2014/main" id="{21C63616-D60D-4E61-A1F3-3A53C8364AAE}"/>
                  </a:ext>
                </a:extLst>
              </p:cNvPr>
              <p:cNvCxnSpPr>
                <a:cxnSpLocks/>
              </p:cNvCxnSpPr>
              <p:nvPr/>
            </p:nvCxnSpPr>
            <p:spPr>
              <a:xfrm flipV="1">
                <a:off x="5271519" y="4616086"/>
                <a:ext cx="223627" cy="782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35A42A9B-F525-4A54-ACB9-85F12B598E06}"/>
                  </a:ext>
                </a:extLst>
              </p:cNvPr>
              <p:cNvSpPr txBox="1"/>
              <p:nvPr/>
            </p:nvSpPr>
            <p:spPr>
              <a:xfrm rot="2062774">
                <a:off x="4638084" y="4558984"/>
                <a:ext cx="957313" cy="261610"/>
              </a:xfrm>
              <a:prstGeom prst="rect">
                <a:avLst/>
              </a:prstGeom>
              <a:noFill/>
            </p:spPr>
            <p:txBody>
              <a:bodyPr wrap="none" rtlCol="0">
                <a:spAutoFit/>
              </a:bodyPr>
              <a:lstStyle/>
              <a:p>
                <a:r>
                  <a:rPr lang="en-US" sz="1100" dirty="0" err="1"/>
                  <a:t>Piankatank</a:t>
                </a:r>
                <a:r>
                  <a:rPr lang="en-US" sz="1100" dirty="0"/>
                  <a:t> R.</a:t>
                </a:r>
              </a:p>
            </p:txBody>
          </p:sp>
          <p:sp>
            <p:nvSpPr>
              <p:cNvPr id="19" name="TextBox 18">
                <a:extLst>
                  <a:ext uri="{FF2B5EF4-FFF2-40B4-BE49-F238E27FC236}">
                    <a16:creationId xmlns:a16="http://schemas.microsoft.com/office/drawing/2014/main" id="{C338EA83-1B09-4061-8507-F7C038C29A55}"/>
                  </a:ext>
                </a:extLst>
              </p:cNvPr>
              <p:cNvSpPr txBox="1"/>
              <p:nvPr/>
            </p:nvSpPr>
            <p:spPr>
              <a:xfrm>
                <a:off x="5273701" y="5042853"/>
                <a:ext cx="676788" cy="430887"/>
              </a:xfrm>
              <a:prstGeom prst="rect">
                <a:avLst/>
              </a:prstGeom>
              <a:noFill/>
            </p:spPr>
            <p:txBody>
              <a:bodyPr wrap="none" rtlCol="0">
                <a:spAutoFit/>
              </a:bodyPr>
              <a:lstStyle/>
              <a:p>
                <a:pPr algn="ctr"/>
                <a:r>
                  <a:rPr lang="en-US" sz="1100" dirty="0"/>
                  <a:t>Mobjack</a:t>
                </a:r>
              </a:p>
              <a:p>
                <a:pPr algn="ctr"/>
                <a:r>
                  <a:rPr lang="en-US" sz="1100" dirty="0"/>
                  <a:t> Bay</a:t>
                </a:r>
              </a:p>
            </p:txBody>
          </p:sp>
          <p:sp>
            <p:nvSpPr>
              <p:cNvPr id="21" name="TextBox 20">
                <a:extLst>
                  <a:ext uri="{FF2B5EF4-FFF2-40B4-BE49-F238E27FC236}">
                    <a16:creationId xmlns:a16="http://schemas.microsoft.com/office/drawing/2014/main" id="{3D5183C1-EB40-4889-B724-6C075F7A3AC5}"/>
                  </a:ext>
                </a:extLst>
              </p:cNvPr>
              <p:cNvSpPr txBox="1"/>
              <p:nvPr/>
            </p:nvSpPr>
            <p:spPr>
              <a:xfrm>
                <a:off x="7839312" y="1960858"/>
                <a:ext cx="768993" cy="523220"/>
              </a:xfrm>
              <a:prstGeom prst="rect">
                <a:avLst/>
              </a:prstGeom>
              <a:noFill/>
            </p:spPr>
            <p:txBody>
              <a:bodyPr wrap="none" rtlCol="0">
                <a:spAutoFit/>
              </a:bodyPr>
              <a:lstStyle/>
              <a:p>
                <a:pPr algn="ctr"/>
                <a:r>
                  <a:rPr lang="en-US" sz="1400" i="1" dirty="0"/>
                  <a:t>Eastern </a:t>
                </a:r>
              </a:p>
              <a:p>
                <a:pPr algn="ctr"/>
                <a:r>
                  <a:rPr lang="en-US" sz="1400" i="1" dirty="0"/>
                  <a:t>Shore</a:t>
                </a:r>
              </a:p>
            </p:txBody>
          </p:sp>
          <p:sp>
            <p:nvSpPr>
              <p:cNvPr id="22" name="Oval 21">
                <a:extLst>
                  <a:ext uri="{FF2B5EF4-FFF2-40B4-BE49-F238E27FC236}">
                    <a16:creationId xmlns:a16="http://schemas.microsoft.com/office/drawing/2014/main" id="{E1582DEB-EC56-4728-B7E8-52B1084642D0}"/>
                  </a:ext>
                </a:extLst>
              </p:cNvPr>
              <p:cNvSpPr/>
              <p:nvPr/>
            </p:nvSpPr>
            <p:spPr>
              <a:xfrm>
                <a:off x="6420632" y="5986445"/>
                <a:ext cx="276224" cy="290692"/>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1</a:t>
                </a:r>
              </a:p>
            </p:txBody>
          </p:sp>
          <p:sp>
            <p:nvSpPr>
              <p:cNvPr id="24" name="Oval 23">
                <a:extLst>
                  <a:ext uri="{FF2B5EF4-FFF2-40B4-BE49-F238E27FC236}">
                    <a16:creationId xmlns:a16="http://schemas.microsoft.com/office/drawing/2014/main" id="{CFEB9BEF-EDFC-4717-ACB6-160517757194}"/>
                  </a:ext>
                </a:extLst>
              </p:cNvPr>
              <p:cNvSpPr/>
              <p:nvPr/>
            </p:nvSpPr>
            <p:spPr>
              <a:xfrm>
                <a:off x="6096000" y="4871874"/>
                <a:ext cx="276224" cy="290692"/>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2</a:t>
                </a:r>
              </a:p>
            </p:txBody>
          </p:sp>
          <p:sp>
            <p:nvSpPr>
              <p:cNvPr id="25" name="Oval 24">
                <a:extLst>
                  <a:ext uri="{FF2B5EF4-FFF2-40B4-BE49-F238E27FC236}">
                    <a16:creationId xmlns:a16="http://schemas.microsoft.com/office/drawing/2014/main" id="{8710507E-A4C0-4A60-BD7B-30D094FF202E}"/>
                  </a:ext>
                </a:extLst>
              </p:cNvPr>
              <p:cNvSpPr/>
              <p:nvPr/>
            </p:nvSpPr>
            <p:spPr>
              <a:xfrm>
                <a:off x="4361221" y="5467103"/>
                <a:ext cx="276224" cy="290692"/>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p>
            </p:txBody>
          </p:sp>
          <p:sp>
            <p:nvSpPr>
              <p:cNvPr id="26" name="Oval 25">
                <a:extLst>
                  <a:ext uri="{FF2B5EF4-FFF2-40B4-BE49-F238E27FC236}">
                    <a16:creationId xmlns:a16="http://schemas.microsoft.com/office/drawing/2014/main" id="{FC5D2AD5-69F5-4227-AB36-F35A1C2B6C0B}"/>
                  </a:ext>
                </a:extLst>
              </p:cNvPr>
              <p:cNvSpPr/>
              <p:nvPr/>
            </p:nvSpPr>
            <p:spPr>
              <a:xfrm>
                <a:off x="5153566" y="5341982"/>
                <a:ext cx="276224" cy="290692"/>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4</a:t>
                </a:r>
              </a:p>
            </p:txBody>
          </p:sp>
          <p:sp>
            <p:nvSpPr>
              <p:cNvPr id="27" name="Oval 26">
                <a:extLst>
                  <a:ext uri="{FF2B5EF4-FFF2-40B4-BE49-F238E27FC236}">
                    <a16:creationId xmlns:a16="http://schemas.microsoft.com/office/drawing/2014/main" id="{4F6D1BB0-3160-46E5-BC4C-02521A938100}"/>
                  </a:ext>
                </a:extLst>
              </p:cNvPr>
              <p:cNvSpPr/>
              <p:nvPr/>
            </p:nvSpPr>
            <p:spPr>
              <a:xfrm>
                <a:off x="3944716" y="3204319"/>
                <a:ext cx="276224" cy="290692"/>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5</a:t>
                </a:r>
              </a:p>
            </p:txBody>
          </p:sp>
          <p:sp>
            <p:nvSpPr>
              <p:cNvPr id="29" name="TextBox 28">
                <a:extLst>
                  <a:ext uri="{FF2B5EF4-FFF2-40B4-BE49-F238E27FC236}">
                    <a16:creationId xmlns:a16="http://schemas.microsoft.com/office/drawing/2014/main" id="{C7F238E5-22F2-4234-88FA-866036BB776D}"/>
                  </a:ext>
                </a:extLst>
              </p:cNvPr>
              <p:cNvSpPr txBox="1"/>
              <p:nvPr/>
            </p:nvSpPr>
            <p:spPr>
              <a:xfrm rot="17013601">
                <a:off x="7750813" y="4497413"/>
                <a:ext cx="1250792" cy="307777"/>
              </a:xfrm>
              <a:prstGeom prst="rect">
                <a:avLst/>
              </a:prstGeom>
              <a:noFill/>
            </p:spPr>
            <p:txBody>
              <a:bodyPr wrap="none" rtlCol="0">
                <a:spAutoFit/>
              </a:bodyPr>
              <a:lstStyle/>
              <a:p>
                <a:r>
                  <a:rPr lang="en-US" sz="1400" i="1" dirty="0"/>
                  <a:t>Atlantic Ocean</a:t>
                </a:r>
              </a:p>
            </p:txBody>
          </p:sp>
        </p:grpSp>
      </p:grpSp>
      <p:sp>
        <p:nvSpPr>
          <p:cNvPr id="23" name="Title 1">
            <a:extLst>
              <a:ext uri="{FF2B5EF4-FFF2-40B4-BE49-F238E27FC236}">
                <a16:creationId xmlns:a16="http://schemas.microsoft.com/office/drawing/2014/main" id="{A58433BA-0414-4BA0-864E-F479AE63FD60}"/>
              </a:ext>
            </a:extLst>
          </p:cNvPr>
          <p:cNvSpPr txBox="1">
            <a:spLocks/>
          </p:cNvSpPr>
          <p:nvPr/>
        </p:nvSpPr>
        <p:spPr>
          <a:xfrm>
            <a:off x="303552" y="162807"/>
            <a:ext cx="5017748" cy="72769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Activity</a:t>
            </a:r>
          </a:p>
        </p:txBody>
      </p:sp>
      <p:sp>
        <p:nvSpPr>
          <p:cNvPr id="12" name="TextBox 11">
            <a:extLst>
              <a:ext uri="{FF2B5EF4-FFF2-40B4-BE49-F238E27FC236}">
                <a16:creationId xmlns:a16="http://schemas.microsoft.com/office/drawing/2014/main" id="{87911C8D-B6FC-4946-965C-DE37F98AEF32}"/>
              </a:ext>
            </a:extLst>
          </p:cNvPr>
          <p:cNvSpPr txBox="1"/>
          <p:nvPr/>
        </p:nvSpPr>
        <p:spPr>
          <a:xfrm>
            <a:off x="303552" y="2531813"/>
            <a:ext cx="5206173" cy="2800767"/>
          </a:xfrm>
          <a:prstGeom prst="rect">
            <a:avLst/>
          </a:prstGeom>
          <a:noFill/>
        </p:spPr>
        <p:txBody>
          <a:bodyPr wrap="square" rtlCol="0">
            <a:spAutoFit/>
          </a:bodyPr>
          <a:lstStyle/>
          <a:p>
            <a:r>
              <a:rPr lang="en-US" sz="2200" b="1" u="sng" dirty="0">
                <a:solidFill>
                  <a:schemeClr val="accent1"/>
                </a:solidFill>
              </a:rPr>
              <a:t>Your task:</a:t>
            </a:r>
          </a:p>
          <a:p>
            <a:r>
              <a:rPr lang="en-US" sz="2200" dirty="0"/>
              <a:t>It’s summer, and your class is going to collect survey data for the next fish census of Chesapeake Bay!</a:t>
            </a:r>
          </a:p>
          <a:p>
            <a:endParaRPr lang="en-US" sz="2200" dirty="0"/>
          </a:p>
          <a:p>
            <a:r>
              <a:rPr lang="en-US" sz="2200" dirty="0"/>
              <a:t>In groups, you will work as a crew of scientists to identify, sort, and count the fish you caught in your trawl net.</a:t>
            </a:r>
          </a:p>
        </p:txBody>
      </p:sp>
      <p:sp>
        <p:nvSpPr>
          <p:cNvPr id="13" name="TextBox 12">
            <a:extLst>
              <a:ext uri="{FF2B5EF4-FFF2-40B4-BE49-F238E27FC236}">
                <a16:creationId xmlns:a16="http://schemas.microsoft.com/office/drawing/2014/main" id="{B4E8EB89-7A9F-4A5F-82C3-875F92F158C9}"/>
              </a:ext>
            </a:extLst>
          </p:cNvPr>
          <p:cNvSpPr txBox="1"/>
          <p:nvPr/>
        </p:nvSpPr>
        <p:spPr>
          <a:xfrm>
            <a:off x="303552" y="890502"/>
            <a:ext cx="5012654" cy="1107996"/>
          </a:xfrm>
          <a:prstGeom prst="rect">
            <a:avLst/>
          </a:prstGeom>
          <a:noFill/>
        </p:spPr>
        <p:txBody>
          <a:bodyPr wrap="none" rtlCol="0">
            <a:spAutoFit/>
          </a:bodyPr>
          <a:lstStyle/>
          <a:p>
            <a:r>
              <a:rPr lang="en-US" sz="2200" b="1" u="sng" dirty="0">
                <a:solidFill>
                  <a:schemeClr val="accent1"/>
                </a:solidFill>
              </a:rPr>
              <a:t>We need to know: </a:t>
            </a:r>
          </a:p>
          <a:p>
            <a:r>
              <a:rPr lang="en-US" sz="2200" dirty="0"/>
              <a:t>Where do different fish species live?</a:t>
            </a:r>
          </a:p>
          <a:p>
            <a:r>
              <a:rPr lang="en-US" sz="2200" dirty="0"/>
              <a:t>How many fishes are in different habitats?</a:t>
            </a:r>
          </a:p>
        </p:txBody>
      </p:sp>
    </p:spTree>
    <p:extLst>
      <p:ext uri="{BB962C8B-B14F-4D97-AF65-F5344CB8AC3E}">
        <p14:creationId xmlns:p14="http://schemas.microsoft.com/office/powerpoint/2010/main" val="2007113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C5139-5386-4D2F-ADD7-69289CCEFE7C}"/>
              </a:ext>
            </a:extLst>
          </p:cNvPr>
          <p:cNvSpPr>
            <a:spLocks noGrp="1"/>
          </p:cNvSpPr>
          <p:nvPr>
            <p:ph type="title"/>
          </p:nvPr>
        </p:nvSpPr>
        <p:spPr/>
        <p:txBody>
          <a:bodyPr/>
          <a:lstStyle/>
          <a:p>
            <a:pPr algn="ctr"/>
            <a:r>
              <a:rPr lang="en-US" dirty="0"/>
              <a:t>Pre-Survey Questions</a:t>
            </a:r>
          </a:p>
        </p:txBody>
      </p:sp>
      <p:sp>
        <p:nvSpPr>
          <p:cNvPr id="3" name="Content Placeholder 2">
            <a:extLst>
              <a:ext uri="{FF2B5EF4-FFF2-40B4-BE49-F238E27FC236}">
                <a16:creationId xmlns:a16="http://schemas.microsoft.com/office/drawing/2014/main" id="{0CD3E0AD-06C9-4522-B5AD-7A3A3DB26D8C}"/>
              </a:ext>
            </a:extLst>
          </p:cNvPr>
          <p:cNvSpPr>
            <a:spLocks noGrp="1"/>
          </p:cNvSpPr>
          <p:nvPr>
            <p:ph idx="1"/>
          </p:nvPr>
        </p:nvSpPr>
        <p:spPr>
          <a:xfrm>
            <a:off x="838200" y="1799871"/>
            <a:ext cx="10515600" cy="4351338"/>
          </a:xfrm>
        </p:spPr>
        <p:txBody>
          <a:bodyPr/>
          <a:lstStyle/>
          <a:p>
            <a:pPr marL="0" marR="0" indent="0" algn="ctr">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Is your sample site in the mainstem of the Bay or one of its tributaries? Do you think the habitats at this site will be mostly fresh or salt water?</a:t>
            </a:r>
          </a:p>
          <a:p>
            <a:pPr marL="0" marR="0" indent="0" algn="ctr">
              <a:lnSpc>
                <a:spcPct val="107000"/>
              </a:lnSpc>
              <a:spcBef>
                <a:spcPts val="0"/>
              </a:spcBef>
              <a:spcAft>
                <a:spcPts val="800"/>
              </a:spcAft>
              <a:buNone/>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Develop a hypothesis for which fish species you think you will catch the most of at this site. What evidence supports your hypothesis?</a:t>
            </a:r>
          </a:p>
          <a:p>
            <a:pPr marL="0" marR="0" indent="0" algn="ctr">
              <a:lnSpc>
                <a:spcPct val="107000"/>
              </a:lnSpc>
              <a:spcBef>
                <a:spcPts val="0"/>
              </a:spcBef>
              <a:spcAft>
                <a:spcPts val="800"/>
              </a:spcAft>
              <a:buNone/>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Are there any species you do not expect to find at this site? Why or why not?</a:t>
            </a:r>
            <a:endParaRPr lang="en-US" dirty="0"/>
          </a:p>
        </p:txBody>
      </p:sp>
    </p:spTree>
    <p:extLst>
      <p:ext uri="{BB962C8B-B14F-4D97-AF65-F5344CB8AC3E}">
        <p14:creationId xmlns:p14="http://schemas.microsoft.com/office/powerpoint/2010/main" val="1586720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C5139-5386-4D2F-ADD7-69289CCEFE7C}"/>
              </a:ext>
            </a:extLst>
          </p:cNvPr>
          <p:cNvSpPr>
            <a:spLocks noGrp="1"/>
          </p:cNvSpPr>
          <p:nvPr>
            <p:ph type="title"/>
          </p:nvPr>
        </p:nvSpPr>
        <p:spPr/>
        <p:txBody>
          <a:bodyPr/>
          <a:lstStyle/>
          <a:p>
            <a:pPr algn="ctr"/>
            <a:r>
              <a:rPr lang="en-US" dirty="0"/>
              <a:t>What did you catch?</a:t>
            </a:r>
          </a:p>
        </p:txBody>
      </p:sp>
      <p:sp>
        <p:nvSpPr>
          <p:cNvPr id="3" name="Content Placeholder 2">
            <a:extLst>
              <a:ext uri="{FF2B5EF4-FFF2-40B4-BE49-F238E27FC236}">
                <a16:creationId xmlns:a16="http://schemas.microsoft.com/office/drawing/2014/main" id="{0CD3E0AD-06C9-4522-B5AD-7A3A3DB26D8C}"/>
              </a:ext>
            </a:extLst>
          </p:cNvPr>
          <p:cNvSpPr>
            <a:spLocks noGrp="1"/>
          </p:cNvSpPr>
          <p:nvPr>
            <p:ph idx="1"/>
          </p:nvPr>
        </p:nvSpPr>
        <p:spPr>
          <a:xfrm>
            <a:off x="838200" y="1799871"/>
            <a:ext cx="10515600" cy="4351338"/>
          </a:xfrm>
        </p:spPr>
        <p:txBody>
          <a:bodyPr/>
          <a:lstStyle/>
          <a:p>
            <a:pPr marL="0" marR="0" indent="0" algn="ctr">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What fishes did you catch at your site, and how many? Which species is most abundant? Least abundant?</a:t>
            </a:r>
          </a:p>
          <a:p>
            <a:pPr marL="0" marR="0" indent="0" algn="ctr">
              <a:lnSpc>
                <a:spcPct val="107000"/>
              </a:lnSpc>
              <a:spcBef>
                <a:spcPts val="0"/>
              </a:spcBef>
              <a:spcAft>
                <a:spcPts val="800"/>
              </a:spcAft>
              <a:buNone/>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How does your site compare to the other sites around the Bay? </a:t>
            </a:r>
            <a:r>
              <a:rPr lang="en-US" dirty="0">
                <a:latin typeface="Calibri" panose="020F0502020204030204" pitchFamily="34" charset="0"/>
                <a:ea typeface="Calibri" panose="020F0502020204030204" pitchFamily="34" charset="0"/>
                <a:cs typeface="Times New Roman" panose="02020603050405020304" pitchFamily="18" charset="0"/>
              </a:rPr>
              <a:t>Did you catch more or less species, or more or less fish overall?</a:t>
            </a:r>
            <a:r>
              <a:rPr lang="en-US" dirty="0">
                <a:effectLst/>
                <a:latin typeface="Calibri" panose="020F0502020204030204" pitchFamily="34" charset="0"/>
                <a:ea typeface="Calibri" panose="020F0502020204030204" pitchFamily="34" charset="0"/>
                <a:cs typeface="Times New Roman" panose="02020603050405020304" pitchFamily="18" charset="0"/>
              </a:rPr>
              <a:t> </a:t>
            </a:r>
          </a:p>
          <a:p>
            <a:pPr marL="0" marR="0" indent="0" algn="ctr">
              <a:lnSpc>
                <a:spcPct val="107000"/>
              </a:lnSpc>
              <a:spcBef>
                <a:spcPts val="0"/>
              </a:spcBef>
              <a:spcAft>
                <a:spcPts val="800"/>
              </a:spcAft>
              <a:buNone/>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Do you think this survey was an accurate estimate of all the fish in Chesapeake Bay? Why or why not?</a:t>
            </a:r>
          </a:p>
          <a:p>
            <a:endParaRPr lang="en-US" dirty="0"/>
          </a:p>
        </p:txBody>
      </p:sp>
    </p:spTree>
    <p:extLst>
      <p:ext uri="{BB962C8B-B14F-4D97-AF65-F5344CB8AC3E}">
        <p14:creationId xmlns:p14="http://schemas.microsoft.com/office/powerpoint/2010/main" val="1468653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84A3974-9D67-40D8-B1B1-B8CABAB8F02B}"/>
              </a:ext>
            </a:extLst>
          </p:cNvPr>
          <p:cNvSpPr>
            <a:spLocks noGrp="1"/>
          </p:cNvSpPr>
          <p:nvPr>
            <p:ph type="title"/>
          </p:nvPr>
        </p:nvSpPr>
        <p:spPr>
          <a:xfrm>
            <a:off x="838200" y="107617"/>
            <a:ext cx="10515600" cy="931566"/>
          </a:xfrm>
        </p:spPr>
        <p:txBody>
          <a:bodyPr/>
          <a:lstStyle/>
          <a:p>
            <a:pPr algn="ctr"/>
            <a:r>
              <a:rPr lang="en-US" dirty="0"/>
              <a:t>What are these data used for?</a:t>
            </a:r>
          </a:p>
        </p:txBody>
      </p:sp>
      <p:sp>
        <p:nvSpPr>
          <p:cNvPr id="5" name="Content Placeholder 4">
            <a:extLst>
              <a:ext uri="{FF2B5EF4-FFF2-40B4-BE49-F238E27FC236}">
                <a16:creationId xmlns:a16="http://schemas.microsoft.com/office/drawing/2014/main" id="{58468196-A2AC-4A14-8078-D0C3F2D09FE0}"/>
              </a:ext>
            </a:extLst>
          </p:cNvPr>
          <p:cNvSpPr>
            <a:spLocks noGrp="1"/>
          </p:cNvSpPr>
          <p:nvPr>
            <p:ph idx="1"/>
          </p:nvPr>
        </p:nvSpPr>
        <p:spPr>
          <a:xfrm>
            <a:off x="6487332" y="2624307"/>
            <a:ext cx="5704668" cy="4012524"/>
          </a:xfrm>
        </p:spPr>
        <p:txBody>
          <a:bodyPr>
            <a:normAutofit fontScale="92500" lnSpcReduction="10000"/>
          </a:bodyPr>
          <a:lstStyle/>
          <a:p>
            <a:pPr marL="0" indent="0">
              <a:buNone/>
            </a:pPr>
            <a:r>
              <a:rPr lang="en-US" sz="2400" b="1" u="sng" dirty="0">
                <a:solidFill>
                  <a:schemeClr val="accent1"/>
                </a:solidFill>
              </a:rPr>
              <a:t>We need to know: </a:t>
            </a:r>
          </a:p>
          <a:p>
            <a:pPr marL="0" indent="0">
              <a:buNone/>
            </a:pPr>
            <a:r>
              <a:rPr lang="en-US" sz="2400" dirty="0"/>
              <a:t>For each of our species, is the abundance increasing or decreasing?</a:t>
            </a:r>
            <a:endParaRPr lang="en-US" altLang="en-US" sz="2400" b="1" dirty="0"/>
          </a:p>
          <a:p>
            <a:pPr marL="0" indent="0">
              <a:buNone/>
            </a:pPr>
            <a:endParaRPr lang="en-US" sz="2400" dirty="0"/>
          </a:p>
          <a:p>
            <a:pPr marL="0" indent="0">
              <a:buNone/>
            </a:pPr>
            <a:r>
              <a:rPr lang="en-US" sz="2400" b="1" u="sng" dirty="0">
                <a:solidFill>
                  <a:schemeClr val="accent1"/>
                </a:solidFill>
              </a:rPr>
              <a:t>Your task:</a:t>
            </a:r>
          </a:p>
          <a:p>
            <a:pPr marL="0" indent="0">
              <a:buNone/>
            </a:pPr>
            <a:r>
              <a:rPr lang="en-US" sz="2400" dirty="0"/>
              <a:t>You will summarize the data you just collected for this “year” and conclude how the population is changing.</a:t>
            </a:r>
          </a:p>
          <a:p>
            <a:pPr marL="0" indent="0">
              <a:buNone/>
            </a:pPr>
            <a:r>
              <a:rPr lang="en-US" sz="2400" dirty="0"/>
              <a:t>For some species, </a:t>
            </a:r>
            <a:r>
              <a:rPr lang="en-US" altLang="en-US" sz="2400" dirty="0"/>
              <a:t>we want to make sure populations are healthy enough to fish from in the future. </a:t>
            </a:r>
          </a:p>
        </p:txBody>
      </p:sp>
      <p:sp>
        <p:nvSpPr>
          <p:cNvPr id="12" name="TextBox 11">
            <a:extLst>
              <a:ext uri="{FF2B5EF4-FFF2-40B4-BE49-F238E27FC236}">
                <a16:creationId xmlns:a16="http://schemas.microsoft.com/office/drawing/2014/main" id="{1D7BD001-D7F6-4061-9DEF-EF00315CE059}"/>
              </a:ext>
            </a:extLst>
          </p:cNvPr>
          <p:cNvSpPr txBox="1"/>
          <p:nvPr/>
        </p:nvSpPr>
        <p:spPr>
          <a:xfrm>
            <a:off x="-1" y="6636831"/>
            <a:ext cx="3821373" cy="246221"/>
          </a:xfrm>
          <a:prstGeom prst="rect">
            <a:avLst/>
          </a:prstGeom>
          <a:noFill/>
        </p:spPr>
        <p:txBody>
          <a:bodyPr wrap="square" rtlCol="0">
            <a:spAutoFit/>
          </a:bodyPr>
          <a:lstStyle/>
          <a:p>
            <a:r>
              <a:rPr lang="en-US" sz="1000" dirty="0"/>
              <a:t>Photo Credits: VIMS Juvenile Fish Trawl Survey, UMCES IAN</a:t>
            </a:r>
          </a:p>
        </p:txBody>
      </p:sp>
      <p:grpSp>
        <p:nvGrpSpPr>
          <p:cNvPr id="10" name="Group 9">
            <a:extLst>
              <a:ext uri="{FF2B5EF4-FFF2-40B4-BE49-F238E27FC236}">
                <a16:creationId xmlns:a16="http://schemas.microsoft.com/office/drawing/2014/main" id="{56B438F8-5D2E-451E-83AC-4C5507934C18}"/>
              </a:ext>
            </a:extLst>
          </p:cNvPr>
          <p:cNvGrpSpPr/>
          <p:nvPr/>
        </p:nvGrpSpPr>
        <p:grpSpPr>
          <a:xfrm>
            <a:off x="-1" y="2373300"/>
            <a:ext cx="6568430" cy="4267454"/>
            <a:chOff x="185441" y="1577532"/>
            <a:chExt cx="6568430" cy="4267454"/>
          </a:xfrm>
        </p:grpSpPr>
        <p:pic>
          <p:nvPicPr>
            <p:cNvPr id="3" name="Picture 2">
              <a:extLst>
                <a:ext uri="{FF2B5EF4-FFF2-40B4-BE49-F238E27FC236}">
                  <a16:creationId xmlns:a16="http://schemas.microsoft.com/office/drawing/2014/main" id="{C11E00AB-4F5E-4024-825F-DB4B498D104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3163"/>
            <a:stretch/>
          </p:blipFill>
          <p:spPr>
            <a:xfrm>
              <a:off x="505691" y="1577532"/>
              <a:ext cx="6248180" cy="4267454"/>
            </a:xfrm>
            <a:prstGeom prst="rect">
              <a:avLst/>
            </a:prstGeom>
          </p:spPr>
        </p:pic>
        <p:sp>
          <p:nvSpPr>
            <p:cNvPr id="6" name="TextBox 5">
              <a:extLst>
                <a:ext uri="{FF2B5EF4-FFF2-40B4-BE49-F238E27FC236}">
                  <a16:creationId xmlns:a16="http://schemas.microsoft.com/office/drawing/2014/main" id="{7D149A17-6360-4260-BE3C-FB942DA52A30}"/>
                </a:ext>
              </a:extLst>
            </p:cNvPr>
            <p:cNvSpPr txBox="1"/>
            <p:nvPr/>
          </p:nvSpPr>
          <p:spPr>
            <a:xfrm rot="16200000">
              <a:off x="-466821" y="3398292"/>
              <a:ext cx="1673856" cy="369332"/>
            </a:xfrm>
            <a:prstGeom prst="rect">
              <a:avLst/>
            </a:prstGeom>
            <a:noFill/>
          </p:spPr>
          <p:txBody>
            <a:bodyPr wrap="none" rtlCol="0">
              <a:spAutoFit/>
            </a:bodyPr>
            <a:lstStyle/>
            <a:p>
              <a:r>
                <a:rPr lang="en-US" dirty="0"/>
                <a:t>Fish Abundance</a:t>
              </a:r>
            </a:p>
          </p:txBody>
        </p:sp>
        <p:pic>
          <p:nvPicPr>
            <p:cNvPr id="14" name="Picture 13">
              <a:extLst>
                <a:ext uri="{FF2B5EF4-FFF2-40B4-BE49-F238E27FC236}">
                  <a16:creationId xmlns:a16="http://schemas.microsoft.com/office/drawing/2014/main" id="{D0CBB460-9D94-465C-8A33-B0AC32F8332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80455" y="1828539"/>
              <a:ext cx="1678072" cy="917491"/>
            </a:xfrm>
            <a:prstGeom prst="rect">
              <a:avLst/>
            </a:prstGeom>
          </p:spPr>
        </p:pic>
        <p:sp>
          <p:nvSpPr>
            <p:cNvPr id="9" name="Rectangle 8">
              <a:extLst>
                <a:ext uri="{FF2B5EF4-FFF2-40B4-BE49-F238E27FC236}">
                  <a16:creationId xmlns:a16="http://schemas.microsoft.com/office/drawing/2014/main" id="{4628176F-E4DD-47D6-9DB8-C0A0DD4FDDD0}"/>
                </a:ext>
              </a:extLst>
            </p:cNvPr>
            <p:cNvSpPr/>
            <p:nvPr/>
          </p:nvSpPr>
          <p:spPr>
            <a:xfrm>
              <a:off x="513829" y="2156347"/>
              <a:ext cx="205399" cy="31650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Box 10">
            <a:extLst>
              <a:ext uri="{FF2B5EF4-FFF2-40B4-BE49-F238E27FC236}">
                <a16:creationId xmlns:a16="http://schemas.microsoft.com/office/drawing/2014/main" id="{B3744A33-6EC1-43AE-B9FF-A4854A5C2558}"/>
              </a:ext>
            </a:extLst>
          </p:cNvPr>
          <p:cNvSpPr txBox="1"/>
          <p:nvPr/>
        </p:nvSpPr>
        <p:spPr>
          <a:xfrm>
            <a:off x="581473" y="957592"/>
            <a:ext cx="11183226" cy="1446550"/>
          </a:xfrm>
          <a:prstGeom prst="rect">
            <a:avLst/>
          </a:prstGeom>
          <a:noFill/>
          <a:ln>
            <a:solidFill>
              <a:schemeClr val="tx1"/>
            </a:solidFill>
          </a:ln>
        </p:spPr>
        <p:txBody>
          <a:bodyPr wrap="square">
            <a:spAutoFit/>
          </a:bodyPr>
          <a:lstStyle/>
          <a:p>
            <a:pPr marL="0" indent="0" algn="ctr">
              <a:buNone/>
            </a:pPr>
            <a:r>
              <a:rPr lang="en-US" sz="2200" dirty="0"/>
              <a:t>Fish populations change over time. Survey data can provide an estimate of how many fish of a species are present in the Bay that year. This is called an </a:t>
            </a:r>
            <a:r>
              <a:rPr lang="en-US" sz="2200" b="1" u="sng" dirty="0"/>
              <a:t>Index of Abundance</a:t>
            </a:r>
            <a:r>
              <a:rPr lang="en-US" sz="2200" dirty="0"/>
              <a:t>.</a:t>
            </a:r>
          </a:p>
          <a:p>
            <a:pPr marL="0" indent="0" algn="ctr">
              <a:buNone/>
            </a:pPr>
            <a:endParaRPr lang="en-US" sz="2200" dirty="0"/>
          </a:p>
          <a:p>
            <a:pPr marL="0" indent="0" algn="ctr">
              <a:buNone/>
            </a:pPr>
            <a:r>
              <a:rPr lang="en-US" sz="2200" dirty="0"/>
              <a:t>This provides scientists with important knowledge on the health of the Bay’s ecosystems.</a:t>
            </a:r>
          </a:p>
        </p:txBody>
      </p:sp>
    </p:spTree>
  </p:cSld>
  <p:clrMapOvr>
    <a:masterClrMapping/>
  </p:clrMapOvr>
  <mc:AlternateContent xmlns:mc="http://schemas.openxmlformats.org/markup-compatibility/2006" xmlns:p14="http://schemas.microsoft.com/office/powerpoint/2010/main">
    <mc:Choice Requires="p14">
      <p:transition p14:dur="0" advTm="6000"/>
    </mc:Choice>
    <mc:Fallback xmlns="">
      <p:transition advTm="6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3827C-5EC9-4C88-945C-AFF47ACE1FF1}"/>
              </a:ext>
            </a:extLst>
          </p:cNvPr>
          <p:cNvSpPr>
            <a:spLocks noGrp="1"/>
          </p:cNvSpPr>
          <p:nvPr>
            <p:ph type="title"/>
          </p:nvPr>
        </p:nvSpPr>
        <p:spPr>
          <a:xfrm>
            <a:off x="838200" y="365125"/>
            <a:ext cx="10515600" cy="830655"/>
          </a:xfrm>
        </p:spPr>
        <p:txBody>
          <a:bodyPr/>
          <a:lstStyle/>
          <a:p>
            <a:pPr algn="ctr"/>
            <a:r>
              <a:rPr lang="en-US" dirty="0"/>
              <a:t>How is your population changing over time?</a:t>
            </a:r>
          </a:p>
        </p:txBody>
      </p:sp>
      <p:sp>
        <p:nvSpPr>
          <p:cNvPr id="3" name="Content Placeholder 2">
            <a:extLst>
              <a:ext uri="{FF2B5EF4-FFF2-40B4-BE49-F238E27FC236}">
                <a16:creationId xmlns:a16="http://schemas.microsoft.com/office/drawing/2014/main" id="{3FDF9C98-D6C6-41ED-B933-2771D65B0FE2}"/>
              </a:ext>
            </a:extLst>
          </p:cNvPr>
          <p:cNvSpPr>
            <a:spLocks noGrp="1"/>
          </p:cNvSpPr>
          <p:nvPr>
            <p:ph idx="1"/>
          </p:nvPr>
        </p:nvSpPr>
        <p:spPr>
          <a:xfrm>
            <a:off x="838200" y="1258847"/>
            <a:ext cx="10515600" cy="4918116"/>
          </a:xfrm>
        </p:spPr>
        <p:txBody>
          <a:bodyPr>
            <a:normAutofit/>
          </a:bodyPr>
          <a:lstStyle/>
          <a:p>
            <a:pPr marL="0" indent="0" algn="ctr">
              <a:buNone/>
            </a:pPr>
            <a:r>
              <a:rPr lang="en-US" dirty="0">
                <a:effectLst/>
                <a:latin typeface="Calibri" panose="020F0502020204030204" pitchFamily="34" charset="0"/>
                <a:ea typeface="Calibri" panose="020F0502020204030204" pitchFamily="34" charset="0"/>
                <a:cs typeface="Times New Roman" panose="02020603050405020304" pitchFamily="18" charset="0"/>
              </a:rPr>
              <a:t>Compared to last year (Year 5), does your species population appear to increase, decrease, or stay about the same? </a:t>
            </a:r>
          </a:p>
          <a:p>
            <a:pPr marL="0" indent="0" algn="ctr">
              <a:buNone/>
            </a:pPr>
            <a:r>
              <a:rPr lang="en-US" dirty="0">
                <a:effectLst/>
                <a:latin typeface="Calibri" panose="020F0502020204030204" pitchFamily="34" charset="0"/>
                <a:ea typeface="Calibri" panose="020F0502020204030204" pitchFamily="34" charset="0"/>
                <a:cs typeface="Times New Roman" panose="02020603050405020304" pitchFamily="18" charset="0"/>
              </a:rPr>
              <a:t>Over the past six years, what is the population doing?</a:t>
            </a:r>
            <a:endParaRPr lang="en-US" dirty="0"/>
          </a:p>
        </p:txBody>
      </p:sp>
      <p:pic>
        <p:nvPicPr>
          <p:cNvPr id="4" name="Picture 3">
            <a:extLst>
              <a:ext uri="{FF2B5EF4-FFF2-40B4-BE49-F238E27FC236}">
                <a16:creationId xmlns:a16="http://schemas.microsoft.com/office/drawing/2014/main" id="{20DD7C8B-6DDB-492E-A89A-EE931957629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14856" y="2758809"/>
            <a:ext cx="1365237" cy="767285"/>
          </a:xfrm>
          <a:prstGeom prst="rect">
            <a:avLst/>
          </a:prstGeom>
        </p:spPr>
      </p:pic>
      <p:pic>
        <p:nvPicPr>
          <p:cNvPr id="6" name="Picture 5">
            <a:extLst>
              <a:ext uri="{FF2B5EF4-FFF2-40B4-BE49-F238E27FC236}">
                <a16:creationId xmlns:a16="http://schemas.microsoft.com/office/drawing/2014/main" id="{20793987-6A94-46F7-A971-A3934C33CDD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1017993">
            <a:off x="422654" y="2834420"/>
            <a:ext cx="1425866" cy="471618"/>
          </a:xfrm>
          <a:prstGeom prst="rect">
            <a:avLst/>
          </a:prstGeom>
        </p:spPr>
      </p:pic>
      <p:sp>
        <p:nvSpPr>
          <p:cNvPr id="10" name="Rectangle: Rounded Corners 9">
            <a:extLst>
              <a:ext uri="{FF2B5EF4-FFF2-40B4-BE49-F238E27FC236}">
                <a16:creationId xmlns:a16="http://schemas.microsoft.com/office/drawing/2014/main" id="{42D65DFB-2B3D-45CF-9AF0-AC35EC408B52}"/>
              </a:ext>
            </a:extLst>
          </p:cNvPr>
          <p:cNvSpPr/>
          <p:nvPr/>
        </p:nvSpPr>
        <p:spPr>
          <a:xfrm>
            <a:off x="1501546" y="3166825"/>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Bay Anchovy</a:t>
            </a:r>
          </a:p>
        </p:txBody>
      </p:sp>
      <p:sp>
        <p:nvSpPr>
          <p:cNvPr id="12" name="Rectangle: Rounded Corners 11">
            <a:extLst>
              <a:ext uri="{FF2B5EF4-FFF2-40B4-BE49-F238E27FC236}">
                <a16:creationId xmlns:a16="http://schemas.microsoft.com/office/drawing/2014/main" id="{3DB554BF-CAD9-4060-BCAB-23DDB8639777}"/>
              </a:ext>
            </a:extLst>
          </p:cNvPr>
          <p:cNvSpPr/>
          <p:nvPr/>
        </p:nvSpPr>
        <p:spPr>
          <a:xfrm>
            <a:off x="8180093" y="3161484"/>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Spot</a:t>
            </a:r>
          </a:p>
        </p:txBody>
      </p:sp>
      <p:pic>
        <p:nvPicPr>
          <p:cNvPr id="15" name="Picture 14">
            <a:extLst>
              <a:ext uri="{FF2B5EF4-FFF2-40B4-BE49-F238E27FC236}">
                <a16:creationId xmlns:a16="http://schemas.microsoft.com/office/drawing/2014/main" id="{F48EBB16-CE2B-45A4-9C08-C830D98F157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2703" y="3742488"/>
            <a:ext cx="3980597" cy="2893505"/>
          </a:xfrm>
          <a:prstGeom prst="rect">
            <a:avLst/>
          </a:prstGeom>
        </p:spPr>
      </p:pic>
      <p:pic>
        <p:nvPicPr>
          <p:cNvPr id="16" name="Picture 15">
            <a:extLst>
              <a:ext uri="{FF2B5EF4-FFF2-40B4-BE49-F238E27FC236}">
                <a16:creationId xmlns:a16="http://schemas.microsoft.com/office/drawing/2014/main" id="{25FB739E-325B-469C-B5E5-1AD5988F2AC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267693" y="3696516"/>
            <a:ext cx="3980597" cy="2985448"/>
          </a:xfrm>
          <a:prstGeom prst="rect">
            <a:avLst/>
          </a:prstGeom>
        </p:spPr>
      </p:pic>
      <p:sp>
        <p:nvSpPr>
          <p:cNvPr id="17" name="TextBox 16">
            <a:extLst>
              <a:ext uri="{FF2B5EF4-FFF2-40B4-BE49-F238E27FC236}">
                <a16:creationId xmlns:a16="http://schemas.microsoft.com/office/drawing/2014/main" id="{97E936CE-163B-4D0D-B641-A4A7AF682A43}"/>
              </a:ext>
            </a:extLst>
          </p:cNvPr>
          <p:cNvSpPr txBox="1"/>
          <p:nvPr/>
        </p:nvSpPr>
        <p:spPr>
          <a:xfrm>
            <a:off x="9624617" y="6660349"/>
            <a:ext cx="2781198" cy="246221"/>
          </a:xfrm>
          <a:prstGeom prst="rect">
            <a:avLst/>
          </a:prstGeom>
          <a:noFill/>
        </p:spPr>
        <p:txBody>
          <a:bodyPr wrap="square" rtlCol="0">
            <a:spAutoFit/>
          </a:bodyPr>
          <a:lstStyle/>
          <a:p>
            <a:r>
              <a:rPr lang="en-US" sz="1000" dirty="0"/>
              <a:t>Photo Credits: VIMS Juvenile Fish Trawl Survey</a:t>
            </a:r>
          </a:p>
        </p:txBody>
      </p:sp>
    </p:spTree>
    <p:extLst>
      <p:ext uri="{BB962C8B-B14F-4D97-AF65-F5344CB8AC3E}">
        <p14:creationId xmlns:p14="http://schemas.microsoft.com/office/powerpoint/2010/main" val="2353467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071D3F4-40D9-412D-AEE8-17D5438F668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791" y="3969639"/>
            <a:ext cx="3203533" cy="2402650"/>
          </a:xfrm>
          <a:prstGeom prst="rect">
            <a:avLst/>
          </a:prstGeom>
        </p:spPr>
      </p:pic>
      <p:pic>
        <p:nvPicPr>
          <p:cNvPr id="5" name="Picture 4" descr="A close up of a fish&#10;&#10;Description automatically generated">
            <a:extLst>
              <a:ext uri="{FF2B5EF4-FFF2-40B4-BE49-F238E27FC236}">
                <a16:creationId xmlns:a16="http://schemas.microsoft.com/office/drawing/2014/main" id="{4981D487-649F-46BA-A73F-FEFAEA87EF5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3787" y="3429000"/>
            <a:ext cx="2339744" cy="3138615"/>
          </a:xfrm>
          <a:prstGeom prst="rect">
            <a:avLst/>
          </a:prstGeom>
        </p:spPr>
      </p:pic>
      <p:pic>
        <p:nvPicPr>
          <p:cNvPr id="6" name="Picture 5">
            <a:extLst>
              <a:ext uri="{FF2B5EF4-FFF2-40B4-BE49-F238E27FC236}">
                <a16:creationId xmlns:a16="http://schemas.microsoft.com/office/drawing/2014/main" id="{1AEC827E-1426-430F-9B08-791F1F7824C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02083" y="5532159"/>
            <a:ext cx="1678072" cy="917491"/>
          </a:xfrm>
          <a:prstGeom prst="rect">
            <a:avLst/>
          </a:prstGeom>
        </p:spPr>
      </p:pic>
      <p:pic>
        <p:nvPicPr>
          <p:cNvPr id="7" name="Picture 6">
            <a:extLst>
              <a:ext uri="{FF2B5EF4-FFF2-40B4-BE49-F238E27FC236}">
                <a16:creationId xmlns:a16="http://schemas.microsoft.com/office/drawing/2014/main" id="{792A84A2-8991-4222-8D89-E1A3C25D09A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486713" y="2642132"/>
            <a:ext cx="1867801" cy="830655"/>
          </a:xfrm>
          <a:prstGeom prst="rect">
            <a:avLst/>
          </a:prstGeom>
        </p:spPr>
      </p:pic>
      <p:pic>
        <p:nvPicPr>
          <p:cNvPr id="8" name="Picture 7">
            <a:extLst>
              <a:ext uri="{FF2B5EF4-FFF2-40B4-BE49-F238E27FC236}">
                <a16:creationId xmlns:a16="http://schemas.microsoft.com/office/drawing/2014/main" id="{D7CD0A86-B082-4E2F-AA80-5133E4B97BE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88791" y="2756161"/>
            <a:ext cx="1596174" cy="542991"/>
          </a:xfrm>
          <a:prstGeom prst="rect">
            <a:avLst/>
          </a:prstGeom>
        </p:spPr>
      </p:pic>
      <p:sp>
        <p:nvSpPr>
          <p:cNvPr id="9" name="Rectangle: Rounded Corners 8">
            <a:extLst>
              <a:ext uri="{FF2B5EF4-FFF2-40B4-BE49-F238E27FC236}">
                <a16:creationId xmlns:a16="http://schemas.microsoft.com/office/drawing/2014/main" id="{433C7FDD-8109-4BF5-B6F0-D0887181E4EC}"/>
              </a:ext>
            </a:extLst>
          </p:cNvPr>
          <p:cNvSpPr/>
          <p:nvPr/>
        </p:nvSpPr>
        <p:spPr>
          <a:xfrm>
            <a:off x="1124982" y="3362219"/>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Blue Catfish</a:t>
            </a:r>
          </a:p>
        </p:txBody>
      </p:sp>
      <p:sp>
        <p:nvSpPr>
          <p:cNvPr id="10" name="Rectangle: Rounded Corners 9">
            <a:extLst>
              <a:ext uri="{FF2B5EF4-FFF2-40B4-BE49-F238E27FC236}">
                <a16:creationId xmlns:a16="http://schemas.microsoft.com/office/drawing/2014/main" id="{574A7514-9A51-4B96-8CF5-C9F4CB813F2D}"/>
              </a:ext>
            </a:extLst>
          </p:cNvPr>
          <p:cNvSpPr/>
          <p:nvPr/>
        </p:nvSpPr>
        <p:spPr>
          <a:xfrm>
            <a:off x="6893191" y="2763771"/>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Striped Bass</a:t>
            </a:r>
          </a:p>
        </p:txBody>
      </p:sp>
      <p:sp>
        <p:nvSpPr>
          <p:cNvPr id="11" name="Rectangle: Rounded Corners 10">
            <a:extLst>
              <a:ext uri="{FF2B5EF4-FFF2-40B4-BE49-F238E27FC236}">
                <a16:creationId xmlns:a16="http://schemas.microsoft.com/office/drawing/2014/main" id="{AE82E0EA-F09D-4B4B-8A32-C97B94192A0A}"/>
              </a:ext>
            </a:extLst>
          </p:cNvPr>
          <p:cNvSpPr/>
          <p:nvPr/>
        </p:nvSpPr>
        <p:spPr>
          <a:xfrm>
            <a:off x="9852281" y="4108565"/>
            <a:ext cx="2155795" cy="4335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Summer Flounder</a:t>
            </a:r>
          </a:p>
        </p:txBody>
      </p:sp>
      <p:sp>
        <p:nvSpPr>
          <p:cNvPr id="12" name="Title 1">
            <a:extLst>
              <a:ext uri="{FF2B5EF4-FFF2-40B4-BE49-F238E27FC236}">
                <a16:creationId xmlns:a16="http://schemas.microsoft.com/office/drawing/2014/main" id="{4404FCF3-6D4A-47DC-932A-A637DD7046F2}"/>
              </a:ext>
            </a:extLst>
          </p:cNvPr>
          <p:cNvSpPr txBox="1">
            <a:spLocks/>
          </p:cNvSpPr>
          <p:nvPr/>
        </p:nvSpPr>
        <p:spPr>
          <a:xfrm>
            <a:off x="838200" y="433365"/>
            <a:ext cx="10515600" cy="83065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How is your population changing over time?</a:t>
            </a:r>
          </a:p>
        </p:txBody>
      </p:sp>
      <p:sp>
        <p:nvSpPr>
          <p:cNvPr id="13" name="Content Placeholder 2">
            <a:extLst>
              <a:ext uri="{FF2B5EF4-FFF2-40B4-BE49-F238E27FC236}">
                <a16:creationId xmlns:a16="http://schemas.microsoft.com/office/drawing/2014/main" id="{D6FA261E-08E7-4D24-B056-A167ABEB1391}"/>
              </a:ext>
            </a:extLst>
          </p:cNvPr>
          <p:cNvSpPr txBox="1">
            <a:spLocks/>
          </p:cNvSpPr>
          <p:nvPr/>
        </p:nvSpPr>
        <p:spPr>
          <a:xfrm>
            <a:off x="838200" y="1258847"/>
            <a:ext cx="10515600" cy="491811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latin typeface="Calibri" panose="020F0502020204030204" pitchFamily="34" charset="0"/>
                <a:ea typeface="Calibri" panose="020F0502020204030204" pitchFamily="34" charset="0"/>
                <a:cs typeface="Times New Roman" panose="02020603050405020304" pitchFamily="18" charset="0"/>
              </a:rPr>
              <a:t>Compared to last year (Year 5), does your species population appear to increase, decrease, or stay about the same? </a:t>
            </a:r>
          </a:p>
          <a:p>
            <a:pPr marL="0" indent="0" algn="ctr">
              <a:buFont typeface="Arial" panose="020B0604020202020204" pitchFamily="34" charset="0"/>
              <a:buNone/>
            </a:pPr>
            <a:r>
              <a:rPr lang="en-US" dirty="0">
                <a:latin typeface="Calibri" panose="020F0502020204030204" pitchFamily="34" charset="0"/>
                <a:ea typeface="Calibri" panose="020F0502020204030204" pitchFamily="34" charset="0"/>
                <a:cs typeface="Times New Roman" panose="02020603050405020304" pitchFamily="18" charset="0"/>
              </a:rPr>
              <a:t>Over the past six years, what is the population doing?</a:t>
            </a:r>
            <a:endParaRPr lang="en-US" dirty="0"/>
          </a:p>
        </p:txBody>
      </p:sp>
      <p:pic>
        <p:nvPicPr>
          <p:cNvPr id="14" name="Picture 13">
            <a:extLst>
              <a:ext uri="{FF2B5EF4-FFF2-40B4-BE49-F238E27FC236}">
                <a16:creationId xmlns:a16="http://schemas.microsoft.com/office/drawing/2014/main" id="{559B4831-69BB-45CD-BDFA-6CE0CA679541}"/>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b="23612"/>
          <a:stretch/>
        </p:blipFill>
        <p:spPr>
          <a:xfrm>
            <a:off x="6236481" y="3299152"/>
            <a:ext cx="3469216" cy="1758692"/>
          </a:xfrm>
          <a:prstGeom prst="rect">
            <a:avLst/>
          </a:prstGeom>
        </p:spPr>
      </p:pic>
      <p:pic>
        <p:nvPicPr>
          <p:cNvPr id="15" name="Picture 14">
            <a:extLst>
              <a:ext uri="{FF2B5EF4-FFF2-40B4-BE49-F238E27FC236}">
                <a16:creationId xmlns:a16="http://schemas.microsoft.com/office/drawing/2014/main" id="{3DC08476-4001-4B4D-B182-EFA7BBE9D690}"/>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t="15004"/>
          <a:stretch/>
        </p:blipFill>
        <p:spPr>
          <a:xfrm>
            <a:off x="8778833" y="4620702"/>
            <a:ext cx="3211240" cy="2047073"/>
          </a:xfrm>
          <a:prstGeom prst="rect">
            <a:avLst/>
          </a:prstGeom>
        </p:spPr>
      </p:pic>
      <p:sp>
        <p:nvSpPr>
          <p:cNvPr id="16" name="TextBox 15">
            <a:extLst>
              <a:ext uri="{FF2B5EF4-FFF2-40B4-BE49-F238E27FC236}">
                <a16:creationId xmlns:a16="http://schemas.microsoft.com/office/drawing/2014/main" id="{1FDB42B0-6EC3-4EB4-A3D5-2A7B349B7DF2}"/>
              </a:ext>
            </a:extLst>
          </p:cNvPr>
          <p:cNvSpPr txBox="1"/>
          <p:nvPr/>
        </p:nvSpPr>
        <p:spPr>
          <a:xfrm>
            <a:off x="9624617" y="6660349"/>
            <a:ext cx="2781198" cy="246221"/>
          </a:xfrm>
          <a:prstGeom prst="rect">
            <a:avLst/>
          </a:prstGeom>
          <a:noFill/>
        </p:spPr>
        <p:txBody>
          <a:bodyPr wrap="square" rtlCol="0">
            <a:spAutoFit/>
          </a:bodyPr>
          <a:lstStyle/>
          <a:p>
            <a:r>
              <a:rPr lang="en-US" sz="1000" dirty="0"/>
              <a:t>Photo Credits: VIMS Juvenile Fish Trawl Survey</a:t>
            </a:r>
          </a:p>
        </p:txBody>
      </p:sp>
    </p:spTree>
    <p:extLst>
      <p:ext uri="{BB962C8B-B14F-4D97-AF65-F5344CB8AC3E}">
        <p14:creationId xmlns:p14="http://schemas.microsoft.com/office/powerpoint/2010/main" val="13599951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Quotable</Template>
  <TotalTime>8190</TotalTime>
  <Words>3434</Words>
  <Application>Microsoft Office PowerPoint</Application>
  <PresentationFormat>Widescreen</PresentationFormat>
  <Paragraphs>275</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Open Sans</vt:lpstr>
      <vt:lpstr>Times New Roman</vt:lpstr>
      <vt:lpstr>Office Theme</vt:lpstr>
      <vt:lpstr>Fish Census: Monitoring Finfish Populations in Chesapeake Bay</vt:lpstr>
      <vt:lpstr>Rachel Dixon</vt:lpstr>
      <vt:lpstr>Research Briefing</vt:lpstr>
      <vt:lpstr>What fishes live in Chesapeake Bay? </vt:lpstr>
      <vt:lpstr>What factors determine where a fish lives?</vt:lpstr>
      <vt:lpstr>How do scientists sample fish in the Bay?</vt:lpstr>
      <vt:lpstr>PowerPoint Presentation</vt:lpstr>
      <vt:lpstr>PowerPoint Presentation</vt:lpstr>
      <vt:lpstr>PowerPoint Presentation</vt:lpstr>
      <vt:lpstr>PowerPoint Presentation</vt:lpstr>
      <vt:lpstr>PowerPoint Presentation</vt:lpstr>
      <vt:lpstr>PowerPoint Presentation</vt:lpstr>
      <vt:lpstr>Pre-Survey Questions</vt:lpstr>
      <vt:lpstr>What did you catch?</vt:lpstr>
      <vt:lpstr>What are these data used for?</vt:lpstr>
      <vt:lpstr>How is your population changing over time?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Dixon</dc:creator>
  <cp:lastModifiedBy>Celia Cackowski</cp:lastModifiedBy>
  <cp:revision>120</cp:revision>
  <dcterms:created xsi:type="dcterms:W3CDTF">2020-12-01T23:48:31Z</dcterms:created>
  <dcterms:modified xsi:type="dcterms:W3CDTF">2021-04-20T22:55:33Z</dcterms:modified>
</cp:coreProperties>
</file>