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262" r:id="rId3"/>
    <p:sldId id="268" r:id="rId4"/>
    <p:sldId id="269" r:id="rId5"/>
    <p:sldId id="270" r:id="rId6"/>
    <p:sldId id="257" r:id="rId7"/>
    <p:sldId id="272" r:id="rId8"/>
    <p:sldId id="271" r:id="rId9"/>
    <p:sldId id="273" r:id="rId10"/>
    <p:sldId id="274" r:id="rId11"/>
    <p:sldId id="275" r:id="rId12"/>
    <p:sldId id="279" r:id="rId13"/>
    <p:sldId id="280" r:id="rId14"/>
    <p:sldId id="278" r:id="rId15"/>
    <p:sldId id="281" r:id="rId16"/>
    <p:sldId id="263" r:id="rId17"/>
    <p:sldId id="264" r:id="rId18"/>
    <p:sldId id="266" r:id="rId19"/>
    <p:sldId id="26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67F"/>
    <a:srgbClr val="0088A4"/>
    <a:srgbClr val="0054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3159"/>
    <p:restoredTop sz="73238" autoAdjust="0"/>
  </p:normalViewPr>
  <p:slideViewPr>
    <p:cSldViewPr snapToGrid="0" snapToObjects="1">
      <p:cViewPr varScale="1">
        <p:scale>
          <a:sx n="84" d="100"/>
          <a:sy n="84" d="100"/>
        </p:scale>
        <p:origin x="8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D2F04F-D36B-4546-A0FC-5C963E2F66CB}" type="datetimeFigureOut">
              <a:rPr lang="en-US" smtClean="0"/>
              <a:t>4/20/2021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367D4B-E0E3-4943-85D7-A4F348A19567}" type="slidenum">
              <a:rPr lang="en-US" smtClean="0"/>
              <a:t>‹#›</a:t>
            </a:fld>
            <a:endParaRPr lang="en-US"/>
          </a:p>
        </p:txBody>
      </p:sp>
    </p:spTree>
    <p:extLst>
      <p:ext uri="{BB962C8B-B14F-4D97-AF65-F5344CB8AC3E}">
        <p14:creationId xmlns:p14="http://schemas.microsoft.com/office/powerpoint/2010/main" val="1657250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Introduction (~15 minutes) – This PowerPoint may be utilized to introduce the idea of collaboration and standard curves. If students are unfamiliar with </a:t>
            </a:r>
            <a:r>
              <a:rPr lang="en-US" sz="1800">
                <a:effectLst/>
                <a:latin typeface="Calibri" panose="020F0502020204030204" pitchFamily="34" charset="0"/>
                <a:ea typeface="Calibri" panose="020F0502020204030204" pitchFamily="34" charset="0"/>
                <a:cs typeface="Times New Roman" panose="02020603050405020304" pitchFamily="18" charset="0"/>
              </a:rPr>
              <a:t>Excel </a:t>
            </a:r>
            <a:r>
              <a:rPr lang="en-US" sz="1200" kern="1200">
                <a:solidFill>
                  <a:schemeClr val="tx1"/>
                </a:solidFill>
                <a:effectLst/>
                <a:latin typeface="+mn-lt"/>
                <a:ea typeface="+mn-ea"/>
                <a:cs typeface="+mn-cs"/>
              </a:rPr>
              <a:t>or alternative programs such as Google Sheets, </a:t>
            </a:r>
            <a:r>
              <a:rPr lang="en-US" sz="1800">
                <a:effectLst/>
                <a:latin typeface="Calibri" panose="020F0502020204030204" pitchFamily="34" charset="0"/>
                <a:ea typeface="Calibri" panose="020F0502020204030204" pitchFamily="34" charset="0"/>
                <a:cs typeface="Times New Roman" panose="02020603050405020304" pitchFamily="18" charset="0"/>
              </a:rPr>
              <a:t>introduce </a:t>
            </a:r>
            <a:r>
              <a:rPr lang="en-US" sz="1800" dirty="0">
                <a:effectLst/>
                <a:latin typeface="Calibri" panose="020F0502020204030204" pitchFamily="34" charset="0"/>
                <a:ea typeface="Calibri" panose="020F0502020204030204" pitchFamily="34" charset="0"/>
                <a:cs typeface="Times New Roman" panose="02020603050405020304" pitchFamily="18" charset="0"/>
              </a:rPr>
              <a:t>students to the program.</a:t>
            </a:r>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a:t>
            </a:fld>
            <a:endParaRPr lang="en-US"/>
          </a:p>
        </p:txBody>
      </p:sp>
    </p:spTree>
    <p:extLst>
      <p:ext uri="{BB962C8B-B14F-4D97-AF65-F5344CB8AC3E}">
        <p14:creationId xmlns:p14="http://schemas.microsoft.com/office/powerpoint/2010/main" val="92227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am a graduate student in Virginia studying nitrogen and how it is used as a food source for phytoplankton. I am interested in how different phytoplankton use different types of nitrogen for food. The first picture shows me doing lab work in Virginia. I spend most of my time doing research in Virginia, but I also get to travel to do science. The second photo shows me on a beach in Alaska collecting water. I got to spend two summers in Alaska to study how nitrogen is changing in the Arctic. </a:t>
            </a:r>
          </a:p>
        </p:txBody>
      </p:sp>
      <p:sp>
        <p:nvSpPr>
          <p:cNvPr id="4" name="Slide Number Placeholder 3"/>
          <p:cNvSpPr>
            <a:spLocks noGrp="1"/>
          </p:cNvSpPr>
          <p:nvPr>
            <p:ph type="sldNum" sz="quarter" idx="5"/>
          </p:nvPr>
        </p:nvSpPr>
        <p:spPr/>
        <p:txBody>
          <a:bodyPr/>
          <a:lstStyle/>
          <a:p>
            <a:fld id="{EF8050F0-BDF7-834A-9539-5294BA4B3603}" type="slidenum">
              <a:rPr lang="en-US" smtClean="0"/>
              <a:t>2</a:t>
            </a:fld>
            <a:endParaRPr lang="en-US"/>
          </a:p>
        </p:txBody>
      </p:sp>
    </p:spTree>
    <p:extLst>
      <p:ext uri="{BB962C8B-B14F-4D97-AF65-F5344CB8AC3E}">
        <p14:creationId xmlns:p14="http://schemas.microsoft.com/office/powerpoint/2010/main" val="4091977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Collaboration is a big part of science, Collaboration is working together with your peers or fellow scientists to reach a common goal. All scientists, even student scientists need to collaborate. Scientists collaborate with a lot of different people to reach their research goals. These can include a head scientist, called a chief investigator, students, friends, and many other professors. These scientists may be at the same school or from other universities all over the world! They can even be scientists they meet with a cool idea from a science meeting or members of the local indigenous community. For example, when I was in Alaska we worked with the local Inupiat tribe to coordinate our sampling with their summer hunting season. </a:t>
            </a:r>
          </a:p>
        </p:txBody>
      </p:sp>
      <p:sp>
        <p:nvSpPr>
          <p:cNvPr id="4" name="Slide Number Placeholder 3"/>
          <p:cNvSpPr>
            <a:spLocks noGrp="1"/>
          </p:cNvSpPr>
          <p:nvPr>
            <p:ph type="sldNum" sz="quarter" idx="5"/>
          </p:nvPr>
        </p:nvSpPr>
        <p:spPr/>
        <p:txBody>
          <a:bodyPr/>
          <a:lstStyle/>
          <a:p>
            <a:fld id="{08367D4B-E0E3-4943-85D7-A4F348A19567}" type="slidenum">
              <a:rPr lang="en-US" smtClean="0"/>
              <a:t>3</a:t>
            </a:fld>
            <a:endParaRPr lang="en-US"/>
          </a:p>
        </p:txBody>
      </p:sp>
    </p:spTree>
    <p:extLst>
      <p:ext uri="{BB962C8B-B14F-4D97-AF65-F5344CB8AC3E}">
        <p14:creationId xmlns:p14="http://schemas.microsoft.com/office/powerpoint/2010/main" val="2270282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the author with some collaborators as an example. Brianna is shown her working with collaborators to do an experiment on phytoplankton in the York River in Virginia. </a:t>
            </a:r>
          </a:p>
        </p:txBody>
      </p:sp>
      <p:sp>
        <p:nvSpPr>
          <p:cNvPr id="4" name="Slide Number Placeholder 3"/>
          <p:cNvSpPr>
            <a:spLocks noGrp="1"/>
          </p:cNvSpPr>
          <p:nvPr>
            <p:ph type="sldNum" sz="quarter" idx="5"/>
          </p:nvPr>
        </p:nvSpPr>
        <p:spPr/>
        <p:txBody>
          <a:bodyPr/>
          <a:lstStyle/>
          <a:p>
            <a:fld id="{08367D4B-E0E3-4943-85D7-A4F348A19567}" type="slidenum">
              <a:rPr lang="en-US" smtClean="0"/>
              <a:t>4</a:t>
            </a:fld>
            <a:endParaRPr lang="en-US"/>
          </a:p>
        </p:txBody>
      </p:sp>
    </p:spTree>
    <p:extLst>
      <p:ext uri="{BB962C8B-B14F-4D97-AF65-F5344CB8AC3E}">
        <p14:creationId xmlns:p14="http://schemas.microsoft.com/office/powerpoint/2010/main" val="136282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can be used to introduce the scientific method that scientists use to ask questions. A scientist first comes up with a research question. Before designing an experiment to test that question, the scientists gather earlier research to create an informed hypothesis about their question. Once an experiment is well designed (often with collaborators) the scientist begins an experiment. Once the experiment is complete, a scientist assesses their data to check that the results make sense. If they don’t they may repeat or redesign their experiment. You can check your data by sending samples to collaborators or other researchers to also repeat your experiment. Once everything is verified then you can make conclusions. Finally, the results are reported and shared to other scientists.</a:t>
            </a:r>
          </a:p>
        </p:txBody>
      </p:sp>
      <p:sp>
        <p:nvSpPr>
          <p:cNvPr id="4" name="Slide Number Placeholder 3"/>
          <p:cNvSpPr>
            <a:spLocks noGrp="1"/>
          </p:cNvSpPr>
          <p:nvPr>
            <p:ph type="sldNum" sz="quarter" idx="5"/>
          </p:nvPr>
        </p:nvSpPr>
        <p:spPr/>
        <p:txBody>
          <a:bodyPr/>
          <a:lstStyle/>
          <a:p>
            <a:fld id="{08367D4B-E0E3-4943-85D7-A4F348A19567}" type="slidenum">
              <a:rPr lang="en-US" smtClean="0"/>
              <a:t>5</a:t>
            </a:fld>
            <a:endParaRPr lang="en-US"/>
          </a:p>
        </p:txBody>
      </p:sp>
    </p:spTree>
    <p:extLst>
      <p:ext uri="{BB962C8B-B14F-4D97-AF65-F5344CB8AC3E}">
        <p14:creationId xmlns:p14="http://schemas.microsoft.com/office/powerpoint/2010/main" val="82353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today’s activity you will collaborate with your fellow students to find the concentration of ammonium in an unknown water sample. Ammonium is a type of nitrogen that is used as food by phytoplankton. Phytoplankton are a type of autotroph that feed other marine creatures and help create the oxygen we breath!</a:t>
            </a:r>
          </a:p>
        </p:txBody>
      </p:sp>
      <p:sp>
        <p:nvSpPr>
          <p:cNvPr id="4" name="Slide Number Placeholder 3"/>
          <p:cNvSpPr>
            <a:spLocks noGrp="1"/>
          </p:cNvSpPr>
          <p:nvPr>
            <p:ph type="sldNum" sz="quarter" idx="5"/>
          </p:nvPr>
        </p:nvSpPr>
        <p:spPr/>
        <p:txBody>
          <a:bodyPr/>
          <a:lstStyle/>
          <a:p>
            <a:fld id="{08367D4B-E0E3-4943-85D7-A4F348A19567}" type="slidenum">
              <a:rPr lang="en-US" smtClean="0"/>
              <a:t>6</a:t>
            </a:fld>
            <a:endParaRPr lang="en-US"/>
          </a:p>
        </p:txBody>
      </p:sp>
    </p:spTree>
    <p:extLst>
      <p:ext uri="{BB962C8B-B14F-4D97-AF65-F5344CB8AC3E}">
        <p14:creationId xmlns:p14="http://schemas.microsoft.com/office/powerpoint/2010/main" val="2722974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the students how you find an unknown concentration.</a:t>
            </a:r>
          </a:p>
        </p:txBody>
      </p:sp>
      <p:sp>
        <p:nvSpPr>
          <p:cNvPr id="4" name="Slide Number Placeholder 3"/>
          <p:cNvSpPr>
            <a:spLocks noGrp="1"/>
          </p:cNvSpPr>
          <p:nvPr>
            <p:ph type="sldNum" sz="quarter" idx="5"/>
          </p:nvPr>
        </p:nvSpPr>
        <p:spPr/>
        <p:txBody>
          <a:bodyPr/>
          <a:lstStyle/>
          <a:p>
            <a:fld id="{08367D4B-E0E3-4943-85D7-A4F348A19567}" type="slidenum">
              <a:rPr lang="en-US" smtClean="0"/>
              <a:t>7</a:t>
            </a:fld>
            <a:endParaRPr lang="en-US"/>
          </a:p>
        </p:txBody>
      </p:sp>
    </p:spTree>
    <p:extLst>
      <p:ext uri="{BB962C8B-B14F-4D97-AF65-F5344CB8AC3E}">
        <p14:creationId xmlns:p14="http://schemas.microsoft.com/office/powerpoint/2010/main" val="13545163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way to find an unknown concentration is to start with what you do know. Scientists will create a set of samples that they know the concentrations of in order to measure an unknown by creating an equation based on their measurement and experiments with their knowns. These known samples are called standards and the graph/equation is called a standard curve. The standard curve for one ammonium method is linear and we are going to be using some standard data for ammonium provided by Brianna to create a standard curve graph, like the one on the right. Your samples with known concentration are graphed on the x-axis against a reading or collected measurement on the y-axis. A linear line and equation are then added in Excel or Google Sheets. That equation can then be used to back calculate your unknown.</a:t>
            </a:r>
          </a:p>
        </p:txBody>
      </p:sp>
      <p:sp>
        <p:nvSpPr>
          <p:cNvPr id="4" name="Slide Number Placeholder 3"/>
          <p:cNvSpPr>
            <a:spLocks noGrp="1"/>
          </p:cNvSpPr>
          <p:nvPr>
            <p:ph type="sldNum" sz="quarter" idx="5"/>
          </p:nvPr>
        </p:nvSpPr>
        <p:spPr/>
        <p:txBody>
          <a:bodyPr/>
          <a:lstStyle/>
          <a:p>
            <a:fld id="{08367D4B-E0E3-4943-85D7-A4F348A19567}" type="slidenum">
              <a:rPr lang="en-US" smtClean="0"/>
              <a:t>8</a:t>
            </a:fld>
            <a:endParaRPr lang="en-US"/>
          </a:p>
        </p:txBody>
      </p:sp>
    </p:spTree>
    <p:extLst>
      <p:ext uri="{BB962C8B-B14F-4D97-AF65-F5344CB8AC3E}">
        <p14:creationId xmlns:p14="http://schemas.microsoft.com/office/powerpoint/2010/main" val="15500092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 a further visualization, here is an unknown sample with a known Y-value or measurement, placed on your graphed known line as a star. You will use Excel or Google sheets and your equation to solve for the X-value or known concentration of your unknown sample. Today’s activity will use a graphing software program graph a standard curve to find the unknown concentration of ammonium in a water sample. </a:t>
            </a:r>
            <a:r>
              <a:rPr lang="en-US" sz="1200" kern="1200">
                <a:solidFill>
                  <a:schemeClr val="tx1"/>
                </a:solidFill>
                <a:effectLst/>
                <a:latin typeface="+mn-lt"/>
                <a:ea typeface="+mn-ea"/>
                <a:cs typeface="+mn-cs"/>
              </a:rPr>
              <a:t>This is a good time to break students into pairs or add an additional graphing tutorial. </a:t>
            </a:r>
          </a:p>
        </p:txBody>
      </p:sp>
      <p:sp>
        <p:nvSpPr>
          <p:cNvPr id="4" name="Slide Number Placeholder 3"/>
          <p:cNvSpPr>
            <a:spLocks noGrp="1"/>
          </p:cNvSpPr>
          <p:nvPr>
            <p:ph type="sldNum" sz="quarter" idx="5"/>
          </p:nvPr>
        </p:nvSpPr>
        <p:spPr/>
        <p:txBody>
          <a:bodyPr/>
          <a:lstStyle/>
          <a:p>
            <a:fld id="{08367D4B-E0E3-4943-85D7-A4F348A19567}" type="slidenum">
              <a:rPr lang="en-US" smtClean="0"/>
              <a:t>9</a:t>
            </a:fld>
            <a:endParaRPr lang="en-US"/>
          </a:p>
        </p:txBody>
      </p:sp>
    </p:spTree>
    <p:extLst>
      <p:ext uri="{BB962C8B-B14F-4D97-AF65-F5344CB8AC3E}">
        <p14:creationId xmlns:p14="http://schemas.microsoft.com/office/powerpoint/2010/main" val="6627604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If students are unfamiliar or need a review of the equation of a straight line this slide will allow you to go over the components of y=</a:t>
            </a:r>
            <a:r>
              <a:rPr lang="en-US" sz="1200" kern="1200" dirty="0" err="1">
                <a:solidFill>
                  <a:schemeClr val="tx1"/>
                </a:solidFill>
                <a:effectLst/>
                <a:latin typeface="+mn-lt"/>
                <a:ea typeface="+mn-ea"/>
                <a:cs typeface="+mn-cs"/>
              </a:rPr>
              <a:t>mx+b</a:t>
            </a:r>
            <a:r>
              <a:rPr lang="en-US" sz="1200" kern="1200" dirty="0">
                <a:solidFill>
                  <a:schemeClr val="tx1"/>
                </a:solidFill>
                <a:effectLst/>
                <a:latin typeface="+mn-lt"/>
                <a:ea typeface="+mn-ea"/>
                <a:cs typeface="+mn-cs"/>
              </a:rPr>
              <a:t>. This will be helpful for the later worksheet activity. As a reminder: y is the point in the y-axis direction, x is the point in the x-axis direction, m is the slope of the line (how steep it is), and b is the y-intercept or what y equals when x is zero.</a:t>
            </a:r>
            <a:r>
              <a:rPr lang="en-US" dirty="0">
                <a:effectLst/>
              </a:rPr>
              <a:t> </a:t>
            </a:r>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10</a:t>
            </a:fld>
            <a:endParaRPr lang="en-US"/>
          </a:p>
        </p:txBody>
      </p:sp>
    </p:spTree>
    <p:extLst>
      <p:ext uri="{BB962C8B-B14F-4D97-AF65-F5344CB8AC3E}">
        <p14:creationId xmlns:p14="http://schemas.microsoft.com/office/powerpoint/2010/main" val="3354660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Optional. Further in-class practice with the y=</a:t>
            </a:r>
            <a:r>
              <a:rPr lang="en-US" sz="1200" kern="1200" dirty="0" err="1">
                <a:solidFill>
                  <a:schemeClr val="tx1"/>
                </a:solidFill>
                <a:effectLst/>
                <a:latin typeface="+mn-lt"/>
                <a:ea typeface="+mn-ea"/>
                <a:cs typeface="+mn-cs"/>
              </a:rPr>
              <a:t>mx+b</a:t>
            </a:r>
            <a:r>
              <a:rPr lang="en-US" sz="1200" kern="1200" dirty="0">
                <a:solidFill>
                  <a:schemeClr val="tx1"/>
                </a:solidFill>
                <a:effectLst/>
                <a:latin typeface="+mn-lt"/>
                <a:ea typeface="+mn-ea"/>
                <a:cs typeface="+mn-cs"/>
              </a:rPr>
              <a:t> equation. </a:t>
            </a:r>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11</a:t>
            </a:fld>
            <a:endParaRPr lang="en-US"/>
          </a:p>
        </p:txBody>
      </p:sp>
    </p:spTree>
    <p:extLst>
      <p:ext uri="{BB962C8B-B14F-4D97-AF65-F5344CB8AC3E}">
        <p14:creationId xmlns:p14="http://schemas.microsoft.com/office/powerpoint/2010/main" val="29808591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Optional. Further in-class practice with the y=</a:t>
            </a:r>
            <a:r>
              <a:rPr lang="en-US" sz="1200" kern="1200" dirty="0" err="1">
                <a:solidFill>
                  <a:schemeClr val="tx1"/>
                </a:solidFill>
                <a:effectLst/>
                <a:latin typeface="+mn-lt"/>
                <a:ea typeface="+mn-ea"/>
                <a:cs typeface="+mn-cs"/>
              </a:rPr>
              <a:t>mx+b</a:t>
            </a:r>
            <a:r>
              <a:rPr lang="en-US" sz="1200" kern="1200" dirty="0">
                <a:solidFill>
                  <a:schemeClr val="tx1"/>
                </a:solidFill>
                <a:effectLst/>
                <a:latin typeface="+mn-lt"/>
                <a:ea typeface="+mn-ea"/>
                <a:cs typeface="+mn-cs"/>
              </a:rPr>
              <a:t> equation. </a:t>
            </a:r>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12</a:t>
            </a:fld>
            <a:endParaRPr lang="en-US"/>
          </a:p>
        </p:txBody>
      </p:sp>
    </p:spTree>
    <p:extLst>
      <p:ext uri="{BB962C8B-B14F-4D97-AF65-F5344CB8AC3E}">
        <p14:creationId xmlns:p14="http://schemas.microsoft.com/office/powerpoint/2010/main" val="9058241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Optional. The activity is vague enough that you could apply this to a different type of measurement. The data used to create the activity is from running ammonium nutrient samples. Ammonium can be measured in the lab by adding chemicals to make a new chemical structure that appears blue. So, the more ammonium in the sample, the bluer the tube will appear. This liquid sample is then processed on a spectrophotometer to measure the absorbance of light.</a:t>
            </a:r>
            <a:r>
              <a:rPr lang="en-US" dirty="0">
                <a:effectLst/>
              </a:rPr>
              <a:t> </a:t>
            </a:r>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13</a:t>
            </a:fld>
            <a:endParaRPr lang="en-US"/>
          </a:p>
        </p:txBody>
      </p:sp>
    </p:spTree>
    <p:extLst>
      <p:ext uri="{BB962C8B-B14F-4D97-AF65-F5344CB8AC3E}">
        <p14:creationId xmlns:p14="http://schemas.microsoft.com/office/powerpoint/2010/main" val="2597249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Optional. Continuing after Slide 13, ammonium is measured using a spectrophotometer and the concept of Beer’s Law. You do not need to go into the details of Beer’s Law, but it describes the attenuation of light through a material. Here it is the blue ammonium which is measured in a 1 cm quartz cell. The absorbance reading obtained from the spectrophotometer is then used to calculate concentration. Depending on students’ backgrounds this may be too much information. An alternative visual example that you may use to explain the standard curve is drops of food coloring in water.</a:t>
            </a:r>
          </a:p>
        </p:txBody>
      </p:sp>
      <p:sp>
        <p:nvSpPr>
          <p:cNvPr id="4" name="Slide Number Placeholder 3"/>
          <p:cNvSpPr>
            <a:spLocks noGrp="1"/>
          </p:cNvSpPr>
          <p:nvPr>
            <p:ph type="sldNum" sz="quarter" idx="5"/>
          </p:nvPr>
        </p:nvSpPr>
        <p:spPr/>
        <p:txBody>
          <a:bodyPr/>
          <a:lstStyle/>
          <a:p>
            <a:fld id="{08367D4B-E0E3-4943-85D7-A4F348A19567}" type="slidenum">
              <a:rPr lang="en-US" smtClean="0"/>
              <a:t>14</a:t>
            </a:fld>
            <a:endParaRPr lang="en-US"/>
          </a:p>
        </p:txBody>
      </p:sp>
    </p:spTree>
    <p:extLst>
      <p:ext uri="{BB962C8B-B14F-4D97-AF65-F5344CB8AC3E}">
        <p14:creationId xmlns:p14="http://schemas.microsoft.com/office/powerpoint/2010/main" val="32294713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Todays activity will use Excel to graph a standard curve to find the unknown concentration of ammonium in a water sample. This is a good time to break students into pairs or add an additional Excel tutorial. </a:t>
            </a:r>
          </a:p>
        </p:txBody>
      </p:sp>
      <p:sp>
        <p:nvSpPr>
          <p:cNvPr id="4" name="Slide Number Placeholder 3"/>
          <p:cNvSpPr>
            <a:spLocks noGrp="1"/>
          </p:cNvSpPr>
          <p:nvPr>
            <p:ph type="sldNum" sz="quarter" idx="5"/>
          </p:nvPr>
        </p:nvSpPr>
        <p:spPr/>
        <p:txBody>
          <a:bodyPr/>
          <a:lstStyle/>
          <a:p>
            <a:fld id="{08367D4B-E0E3-4943-85D7-A4F348A19567}" type="slidenum">
              <a:rPr lang="en-US" smtClean="0"/>
              <a:t>15</a:t>
            </a:fld>
            <a:endParaRPr lang="en-US"/>
          </a:p>
        </p:txBody>
      </p:sp>
    </p:spTree>
    <p:extLst>
      <p:ext uri="{BB962C8B-B14F-4D97-AF65-F5344CB8AC3E}">
        <p14:creationId xmlns:p14="http://schemas.microsoft.com/office/powerpoint/2010/main" val="1187229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Go over the equations and results for each of the three data versions. Ask the students which groups’ method/version looks right/wrong.</a:t>
            </a:r>
          </a:p>
          <a:p>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16</a:t>
            </a:fld>
            <a:endParaRPr lang="en-US"/>
          </a:p>
        </p:txBody>
      </p:sp>
    </p:spTree>
    <p:extLst>
      <p:ext uri="{BB962C8B-B14F-4D97-AF65-F5344CB8AC3E}">
        <p14:creationId xmlns:p14="http://schemas.microsoft.com/office/powerpoint/2010/main" val="3973459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Ask students, how do you verify which results are right?</a:t>
            </a:r>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17</a:t>
            </a:fld>
            <a:endParaRPr lang="en-US"/>
          </a:p>
        </p:txBody>
      </p:sp>
    </p:spTree>
    <p:extLst>
      <p:ext uri="{BB962C8B-B14F-4D97-AF65-F5344CB8AC3E}">
        <p14:creationId xmlns:p14="http://schemas.microsoft.com/office/powerpoint/2010/main" val="41104321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There are lots of good answers to this. If they remember the earlier slides from the scientific method they might answer more experimentation. Another answer is to check results based on an agreed standard. This is called standard reference material and they are standards produced by companies that have been measured by multiple scientists. They are an agreed upon check that can be used to help verify your data and results. </a:t>
            </a:r>
          </a:p>
          <a:p>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18</a:t>
            </a:fld>
            <a:endParaRPr lang="en-US"/>
          </a:p>
        </p:txBody>
      </p:sp>
    </p:spTree>
    <p:extLst>
      <p:ext uri="{BB962C8B-B14F-4D97-AF65-F5344CB8AC3E}">
        <p14:creationId xmlns:p14="http://schemas.microsoft.com/office/powerpoint/2010/main" val="1921522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Keep Collaborating! Science is about working together, it’s not just one scientist alone in a lab!</a:t>
            </a:r>
            <a:endParaRPr lang="en-US" dirty="0"/>
          </a:p>
        </p:txBody>
      </p:sp>
      <p:sp>
        <p:nvSpPr>
          <p:cNvPr id="4" name="Slide Number Placeholder 3"/>
          <p:cNvSpPr>
            <a:spLocks noGrp="1"/>
          </p:cNvSpPr>
          <p:nvPr>
            <p:ph type="sldNum" sz="quarter" idx="5"/>
          </p:nvPr>
        </p:nvSpPr>
        <p:spPr/>
        <p:txBody>
          <a:bodyPr/>
          <a:lstStyle/>
          <a:p>
            <a:fld id="{08367D4B-E0E3-4943-85D7-A4F348A19567}" type="slidenum">
              <a:rPr lang="en-US" smtClean="0"/>
              <a:t>19</a:t>
            </a:fld>
            <a:endParaRPr lang="en-US"/>
          </a:p>
        </p:txBody>
      </p:sp>
    </p:spTree>
    <p:extLst>
      <p:ext uri="{BB962C8B-B14F-4D97-AF65-F5344CB8AC3E}">
        <p14:creationId xmlns:p14="http://schemas.microsoft.com/office/powerpoint/2010/main" val="718887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91A8D-193F-E54E-B75B-7F94EF7E1F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1A38067-4EA4-334B-BA8A-00359F93EB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72406F5-1A2E-1543-8FD0-663A8663D01D}"/>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5" name="Footer Placeholder 4">
            <a:extLst>
              <a:ext uri="{FF2B5EF4-FFF2-40B4-BE49-F238E27FC236}">
                <a16:creationId xmlns:a16="http://schemas.microsoft.com/office/drawing/2014/main" id="{26988B8D-F69C-DB4C-9266-CD9FA3506C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E4E0A2-8887-CD40-8C65-50011D72FA9E}"/>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1387382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26EFF-6DDE-564C-A4A1-86E8CC1BC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8FCCF7-F96D-ED4E-A0F0-82348786015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6525570-123D-9B44-A097-0B9A41D94CB4}"/>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5" name="Footer Placeholder 4">
            <a:extLst>
              <a:ext uri="{FF2B5EF4-FFF2-40B4-BE49-F238E27FC236}">
                <a16:creationId xmlns:a16="http://schemas.microsoft.com/office/drawing/2014/main" id="{356F421D-25BE-9845-B804-38937F34B7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B9D6A4-61A0-5242-9E0A-E518421BEA57}"/>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3321194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EB4C8-AA1D-C74A-A031-2F744F56EFB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1707EC-7C81-314A-BE73-B8EAE4758D5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DDC29C2-170F-194E-AA90-904C29B74A68}"/>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5" name="Footer Placeholder 4">
            <a:extLst>
              <a:ext uri="{FF2B5EF4-FFF2-40B4-BE49-F238E27FC236}">
                <a16:creationId xmlns:a16="http://schemas.microsoft.com/office/drawing/2014/main" id="{DD97AD9C-FB36-AF47-BF7D-9B757D42EA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FD997F-AEFC-0D4C-A5CB-0FC756AFDD5E}"/>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2822171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D659E-921F-D042-A795-D6F4E53EE8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CB7D5D5-A359-CF42-A525-1B437190B18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4C2542-B964-DE4D-9FE4-3D249EBB20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73DDF1C-9189-F74C-A572-5C610CBB0DC9}"/>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6" name="Footer Placeholder 5">
            <a:extLst>
              <a:ext uri="{FF2B5EF4-FFF2-40B4-BE49-F238E27FC236}">
                <a16:creationId xmlns:a16="http://schemas.microsoft.com/office/drawing/2014/main" id="{CD7E3676-AB81-5A49-B0AB-4F0F001F72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F275997-5A44-9D4E-84B8-B6BC75A1F092}"/>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3220161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9FDD2-0E73-A046-AE07-E340B39C34F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42A5C0C-40E0-E343-B9FB-1E37AC4854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8C8454C-C774-DC47-90A7-91F8F7EBAAE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911960C-A94E-4C45-A3BF-5460803062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DBB75E3-E805-2D49-A083-6A9A1E80F9D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9687708-8C14-CD44-86B6-02E084FC69B3}"/>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8" name="Footer Placeholder 7">
            <a:extLst>
              <a:ext uri="{FF2B5EF4-FFF2-40B4-BE49-F238E27FC236}">
                <a16:creationId xmlns:a16="http://schemas.microsoft.com/office/drawing/2014/main" id="{3F9DA169-0B5C-2245-BE42-8DBA71AF101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724ABB8-B8BD-BC47-AFAD-71C04CB2AAE2}"/>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1802448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2A4F2-90DD-244A-84E9-F5DB11F00B5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2CC0C45-6803-7143-A174-FFA4F69F956D}"/>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4" name="Footer Placeholder 3">
            <a:extLst>
              <a:ext uri="{FF2B5EF4-FFF2-40B4-BE49-F238E27FC236}">
                <a16:creationId xmlns:a16="http://schemas.microsoft.com/office/drawing/2014/main" id="{A5BC1279-673C-F946-A6BE-71590D7F50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0FB417B-FD32-4449-BC44-35161110B35F}"/>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320865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6442E8-5A01-0545-9EA5-A9B395E9A5D4}"/>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3" name="Footer Placeholder 2">
            <a:extLst>
              <a:ext uri="{FF2B5EF4-FFF2-40B4-BE49-F238E27FC236}">
                <a16:creationId xmlns:a16="http://schemas.microsoft.com/office/drawing/2014/main" id="{8720457F-7235-DC46-A4DA-AA0CDC3B98C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BA4B22-76F0-DE41-B18A-761E26B2DBF3}"/>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421932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D6429-DCD9-1E4A-89D8-F2E24CD739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FABA236-46CC-6B46-A893-421AF5CCBD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9E5286D-7422-0444-967A-A37D8F9E4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B55CA83-432B-5F48-8708-D04E4BCEF0C8}"/>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6" name="Footer Placeholder 5">
            <a:extLst>
              <a:ext uri="{FF2B5EF4-FFF2-40B4-BE49-F238E27FC236}">
                <a16:creationId xmlns:a16="http://schemas.microsoft.com/office/drawing/2014/main" id="{3273AF5E-DE15-1246-A79B-6CD3D38C1A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F75858-80BE-C44D-B206-B2205C89A97A}"/>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4190030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DF228-8352-9741-8E5F-E6A5077FCF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82F3C11-04A2-1F4F-AA46-391E653C9D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BE34660-C140-2B40-8286-C9203D552B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75DDE85-ED7A-F94A-B358-37C33AAB4CF2}"/>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6" name="Footer Placeholder 5">
            <a:extLst>
              <a:ext uri="{FF2B5EF4-FFF2-40B4-BE49-F238E27FC236}">
                <a16:creationId xmlns:a16="http://schemas.microsoft.com/office/drawing/2014/main" id="{C098318F-5CBE-EE4A-81DC-ED100B398B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DB481D-A4E5-8E4A-95E1-486E40C6AA37}"/>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839075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32053-E636-8544-A505-2AEDC74B979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563D6C-B799-9645-92C6-181CDC157E7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FEA7B-DEBB-3C42-8396-3F5AE7BA087C}"/>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5" name="Footer Placeholder 4">
            <a:extLst>
              <a:ext uri="{FF2B5EF4-FFF2-40B4-BE49-F238E27FC236}">
                <a16:creationId xmlns:a16="http://schemas.microsoft.com/office/drawing/2014/main" id="{70862C40-4003-2640-87AD-C4BEDE8D75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54C41C-3534-1D45-BF49-C7078840395D}"/>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2999055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11484F-0825-494D-9989-BE66E95A0F6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7538814-3548-2F45-84D3-6EE83D9A7BE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774FD4-3052-6642-B845-E24840920C84}"/>
              </a:ext>
            </a:extLst>
          </p:cNvPr>
          <p:cNvSpPr>
            <a:spLocks noGrp="1"/>
          </p:cNvSpPr>
          <p:nvPr>
            <p:ph type="dt" sz="half" idx="10"/>
          </p:nvPr>
        </p:nvSpPr>
        <p:spPr/>
        <p:txBody>
          <a:bodyPr/>
          <a:lstStyle/>
          <a:p>
            <a:fld id="{4B0C64D7-CC2B-054E-B9C1-F1DE6BA8ABEE}" type="datetimeFigureOut">
              <a:rPr lang="en-US" smtClean="0"/>
              <a:t>4/20/2021</a:t>
            </a:fld>
            <a:endParaRPr lang="en-US"/>
          </a:p>
        </p:txBody>
      </p:sp>
      <p:sp>
        <p:nvSpPr>
          <p:cNvPr id="5" name="Footer Placeholder 4">
            <a:extLst>
              <a:ext uri="{FF2B5EF4-FFF2-40B4-BE49-F238E27FC236}">
                <a16:creationId xmlns:a16="http://schemas.microsoft.com/office/drawing/2014/main" id="{16509821-0B1D-CB42-B9BB-26D46CBB0E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759C65-7BF1-D844-B55E-0B3BD03BFF91}"/>
              </a:ext>
            </a:extLst>
          </p:cNvPr>
          <p:cNvSpPr>
            <a:spLocks noGrp="1"/>
          </p:cNvSpPr>
          <p:nvPr>
            <p:ph type="sldNum" sz="quarter" idx="12"/>
          </p:nvPr>
        </p:nvSpPr>
        <p:spPr/>
        <p:txBody>
          <a:bodyPr/>
          <a:lstStyle/>
          <a:p>
            <a:fld id="{ABB06D75-58DC-A141-8C78-2B9A624A2363}" type="slidenum">
              <a:rPr lang="en-US" smtClean="0"/>
              <a:t>‹#›</a:t>
            </a:fld>
            <a:endParaRPr lang="en-US"/>
          </a:p>
        </p:txBody>
      </p:sp>
    </p:spTree>
    <p:extLst>
      <p:ext uri="{BB962C8B-B14F-4D97-AF65-F5344CB8AC3E}">
        <p14:creationId xmlns:p14="http://schemas.microsoft.com/office/powerpoint/2010/main" val="952467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59A930-9968-B347-A350-C9D727F145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736B05-2C2D-194C-96CA-20A30305FF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C700E6-188D-844E-965F-EBB8E8A4FD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0C64D7-CC2B-054E-B9C1-F1DE6BA8ABEE}" type="datetimeFigureOut">
              <a:rPr lang="en-US" smtClean="0"/>
              <a:t>4/20/2021</a:t>
            </a:fld>
            <a:endParaRPr lang="en-US"/>
          </a:p>
        </p:txBody>
      </p:sp>
      <p:sp>
        <p:nvSpPr>
          <p:cNvPr id="5" name="Footer Placeholder 4">
            <a:extLst>
              <a:ext uri="{FF2B5EF4-FFF2-40B4-BE49-F238E27FC236}">
                <a16:creationId xmlns:a16="http://schemas.microsoft.com/office/drawing/2014/main" id="{38A34BAE-56EF-D74C-B4DF-368F8898A8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9FAC80E-D0C0-AF4F-BFFD-E3AFB00CA5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B06D75-58DC-A141-8C78-2B9A624A2363}" type="slidenum">
              <a:rPr lang="en-US" smtClean="0"/>
              <a:t>‹#›</a:t>
            </a:fld>
            <a:endParaRPr lang="en-US"/>
          </a:p>
        </p:txBody>
      </p:sp>
    </p:spTree>
    <p:extLst>
      <p:ext uri="{BB962C8B-B14F-4D97-AF65-F5344CB8AC3E}">
        <p14:creationId xmlns:p14="http://schemas.microsoft.com/office/powerpoint/2010/main" val="42567850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8A4"/>
            </a:gs>
            <a:gs pos="74000">
              <a:schemeClr val="bg1"/>
            </a:gs>
            <a:gs pos="83000">
              <a:schemeClr val="bg1"/>
            </a:gs>
            <a:gs pos="100000">
              <a:schemeClr val="bg1"/>
            </a:gs>
          </a:gsLst>
          <a:lin ang="27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2485C-973D-3D45-B3F5-036C03184B1A}"/>
              </a:ext>
            </a:extLst>
          </p:cNvPr>
          <p:cNvSpPr>
            <a:spLocks noGrp="1"/>
          </p:cNvSpPr>
          <p:nvPr>
            <p:ph type="ctrTitle"/>
          </p:nvPr>
        </p:nvSpPr>
        <p:spPr/>
        <p:txBody>
          <a:bodyPr>
            <a:normAutofit fontScale="90000"/>
          </a:bodyPr>
          <a:lstStyle/>
          <a:p>
            <a:r>
              <a:rPr lang="en-US" dirty="0"/>
              <a:t>Dial C For Collaboration: Finding Unknowns with Your Fellow Scientists </a:t>
            </a:r>
          </a:p>
        </p:txBody>
      </p:sp>
      <p:sp>
        <p:nvSpPr>
          <p:cNvPr id="3" name="Subtitle 2">
            <a:extLst>
              <a:ext uri="{FF2B5EF4-FFF2-40B4-BE49-F238E27FC236}">
                <a16:creationId xmlns:a16="http://schemas.microsoft.com/office/drawing/2014/main" id="{608CDF19-201D-0949-8086-94DF90CC87EB}"/>
              </a:ext>
            </a:extLst>
          </p:cNvPr>
          <p:cNvSpPr>
            <a:spLocks noGrp="1"/>
          </p:cNvSpPr>
          <p:nvPr>
            <p:ph type="subTitle" idx="1"/>
          </p:nvPr>
        </p:nvSpPr>
        <p:spPr>
          <a:xfrm>
            <a:off x="1524000" y="4006773"/>
            <a:ext cx="9144000" cy="1059903"/>
          </a:xfrm>
        </p:spPr>
        <p:txBody>
          <a:bodyPr/>
          <a:lstStyle/>
          <a:p>
            <a:r>
              <a:rPr lang="en-US" dirty="0"/>
              <a:t>Created By: Brianna Stanley for VA SEA</a:t>
            </a:r>
          </a:p>
        </p:txBody>
      </p:sp>
      <p:pic>
        <p:nvPicPr>
          <p:cNvPr id="5" name="Picture 4">
            <a:extLst>
              <a:ext uri="{FF2B5EF4-FFF2-40B4-BE49-F238E27FC236}">
                <a16:creationId xmlns:a16="http://schemas.microsoft.com/office/drawing/2014/main" id="{225BCA15-3BC7-7945-88BA-B0998AAD71A6}"/>
              </a:ext>
            </a:extLst>
          </p:cNvPr>
          <p:cNvPicPr>
            <a:picLocks noChangeAspect="1"/>
          </p:cNvPicPr>
          <p:nvPr/>
        </p:nvPicPr>
        <p:blipFill>
          <a:blip r:embed="rId3"/>
          <a:stretch>
            <a:fillRect/>
          </a:stretch>
        </p:blipFill>
        <p:spPr>
          <a:xfrm>
            <a:off x="9152432" y="4764497"/>
            <a:ext cx="3031135" cy="2093503"/>
          </a:xfrm>
          <a:prstGeom prst="rect">
            <a:avLst/>
          </a:prstGeom>
        </p:spPr>
      </p:pic>
    </p:spTree>
    <p:extLst>
      <p:ext uri="{BB962C8B-B14F-4D97-AF65-F5344CB8AC3E}">
        <p14:creationId xmlns:p14="http://schemas.microsoft.com/office/powerpoint/2010/main" val="1379181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D8B39FA7-72A2-404C-A83E-8F3AD421F67B}"/>
              </a:ext>
            </a:extLst>
          </p:cNvPr>
          <p:cNvSpPr>
            <a:spLocks noGrp="1"/>
          </p:cNvSpPr>
          <p:nvPr>
            <p:ph sz="half" idx="2"/>
          </p:nvPr>
        </p:nvSpPr>
        <p:spPr>
          <a:xfrm>
            <a:off x="429717" y="1223811"/>
            <a:ext cx="8402751" cy="1053130"/>
          </a:xfrm>
        </p:spPr>
        <p:txBody>
          <a:bodyPr>
            <a:normAutofit/>
          </a:bodyPr>
          <a:lstStyle/>
          <a:p>
            <a:pPr marL="0" indent="0">
              <a:buNone/>
            </a:pPr>
            <a:r>
              <a:rPr lang="en-US" dirty="0"/>
              <a:t>I am a graduate student in Virginia studying nitrogen as a food source for phytoplankton. </a:t>
            </a:r>
          </a:p>
        </p:txBody>
      </p:sp>
      <p:sp>
        <p:nvSpPr>
          <p:cNvPr id="13" name="TextBox 12">
            <a:extLst>
              <a:ext uri="{FF2B5EF4-FFF2-40B4-BE49-F238E27FC236}">
                <a16:creationId xmlns:a16="http://schemas.microsoft.com/office/drawing/2014/main" id="{E95F5267-53A7-1547-88F5-B9A570F9B095}"/>
              </a:ext>
            </a:extLst>
          </p:cNvPr>
          <p:cNvSpPr txBox="1"/>
          <p:nvPr/>
        </p:nvSpPr>
        <p:spPr>
          <a:xfrm>
            <a:off x="429717" y="5819254"/>
            <a:ext cx="6337345" cy="830997"/>
          </a:xfrm>
          <a:prstGeom prst="rect">
            <a:avLst/>
          </a:prstGeom>
          <a:noFill/>
          <a:ln w="28575">
            <a:solidFill>
              <a:srgbClr val="0088A4"/>
            </a:solidFill>
          </a:ln>
        </p:spPr>
        <p:txBody>
          <a:bodyPr wrap="square" rtlCol="0">
            <a:spAutoFit/>
          </a:bodyPr>
          <a:lstStyle/>
          <a:p>
            <a:pPr algn="ctr"/>
            <a:r>
              <a:rPr lang="en-US" sz="2400" dirty="0"/>
              <a:t>Fun Fact! I decided I wanted to study nitrogen when I was a sophomore in high school!</a:t>
            </a:r>
          </a:p>
        </p:txBody>
      </p:sp>
      <p:sp>
        <p:nvSpPr>
          <p:cNvPr id="14" name="TextBox 13">
            <a:extLst>
              <a:ext uri="{FF2B5EF4-FFF2-40B4-BE49-F238E27FC236}">
                <a16:creationId xmlns:a16="http://schemas.microsoft.com/office/drawing/2014/main" id="{BA1991F5-2BF0-FD4C-84FB-DB08BBD91C8D}"/>
              </a:ext>
            </a:extLst>
          </p:cNvPr>
          <p:cNvSpPr txBox="1"/>
          <p:nvPr/>
        </p:nvSpPr>
        <p:spPr>
          <a:xfrm>
            <a:off x="270934" y="301499"/>
            <a:ext cx="5621866" cy="646331"/>
          </a:xfrm>
          <a:prstGeom prst="rect">
            <a:avLst/>
          </a:prstGeom>
          <a:noFill/>
        </p:spPr>
        <p:txBody>
          <a:bodyPr wrap="square" rtlCol="0">
            <a:spAutoFit/>
          </a:bodyPr>
          <a:lstStyle/>
          <a:p>
            <a:r>
              <a:rPr lang="en-US" sz="3600" dirty="0"/>
              <a:t>Brianna Stanley</a:t>
            </a:r>
          </a:p>
        </p:txBody>
      </p:sp>
      <p:sp>
        <p:nvSpPr>
          <p:cNvPr id="17" name="TextBox 16">
            <a:extLst>
              <a:ext uri="{FF2B5EF4-FFF2-40B4-BE49-F238E27FC236}">
                <a16:creationId xmlns:a16="http://schemas.microsoft.com/office/drawing/2014/main" id="{AD5C3BB2-8388-6B44-8008-5392F87936B0}"/>
              </a:ext>
            </a:extLst>
          </p:cNvPr>
          <p:cNvSpPr txBox="1"/>
          <p:nvPr/>
        </p:nvSpPr>
        <p:spPr>
          <a:xfrm>
            <a:off x="2563671" y="2276941"/>
            <a:ext cx="3144308" cy="307777"/>
          </a:xfrm>
          <a:prstGeom prst="rect">
            <a:avLst/>
          </a:prstGeom>
          <a:noFill/>
        </p:spPr>
        <p:txBody>
          <a:bodyPr wrap="square" rtlCol="0">
            <a:spAutoFit/>
          </a:bodyPr>
          <a:lstStyle/>
          <a:p>
            <a:r>
              <a:rPr lang="en-US" sz="1400" dirty="0">
                <a:solidFill>
                  <a:schemeClr val="bg1"/>
                </a:solidFill>
              </a:rPr>
              <a:t>Madeleine Jepsen for VA Sea Grant</a:t>
            </a:r>
          </a:p>
        </p:txBody>
      </p:sp>
      <p:pic>
        <p:nvPicPr>
          <p:cNvPr id="12" name="Graphic 11">
            <a:extLst>
              <a:ext uri="{FF2B5EF4-FFF2-40B4-BE49-F238E27FC236}">
                <a16:creationId xmlns:a16="http://schemas.microsoft.com/office/drawing/2014/main" id="{E79EBCAD-5AE7-6E41-89C0-2E2101F1F42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719302">
            <a:off x="9492018" y="540113"/>
            <a:ext cx="2329033" cy="1322890"/>
          </a:xfrm>
          <a:prstGeom prst="rect">
            <a:avLst/>
          </a:prstGeom>
        </p:spPr>
      </p:pic>
      <p:sp>
        <p:nvSpPr>
          <p:cNvPr id="15" name="TextBox 14">
            <a:extLst>
              <a:ext uri="{FF2B5EF4-FFF2-40B4-BE49-F238E27FC236}">
                <a16:creationId xmlns:a16="http://schemas.microsoft.com/office/drawing/2014/main" id="{A2A15160-A638-7846-8A50-1633EFB6EA5E}"/>
              </a:ext>
            </a:extLst>
          </p:cNvPr>
          <p:cNvSpPr txBox="1"/>
          <p:nvPr/>
        </p:nvSpPr>
        <p:spPr>
          <a:xfrm>
            <a:off x="8686800" y="6442502"/>
            <a:ext cx="3829328" cy="415498"/>
          </a:xfrm>
          <a:prstGeom prst="rect">
            <a:avLst/>
          </a:prstGeom>
          <a:noFill/>
        </p:spPr>
        <p:txBody>
          <a:bodyPr wrap="square" rtlCol="0">
            <a:spAutoFit/>
          </a:bodyPr>
          <a:lstStyle/>
          <a:p>
            <a:r>
              <a:rPr lang="en-US" sz="1050" dirty="0"/>
              <a:t>Symbols courtesy of the Integration and Application Network, University of Maryland Center for Environmental Science </a:t>
            </a:r>
          </a:p>
        </p:txBody>
      </p:sp>
      <p:pic>
        <p:nvPicPr>
          <p:cNvPr id="5" name="Picture 4">
            <a:extLst>
              <a:ext uri="{FF2B5EF4-FFF2-40B4-BE49-F238E27FC236}">
                <a16:creationId xmlns:a16="http://schemas.microsoft.com/office/drawing/2014/main" id="{049CD69E-BFB0-F04D-8557-BB0DE7DF5E1E}"/>
              </a:ext>
            </a:extLst>
          </p:cNvPr>
          <p:cNvPicPr>
            <a:picLocks noChangeAspect="1"/>
          </p:cNvPicPr>
          <p:nvPr/>
        </p:nvPicPr>
        <p:blipFill>
          <a:blip r:embed="rId5"/>
          <a:stretch>
            <a:fillRect/>
          </a:stretch>
        </p:blipFill>
        <p:spPr>
          <a:xfrm>
            <a:off x="1267525" y="2340419"/>
            <a:ext cx="4756587" cy="3171058"/>
          </a:xfrm>
          <a:prstGeom prst="rect">
            <a:avLst/>
          </a:prstGeom>
        </p:spPr>
      </p:pic>
      <p:sp>
        <p:nvSpPr>
          <p:cNvPr id="18" name="TextBox 17">
            <a:extLst>
              <a:ext uri="{FF2B5EF4-FFF2-40B4-BE49-F238E27FC236}">
                <a16:creationId xmlns:a16="http://schemas.microsoft.com/office/drawing/2014/main" id="{6E75AB09-A902-D547-A48D-7DE897E9A7A1}"/>
              </a:ext>
            </a:extLst>
          </p:cNvPr>
          <p:cNvSpPr txBox="1"/>
          <p:nvPr/>
        </p:nvSpPr>
        <p:spPr>
          <a:xfrm>
            <a:off x="3346165" y="5223004"/>
            <a:ext cx="3144308" cy="307777"/>
          </a:xfrm>
          <a:prstGeom prst="rect">
            <a:avLst/>
          </a:prstGeom>
          <a:noFill/>
        </p:spPr>
        <p:txBody>
          <a:bodyPr wrap="square" rtlCol="0">
            <a:spAutoFit/>
          </a:bodyPr>
          <a:lstStyle/>
          <a:p>
            <a:r>
              <a:rPr lang="en-US" sz="1400" dirty="0">
                <a:solidFill>
                  <a:schemeClr val="bg1"/>
                </a:solidFill>
              </a:rPr>
              <a:t>Madeleine Jepsen for VA Sea Grant</a:t>
            </a:r>
          </a:p>
        </p:txBody>
      </p:sp>
      <p:pic>
        <p:nvPicPr>
          <p:cNvPr id="7" name="Picture 6">
            <a:extLst>
              <a:ext uri="{FF2B5EF4-FFF2-40B4-BE49-F238E27FC236}">
                <a16:creationId xmlns:a16="http://schemas.microsoft.com/office/drawing/2014/main" id="{4B056742-2D4C-DA47-B6C6-45AEBFEFC43D}"/>
              </a:ext>
            </a:extLst>
          </p:cNvPr>
          <p:cNvPicPr>
            <a:picLocks noChangeAspect="1"/>
          </p:cNvPicPr>
          <p:nvPr/>
        </p:nvPicPr>
        <p:blipFill>
          <a:blip r:embed="rId6"/>
          <a:stretch>
            <a:fillRect/>
          </a:stretch>
        </p:blipFill>
        <p:spPr>
          <a:xfrm>
            <a:off x="7320258" y="1804935"/>
            <a:ext cx="3181520" cy="4242026"/>
          </a:xfrm>
          <a:prstGeom prst="rect">
            <a:avLst/>
          </a:prstGeom>
        </p:spPr>
      </p:pic>
      <p:sp>
        <p:nvSpPr>
          <p:cNvPr id="19" name="TextBox 18">
            <a:extLst>
              <a:ext uri="{FF2B5EF4-FFF2-40B4-BE49-F238E27FC236}">
                <a16:creationId xmlns:a16="http://schemas.microsoft.com/office/drawing/2014/main" id="{8481A68C-563B-244B-8D9F-29CC63758B15}"/>
              </a:ext>
            </a:extLst>
          </p:cNvPr>
          <p:cNvSpPr txBox="1"/>
          <p:nvPr/>
        </p:nvSpPr>
        <p:spPr>
          <a:xfrm>
            <a:off x="9234740" y="5739184"/>
            <a:ext cx="3144308" cy="307777"/>
          </a:xfrm>
          <a:prstGeom prst="rect">
            <a:avLst/>
          </a:prstGeom>
          <a:noFill/>
        </p:spPr>
        <p:txBody>
          <a:bodyPr wrap="square" rtlCol="0">
            <a:spAutoFit/>
          </a:bodyPr>
          <a:lstStyle/>
          <a:p>
            <a:r>
              <a:rPr lang="en-US" sz="1400" dirty="0">
                <a:solidFill>
                  <a:schemeClr val="bg1"/>
                </a:solidFill>
              </a:rPr>
              <a:t>Brianna Stanley</a:t>
            </a:r>
          </a:p>
        </p:txBody>
      </p:sp>
    </p:spTree>
    <p:extLst>
      <p:ext uri="{BB962C8B-B14F-4D97-AF65-F5344CB8AC3E}">
        <p14:creationId xmlns:p14="http://schemas.microsoft.com/office/powerpoint/2010/main" val="3111787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31263-0A2D-1E45-89D8-64CC1697E0B1}"/>
              </a:ext>
            </a:extLst>
          </p:cNvPr>
          <p:cNvSpPr>
            <a:spLocks noGrp="1"/>
          </p:cNvSpPr>
          <p:nvPr>
            <p:ph type="title"/>
          </p:nvPr>
        </p:nvSpPr>
        <p:spPr>
          <a:xfrm>
            <a:off x="538397" y="335145"/>
            <a:ext cx="10515600" cy="1325563"/>
          </a:xfrm>
        </p:spPr>
        <p:txBody>
          <a:bodyPr/>
          <a:lstStyle/>
          <a:p>
            <a:r>
              <a:rPr lang="en-US" dirty="0"/>
              <a:t>Collaboration</a:t>
            </a:r>
          </a:p>
        </p:txBody>
      </p:sp>
      <p:sp>
        <p:nvSpPr>
          <p:cNvPr id="3" name="Content Placeholder 2">
            <a:extLst>
              <a:ext uri="{FF2B5EF4-FFF2-40B4-BE49-F238E27FC236}">
                <a16:creationId xmlns:a16="http://schemas.microsoft.com/office/drawing/2014/main" id="{E2C445D4-B7B4-7E44-89FD-4B3CB87BDEBD}"/>
              </a:ext>
            </a:extLst>
          </p:cNvPr>
          <p:cNvSpPr>
            <a:spLocks noGrp="1"/>
          </p:cNvSpPr>
          <p:nvPr>
            <p:ph sz="half" idx="1"/>
          </p:nvPr>
        </p:nvSpPr>
        <p:spPr>
          <a:xfrm>
            <a:off x="484555" y="2446685"/>
            <a:ext cx="3906147" cy="2390623"/>
          </a:xfrm>
        </p:spPr>
        <p:txBody>
          <a:bodyPr>
            <a:normAutofit/>
          </a:bodyPr>
          <a:lstStyle/>
          <a:p>
            <a:pPr marL="0" indent="0" algn="ctr">
              <a:buNone/>
            </a:pPr>
            <a:r>
              <a:rPr lang="en-US" sz="3200" dirty="0"/>
              <a:t>Is working together with your peers or fellow scientists to reach a common goal.</a:t>
            </a:r>
          </a:p>
        </p:txBody>
      </p:sp>
      <p:sp>
        <p:nvSpPr>
          <p:cNvPr id="5" name="Oval 4">
            <a:extLst>
              <a:ext uri="{FF2B5EF4-FFF2-40B4-BE49-F238E27FC236}">
                <a16:creationId xmlns:a16="http://schemas.microsoft.com/office/drawing/2014/main" id="{1F58E47C-5138-964A-A9D1-428414FF3119}"/>
              </a:ext>
            </a:extLst>
          </p:cNvPr>
          <p:cNvSpPr>
            <a:spLocks noChangeAspect="1"/>
          </p:cNvSpPr>
          <p:nvPr/>
        </p:nvSpPr>
        <p:spPr>
          <a:xfrm>
            <a:off x="5026647" y="1432997"/>
            <a:ext cx="1922210" cy="192024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Peers and Friends</a:t>
            </a:r>
          </a:p>
        </p:txBody>
      </p:sp>
      <p:sp>
        <p:nvSpPr>
          <p:cNvPr id="6" name="Oval 5">
            <a:extLst>
              <a:ext uri="{FF2B5EF4-FFF2-40B4-BE49-F238E27FC236}">
                <a16:creationId xmlns:a16="http://schemas.microsoft.com/office/drawing/2014/main" id="{BD19D2A4-6497-3847-9399-BE04C2269F64}"/>
              </a:ext>
            </a:extLst>
          </p:cNvPr>
          <p:cNvSpPr>
            <a:spLocks noChangeAspect="1"/>
          </p:cNvSpPr>
          <p:nvPr/>
        </p:nvSpPr>
        <p:spPr>
          <a:xfrm>
            <a:off x="7380348" y="4837308"/>
            <a:ext cx="1922210" cy="192024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Students</a:t>
            </a:r>
          </a:p>
        </p:txBody>
      </p:sp>
      <p:sp>
        <p:nvSpPr>
          <p:cNvPr id="7" name="Oval 6">
            <a:extLst>
              <a:ext uri="{FF2B5EF4-FFF2-40B4-BE49-F238E27FC236}">
                <a16:creationId xmlns:a16="http://schemas.microsoft.com/office/drawing/2014/main" id="{D3A88874-0E27-454A-9E3E-548E3364F5DB}"/>
              </a:ext>
            </a:extLst>
          </p:cNvPr>
          <p:cNvSpPr>
            <a:spLocks noChangeAspect="1"/>
          </p:cNvSpPr>
          <p:nvPr/>
        </p:nvSpPr>
        <p:spPr>
          <a:xfrm>
            <a:off x="7139558" y="655492"/>
            <a:ext cx="1922210" cy="1920240"/>
          </a:xfrm>
          <a:prstGeom prst="ellipse">
            <a:avLst/>
          </a:prstGeom>
          <a:solidFill>
            <a:srgbClr val="00467F"/>
          </a:solidFill>
          <a:ln>
            <a:solidFill>
              <a:srgbClr val="0046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Chief Investigators</a:t>
            </a:r>
          </a:p>
        </p:txBody>
      </p:sp>
      <p:sp>
        <p:nvSpPr>
          <p:cNvPr id="9" name="Oval 8">
            <a:extLst>
              <a:ext uri="{FF2B5EF4-FFF2-40B4-BE49-F238E27FC236}">
                <a16:creationId xmlns:a16="http://schemas.microsoft.com/office/drawing/2014/main" id="{D44427EA-A352-6148-992F-9D9AA0039214}"/>
              </a:ext>
            </a:extLst>
          </p:cNvPr>
          <p:cNvSpPr>
            <a:spLocks noChangeAspect="1"/>
          </p:cNvSpPr>
          <p:nvPr/>
        </p:nvSpPr>
        <p:spPr>
          <a:xfrm>
            <a:off x="9619543" y="3729068"/>
            <a:ext cx="1922210" cy="1920240"/>
          </a:xfrm>
          <a:prstGeom prst="ellipse">
            <a:avLst/>
          </a:prstGeom>
          <a:solidFill>
            <a:srgbClr val="00467F"/>
          </a:solidFill>
          <a:ln>
            <a:solidFill>
              <a:srgbClr val="0046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Professor at nearby university</a:t>
            </a:r>
          </a:p>
        </p:txBody>
      </p:sp>
      <p:sp>
        <p:nvSpPr>
          <p:cNvPr id="10" name="Oval 9">
            <a:extLst>
              <a:ext uri="{FF2B5EF4-FFF2-40B4-BE49-F238E27FC236}">
                <a16:creationId xmlns:a16="http://schemas.microsoft.com/office/drawing/2014/main" id="{18D0582E-8062-CD47-8F33-2A1CD159041B}"/>
              </a:ext>
            </a:extLst>
          </p:cNvPr>
          <p:cNvSpPr>
            <a:spLocks noChangeAspect="1"/>
          </p:cNvSpPr>
          <p:nvPr/>
        </p:nvSpPr>
        <p:spPr>
          <a:xfrm>
            <a:off x="9419031" y="1307462"/>
            <a:ext cx="1922210" cy="192024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Professor at university abroad</a:t>
            </a:r>
          </a:p>
        </p:txBody>
      </p:sp>
      <p:sp>
        <p:nvSpPr>
          <p:cNvPr id="11" name="Oval 10">
            <a:extLst>
              <a:ext uri="{FF2B5EF4-FFF2-40B4-BE49-F238E27FC236}">
                <a16:creationId xmlns:a16="http://schemas.microsoft.com/office/drawing/2014/main" id="{D00F4B90-2378-B54F-AFCB-8065199B5685}"/>
              </a:ext>
            </a:extLst>
          </p:cNvPr>
          <p:cNvSpPr>
            <a:spLocks noChangeAspect="1"/>
          </p:cNvSpPr>
          <p:nvPr/>
        </p:nvSpPr>
        <p:spPr>
          <a:xfrm>
            <a:off x="5141153" y="3729068"/>
            <a:ext cx="1922210" cy="1920240"/>
          </a:xfrm>
          <a:prstGeom prst="ellipse">
            <a:avLst/>
          </a:prstGeom>
          <a:solidFill>
            <a:srgbClr val="00467F"/>
          </a:solidFill>
          <a:ln>
            <a:solidFill>
              <a:srgbClr val="0046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Scientist with cool idea from a science meeting</a:t>
            </a:r>
          </a:p>
        </p:txBody>
      </p:sp>
      <p:sp>
        <p:nvSpPr>
          <p:cNvPr id="12" name="Rounded Rectangle 11">
            <a:extLst>
              <a:ext uri="{FF2B5EF4-FFF2-40B4-BE49-F238E27FC236}">
                <a16:creationId xmlns:a16="http://schemas.microsoft.com/office/drawing/2014/main" id="{12C22EF2-A43A-E648-9E28-864E1593C51D}"/>
              </a:ext>
            </a:extLst>
          </p:cNvPr>
          <p:cNvSpPr/>
          <p:nvPr/>
        </p:nvSpPr>
        <p:spPr>
          <a:xfrm>
            <a:off x="7443336" y="3443078"/>
            <a:ext cx="1699097" cy="571980"/>
          </a:xfrm>
          <a:prstGeom prst="roundRect">
            <a:avLst/>
          </a:prstGeom>
          <a:solidFill>
            <a:srgbClr val="0088A4"/>
          </a:solidFill>
          <a:ln>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Goal</a:t>
            </a:r>
          </a:p>
        </p:txBody>
      </p:sp>
      <p:cxnSp>
        <p:nvCxnSpPr>
          <p:cNvPr id="14" name="Straight Arrow Connector 13">
            <a:extLst>
              <a:ext uri="{FF2B5EF4-FFF2-40B4-BE49-F238E27FC236}">
                <a16:creationId xmlns:a16="http://schemas.microsoft.com/office/drawing/2014/main" id="{D017451D-974D-BB4E-A5E2-3ED1B8BD3F4A}"/>
              </a:ext>
            </a:extLst>
          </p:cNvPr>
          <p:cNvCxnSpPr>
            <a:cxnSpLocks/>
          </p:cNvCxnSpPr>
          <p:nvPr/>
        </p:nvCxnSpPr>
        <p:spPr>
          <a:xfrm flipH="1" flipV="1">
            <a:off x="8321989" y="4067137"/>
            <a:ext cx="1" cy="685912"/>
          </a:xfrm>
          <a:prstGeom prst="straightConnector1">
            <a:avLst/>
          </a:prstGeom>
          <a:ln w="76200">
            <a:solidFill>
              <a:srgbClr val="0088A4"/>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99FA48C-83C5-5D4D-A9DB-D78F01BA9044}"/>
              </a:ext>
            </a:extLst>
          </p:cNvPr>
          <p:cNvCxnSpPr>
            <a:cxnSpLocks/>
          </p:cNvCxnSpPr>
          <p:nvPr/>
        </p:nvCxnSpPr>
        <p:spPr>
          <a:xfrm flipV="1">
            <a:off x="7063361" y="4079053"/>
            <a:ext cx="379975" cy="328519"/>
          </a:xfrm>
          <a:prstGeom prst="straightConnector1">
            <a:avLst/>
          </a:prstGeom>
          <a:ln w="76200">
            <a:solidFill>
              <a:srgbClr val="0088A4"/>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58CD2C4D-C64D-B64A-A381-0814EB25936F}"/>
              </a:ext>
            </a:extLst>
          </p:cNvPr>
          <p:cNvCxnSpPr>
            <a:cxnSpLocks/>
          </p:cNvCxnSpPr>
          <p:nvPr/>
        </p:nvCxnSpPr>
        <p:spPr>
          <a:xfrm flipH="1" flipV="1">
            <a:off x="9110845" y="3998409"/>
            <a:ext cx="508698" cy="322465"/>
          </a:xfrm>
          <a:prstGeom prst="straightConnector1">
            <a:avLst/>
          </a:prstGeom>
          <a:ln w="76200">
            <a:solidFill>
              <a:srgbClr val="0088A4"/>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BBE5B644-9D3A-D241-8143-22C8EA681906}"/>
              </a:ext>
            </a:extLst>
          </p:cNvPr>
          <p:cNvCxnSpPr>
            <a:cxnSpLocks/>
          </p:cNvCxnSpPr>
          <p:nvPr/>
        </p:nvCxnSpPr>
        <p:spPr>
          <a:xfrm>
            <a:off x="6921058" y="2923465"/>
            <a:ext cx="522243" cy="484025"/>
          </a:xfrm>
          <a:prstGeom prst="straightConnector1">
            <a:avLst/>
          </a:prstGeom>
          <a:ln w="76200">
            <a:solidFill>
              <a:srgbClr val="0088A4"/>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8295F66-7A12-3C4E-AEE3-2BB8819B254A}"/>
              </a:ext>
            </a:extLst>
          </p:cNvPr>
          <p:cNvCxnSpPr>
            <a:cxnSpLocks/>
          </p:cNvCxnSpPr>
          <p:nvPr/>
        </p:nvCxnSpPr>
        <p:spPr>
          <a:xfrm flipH="1">
            <a:off x="9095621" y="3014113"/>
            <a:ext cx="523922" cy="393377"/>
          </a:xfrm>
          <a:prstGeom prst="straightConnector1">
            <a:avLst/>
          </a:prstGeom>
          <a:ln w="76200">
            <a:solidFill>
              <a:srgbClr val="0088A4"/>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50F7A89F-5154-F84C-B8C5-B93307C655D0}"/>
              </a:ext>
            </a:extLst>
          </p:cNvPr>
          <p:cNvCxnSpPr>
            <a:cxnSpLocks/>
          </p:cNvCxnSpPr>
          <p:nvPr/>
        </p:nvCxnSpPr>
        <p:spPr>
          <a:xfrm>
            <a:off x="8178275" y="2659991"/>
            <a:ext cx="74179" cy="731008"/>
          </a:xfrm>
          <a:prstGeom prst="straightConnector1">
            <a:avLst/>
          </a:prstGeom>
          <a:ln w="76200">
            <a:solidFill>
              <a:srgbClr val="0088A4"/>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2903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31263-0A2D-1E45-89D8-64CC1697E0B1}"/>
              </a:ext>
            </a:extLst>
          </p:cNvPr>
          <p:cNvSpPr>
            <a:spLocks noGrp="1"/>
          </p:cNvSpPr>
          <p:nvPr>
            <p:ph type="title"/>
          </p:nvPr>
        </p:nvSpPr>
        <p:spPr>
          <a:xfrm>
            <a:off x="388495" y="335145"/>
            <a:ext cx="10515600" cy="1325563"/>
          </a:xfrm>
        </p:spPr>
        <p:txBody>
          <a:bodyPr/>
          <a:lstStyle/>
          <a:p>
            <a:r>
              <a:rPr lang="en-US" dirty="0"/>
              <a:t>Collaboration</a:t>
            </a:r>
          </a:p>
        </p:txBody>
      </p:sp>
      <p:sp>
        <p:nvSpPr>
          <p:cNvPr id="3" name="Content Placeholder 2">
            <a:extLst>
              <a:ext uri="{FF2B5EF4-FFF2-40B4-BE49-F238E27FC236}">
                <a16:creationId xmlns:a16="http://schemas.microsoft.com/office/drawing/2014/main" id="{E2C445D4-B7B4-7E44-89FD-4B3CB87BDEBD}"/>
              </a:ext>
            </a:extLst>
          </p:cNvPr>
          <p:cNvSpPr>
            <a:spLocks noGrp="1"/>
          </p:cNvSpPr>
          <p:nvPr>
            <p:ph sz="half" idx="1"/>
          </p:nvPr>
        </p:nvSpPr>
        <p:spPr>
          <a:xfrm>
            <a:off x="2249149" y="5308450"/>
            <a:ext cx="4206615" cy="1212271"/>
          </a:xfrm>
          <a:ln w="76200">
            <a:solidFill>
              <a:srgbClr val="0088A4"/>
            </a:solidFill>
          </a:ln>
        </p:spPr>
        <p:txBody>
          <a:bodyPr anchor="ctr">
            <a:normAutofit/>
          </a:bodyPr>
          <a:lstStyle/>
          <a:p>
            <a:pPr marL="0" indent="0">
              <a:buNone/>
            </a:pPr>
            <a:r>
              <a:rPr lang="en-US" sz="2400" dirty="0"/>
              <a:t>Brianna with her collaborators working on an experiment in the York River, VA</a:t>
            </a:r>
          </a:p>
        </p:txBody>
      </p:sp>
      <p:pic>
        <p:nvPicPr>
          <p:cNvPr id="6" name="Content Placeholder 5">
            <a:extLst>
              <a:ext uri="{FF2B5EF4-FFF2-40B4-BE49-F238E27FC236}">
                <a16:creationId xmlns:a16="http://schemas.microsoft.com/office/drawing/2014/main" id="{4E1AFAD9-A87A-4D4B-B625-39B835BF8C62}"/>
              </a:ext>
            </a:extLst>
          </p:cNvPr>
          <p:cNvPicPr>
            <a:picLocks noGrp="1" noChangeAspect="1"/>
          </p:cNvPicPr>
          <p:nvPr>
            <p:ph sz="half" idx="2"/>
          </p:nvPr>
        </p:nvPicPr>
        <p:blipFill>
          <a:blip r:embed="rId3"/>
          <a:stretch>
            <a:fillRect/>
          </a:stretch>
        </p:blipFill>
        <p:spPr>
          <a:xfrm>
            <a:off x="6699355" y="820260"/>
            <a:ext cx="4354642" cy="5806192"/>
          </a:xfrm>
        </p:spPr>
      </p:pic>
      <p:sp>
        <p:nvSpPr>
          <p:cNvPr id="7" name="TextBox 6">
            <a:extLst>
              <a:ext uri="{FF2B5EF4-FFF2-40B4-BE49-F238E27FC236}">
                <a16:creationId xmlns:a16="http://schemas.microsoft.com/office/drawing/2014/main" id="{44DD1EC5-3A66-DE40-BE32-7BFEE2DDEA30}"/>
              </a:ext>
            </a:extLst>
          </p:cNvPr>
          <p:cNvSpPr txBox="1"/>
          <p:nvPr/>
        </p:nvSpPr>
        <p:spPr>
          <a:xfrm>
            <a:off x="6699355" y="6226342"/>
            <a:ext cx="2293495" cy="400110"/>
          </a:xfrm>
          <a:prstGeom prst="rect">
            <a:avLst/>
          </a:prstGeom>
          <a:noFill/>
        </p:spPr>
        <p:txBody>
          <a:bodyPr wrap="square" rtlCol="0">
            <a:spAutoFit/>
          </a:bodyPr>
          <a:lstStyle/>
          <a:p>
            <a:r>
              <a:rPr lang="en-US" sz="2000" dirty="0">
                <a:solidFill>
                  <a:schemeClr val="bg1"/>
                </a:solidFill>
              </a:rPr>
              <a:t>Brianna Stanley</a:t>
            </a:r>
          </a:p>
        </p:txBody>
      </p:sp>
      <p:sp>
        <p:nvSpPr>
          <p:cNvPr id="8" name="TextBox 7">
            <a:extLst>
              <a:ext uri="{FF2B5EF4-FFF2-40B4-BE49-F238E27FC236}">
                <a16:creationId xmlns:a16="http://schemas.microsoft.com/office/drawing/2014/main" id="{E28F924C-CE98-D34E-AC25-B8CA9A68B101}"/>
              </a:ext>
            </a:extLst>
          </p:cNvPr>
          <p:cNvSpPr txBox="1"/>
          <p:nvPr/>
        </p:nvSpPr>
        <p:spPr>
          <a:xfrm>
            <a:off x="629587" y="1660708"/>
            <a:ext cx="5166610" cy="1815882"/>
          </a:xfrm>
          <a:prstGeom prst="rect">
            <a:avLst/>
          </a:prstGeom>
          <a:noFill/>
        </p:spPr>
        <p:txBody>
          <a:bodyPr wrap="square" rtlCol="0">
            <a:spAutoFit/>
          </a:bodyPr>
          <a:lstStyle/>
          <a:p>
            <a:pPr algn="ctr"/>
            <a:r>
              <a:rPr lang="en-US" sz="2800" dirty="0"/>
              <a:t>Science isn’t hard when you have collaborators to help you do your experiments and check your ideas!</a:t>
            </a:r>
          </a:p>
        </p:txBody>
      </p:sp>
    </p:spTree>
    <p:extLst>
      <p:ext uri="{BB962C8B-B14F-4D97-AF65-F5344CB8AC3E}">
        <p14:creationId xmlns:p14="http://schemas.microsoft.com/office/powerpoint/2010/main" val="3225656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5EB41-A5B9-E541-8754-4614241F2E92}"/>
              </a:ext>
            </a:extLst>
          </p:cNvPr>
          <p:cNvSpPr>
            <a:spLocks noGrp="1"/>
          </p:cNvSpPr>
          <p:nvPr>
            <p:ph type="title"/>
          </p:nvPr>
        </p:nvSpPr>
        <p:spPr>
          <a:xfrm>
            <a:off x="45026" y="-5518"/>
            <a:ext cx="10515600" cy="1325563"/>
          </a:xfrm>
        </p:spPr>
        <p:txBody>
          <a:bodyPr>
            <a:normAutofit/>
          </a:bodyPr>
          <a:lstStyle/>
          <a:p>
            <a:r>
              <a:rPr lang="en-US" sz="4000" dirty="0"/>
              <a:t>The Scientific Method</a:t>
            </a:r>
          </a:p>
        </p:txBody>
      </p:sp>
      <p:sp>
        <p:nvSpPr>
          <p:cNvPr id="5" name="Rounded Rectangle 4">
            <a:extLst>
              <a:ext uri="{FF2B5EF4-FFF2-40B4-BE49-F238E27FC236}">
                <a16:creationId xmlns:a16="http://schemas.microsoft.com/office/drawing/2014/main" id="{2C3C2C38-66EF-6148-8113-AECAC4DF69C6}"/>
              </a:ext>
            </a:extLst>
          </p:cNvPr>
          <p:cNvSpPr/>
          <p:nvPr/>
        </p:nvSpPr>
        <p:spPr>
          <a:xfrm>
            <a:off x="8006771" y="75277"/>
            <a:ext cx="4052454" cy="1874541"/>
          </a:xfrm>
          <a:prstGeom prst="roundRect">
            <a:avLst/>
          </a:prstGeom>
          <a:solidFill>
            <a:srgbClr val="0088A4"/>
          </a:solidFill>
          <a:ln>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rPr>
              <a:t>A way to gain scientific understanding that promotes thinking, experimentation, and collaboration</a:t>
            </a:r>
          </a:p>
        </p:txBody>
      </p:sp>
      <p:sp>
        <p:nvSpPr>
          <p:cNvPr id="6" name="Rounded Rectangle 5">
            <a:extLst>
              <a:ext uri="{FF2B5EF4-FFF2-40B4-BE49-F238E27FC236}">
                <a16:creationId xmlns:a16="http://schemas.microsoft.com/office/drawing/2014/main" id="{55B71CBB-72F2-9245-A9C7-EB203D19ECC0}"/>
              </a:ext>
            </a:extLst>
          </p:cNvPr>
          <p:cNvSpPr/>
          <p:nvPr/>
        </p:nvSpPr>
        <p:spPr>
          <a:xfrm>
            <a:off x="3370117" y="997368"/>
            <a:ext cx="3594895" cy="641557"/>
          </a:xfrm>
          <a:prstGeom prst="roundRect">
            <a:avLst/>
          </a:prstGeom>
          <a:noFill/>
          <a:ln w="57150">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Research Question</a:t>
            </a:r>
          </a:p>
        </p:txBody>
      </p:sp>
      <p:sp>
        <p:nvSpPr>
          <p:cNvPr id="7" name="Rounded Rectangle 6">
            <a:extLst>
              <a:ext uri="{FF2B5EF4-FFF2-40B4-BE49-F238E27FC236}">
                <a16:creationId xmlns:a16="http://schemas.microsoft.com/office/drawing/2014/main" id="{5FE4284B-3655-C14B-BCA5-228D285F300C}"/>
              </a:ext>
            </a:extLst>
          </p:cNvPr>
          <p:cNvSpPr/>
          <p:nvPr/>
        </p:nvSpPr>
        <p:spPr>
          <a:xfrm>
            <a:off x="3276599" y="2068634"/>
            <a:ext cx="3688413" cy="824120"/>
          </a:xfrm>
          <a:prstGeom prst="roundRect">
            <a:avLst/>
          </a:prstGeom>
          <a:noFill/>
          <a:ln w="57150">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Research and Create a Hypothesis</a:t>
            </a:r>
          </a:p>
        </p:txBody>
      </p:sp>
      <p:sp>
        <p:nvSpPr>
          <p:cNvPr id="8" name="Rounded Rectangle 7">
            <a:extLst>
              <a:ext uri="{FF2B5EF4-FFF2-40B4-BE49-F238E27FC236}">
                <a16:creationId xmlns:a16="http://schemas.microsoft.com/office/drawing/2014/main" id="{C44CCB51-472F-714C-842B-C772E28A79D2}"/>
              </a:ext>
            </a:extLst>
          </p:cNvPr>
          <p:cNvSpPr/>
          <p:nvPr/>
        </p:nvSpPr>
        <p:spPr>
          <a:xfrm>
            <a:off x="3515587" y="3356836"/>
            <a:ext cx="3269676" cy="734676"/>
          </a:xfrm>
          <a:prstGeom prst="roundRect">
            <a:avLst/>
          </a:prstGeom>
          <a:noFill/>
          <a:ln w="57150">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Experiment</a:t>
            </a:r>
          </a:p>
        </p:txBody>
      </p:sp>
      <p:sp>
        <p:nvSpPr>
          <p:cNvPr id="9" name="Rounded Rectangle 8">
            <a:extLst>
              <a:ext uri="{FF2B5EF4-FFF2-40B4-BE49-F238E27FC236}">
                <a16:creationId xmlns:a16="http://schemas.microsoft.com/office/drawing/2014/main" id="{6DCE28F4-A56B-AE4E-87E6-00D87362B464}"/>
              </a:ext>
            </a:extLst>
          </p:cNvPr>
          <p:cNvSpPr/>
          <p:nvPr/>
        </p:nvSpPr>
        <p:spPr>
          <a:xfrm>
            <a:off x="2446388" y="4555594"/>
            <a:ext cx="5408073" cy="732717"/>
          </a:xfrm>
          <a:prstGeom prst="roundRect">
            <a:avLst/>
          </a:prstGeom>
          <a:noFill/>
          <a:ln w="57150">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Check Results/Make Conclusions</a:t>
            </a:r>
          </a:p>
        </p:txBody>
      </p:sp>
      <p:sp>
        <p:nvSpPr>
          <p:cNvPr id="10" name="Rounded Rectangle 9">
            <a:extLst>
              <a:ext uri="{FF2B5EF4-FFF2-40B4-BE49-F238E27FC236}">
                <a16:creationId xmlns:a16="http://schemas.microsoft.com/office/drawing/2014/main" id="{3B9B83BE-47F1-B04C-8340-591E8C6AD06A}"/>
              </a:ext>
            </a:extLst>
          </p:cNvPr>
          <p:cNvSpPr/>
          <p:nvPr/>
        </p:nvSpPr>
        <p:spPr>
          <a:xfrm>
            <a:off x="3276599" y="5752393"/>
            <a:ext cx="3792775" cy="639265"/>
          </a:xfrm>
          <a:prstGeom prst="roundRect">
            <a:avLst/>
          </a:prstGeom>
          <a:noFill/>
          <a:ln w="57150">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Report Results </a:t>
            </a:r>
          </a:p>
        </p:txBody>
      </p:sp>
      <p:sp>
        <p:nvSpPr>
          <p:cNvPr id="11" name="Right Arrow 10">
            <a:extLst>
              <a:ext uri="{FF2B5EF4-FFF2-40B4-BE49-F238E27FC236}">
                <a16:creationId xmlns:a16="http://schemas.microsoft.com/office/drawing/2014/main" id="{51DCA3F4-90D5-FA48-B139-62F6B0660FE9}"/>
              </a:ext>
            </a:extLst>
          </p:cNvPr>
          <p:cNvSpPr/>
          <p:nvPr/>
        </p:nvSpPr>
        <p:spPr>
          <a:xfrm rot="5400000">
            <a:off x="4975332" y="1677153"/>
            <a:ext cx="384464" cy="31888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a:extLst>
              <a:ext uri="{FF2B5EF4-FFF2-40B4-BE49-F238E27FC236}">
                <a16:creationId xmlns:a16="http://schemas.microsoft.com/office/drawing/2014/main" id="{AF481137-AE29-A143-A204-79C0D3B3DBAE}"/>
              </a:ext>
            </a:extLst>
          </p:cNvPr>
          <p:cNvSpPr/>
          <p:nvPr/>
        </p:nvSpPr>
        <p:spPr>
          <a:xfrm rot="5400000">
            <a:off x="4975332" y="2965355"/>
            <a:ext cx="384464" cy="31888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Arrow 12">
            <a:extLst>
              <a:ext uri="{FF2B5EF4-FFF2-40B4-BE49-F238E27FC236}">
                <a16:creationId xmlns:a16="http://schemas.microsoft.com/office/drawing/2014/main" id="{C74E1F8F-16BD-EE40-B690-6ACFF4BB2B65}"/>
              </a:ext>
            </a:extLst>
          </p:cNvPr>
          <p:cNvSpPr/>
          <p:nvPr/>
        </p:nvSpPr>
        <p:spPr>
          <a:xfrm rot="5400000">
            <a:off x="4975332" y="4144244"/>
            <a:ext cx="384464" cy="31888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Arrow 13">
            <a:extLst>
              <a:ext uri="{FF2B5EF4-FFF2-40B4-BE49-F238E27FC236}">
                <a16:creationId xmlns:a16="http://schemas.microsoft.com/office/drawing/2014/main" id="{CA661E09-176B-F545-8CD5-4BFECB2A7A6E}"/>
              </a:ext>
            </a:extLst>
          </p:cNvPr>
          <p:cNvSpPr/>
          <p:nvPr/>
        </p:nvSpPr>
        <p:spPr>
          <a:xfrm rot="5400000">
            <a:off x="4975332" y="5321103"/>
            <a:ext cx="384464" cy="31888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37DE1BD8-F8B7-5C44-8978-8F74FEC177CA}"/>
              </a:ext>
            </a:extLst>
          </p:cNvPr>
          <p:cNvSpPr txBox="1"/>
          <p:nvPr/>
        </p:nvSpPr>
        <p:spPr>
          <a:xfrm>
            <a:off x="8879607" y="3141956"/>
            <a:ext cx="2722419" cy="1938992"/>
          </a:xfrm>
          <a:prstGeom prst="rect">
            <a:avLst/>
          </a:prstGeom>
          <a:noFill/>
          <a:ln w="38100">
            <a:solidFill>
              <a:schemeClr val="tx1"/>
            </a:solidFill>
          </a:ln>
        </p:spPr>
        <p:txBody>
          <a:bodyPr wrap="square" rtlCol="0">
            <a:spAutoFit/>
          </a:bodyPr>
          <a:lstStyle/>
          <a:p>
            <a:r>
              <a:rPr lang="en-US" sz="2400" dirty="0"/>
              <a:t>Do your results make sense? Perform quality control and reach out to collaborators </a:t>
            </a:r>
          </a:p>
        </p:txBody>
      </p:sp>
      <p:cxnSp>
        <p:nvCxnSpPr>
          <p:cNvPr id="17" name="Straight Arrow Connector 16">
            <a:extLst>
              <a:ext uri="{FF2B5EF4-FFF2-40B4-BE49-F238E27FC236}">
                <a16:creationId xmlns:a16="http://schemas.microsoft.com/office/drawing/2014/main" id="{2DE3DABB-3A25-404F-923B-4C595E1E652B}"/>
              </a:ext>
            </a:extLst>
          </p:cNvPr>
          <p:cNvCxnSpPr>
            <a:cxnSpLocks/>
          </p:cNvCxnSpPr>
          <p:nvPr/>
        </p:nvCxnSpPr>
        <p:spPr>
          <a:xfrm flipH="1">
            <a:off x="7760943" y="4111452"/>
            <a:ext cx="1118664" cy="57484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3924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EF99F-FA49-124D-93FA-73DEC29A777A}"/>
              </a:ext>
            </a:extLst>
          </p:cNvPr>
          <p:cNvSpPr>
            <a:spLocks noGrp="1"/>
          </p:cNvSpPr>
          <p:nvPr>
            <p:ph type="title"/>
          </p:nvPr>
        </p:nvSpPr>
        <p:spPr/>
        <p:txBody>
          <a:bodyPr/>
          <a:lstStyle/>
          <a:p>
            <a:r>
              <a:rPr lang="en-US" dirty="0"/>
              <a:t>Today’s Activity</a:t>
            </a:r>
          </a:p>
        </p:txBody>
      </p:sp>
      <p:sp>
        <p:nvSpPr>
          <p:cNvPr id="3" name="Content Placeholder 2">
            <a:extLst>
              <a:ext uri="{FF2B5EF4-FFF2-40B4-BE49-F238E27FC236}">
                <a16:creationId xmlns:a16="http://schemas.microsoft.com/office/drawing/2014/main" id="{B7195DC9-55DF-AC4C-A482-063566C3E0B3}"/>
              </a:ext>
            </a:extLst>
          </p:cNvPr>
          <p:cNvSpPr>
            <a:spLocks noGrp="1"/>
          </p:cNvSpPr>
          <p:nvPr>
            <p:ph idx="1"/>
          </p:nvPr>
        </p:nvSpPr>
        <p:spPr>
          <a:xfrm>
            <a:off x="671945" y="1815234"/>
            <a:ext cx="4720936" cy="4351338"/>
          </a:xfrm>
        </p:spPr>
        <p:txBody>
          <a:bodyPr/>
          <a:lstStyle/>
          <a:p>
            <a:pPr marL="0" indent="0">
              <a:buNone/>
            </a:pPr>
            <a:r>
              <a:rPr lang="en-US" dirty="0"/>
              <a:t>Collaborate together to find the unknown concentration (or amount) of ammonium in a water sample!</a:t>
            </a:r>
          </a:p>
        </p:txBody>
      </p:sp>
      <p:pic>
        <p:nvPicPr>
          <p:cNvPr id="4" name="Graphic 3">
            <a:extLst>
              <a:ext uri="{FF2B5EF4-FFF2-40B4-BE49-F238E27FC236}">
                <a16:creationId xmlns:a16="http://schemas.microsoft.com/office/drawing/2014/main" id="{9CB49355-6F6F-C548-8BAF-C6B6DAC6C5E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719302">
            <a:off x="6229271" y="4127679"/>
            <a:ext cx="2329033" cy="1322890"/>
          </a:xfrm>
          <a:prstGeom prst="rect">
            <a:avLst/>
          </a:prstGeom>
        </p:spPr>
      </p:pic>
      <p:pic>
        <p:nvPicPr>
          <p:cNvPr id="5" name="Graphic 4">
            <a:extLst>
              <a:ext uri="{FF2B5EF4-FFF2-40B4-BE49-F238E27FC236}">
                <a16:creationId xmlns:a16="http://schemas.microsoft.com/office/drawing/2014/main" id="{465AA672-113B-564F-927F-B7D71AE793E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2874">
            <a:off x="7668136" y="2988819"/>
            <a:ext cx="2329033" cy="1322890"/>
          </a:xfrm>
          <a:prstGeom prst="rect">
            <a:avLst/>
          </a:prstGeom>
        </p:spPr>
      </p:pic>
      <p:pic>
        <p:nvPicPr>
          <p:cNvPr id="6" name="Graphic 5">
            <a:extLst>
              <a:ext uri="{FF2B5EF4-FFF2-40B4-BE49-F238E27FC236}">
                <a16:creationId xmlns:a16="http://schemas.microsoft.com/office/drawing/2014/main" id="{CF3144EA-65AC-144E-9FE6-6B693D43CCB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9880698" flipH="1">
            <a:off x="8491024" y="4196307"/>
            <a:ext cx="2329033" cy="1322890"/>
          </a:xfrm>
          <a:prstGeom prst="rect">
            <a:avLst/>
          </a:prstGeom>
        </p:spPr>
      </p:pic>
      <p:sp>
        <p:nvSpPr>
          <p:cNvPr id="7" name="Rounded Rectangle 6">
            <a:extLst>
              <a:ext uri="{FF2B5EF4-FFF2-40B4-BE49-F238E27FC236}">
                <a16:creationId xmlns:a16="http://schemas.microsoft.com/office/drawing/2014/main" id="{527C27B4-6EB9-204A-91F4-D03566030310}"/>
              </a:ext>
            </a:extLst>
          </p:cNvPr>
          <p:cNvSpPr/>
          <p:nvPr/>
        </p:nvSpPr>
        <p:spPr>
          <a:xfrm>
            <a:off x="6681354" y="1597693"/>
            <a:ext cx="4010891" cy="924791"/>
          </a:xfrm>
          <a:prstGeom prst="roundRect">
            <a:avLst/>
          </a:prstGeom>
          <a:solidFill>
            <a:srgbClr val="0088A4"/>
          </a:solidFill>
          <a:ln>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rPr>
              <a:t>Ammonium = type of nitrogen food for phytoplankton</a:t>
            </a:r>
          </a:p>
        </p:txBody>
      </p:sp>
      <p:sp>
        <p:nvSpPr>
          <p:cNvPr id="8" name="TextBox 7">
            <a:extLst>
              <a:ext uri="{FF2B5EF4-FFF2-40B4-BE49-F238E27FC236}">
                <a16:creationId xmlns:a16="http://schemas.microsoft.com/office/drawing/2014/main" id="{78A9DDD5-5FC5-2444-8C41-2721FF3F84DF}"/>
              </a:ext>
            </a:extLst>
          </p:cNvPr>
          <p:cNvSpPr txBox="1"/>
          <p:nvPr/>
        </p:nvSpPr>
        <p:spPr>
          <a:xfrm>
            <a:off x="8686800" y="6442502"/>
            <a:ext cx="3829328" cy="415498"/>
          </a:xfrm>
          <a:prstGeom prst="rect">
            <a:avLst/>
          </a:prstGeom>
          <a:noFill/>
        </p:spPr>
        <p:txBody>
          <a:bodyPr wrap="square" rtlCol="0">
            <a:spAutoFit/>
          </a:bodyPr>
          <a:lstStyle/>
          <a:p>
            <a:r>
              <a:rPr lang="en-US" sz="1050" dirty="0"/>
              <a:t>Symbols courtesy of the Integration and Application Network, University of Maryland Center for Environmental Science </a:t>
            </a:r>
          </a:p>
        </p:txBody>
      </p:sp>
    </p:spTree>
    <p:extLst>
      <p:ext uri="{BB962C8B-B14F-4D97-AF65-F5344CB8AC3E}">
        <p14:creationId xmlns:p14="http://schemas.microsoft.com/office/powerpoint/2010/main" val="1680715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1B268-0818-2A45-84AF-ABDA672B5E31}"/>
              </a:ext>
            </a:extLst>
          </p:cNvPr>
          <p:cNvSpPr>
            <a:spLocks noGrp="1"/>
          </p:cNvSpPr>
          <p:nvPr>
            <p:ph type="title"/>
          </p:nvPr>
        </p:nvSpPr>
        <p:spPr>
          <a:xfrm>
            <a:off x="391391" y="271607"/>
            <a:ext cx="10515600" cy="1325563"/>
          </a:xfrm>
        </p:spPr>
        <p:txBody>
          <a:bodyPr>
            <a:normAutofit/>
          </a:bodyPr>
          <a:lstStyle/>
          <a:p>
            <a:r>
              <a:rPr lang="en-US" sz="4000" dirty="0"/>
              <a:t>How do you find an unknown?</a:t>
            </a:r>
          </a:p>
        </p:txBody>
      </p:sp>
    </p:spTree>
    <p:extLst>
      <p:ext uri="{BB962C8B-B14F-4D97-AF65-F5344CB8AC3E}">
        <p14:creationId xmlns:p14="http://schemas.microsoft.com/office/powerpoint/2010/main" val="109713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1B268-0818-2A45-84AF-ABDA672B5E31}"/>
              </a:ext>
            </a:extLst>
          </p:cNvPr>
          <p:cNvSpPr>
            <a:spLocks noGrp="1"/>
          </p:cNvSpPr>
          <p:nvPr>
            <p:ph type="title"/>
          </p:nvPr>
        </p:nvSpPr>
        <p:spPr>
          <a:xfrm>
            <a:off x="391391" y="271607"/>
            <a:ext cx="10515600" cy="1325563"/>
          </a:xfrm>
        </p:spPr>
        <p:txBody>
          <a:bodyPr>
            <a:normAutofit/>
          </a:bodyPr>
          <a:lstStyle/>
          <a:p>
            <a:r>
              <a:rPr lang="en-US" sz="4000" dirty="0"/>
              <a:t>How do you find an unknown?</a:t>
            </a:r>
          </a:p>
        </p:txBody>
      </p:sp>
      <p:sp>
        <p:nvSpPr>
          <p:cNvPr id="3" name="Content Placeholder 2">
            <a:extLst>
              <a:ext uri="{FF2B5EF4-FFF2-40B4-BE49-F238E27FC236}">
                <a16:creationId xmlns:a16="http://schemas.microsoft.com/office/drawing/2014/main" id="{796FEA24-EA67-164E-95F9-80CD2377FC74}"/>
              </a:ext>
            </a:extLst>
          </p:cNvPr>
          <p:cNvSpPr>
            <a:spLocks noGrp="1"/>
          </p:cNvSpPr>
          <p:nvPr>
            <p:ph sz="half" idx="1"/>
          </p:nvPr>
        </p:nvSpPr>
        <p:spPr>
          <a:xfrm>
            <a:off x="391391" y="1690688"/>
            <a:ext cx="4793673" cy="4351338"/>
          </a:xfrm>
        </p:spPr>
        <p:txBody>
          <a:bodyPr/>
          <a:lstStyle/>
          <a:p>
            <a:pPr marL="0" indent="0">
              <a:buNone/>
            </a:pPr>
            <a:r>
              <a:rPr lang="en-US" dirty="0"/>
              <a:t>Start with what you do know!</a:t>
            </a:r>
          </a:p>
          <a:p>
            <a:pPr marL="0" indent="0">
              <a:buNone/>
            </a:pPr>
            <a:endParaRPr lang="en-US" sz="1800" dirty="0"/>
          </a:p>
          <a:p>
            <a:pPr marL="0" indent="0">
              <a:buNone/>
            </a:pPr>
            <a:r>
              <a:rPr lang="en-US" dirty="0"/>
              <a:t>Scientists use a set of known samples (standards) to measure an unknown by making a standard curve</a:t>
            </a:r>
          </a:p>
          <a:p>
            <a:pPr marL="0" indent="0">
              <a:buNone/>
            </a:pPr>
            <a:endParaRPr lang="en-US" sz="1800" dirty="0"/>
          </a:p>
          <a:p>
            <a:pPr marL="0" indent="0">
              <a:buNone/>
            </a:pPr>
            <a:r>
              <a:rPr lang="en-US" dirty="0"/>
              <a:t>For ammonium this is a linear equation!</a:t>
            </a:r>
          </a:p>
        </p:txBody>
      </p:sp>
      <p:pic>
        <p:nvPicPr>
          <p:cNvPr id="8" name="Picture 7">
            <a:extLst>
              <a:ext uri="{FF2B5EF4-FFF2-40B4-BE49-F238E27FC236}">
                <a16:creationId xmlns:a16="http://schemas.microsoft.com/office/drawing/2014/main" id="{DD4A828C-BCFD-F04B-9585-9270FDAD6879}"/>
              </a:ext>
            </a:extLst>
          </p:cNvPr>
          <p:cNvPicPr>
            <a:picLocks noChangeAspect="1"/>
          </p:cNvPicPr>
          <p:nvPr/>
        </p:nvPicPr>
        <p:blipFill>
          <a:blip r:embed="rId3"/>
          <a:stretch>
            <a:fillRect/>
          </a:stretch>
        </p:blipFill>
        <p:spPr>
          <a:xfrm>
            <a:off x="5300518" y="1711326"/>
            <a:ext cx="6807200" cy="4330700"/>
          </a:xfrm>
          <a:prstGeom prst="rect">
            <a:avLst/>
          </a:prstGeom>
        </p:spPr>
      </p:pic>
      <p:sp>
        <p:nvSpPr>
          <p:cNvPr id="9" name="TextBox 8">
            <a:extLst>
              <a:ext uri="{FF2B5EF4-FFF2-40B4-BE49-F238E27FC236}">
                <a16:creationId xmlns:a16="http://schemas.microsoft.com/office/drawing/2014/main" id="{D2F29947-8560-CE4C-A514-213187E3DA8E}"/>
              </a:ext>
            </a:extLst>
          </p:cNvPr>
          <p:cNvSpPr txBox="1"/>
          <p:nvPr/>
        </p:nvSpPr>
        <p:spPr>
          <a:xfrm>
            <a:off x="6390409" y="1711326"/>
            <a:ext cx="3273137" cy="461665"/>
          </a:xfrm>
          <a:prstGeom prst="rect">
            <a:avLst/>
          </a:prstGeom>
          <a:noFill/>
        </p:spPr>
        <p:txBody>
          <a:bodyPr wrap="square" rtlCol="0">
            <a:spAutoFit/>
          </a:bodyPr>
          <a:lstStyle/>
          <a:p>
            <a:r>
              <a:rPr lang="en-US" sz="2400" b="1" dirty="0">
                <a:solidFill>
                  <a:schemeClr val="accent2"/>
                </a:solidFill>
              </a:rPr>
              <a:t>Standard Curve</a:t>
            </a:r>
          </a:p>
        </p:txBody>
      </p:sp>
    </p:spTree>
    <p:extLst>
      <p:ext uri="{BB962C8B-B14F-4D97-AF65-F5344CB8AC3E}">
        <p14:creationId xmlns:p14="http://schemas.microsoft.com/office/powerpoint/2010/main" val="3426619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1B268-0818-2A45-84AF-ABDA672B5E31}"/>
              </a:ext>
            </a:extLst>
          </p:cNvPr>
          <p:cNvSpPr>
            <a:spLocks noGrp="1"/>
          </p:cNvSpPr>
          <p:nvPr>
            <p:ph type="title"/>
          </p:nvPr>
        </p:nvSpPr>
        <p:spPr>
          <a:xfrm>
            <a:off x="391391" y="271607"/>
            <a:ext cx="10515600" cy="1325563"/>
          </a:xfrm>
        </p:spPr>
        <p:txBody>
          <a:bodyPr>
            <a:normAutofit/>
          </a:bodyPr>
          <a:lstStyle/>
          <a:p>
            <a:r>
              <a:rPr lang="en-US" sz="4000" dirty="0"/>
              <a:t>How do you find an unknown?</a:t>
            </a:r>
          </a:p>
        </p:txBody>
      </p:sp>
      <p:sp>
        <p:nvSpPr>
          <p:cNvPr id="3" name="Content Placeholder 2">
            <a:extLst>
              <a:ext uri="{FF2B5EF4-FFF2-40B4-BE49-F238E27FC236}">
                <a16:creationId xmlns:a16="http://schemas.microsoft.com/office/drawing/2014/main" id="{796FEA24-EA67-164E-95F9-80CD2377FC74}"/>
              </a:ext>
            </a:extLst>
          </p:cNvPr>
          <p:cNvSpPr>
            <a:spLocks noGrp="1"/>
          </p:cNvSpPr>
          <p:nvPr>
            <p:ph sz="half" idx="1"/>
          </p:nvPr>
        </p:nvSpPr>
        <p:spPr>
          <a:xfrm>
            <a:off x="391389" y="2159794"/>
            <a:ext cx="4793673" cy="938212"/>
          </a:xfrm>
        </p:spPr>
        <p:txBody>
          <a:bodyPr/>
          <a:lstStyle/>
          <a:p>
            <a:pPr marL="0" indent="0">
              <a:buNone/>
            </a:pPr>
            <a:r>
              <a:rPr lang="en-US" dirty="0"/>
              <a:t>Use your known equation to solve for your unknown!!</a:t>
            </a:r>
          </a:p>
        </p:txBody>
      </p:sp>
      <p:pic>
        <p:nvPicPr>
          <p:cNvPr id="8" name="Picture 7">
            <a:extLst>
              <a:ext uri="{FF2B5EF4-FFF2-40B4-BE49-F238E27FC236}">
                <a16:creationId xmlns:a16="http://schemas.microsoft.com/office/drawing/2014/main" id="{DD4A828C-BCFD-F04B-9585-9270FDAD6879}"/>
              </a:ext>
            </a:extLst>
          </p:cNvPr>
          <p:cNvPicPr>
            <a:picLocks noChangeAspect="1"/>
          </p:cNvPicPr>
          <p:nvPr/>
        </p:nvPicPr>
        <p:blipFill>
          <a:blip r:embed="rId3"/>
          <a:stretch>
            <a:fillRect/>
          </a:stretch>
        </p:blipFill>
        <p:spPr>
          <a:xfrm>
            <a:off x="5300518" y="1711326"/>
            <a:ext cx="6807200" cy="4330700"/>
          </a:xfrm>
          <a:prstGeom prst="rect">
            <a:avLst/>
          </a:prstGeom>
        </p:spPr>
      </p:pic>
      <p:sp>
        <p:nvSpPr>
          <p:cNvPr id="9" name="TextBox 8">
            <a:extLst>
              <a:ext uri="{FF2B5EF4-FFF2-40B4-BE49-F238E27FC236}">
                <a16:creationId xmlns:a16="http://schemas.microsoft.com/office/drawing/2014/main" id="{D2F29947-8560-CE4C-A514-213187E3DA8E}"/>
              </a:ext>
            </a:extLst>
          </p:cNvPr>
          <p:cNvSpPr txBox="1"/>
          <p:nvPr/>
        </p:nvSpPr>
        <p:spPr>
          <a:xfrm>
            <a:off x="6390409" y="1711326"/>
            <a:ext cx="3273137" cy="461665"/>
          </a:xfrm>
          <a:prstGeom prst="rect">
            <a:avLst/>
          </a:prstGeom>
          <a:noFill/>
        </p:spPr>
        <p:txBody>
          <a:bodyPr wrap="square" rtlCol="0">
            <a:spAutoFit/>
          </a:bodyPr>
          <a:lstStyle/>
          <a:p>
            <a:r>
              <a:rPr lang="en-US" sz="2400" b="1" dirty="0">
                <a:solidFill>
                  <a:schemeClr val="accent2"/>
                </a:solidFill>
              </a:rPr>
              <a:t>Standard Curve</a:t>
            </a:r>
          </a:p>
        </p:txBody>
      </p:sp>
      <p:sp>
        <p:nvSpPr>
          <p:cNvPr id="4" name="Star: 5 Points 3">
            <a:extLst>
              <a:ext uri="{FF2B5EF4-FFF2-40B4-BE49-F238E27FC236}">
                <a16:creationId xmlns:a16="http://schemas.microsoft.com/office/drawing/2014/main" id="{8325275E-D73D-43E4-98A4-A3444C867772}"/>
              </a:ext>
            </a:extLst>
          </p:cNvPr>
          <p:cNvSpPr/>
          <p:nvPr/>
        </p:nvSpPr>
        <p:spPr>
          <a:xfrm>
            <a:off x="7307823" y="4252244"/>
            <a:ext cx="384048" cy="385763"/>
          </a:xfrm>
          <a:prstGeom prst="star5">
            <a:avLst/>
          </a:prstGeom>
          <a:solidFill>
            <a:srgbClr val="00467F"/>
          </a:solidFill>
          <a:ln>
            <a:solidFill>
              <a:srgbClr val="0046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378A24F-9FDC-426C-98AD-F4E233D5A7D3}"/>
              </a:ext>
            </a:extLst>
          </p:cNvPr>
          <p:cNvSpPr txBox="1"/>
          <p:nvPr/>
        </p:nvSpPr>
        <p:spPr>
          <a:xfrm>
            <a:off x="7691871" y="4352053"/>
            <a:ext cx="2137929" cy="461665"/>
          </a:xfrm>
          <a:prstGeom prst="rect">
            <a:avLst/>
          </a:prstGeom>
          <a:noFill/>
        </p:spPr>
        <p:txBody>
          <a:bodyPr wrap="square" rtlCol="0">
            <a:spAutoFit/>
          </a:bodyPr>
          <a:lstStyle/>
          <a:p>
            <a:r>
              <a:rPr lang="en-US" sz="2400" b="1" dirty="0"/>
              <a:t>Unknown</a:t>
            </a:r>
          </a:p>
        </p:txBody>
      </p:sp>
      <p:sp>
        <p:nvSpPr>
          <p:cNvPr id="6" name="TextBox 5">
            <a:extLst>
              <a:ext uri="{FF2B5EF4-FFF2-40B4-BE49-F238E27FC236}">
                <a16:creationId xmlns:a16="http://schemas.microsoft.com/office/drawing/2014/main" id="{858BF79A-A396-498E-9CEE-665351D4BE30}"/>
              </a:ext>
            </a:extLst>
          </p:cNvPr>
          <p:cNvSpPr txBox="1"/>
          <p:nvPr/>
        </p:nvSpPr>
        <p:spPr>
          <a:xfrm>
            <a:off x="737285" y="3729024"/>
            <a:ext cx="4101883" cy="523220"/>
          </a:xfrm>
          <a:prstGeom prst="rect">
            <a:avLst/>
          </a:prstGeom>
          <a:noFill/>
          <a:ln w="57150">
            <a:solidFill>
              <a:srgbClr val="00467F"/>
            </a:solidFill>
          </a:ln>
        </p:spPr>
        <p:txBody>
          <a:bodyPr wrap="square" rtlCol="0">
            <a:spAutoFit/>
          </a:bodyPr>
          <a:lstStyle/>
          <a:p>
            <a:r>
              <a:rPr lang="en-US" sz="2800" dirty="0"/>
              <a:t>Unknown Reading: 0.0553</a:t>
            </a:r>
          </a:p>
        </p:txBody>
      </p:sp>
    </p:spTree>
    <p:extLst>
      <p:ext uri="{BB962C8B-B14F-4D97-AF65-F5344CB8AC3E}">
        <p14:creationId xmlns:p14="http://schemas.microsoft.com/office/powerpoint/2010/main" val="3335827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1B268-0818-2A45-84AF-ABDA672B5E31}"/>
              </a:ext>
            </a:extLst>
          </p:cNvPr>
          <p:cNvSpPr>
            <a:spLocks noGrp="1"/>
          </p:cNvSpPr>
          <p:nvPr>
            <p:ph type="title"/>
          </p:nvPr>
        </p:nvSpPr>
        <p:spPr>
          <a:xfrm>
            <a:off x="391391" y="271607"/>
            <a:ext cx="10515600" cy="1325563"/>
          </a:xfrm>
        </p:spPr>
        <p:txBody>
          <a:bodyPr>
            <a:normAutofit/>
          </a:bodyPr>
          <a:lstStyle/>
          <a:p>
            <a:r>
              <a:rPr lang="en-US" sz="4000" dirty="0"/>
              <a:t>Linear Equations Review</a:t>
            </a:r>
          </a:p>
        </p:txBody>
      </p:sp>
      <p:pic>
        <p:nvPicPr>
          <p:cNvPr id="8" name="Picture 7">
            <a:extLst>
              <a:ext uri="{FF2B5EF4-FFF2-40B4-BE49-F238E27FC236}">
                <a16:creationId xmlns:a16="http://schemas.microsoft.com/office/drawing/2014/main" id="{DD4A828C-BCFD-F04B-9585-9270FDAD6879}"/>
              </a:ext>
            </a:extLst>
          </p:cNvPr>
          <p:cNvPicPr>
            <a:picLocks noChangeAspect="1"/>
          </p:cNvPicPr>
          <p:nvPr/>
        </p:nvPicPr>
        <p:blipFill>
          <a:blip r:embed="rId3"/>
          <a:stretch>
            <a:fillRect/>
          </a:stretch>
        </p:blipFill>
        <p:spPr>
          <a:xfrm>
            <a:off x="5300518" y="1711326"/>
            <a:ext cx="6807200" cy="4330700"/>
          </a:xfrm>
          <a:prstGeom prst="rect">
            <a:avLst/>
          </a:prstGeom>
        </p:spPr>
      </p:pic>
      <p:sp>
        <p:nvSpPr>
          <p:cNvPr id="9" name="TextBox 8">
            <a:extLst>
              <a:ext uri="{FF2B5EF4-FFF2-40B4-BE49-F238E27FC236}">
                <a16:creationId xmlns:a16="http://schemas.microsoft.com/office/drawing/2014/main" id="{D2F29947-8560-CE4C-A514-213187E3DA8E}"/>
              </a:ext>
            </a:extLst>
          </p:cNvPr>
          <p:cNvSpPr txBox="1"/>
          <p:nvPr/>
        </p:nvSpPr>
        <p:spPr>
          <a:xfrm>
            <a:off x="6390409" y="1711326"/>
            <a:ext cx="3273137" cy="461665"/>
          </a:xfrm>
          <a:prstGeom prst="rect">
            <a:avLst/>
          </a:prstGeom>
          <a:noFill/>
        </p:spPr>
        <p:txBody>
          <a:bodyPr wrap="square" rtlCol="0">
            <a:spAutoFit/>
          </a:bodyPr>
          <a:lstStyle/>
          <a:p>
            <a:r>
              <a:rPr lang="en-US" sz="2400" b="1" dirty="0">
                <a:solidFill>
                  <a:schemeClr val="accent2"/>
                </a:solidFill>
              </a:rPr>
              <a:t>Standard Curve</a:t>
            </a:r>
          </a:p>
        </p:txBody>
      </p:sp>
      <p:sp>
        <p:nvSpPr>
          <p:cNvPr id="5" name="Content Placeholder 4">
            <a:extLst>
              <a:ext uri="{FF2B5EF4-FFF2-40B4-BE49-F238E27FC236}">
                <a16:creationId xmlns:a16="http://schemas.microsoft.com/office/drawing/2014/main" id="{FE8FCD1B-5C8E-324B-9535-BA674766C85E}"/>
              </a:ext>
            </a:extLst>
          </p:cNvPr>
          <p:cNvSpPr>
            <a:spLocks noGrp="1"/>
          </p:cNvSpPr>
          <p:nvPr>
            <p:ph sz="half" idx="1"/>
          </p:nvPr>
        </p:nvSpPr>
        <p:spPr>
          <a:xfrm>
            <a:off x="928947" y="3876676"/>
            <a:ext cx="3478967" cy="920175"/>
          </a:xfrm>
        </p:spPr>
        <p:txBody>
          <a:bodyPr>
            <a:normAutofit/>
          </a:bodyPr>
          <a:lstStyle/>
          <a:p>
            <a:pPr marL="0" indent="0">
              <a:buNone/>
            </a:pPr>
            <a:r>
              <a:rPr lang="en-US" sz="4000" dirty="0"/>
              <a:t>y = </a:t>
            </a:r>
            <a:r>
              <a:rPr lang="en-US" sz="4000" b="1" dirty="0">
                <a:solidFill>
                  <a:srgbClr val="005493"/>
                </a:solidFill>
              </a:rPr>
              <a:t>m</a:t>
            </a:r>
            <a:r>
              <a:rPr lang="en-US" sz="4000" dirty="0"/>
              <a:t>x + </a:t>
            </a:r>
            <a:r>
              <a:rPr lang="en-US" sz="4000" b="1" dirty="0">
                <a:solidFill>
                  <a:schemeClr val="accent2"/>
                </a:solidFill>
              </a:rPr>
              <a:t>b</a:t>
            </a:r>
          </a:p>
        </p:txBody>
      </p:sp>
      <p:sp>
        <p:nvSpPr>
          <p:cNvPr id="6" name="TextBox 5">
            <a:extLst>
              <a:ext uri="{FF2B5EF4-FFF2-40B4-BE49-F238E27FC236}">
                <a16:creationId xmlns:a16="http://schemas.microsoft.com/office/drawing/2014/main" id="{C431C39F-3048-1943-9C2A-B55A296AA426}"/>
              </a:ext>
            </a:extLst>
          </p:cNvPr>
          <p:cNvSpPr txBox="1"/>
          <p:nvPr/>
        </p:nvSpPr>
        <p:spPr>
          <a:xfrm>
            <a:off x="4407914" y="1952093"/>
            <a:ext cx="1437550" cy="523220"/>
          </a:xfrm>
          <a:prstGeom prst="rect">
            <a:avLst/>
          </a:prstGeom>
          <a:noFill/>
        </p:spPr>
        <p:txBody>
          <a:bodyPr wrap="square" rtlCol="0">
            <a:spAutoFit/>
          </a:bodyPr>
          <a:lstStyle/>
          <a:p>
            <a:r>
              <a:rPr lang="en-US" sz="2800" b="1" dirty="0"/>
              <a:t>y - axis</a:t>
            </a:r>
          </a:p>
        </p:txBody>
      </p:sp>
      <p:sp>
        <p:nvSpPr>
          <p:cNvPr id="10" name="TextBox 9">
            <a:extLst>
              <a:ext uri="{FF2B5EF4-FFF2-40B4-BE49-F238E27FC236}">
                <a16:creationId xmlns:a16="http://schemas.microsoft.com/office/drawing/2014/main" id="{4973746B-6FC1-E24E-8077-F2A12396D9C0}"/>
              </a:ext>
            </a:extLst>
          </p:cNvPr>
          <p:cNvSpPr txBox="1"/>
          <p:nvPr/>
        </p:nvSpPr>
        <p:spPr>
          <a:xfrm>
            <a:off x="10668067" y="5614142"/>
            <a:ext cx="1437550" cy="523220"/>
          </a:xfrm>
          <a:prstGeom prst="rect">
            <a:avLst/>
          </a:prstGeom>
          <a:noFill/>
        </p:spPr>
        <p:txBody>
          <a:bodyPr wrap="square" rtlCol="0">
            <a:spAutoFit/>
          </a:bodyPr>
          <a:lstStyle/>
          <a:p>
            <a:r>
              <a:rPr lang="en-US" sz="2800" b="1" dirty="0"/>
              <a:t>x - axis</a:t>
            </a:r>
          </a:p>
        </p:txBody>
      </p:sp>
      <p:sp>
        <p:nvSpPr>
          <p:cNvPr id="11" name="TextBox 10">
            <a:extLst>
              <a:ext uri="{FF2B5EF4-FFF2-40B4-BE49-F238E27FC236}">
                <a16:creationId xmlns:a16="http://schemas.microsoft.com/office/drawing/2014/main" id="{326C38A3-4B65-4442-B07F-BB7D4AEEB9F3}"/>
              </a:ext>
            </a:extLst>
          </p:cNvPr>
          <p:cNvSpPr txBox="1"/>
          <p:nvPr/>
        </p:nvSpPr>
        <p:spPr>
          <a:xfrm>
            <a:off x="716061" y="2945162"/>
            <a:ext cx="4584458" cy="461665"/>
          </a:xfrm>
          <a:prstGeom prst="rect">
            <a:avLst/>
          </a:prstGeom>
          <a:noFill/>
        </p:spPr>
        <p:txBody>
          <a:bodyPr wrap="square" rtlCol="0">
            <a:spAutoFit/>
          </a:bodyPr>
          <a:lstStyle/>
          <a:p>
            <a:r>
              <a:rPr lang="en-US" sz="2400" b="1" dirty="0">
                <a:solidFill>
                  <a:srgbClr val="005493"/>
                </a:solidFill>
              </a:rPr>
              <a:t>m</a:t>
            </a:r>
            <a:r>
              <a:rPr lang="en-US" sz="2400" dirty="0"/>
              <a:t> – slope of a line (how steep it is)</a:t>
            </a:r>
          </a:p>
        </p:txBody>
      </p:sp>
      <p:sp>
        <p:nvSpPr>
          <p:cNvPr id="12" name="TextBox 11">
            <a:extLst>
              <a:ext uri="{FF2B5EF4-FFF2-40B4-BE49-F238E27FC236}">
                <a16:creationId xmlns:a16="http://schemas.microsoft.com/office/drawing/2014/main" id="{33BB36F3-EF94-7446-9FDA-A6F3AA3C6FF3}"/>
              </a:ext>
            </a:extLst>
          </p:cNvPr>
          <p:cNvSpPr txBox="1"/>
          <p:nvPr/>
        </p:nvSpPr>
        <p:spPr>
          <a:xfrm>
            <a:off x="928947" y="5429636"/>
            <a:ext cx="4584458" cy="830997"/>
          </a:xfrm>
          <a:prstGeom prst="rect">
            <a:avLst/>
          </a:prstGeom>
          <a:noFill/>
        </p:spPr>
        <p:txBody>
          <a:bodyPr wrap="square" rtlCol="0">
            <a:spAutoFit/>
          </a:bodyPr>
          <a:lstStyle/>
          <a:p>
            <a:r>
              <a:rPr lang="en-US" sz="2400" b="1" dirty="0">
                <a:solidFill>
                  <a:schemeClr val="accent2"/>
                </a:solidFill>
              </a:rPr>
              <a:t>b</a:t>
            </a:r>
            <a:r>
              <a:rPr lang="en-US" sz="2400" dirty="0"/>
              <a:t> – y-intercept</a:t>
            </a:r>
          </a:p>
          <a:p>
            <a:r>
              <a:rPr lang="en-US" sz="2400" dirty="0"/>
              <a:t>	or what y equals when x =0</a:t>
            </a:r>
          </a:p>
        </p:txBody>
      </p:sp>
      <p:cxnSp>
        <p:nvCxnSpPr>
          <p:cNvPr id="13" name="Straight Arrow Connector 12">
            <a:extLst>
              <a:ext uri="{FF2B5EF4-FFF2-40B4-BE49-F238E27FC236}">
                <a16:creationId xmlns:a16="http://schemas.microsoft.com/office/drawing/2014/main" id="{7EB46CF2-CE03-6043-98A2-6F95B49015EE}"/>
              </a:ext>
            </a:extLst>
          </p:cNvPr>
          <p:cNvCxnSpPr/>
          <p:nvPr/>
        </p:nvCxnSpPr>
        <p:spPr>
          <a:xfrm flipV="1">
            <a:off x="2498500" y="4455275"/>
            <a:ext cx="339860" cy="97436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59B409F8-3438-0A44-9A10-A18D2136ED55}"/>
              </a:ext>
            </a:extLst>
          </p:cNvPr>
          <p:cNvCxnSpPr>
            <a:cxnSpLocks/>
          </p:cNvCxnSpPr>
          <p:nvPr/>
        </p:nvCxnSpPr>
        <p:spPr>
          <a:xfrm>
            <a:off x="1706519" y="3445557"/>
            <a:ext cx="187460" cy="55532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9323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1B268-0818-2A45-84AF-ABDA672B5E31}"/>
              </a:ext>
            </a:extLst>
          </p:cNvPr>
          <p:cNvSpPr>
            <a:spLocks noGrp="1"/>
          </p:cNvSpPr>
          <p:nvPr>
            <p:ph type="title"/>
          </p:nvPr>
        </p:nvSpPr>
        <p:spPr>
          <a:xfrm>
            <a:off x="391391" y="271607"/>
            <a:ext cx="10515600" cy="1325563"/>
          </a:xfrm>
        </p:spPr>
        <p:txBody>
          <a:bodyPr>
            <a:normAutofit/>
          </a:bodyPr>
          <a:lstStyle/>
          <a:p>
            <a:r>
              <a:rPr lang="en-US" sz="4000" dirty="0"/>
              <a:t>Linear Equation Practice</a:t>
            </a:r>
          </a:p>
        </p:txBody>
      </p:sp>
      <p:pic>
        <p:nvPicPr>
          <p:cNvPr id="8" name="Picture 7">
            <a:extLst>
              <a:ext uri="{FF2B5EF4-FFF2-40B4-BE49-F238E27FC236}">
                <a16:creationId xmlns:a16="http://schemas.microsoft.com/office/drawing/2014/main" id="{DD4A828C-BCFD-F04B-9585-9270FDAD6879}"/>
              </a:ext>
            </a:extLst>
          </p:cNvPr>
          <p:cNvPicPr>
            <a:picLocks noChangeAspect="1"/>
          </p:cNvPicPr>
          <p:nvPr/>
        </p:nvPicPr>
        <p:blipFill>
          <a:blip r:embed="rId3"/>
          <a:stretch>
            <a:fillRect/>
          </a:stretch>
        </p:blipFill>
        <p:spPr>
          <a:xfrm>
            <a:off x="5300518" y="1711326"/>
            <a:ext cx="6807200" cy="4330700"/>
          </a:xfrm>
          <a:prstGeom prst="rect">
            <a:avLst/>
          </a:prstGeom>
        </p:spPr>
      </p:pic>
      <p:sp>
        <p:nvSpPr>
          <p:cNvPr id="9" name="TextBox 8">
            <a:extLst>
              <a:ext uri="{FF2B5EF4-FFF2-40B4-BE49-F238E27FC236}">
                <a16:creationId xmlns:a16="http://schemas.microsoft.com/office/drawing/2014/main" id="{D2F29947-8560-CE4C-A514-213187E3DA8E}"/>
              </a:ext>
            </a:extLst>
          </p:cNvPr>
          <p:cNvSpPr txBox="1"/>
          <p:nvPr/>
        </p:nvSpPr>
        <p:spPr>
          <a:xfrm>
            <a:off x="6390409" y="1711326"/>
            <a:ext cx="3273137" cy="461665"/>
          </a:xfrm>
          <a:prstGeom prst="rect">
            <a:avLst/>
          </a:prstGeom>
          <a:noFill/>
        </p:spPr>
        <p:txBody>
          <a:bodyPr wrap="square" rtlCol="0">
            <a:spAutoFit/>
          </a:bodyPr>
          <a:lstStyle/>
          <a:p>
            <a:r>
              <a:rPr lang="en-US" sz="2400" b="1" dirty="0">
                <a:solidFill>
                  <a:schemeClr val="accent2"/>
                </a:solidFill>
              </a:rPr>
              <a:t>Standard Curve</a:t>
            </a:r>
          </a:p>
        </p:txBody>
      </p:sp>
      <p:sp>
        <p:nvSpPr>
          <p:cNvPr id="5" name="Content Placeholder 4">
            <a:extLst>
              <a:ext uri="{FF2B5EF4-FFF2-40B4-BE49-F238E27FC236}">
                <a16:creationId xmlns:a16="http://schemas.microsoft.com/office/drawing/2014/main" id="{FE8FCD1B-5C8E-324B-9535-BA674766C85E}"/>
              </a:ext>
            </a:extLst>
          </p:cNvPr>
          <p:cNvSpPr>
            <a:spLocks noGrp="1"/>
          </p:cNvSpPr>
          <p:nvPr>
            <p:ph sz="half" idx="1"/>
          </p:nvPr>
        </p:nvSpPr>
        <p:spPr>
          <a:xfrm>
            <a:off x="649915" y="1711326"/>
            <a:ext cx="4105658" cy="1262349"/>
          </a:xfrm>
        </p:spPr>
        <p:txBody>
          <a:bodyPr>
            <a:normAutofit/>
          </a:bodyPr>
          <a:lstStyle/>
          <a:p>
            <a:pPr marL="0" indent="0">
              <a:buNone/>
            </a:pPr>
            <a:r>
              <a:rPr lang="en-US" dirty="0"/>
              <a:t>What is the slope and the y-intercept for the following equations?</a:t>
            </a:r>
          </a:p>
        </p:txBody>
      </p:sp>
      <p:sp>
        <p:nvSpPr>
          <p:cNvPr id="6" name="Content Placeholder 4">
            <a:extLst>
              <a:ext uri="{FF2B5EF4-FFF2-40B4-BE49-F238E27FC236}">
                <a16:creationId xmlns:a16="http://schemas.microsoft.com/office/drawing/2014/main" id="{86BD3BA8-E5D0-6048-AD6A-2DB1F2A3DBAE}"/>
              </a:ext>
            </a:extLst>
          </p:cNvPr>
          <p:cNvSpPr txBox="1">
            <a:spLocks/>
          </p:cNvSpPr>
          <p:nvPr/>
        </p:nvSpPr>
        <p:spPr>
          <a:xfrm>
            <a:off x="1209803" y="3195133"/>
            <a:ext cx="2237934" cy="28468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1. y = 3.5x + 2</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2. y = 4x</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3. y = 25</a:t>
            </a:r>
          </a:p>
        </p:txBody>
      </p:sp>
    </p:spTree>
    <p:extLst>
      <p:ext uri="{BB962C8B-B14F-4D97-AF65-F5344CB8AC3E}">
        <p14:creationId xmlns:p14="http://schemas.microsoft.com/office/powerpoint/2010/main" val="2052027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1B268-0818-2A45-84AF-ABDA672B5E31}"/>
              </a:ext>
            </a:extLst>
          </p:cNvPr>
          <p:cNvSpPr>
            <a:spLocks noGrp="1"/>
          </p:cNvSpPr>
          <p:nvPr>
            <p:ph type="title"/>
          </p:nvPr>
        </p:nvSpPr>
        <p:spPr>
          <a:xfrm>
            <a:off x="391391" y="271607"/>
            <a:ext cx="10515600" cy="1325563"/>
          </a:xfrm>
        </p:spPr>
        <p:txBody>
          <a:bodyPr>
            <a:normAutofit/>
          </a:bodyPr>
          <a:lstStyle/>
          <a:p>
            <a:r>
              <a:rPr lang="en-US" sz="4000" dirty="0"/>
              <a:t>Linear Equation Practice</a:t>
            </a:r>
          </a:p>
        </p:txBody>
      </p:sp>
      <p:pic>
        <p:nvPicPr>
          <p:cNvPr id="8" name="Picture 7">
            <a:extLst>
              <a:ext uri="{FF2B5EF4-FFF2-40B4-BE49-F238E27FC236}">
                <a16:creationId xmlns:a16="http://schemas.microsoft.com/office/drawing/2014/main" id="{DD4A828C-BCFD-F04B-9585-9270FDAD6879}"/>
              </a:ext>
            </a:extLst>
          </p:cNvPr>
          <p:cNvPicPr>
            <a:picLocks noChangeAspect="1"/>
          </p:cNvPicPr>
          <p:nvPr/>
        </p:nvPicPr>
        <p:blipFill>
          <a:blip r:embed="rId3"/>
          <a:stretch>
            <a:fillRect/>
          </a:stretch>
        </p:blipFill>
        <p:spPr>
          <a:xfrm>
            <a:off x="5300518" y="1711326"/>
            <a:ext cx="6807200" cy="4330700"/>
          </a:xfrm>
          <a:prstGeom prst="rect">
            <a:avLst/>
          </a:prstGeom>
        </p:spPr>
      </p:pic>
      <p:sp>
        <p:nvSpPr>
          <p:cNvPr id="9" name="TextBox 8">
            <a:extLst>
              <a:ext uri="{FF2B5EF4-FFF2-40B4-BE49-F238E27FC236}">
                <a16:creationId xmlns:a16="http://schemas.microsoft.com/office/drawing/2014/main" id="{D2F29947-8560-CE4C-A514-213187E3DA8E}"/>
              </a:ext>
            </a:extLst>
          </p:cNvPr>
          <p:cNvSpPr txBox="1"/>
          <p:nvPr/>
        </p:nvSpPr>
        <p:spPr>
          <a:xfrm>
            <a:off x="6390409" y="1711326"/>
            <a:ext cx="3273137" cy="461665"/>
          </a:xfrm>
          <a:prstGeom prst="rect">
            <a:avLst/>
          </a:prstGeom>
          <a:noFill/>
        </p:spPr>
        <p:txBody>
          <a:bodyPr wrap="square" rtlCol="0">
            <a:spAutoFit/>
          </a:bodyPr>
          <a:lstStyle/>
          <a:p>
            <a:r>
              <a:rPr lang="en-US" sz="2400" b="1" dirty="0">
                <a:solidFill>
                  <a:schemeClr val="accent2"/>
                </a:solidFill>
              </a:rPr>
              <a:t>Standard Curve</a:t>
            </a:r>
          </a:p>
        </p:txBody>
      </p:sp>
      <p:sp>
        <p:nvSpPr>
          <p:cNvPr id="6" name="Content Placeholder 4">
            <a:extLst>
              <a:ext uri="{FF2B5EF4-FFF2-40B4-BE49-F238E27FC236}">
                <a16:creationId xmlns:a16="http://schemas.microsoft.com/office/drawing/2014/main" id="{86BD3BA8-E5D0-6048-AD6A-2DB1F2A3DBAE}"/>
              </a:ext>
            </a:extLst>
          </p:cNvPr>
          <p:cNvSpPr txBox="1">
            <a:spLocks/>
          </p:cNvSpPr>
          <p:nvPr/>
        </p:nvSpPr>
        <p:spPr>
          <a:xfrm>
            <a:off x="1602586" y="1609879"/>
            <a:ext cx="4408470" cy="5360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1. y = 3.5x + 2</a:t>
            </a:r>
          </a:p>
          <a:p>
            <a:pPr marL="0" indent="0">
              <a:buNone/>
            </a:pPr>
            <a:r>
              <a:rPr lang="en-US" sz="2400" dirty="0"/>
              <a:t>y intercept = 2</a:t>
            </a:r>
          </a:p>
          <a:p>
            <a:pPr marL="0" indent="0">
              <a:buNone/>
            </a:pPr>
            <a:r>
              <a:rPr lang="en-US" sz="2400" dirty="0"/>
              <a:t>Slope = 3.5</a:t>
            </a:r>
          </a:p>
          <a:p>
            <a:pPr marL="0" indent="0">
              <a:buFont typeface="Arial" panose="020B0604020202020204" pitchFamily="34" charset="0"/>
              <a:buNone/>
            </a:pPr>
            <a:endParaRPr lang="en-US" sz="1900" dirty="0"/>
          </a:p>
          <a:p>
            <a:pPr marL="0" indent="0">
              <a:buFont typeface="Arial" panose="020B0604020202020204" pitchFamily="34" charset="0"/>
              <a:buNone/>
            </a:pPr>
            <a:r>
              <a:rPr lang="en-US" sz="2400" dirty="0"/>
              <a:t>2. y = 4x</a:t>
            </a:r>
          </a:p>
          <a:p>
            <a:pPr marL="0" indent="0">
              <a:buNone/>
            </a:pPr>
            <a:r>
              <a:rPr lang="en-US" sz="2400" dirty="0"/>
              <a:t>y intercept = 0</a:t>
            </a:r>
          </a:p>
          <a:p>
            <a:pPr marL="0" indent="0">
              <a:buNone/>
            </a:pPr>
            <a:r>
              <a:rPr lang="en-US" sz="2400" dirty="0"/>
              <a:t>Slope = 4</a:t>
            </a:r>
          </a:p>
          <a:p>
            <a:pPr marL="0" indent="0">
              <a:buFont typeface="Arial" panose="020B0604020202020204" pitchFamily="34" charset="0"/>
              <a:buNone/>
            </a:pPr>
            <a:endParaRPr lang="en-US" sz="1900" dirty="0"/>
          </a:p>
          <a:p>
            <a:pPr marL="0" indent="0">
              <a:buFont typeface="Arial" panose="020B0604020202020204" pitchFamily="34" charset="0"/>
              <a:buNone/>
            </a:pPr>
            <a:r>
              <a:rPr lang="en-US" sz="2400" dirty="0"/>
              <a:t>3. y = 25</a:t>
            </a:r>
          </a:p>
          <a:p>
            <a:pPr marL="0" indent="0">
              <a:buNone/>
            </a:pPr>
            <a:r>
              <a:rPr lang="en-US" sz="2400" dirty="0"/>
              <a:t>y intercept = 25</a:t>
            </a:r>
          </a:p>
          <a:p>
            <a:pPr marL="0" indent="0">
              <a:buNone/>
            </a:pPr>
            <a:r>
              <a:rPr lang="en-US" sz="2400" dirty="0"/>
              <a:t>Slope = 0</a:t>
            </a:r>
          </a:p>
          <a:p>
            <a:pPr marL="0" indent="0">
              <a:buFont typeface="Arial" panose="020B0604020202020204" pitchFamily="34" charset="0"/>
              <a:buNone/>
            </a:pPr>
            <a:endParaRPr lang="en-US" sz="1600" dirty="0"/>
          </a:p>
        </p:txBody>
      </p:sp>
    </p:spTree>
    <p:extLst>
      <p:ext uri="{BB962C8B-B14F-4D97-AF65-F5344CB8AC3E}">
        <p14:creationId xmlns:p14="http://schemas.microsoft.com/office/powerpoint/2010/main" val="593309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FF3B3-ED9A-5647-BF6D-840370F10BBD}"/>
              </a:ext>
            </a:extLst>
          </p:cNvPr>
          <p:cNvSpPr>
            <a:spLocks noGrp="1"/>
          </p:cNvSpPr>
          <p:nvPr>
            <p:ph type="title"/>
          </p:nvPr>
        </p:nvSpPr>
        <p:spPr/>
        <p:txBody>
          <a:bodyPr/>
          <a:lstStyle/>
          <a:p>
            <a:r>
              <a:rPr lang="en-US" dirty="0"/>
              <a:t>Measuring Ammonium in a Lab</a:t>
            </a:r>
          </a:p>
        </p:txBody>
      </p:sp>
      <p:sp>
        <p:nvSpPr>
          <p:cNvPr id="3" name="Content Placeholder 2">
            <a:extLst>
              <a:ext uri="{FF2B5EF4-FFF2-40B4-BE49-F238E27FC236}">
                <a16:creationId xmlns:a16="http://schemas.microsoft.com/office/drawing/2014/main" id="{A0B0C37B-2B35-D74D-9AE1-60F8E5691E33}"/>
              </a:ext>
            </a:extLst>
          </p:cNvPr>
          <p:cNvSpPr>
            <a:spLocks noGrp="1"/>
          </p:cNvSpPr>
          <p:nvPr>
            <p:ph sz="half" idx="1"/>
          </p:nvPr>
        </p:nvSpPr>
        <p:spPr>
          <a:xfrm>
            <a:off x="718278" y="1690688"/>
            <a:ext cx="8410731" cy="2386637"/>
          </a:xfrm>
        </p:spPr>
        <p:txBody>
          <a:bodyPr/>
          <a:lstStyle/>
          <a:p>
            <a:pPr marL="0" indent="0">
              <a:buNone/>
            </a:pPr>
            <a:r>
              <a:rPr lang="en-US" dirty="0"/>
              <a:t>You can’t see ammonium, so we change the structure with chemicals so that it becomes blue! </a:t>
            </a:r>
          </a:p>
          <a:p>
            <a:pPr marL="0" indent="0">
              <a:buNone/>
            </a:pPr>
            <a:endParaRPr lang="en-US" sz="1400" dirty="0"/>
          </a:p>
          <a:p>
            <a:pPr marL="0" indent="0">
              <a:buNone/>
            </a:pPr>
            <a:r>
              <a:rPr lang="en-US" dirty="0"/>
              <a:t>More blue = more ammonium</a:t>
            </a:r>
          </a:p>
        </p:txBody>
      </p:sp>
      <p:pic>
        <p:nvPicPr>
          <p:cNvPr id="5" name="Picture 4" descr="blue samples.JPG">
            <a:extLst>
              <a:ext uri="{FF2B5EF4-FFF2-40B4-BE49-F238E27FC236}">
                <a16:creationId xmlns:a16="http://schemas.microsoft.com/office/drawing/2014/main" id="{6CC67B4B-2CFC-FB4A-AD0B-49B665120B4F}"/>
              </a:ext>
            </a:extLst>
          </p:cNvPr>
          <p:cNvPicPr>
            <a:picLocks noChangeAspect="1"/>
          </p:cNvPicPr>
          <p:nvPr/>
        </p:nvPicPr>
        <p:blipFill rotWithShape="1">
          <a:blip r:embed="rId3">
            <a:extLst>
              <a:ext uri="{28A0092B-C50C-407E-A947-70E740481C1C}">
                <a14:useLocalDpi xmlns:a14="http://schemas.microsoft.com/office/drawing/2010/main" val="0"/>
              </a:ext>
            </a:extLst>
          </a:blip>
          <a:srcRect l="16554" t="38952" r="19893" b="21344"/>
          <a:stretch/>
        </p:blipFill>
        <p:spPr>
          <a:xfrm>
            <a:off x="718278" y="3567659"/>
            <a:ext cx="5982755" cy="28031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8F3FDBCE-71D6-4648-9FE2-284EAA37B783}"/>
              </a:ext>
            </a:extLst>
          </p:cNvPr>
          <p:cNvSpPr txBox="1"/>
          <p:nvPr/>
        </p:nvSpPr>
        <p:spPr>
          <a:xfrm>
            <a:off x="5726671" y="6370819"/>
            <a:ext cx="1289154" cy="381121"/>
          </a:xfrm>
          <a:prstGeom prst="rect">
            <a:avLst/>
          </a:prstGeom>
          <a:noFill/>
        </p:spPr>
        <p:txBody>
          <a:bodyPr wrap="square" rtlCol="0">
            <a:spAutoFit/>
          </a:bodyPr>
          <a:lstStyle/>
          <a:p>
            <a:r>
              <a:rPr lang="en-US" dirty="0"/>
              <a:t>Jane </a:t>
            </a:r>
            <a:r>
              <a:rPr lang="en-US" dirty="0" err="1"/>
              <a:t>Sedlak</a:t>
            </a:r>
            <a:endParaRPr lang="en-US" dirty="0"/>
          </a:p>
        </p:txBody>
      </p:sp>
      <p:sp>
        <p:nvSpPr>
          <p:cNvPr id="8" name="Content Placeholder 2">
            <a:extLst>
              <a:ext uri="{FF2B5EF4-FFF2-40B4-BE49-F238E27FC236}">
                <a16:creationId xmlns:a16="http://schemas.microsoft.com/office/drawing/2014/main" id="{BF920E69-3B32-9A4F-8F2C-0DD912DAA4F1}"/>
              </a:ext>
            </a:extLst>
          </p:cNvPr>
          <p:cNvSpPr txBox="1">
            <a:spLocks/>
          </p:cNvSpPr>
          <p:nvPr/>
        </p:nvSpPr>
        <p:spPr>
          <a:xfrm>
            <a:off x="7654976" y="3777504"/>
            <a:ext cx="3857470" cy="27538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Blue ammonium samples are then processed on a spectrophotometer to measure absorbance of light</a:t>
            </a:r>
          </a:p>
        </p:txBody>
      </p:sp>
    </p:spTree>
    <p:extLst>
      <p:ext uri="{BB962C8B-B14F-4D97-AF65-F5344CB8AC3E}">
        <p14:creationId xmlns:p14="http://schemas.microsoft.com/office/powerpoint/2010/main" val="248299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FF3B3-ED9A-5647-BF6D-840370F10BBD}"/>
              </a:ext>
            </a:extLst>
          </p:cNvPr>
          <p:cNvSpPr>
            <a:spLocks noGrp="1"/>
          </p:cNvSpPr>
          <p:nvPr>
            <p:ph type="title"/>
          </p:nvPr>
        </p:nvSpPr>
        <p:spPr/>
        <p:txBody>
          <a:bodyPr/>
          <a:lstStyle/>
          <a:p>
            <a:r>
              <a:rPr lang="en-US" dirty="0"/>
              <a:t>Measuring Ammonium in a Lab</a:t>
            </a:r>
          </a:p>
        </p:txBody>
      </p:sp>
      <p:pic>
        <p:nvPicPr>
          <p:cNvPr id="6" name="Picture 5" descr="spec.JPG">
            <a:extLst>
              <a:ext uri="{FF2B5EF4-FFF2-40B4-BE49-F238E27FC236}">
                <a16:creationId xmlns:a16="http://schemas.microsoft.com/office/drawing/2014/main" id="{A87A1DB7-7732-114C-BC42-DFCDAF0B9D2F}"/>
              </a:ext>
            </a:extLst>
          </p:cNvPr>
          <p:cNvPicPr>
            <a:picLocks noChangeAspect="1"/>
          </p:cNvPicPr>
          <p:nvPr/>
        </p:nvPicPr>
        <p:blipFill rotWithShape="1">
          <a:blip r:embed="rId3">
            <a:extLst>
              <a:ext uri="{28A0092B-C50C-407E-A947-70E740481C1C}">
                <a14:useLocalDpi xmlns:a14="http://schemas.microsoft.com/office/drawing/2010/main" val="0"/>
              </a:ext>
            </a:extLst>
          </a:blip>
          <a:srcRect l="9029" t="27547" r="10182" b="7037"/>
          <a:stretch/>
        </p:blipFill>
        <p:spPr>
          <a:xfrm>
            <a:off x="5852741" y="2884006"/>
            <a:ext cx="6103616" cy="3706645"/>
          </a:xfrm>
          <a:prstGeom prst="rect">
            <a:avLst/>
          </a:prstGeom>
          <a:ln>
            <a:solidFill>
              <a:srgbClr val="005493"/>
            </a:solidFill>
          </a:ln>
          <a:effectLst>
            <a:softEdge rad="112500"/>
          </a:effectLst>
        </p:spPr>
      </p:pic>
      <p:pic>
        <p:nvPicPr>
          <p:cNvPr id="7" name="Picture 6" descr="blue samples.JPG">
            <a:extLst>
              <a:ext uri="{FF2B5EF4-FFF2-40B4-BE49-F238E27FC236}">
                <a16:creationId xmlns:a16="http://schemas.microsoft.com/office/drawing/2014/main" id="{59478F67-A8FE-5E44-B1CE-42323A968B10}"/>
              </a:ext>
            </a:extLst>
          </p:cNvPr>
          <p:cNvPicPr>
            <a:picLocks noChangeAspect="1"/>
          </p:cNvPicPr>
          <p:nvPr/>
        </p:nvPicPr>
        <p:blipFill rotWithShape="1">
          <a:blip r:embed="rId4">
            <a:extLst>
              <a:ext uri="{28A0092B-C50C-407E-A947-70E740481C1C}">
                <a14:useLocalDpi xmlns:a14="http://schemas.microsoft.com/office/drawing/2010/main" val="0"/>
              </a:ext>
            </a:extLst>
          </a:blip>
          <a:srcRect l="16554" t="38952" r="19893" b="21344"/>
          <a:stretch/>
        </p:blipFill>
        <p:spPr>
          <a:xfrm>
            <a:off x="7776576" y="1400654"/>
            <a:ext cx="3784919" cy="17733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F4C23A05-BF6C-F941-84A3-73AB11F83746}"/>
              </a:ext>
            </a:extLst>
          </p:cNvPr>
          <p:cNvSpPr txBox="1"/>
          <p:nvPr/>
        </p:nvSpPr>
        <p:spPr>
          <a:xfrm>
            <a:off x="10493543" y="6476879"/>
            <a:ext cx="1289154" cy="381121"/>
          </a:xfrm>
          <a:prstGeom prst="rect">
            <a:avLst/>
          </a:prstGeom>
          <a:noFill/>
        </p:spPr>
        <p:txBody>
          <a:bodyPr wrap="square" rtlCol="0">
            <a:spAutoFit/>
          </a:bodyPr>
          <a:lstStyle/>
          <a:p>
            <a:r>
              <a:rPr lang="en-US" dirty="0"/>
              <a:t>Jane </a:t>
            </a:r>
            <a:r>
              <a:rPr lang="en-US" dirty="0" err="1"/>
              <a:t>Sedlak</a:t>
            </a:r>
            <a:endParaRPr lang="en-US" dirty="0"/>
          </a:p>
        </p:txBody>
      </p:sp>
      <p:sp>
        <p:nvSpPr>
          <p:cNvPr id="9" name="Content Placeholder 2">
            <a:extLst>
              <a:ext uri="{FF2B5EF4-FFF2-40B4-BE49-F238E27FC236}">
                <a16:creationId xmlns:a16="http://schemas.microsoft.com/office/drawing/2014/main" id="{ECE99148-A5FF-054F-8389-46D7F83E898E}"/>
              </a:ext>
            </a:extLst>
          </p:cNvPr>
          <p:cNvSpPr txBox="1">
            <a:spLocks/>
          </p:cNvSpPr>
          <p:nvPr/>
        </p:nvSpPr>
        <p:spPr>
          <a:xfrm>
            <a:off x="838200" y="1690688"/>
            <a:ext cx="5181600" cy="13523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We measure ammonium and create a standard curve graph based on Beer’s Law</a:t>
            </a:r>
          </a:p>
        </p:txBody>
      </p:sp>
      <p:sp>
        <p:nvSpPr>
          <p:cNvPr id="11" name="TextBox 10">
            <a:extLst>
              <a:ext uri="{FF2B5EF4-FFF2-40B4-BE49-F238E27FC236}">
                <a16:creationId xmlns:a16="http://schemas.microsoft.com/office/drawing/2014/main" id="{BA39B8FC-1102-2846-9FD0-0F9A2BA61A67}"/>
              </a:ext>
            </a:extLst>
          </p:cNvPr>
          <p:cNvSpPr txBox="1"/>
          <p:nvPr/>
        </p:nvSpPr>
        <p:spPr>
          <a:xfrm>
            <a:off x="8061388" y="5549988"/>
            <a:ext cx="2041981" cy="369332"/>
          </a:xfrm>
          <a:prstGeom prst="rect">
            <a:avLst/>
          </a:prstGeom>
          <a:noFill/>
        </p:spPr>
        <p:txBody>
          <a:bodyPr wrap="square" rtlCol="0">
            <a:spAutoFit/>
          </a:bodyPr>
          <a:lstStyle/>
          <a:p>
            <a:r>
              <a:rPr lang="en-US" dirty="0"/>
              <a:t>Spectrophotometer</a:t>
            </a:r>
          </a:p>
        </p:txBody>
      </p:sp>
      <p:sp>
        <p:nvSpPr>
          <p:cNvPr id="12" name="Content Placeholder 4">
            <a:extLst>
              <a:ext uri="{FF2B5EF4-FFF2-40B4-BE49-F238E27FC236}">
                <a16:creationId xmlns:a16="http://schemas.microsoft.com/office/drawing/2014/main" id="{F103F7DF-AD6B-D642-BBDF-74536CBEF507}"/>
              </a:ext>
            </a:extLst>
          </p:cNvPr>
          <p:cNvSpPr>
            <a:spLocks noGrp="1"/>
          </p:cNvSpPr>
          <p:nvPr>
            <p:ph sz="half" idx="1"/>
          </p:nvPr>
        </p:nvSpPr>
        <p:spPr>
          <a:xfrm>
            <a:off x="1798377" y="3007551"/>
            <a:ext cx="2668692" cy="650354"/>
          </a:xfrm>
        </p:spPr>
        <p:txBody>
          <a:bodyPr>
            <a:normAutofit/>
          </a:bodyPr>
          <a:lstStyle/>
          <a:p>
            <a:pPr marL="0" indent="0">
              <a:buNone/>
            </a:pPr>
            <a:r>
              <a:rPr lang="en-US" sz="3200" dirty="0"/>
              <a:t>y = </a:t>
            </a:r>
            <a:r>
              <a:rPr lang="en-US" sz="3200" b="1" dirty="0">
                <a:solidFill>
                  <a:srgbClr val="005493"/>
                </a:solidFill>
              </a:rPr>
              <a:t>m</a:t>
            </a:r>
            <a:r>
              <a:rPr lang="en-US" sz="3200" dirty="0"/>
              <a:t>x + </a:t>
            </a:r>
            <a:r>
              <a:rPr lang="en-US" sz="3200" b="1" dirty="0">
                <a:solidFill>
                  <a:schemeClr val="accent2"/>
                </a:solidFill>
              </a:rPr>
              <a:t>b</a:t>
            </a:r>
          </a:p>
        </p:txBody>
      </p:sp>
      <p:sp>
        <p:nvSpPr>
          <p:cNvPr id="13" name="Content Placeholder 4">
            <a:extLst>
              <a:ext uri="{FF2B5EF4-FFF2-40B4-BE49-F238E27FC236}">
                <a16:creationId xmlns:a16="http://schemas.microsoft.com/office/drawing/2014/main" id="{367228DB-D4DF-D04C-868B-79F03A7205C1}"/>
              </a:ext>
            </a:extLst>
          </p:cNvPr>
          <p:cNvSpPr txBox="1">
            <a:spLocks/>
          </p:cNvSpPr>
          <p:nvPr/>
        </p:nvSpPr>
        <p:spPr>
          <a:xfrm>
            <a:off x="1798377" y="4761349"/>
            <a:ext cx="2668692" cy="65035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dirty="0"/>
              <a:t>A = </a:t>
            </a:r>
            <a:r>
              <a:rPr lang="en-US" sz="3200" b="1" dirty="0" err="1">
                <a:solidFill>
                  <a:srgbClr val="005493"/>
                </a:solidFill>
              </a:rPr>
              <a:t>ɛb</a:t>
            </a:r>
            <a:r>
              <a:rPr lang="en-US" sz="3200" dirty="0" err="1"/>
              <a:t>C</a:t>
            </a:r>
            <a:endParaRPr lang="en-US" sz="3200" b="1" dirty="0">
              <a:solidFill>
                <a:schemeClr val="accent2"/>
              </a:solidFill>
            </a:endParaRPr>
          </a:p>
        </p:txBody>
      </p:sp>
      <p:sp>
        <p:nvSpPr>
          <p:cNvPr id="14" name="TextBox 13">
            <a:extLst>
              <a:ext uri="{FF2B5EF4-FFF2-40B4-BE49-F238E27FC236}">
                <a16:creationId xmlns:a16="http://schemas.microsoft.com/office/drawing/2014/main" id="{61A07640-DCD0-2A4F-8C6C-CD594FA7AFF9}"/>
              </a:ext>
            </a:extLst>
          </p:cNvPr>
          <p:cNvSpPr txBox="1"/>
          <p:nvPr/>
        </p:nvSpPr>
        <p:spPr>
          <a:xfrm>
            <a:off x="208362" y="4161399"/>
            <a:ext cx="2429716" cy="461665"/>
          </a:xfrm>
          <a:prstGeom prst="rect">
            <a:avLst/>
          </a:prstGeom>
          <a:noFill/>
        </p:spPr>
        <p:txBody>
          <a:bodyPr wrap="square" rtlCol="0">
            <a:spAutoFit/>
          </a:bodyPr>
          <a:lstStyle/>
          <a:p>
            <a:r>
              <a:rPr lang="en-US" sz="2400" dirty="0"/>
              <a:t>A - Absorbance </a:t>
            </a:r>
          </a:p>
        </p:txBody>
      </p:sp>
      <p:sp>
        <p:nvSpPr>
          <p:cNvPr id="15" name="TextBox 14">
            <a:extLst>
              <a:ext uri="{FF2B5EF4-FFF2-40B4-BE49-F238E27FC236}">
                <a16:creationId xmlns:a16="http://schemas.microsoft.com/office/drawing/2014/main" id="{B3507983-C802-F044-9A90-33626A82DEC3}"/>
              </a:ext>
            </a:extLst>
          </p:cNvPr>
          <p:cNvSpPr txBox="1"/>
          <p:nvPr/>
        </p:nvSpPr>
        <p:spPr>
          <a:xfrm>
            <a:off x="3429000" y="4032335"/>
            <a:ext cx="2429716" cy="461665"/>
          </a:xfrm>
          <a:prstGeom prst="rect">
            <a:avLst/>
          </a:prstGeom>
          <a:noFill/>
        </p:spPr>
        <p:txBody>
          <a:bodyPr wrap="square" rtlCol="0">
            <a:spAutoFit/>
          </a:bodyPr>
          <a:lstStyle/>
          <a:p>
            <a:r>
              <a:rPr lang="en-US" sz="2400" dirty="0"/>
              <a:t>C - Concentration</a:t>
            </a:r>
          </a:p>
        </p:txBody>
      </p:sp>
      <p:sp>
        <p:nvSpPr>
          <p:cNvPr id="16" name="TextBox 15">
            <a:extLst>
              <a:ext uri="{FF2B5EF4-FFF2-40B4-BE49-F238E27FC236}">
                <a16:creationId xmlns:a16="http://schemas.microsoft.com/office/drawing/2014/main" id="{0538BA2D-EE17-AD4C-9729-749295CC51BB}"/>
              </a:ext>
            </a:extLst>
          </p:cNvPr>
          <p:cNvSpPr txBox="1"/>
          <p:nvPr/>
        </p:nvSpPr>
        <p:spPr>
          <a:xfrm>
            <a:off x="3598234" y="5549988"/>
            <a:ext cx="1737670" cy="830997"/>
          </a:xfrm>
          <a:prstGeom prst="rect">
            <a:avLst/>
          </a:prstGeom>
          <a:noFill/>
        </p:spPr>
        <p:txBody>
          <a:bodyPr wrap="square" rtlCol="0">
            <a:spAutoFit/>
          </a:bodyPr>
          <a:lstStyle/>
          <a:p>
            <a:r>
              <a:rPr lang="en-US" sz="2400" dirty="0"/>
              <a:t>b – length of light path</a:t>
            </a:r>
          </a:p>
        </p:txBody>
      </p:sp>
      <p:sp>
        <p:nvSpPr>
          <p:cNvPr id="17" name="TextBox 16">
            <a:extLst>
              <a:ext uri="{FF2B5EF4-FFF2-40B4-BE49-F238E27FC236}">
                <a16:creationId xmlns:a16="http://schemas.microsoft.com/office/drawing/2014/main" id="{D7C1257B-EF48-C14F-96C7-F8E106571906}"/>
              </a:ext>
            </a:extLst>
          </p:cNvPr>
          <p:cNvSpPr txBox="1"/>
          <p:nvPr/>
        </p:nvSpPr>
        <p:spPr>
          <a:xfrm>
            <a:off x="408998" y="5707552"/>
            <a:ext cx="1737670" cy="830997"/>
          </a:xfrm>
          <a:prstGeom prst="rect">
            <a:avLst/>
          </a:prstGeom>
          <a:noFill/>
        </p:spPr>
        <p:txBody>
          <a:bodyPr wrap="square" rtlCol="0">
            <a:spAutoFit/>
          </a:bodyPr>
          <a:lstStyle/>
          <a:p>
            <a:r>
              <a:rPr lang="en-US" sz="2400" dirty="0" err="1"/>
              <a:t>ɛ</a:t>
            </a:r>
            <a:r>
              <a:rPr lang="en-US" sz="2400" dirty="0"/>
              <a:t> – molar absorptivity</a:t>
            </a:r>
          </a:p>
        </p:txBody>
      </p:sp>
      <p:cxnSp>
        <p:nvCxnSpPr>
          <p:cNvPr id="19" name="Straight Arrow Connector 18">
            <a:extLst>
              <a:ext uri="{FF2B5EF4-FFF2-40B4-BE49-F238E27FC236}">
                <a16:creationId xmlns:a16="http://schemas.microsoft.com/office/drawing/2014/main" id="{F27FC201-E798-8C40-AA94-523529A9E96A}"/>
              </a:ext>
            </a:extLst>
          </p:cNvPr>
          <p:cNvCxnSpPr/>
          <p:nvPr/>
        </p:nvCxnSpPr>
        <p:spPr>
          <a:xfrm flipV="1">
            <a:off x="1798377" y="5223014"/>
            <a:ext cx="719971" cy="74247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9956DA86-ECDE-8F41-A24D-9ACC1520C8BC}"/>
              </a:ext>
            </a:extLst>
          </p:cNvPr>
          <p:cNvCxnSpPr>
            <a:cxnSpLocks/>
          </p:cNvCxnSpPr>
          <p:nvPr/>
        </p:nvCxnSpPr>
        <p:spPr>
          <a:xfrm flipH="1" flipV="1">
            <a:off x="2839004" y="5238102"/>
            <a:ext cx="758252" cy="59007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99AE14E4-14BE-674A-B517-33825A921BBB}"/>
              </a:ext>
            </a:extLst>
          </p:cNvPr>
          <p:cNvCxnSpPr>
            <a:cxnSpLocks/>
          </p:cNvCxnSpPr>
          <p:nvPr/>
        </p:nvCxnSpPr>
        <p:spPr>
          <a:xfrm flipH="1">
            <a:off x="3201029" y="4510776"/>
            <a:ext cx="455942" cy="50114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0C8DA966-8BFC-0144-8E85-84C3B497C3D1}"/>
              </a:ext>
            </a:extLst>
          </p:cNvPr>
          <p:cNvCxnSpPr>
            <a:cxnSpLocks/>
          </p:cNvCxnSpPr>
          <p:nvPr/>
        </p:nvCxnSpPr>
        <p:spPr>
          <a:xfrm>
            <a:off x="1387270" y="4650407"/>
            <a:ext cx="437285" cy="3912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962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EF99F-FA49-124D-93FA-73DEC29A777A}"/>
              </a:ext>
            </a:extLst>
          </p:cNvPr>
          <p:cNvSpPr>
            <a:spLocks noGrp="1"/>
          </p:cNvSpPr>
          <p:nvPr>
            <p:ph type="title"/>
          </p:nvPr>
        </p:nvSpPr>
        <p:spPr/>
        <p:txBody>
          <a:bodyPr/>
          <a:lstStyle/>
          <a:p>
            <a:r>
              <a:rPr lang="en-US" dirty="0"/>
              <a:t>Today’s Activity</a:t>
            </a:r>
          </a:p>
        </p:txBody>
      </p:sp>
      <p:sp>
        <p:nvSpPr>
          <p:cNvPr id="3" name="Content Placeholder 2">
            <a:extLst>
              <a:ext uri="{FF2B5EF4-FFF2-40B4-BE49-F238E27FC236}">
                <a16:creationId xmlns:a16="http://schemas.microsoft.com/office/drawing/2014/main" id="{B7195DC9-55DF-AC4C-A482-063566C3E0B3}"/>
              </a:ext>
            </a:extLst>
          </p:cNvPr>
          <p:cNvSpPr>
            <a:spLocks noGrp="1"/>
          </p:cNvSpPr>
          <p:nvPr>
            <p:ph idx="1"/>
          </p:nvPr>
        </p:nvSpPr>
        <p:spPr>
          <a:xfrm>
            <a:off x="671945" y="1815234"/>
            <a:ext cx="4720936" cy="4351338"/>
          </a:xfrm>
        </p:spPr>
        <p:txBody>
          <a:bodyPr/>
          <a:lstStyle/>
          <a:p>
            <a:pPr marL="0" indent="0">
              <a:buNone/>
            </a:pPr>
            <a:r>
              <a:rPr lang="en-US" dirty="0"/>
              <a:t>Collaborate together to find the unknown concentration (or amount) of ammonium in a water sample!</a:t>
            </a:r>
          </a:p>
        </p:txBody>
      </p:sp>
      <p:pic>
        <p:nvPicPr>
          <p:cNvPr id="4" name="Graphic 3">
            <a:extLst>
              <a:ext uri="{FF2B5EF4-FFF2-40B4-BE49-F238E27FC236}">
                <a16:creationId xmlns:a16="http://schemas.microsoft.com/office/drawing/2014/main" id="{9CB49355-6F6F-C548-8BAF-C6B6DAC6C5E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719302">
            <a:off x="6229271" y="4127679"/>
            <a:ext cx="2329033" cy="1322890"/>
          </a:xfrm>
          <a:prstGeom prst="rect">
            <a:avLst/>
          </a:prstGeom>
        </p:spPr>
      </p:pic>
      <p:pic>
        <p:nvPicPr>
          <p:cNvPr id="5" name="Graphic 4">
            <a:extLst>
              <a:ext uri="{FF2B5EF4-FFF2-40B4-BE49-F238E27FC236}">
                <a16:creationId xmlns:a16="http://schemas.microsoft.com/office/drawing/2014/main" id="{465AA672-113B-564F-927F-B7D71AE793E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2874">
            <a:off x="7668136" y="2988819"/>
            <a:ext cx="2329033" cy="1322890"/>
          </a:xfrm>
          <a:prstGeom prst="rect">
            <a:avLst/>
          </a:prstGeom>
        </p:spPr>
      </p:pic>
      <p:pic>
        <p:nvPicPr>
          <p:cNvPr id="6" name="Graphic 5">
            <a:extLst>
              <a:ext uri="{FF2B5EF4-FFF2-40B4-BE49-F238E27FC236}">
                <a16:creationId xmlns:a16="http://schemas.microsoft.com/office/drawing/2014/main" id="{CF3144EA-65AC-144E-9FE6-6B693D43CCB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9880698" flipH="1">
            <a:off x="8491024" y="4196307"/>
            <a:ext cx="2329033" cy="1322890"/>
          </a:xfrm>
          <a:prstGeom prst="rect">
            <a:avLst/>
          </a:prstGeom>
        </p:spPr>
      </p:pic>
      <p:sp>
        <p:nvSpPr>
          <p:cNvPr id="7" name="Rounded Rectangle 6">
            <a:extLst>
              <a:ext uri="{FF2B5EF4-FFF2-40B4-BE49-F238E27FC236}">
                <a16:creationId xmlns:a16="http://schemas.microsoft.com/office/drawing/2014/main" id="{527C27B4-6EB9-204A-91F4-D03566030310}"/>
              </a:ext>
            </a:extLst>
          </p:cNvPr>
          <p:cNvSpPr/>
          <p:nvPr/>
        </p:nvSpPr>
        <p:spPr>
          <a:xfrm>
            <a:off x="6681354" y="1597693"/>
            <a:ext cx="4010891" cy="924791"/>
          </a:xfrm>
          <a:prstGeom prst="roundRect">
            <a:avLst/>
          </a:prstGeom>
          <a:solidFill>
            <a:srgbClr val="0088A4"/>
          </a:solidFill>
          <a:ln>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rPr>
              <a:t>Ammonium = type of nitrogen food for phytoplankton</a:t>
            </a:r>
          </a:p>
        </p:txBody>
      </p:sp>
      <p:sp>
        <p:nvSpPr>
          <p:cNvPr id="8" name="TextBox 7">
            <a:extLst>
              <a:ext uri="{FF2B5EF4-FFF2-40B4-BE49-F238E27FC236}">
                <a16:creationId xmlns:a16="http://schemas.microsoft.com/office/drawing/2014/main" id="{78A9DDD5-5FC5-2444-8C41-2721FF3F84DF}"/>
              </a:ext>
            </a:extLst>
          </p:cNvPr>
          <p:cNvSpPr txBox="1"/>
          <p:nvPr/>
        </p:nvSpPr>
        <p:spPr>
          <a:xfrm>
            <a:off x="8686800" y="6442502"/>
            <a:ext cx="3829328" cy="415498"/>
          </a:xfrm>
          <a:prstGeom prst="rect">
            <a:avLst/>
          </a:prstGeom>
          <a:noFill/>
        </p:spPr>
        <p:txBody>
          <a:bodyPr wrap="square" rtlCol="0">
            <a:spAutoFit/>
          </a:bodyPr>
          <a:lstStyle/>
          <a:p>
            <a:r>
              <a:rPr lang="en-US" sz="1050" dirty="0"/>
              <a:t>Symbols courtesy of the Integration and Application Network, University of Maryland Center for Environmental Science </a:t>
            </a:r>
          </a:p>
        </p:txBody>
      </p:sp>
    </p:spTree>
    <p:extLst>
      <p:ext uri="{BB962C8B-B14F-4D97-AF65-F5344CB8AC3E}">
        <p14:creationId xmlns:p14="http://schemas.microsoft.com/office/powerpoint/2010/main" val="2347612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C01B7-7E86-C44C-ADE7-981786A1F639}"/>
              </a:ext>
            </a:extLst>
          </p:cNvPr>
          <p:cNvSpPr>
            <a:spLocks noGrp="1"/>
          </p:cNvSpPr>
          <p:nvPr>
            <p:ph type="title"/>
          </p:nvPr>
        </p:nvSpPr>
        <p:spPr/>
        <p:txBody>
          <a:bodyPr/>
          <a:lstStyle/>
          <a:p>
            <a:r>
              <a:rPr lang="en-US" dirty="0"/>
              <a:t>Activity Results</a:t>
            </a:r>
          </a:p>
        </p:txBody>
      </p:sp>
      <p:graphicFrame>
        <p:nvGraphicFramePr>
          <p:cNvPr id="4" name="Content Placeholder 3">
            <a:extLst>
              <a:ext uri="{FF2B5EF4-FFF2-40B4-BE49-F238E27FC236}">
                <a16:creationId xmlns:a16="http://schemas.microsoft.com/office/drawing/2014/main" id="{FB4AD55C-EAC7-7749-B9AB-01447CB19929}"/>
              </a:ext>
            </a:extLst>
          </p:cNvPr>
          <p:cNvGraphicFramePr>
            <a:graphicFrameLocks noGrp="1"/>
          </p:cNvGraphicFramePr>
          <p:nvPr>
            <p:ph idx="1"/>
            <p:extLst>
              <p:ext uri="{D42A27DB-BD31-4B8C-83A1-F6EECF244321}">
                <p14:modId xmlns:p14="http://schemas.microsoft.com/office/powerpoint/2010/main" val="2568870249"/>
              </p:ext>
            </p:extLst>
          </p:nvPr>
        </p:nvGraphicFramePr>
        <p:xfrm>
          <a:off x="838200" y="4582895"/>
          <a:ext cx="10515600" cy="1483360"/>
        </p:xfrm>
        <a:graphic>
          <a:graphicData uri="http://schemas.openxmlformats.org/drawingml/2006/table">
            <a:tbl>
              <a:tblPr firstRow="1" bandRow="1">
                <a:tableStyleId>{F5AB1C69-6EDB-4FF4-983F-18BD219EF322}</a:tableStyleId>
              </a:tblPr>
              <a:tblGrid>
                <a:gridCol w="2103120">
                  <a:extLst>
                    <a:ext uri="{9D8B030D-6E8A-4147-A177-3AD203B41FA5}">
                      <a16:colId xmlns:a16="http://schemas.microsoft.com/office/drawing/2014/main" val="676000998"/>
                    </a:ext>
                  </a:extLst>
                </a:gridCol>
                <a:gridCol w="2103120">
                  <a:extLst>
                    <a:ext uri="{9D8B030D-6E8A-4147-A177-3AD203B41FA5}">
                      <a16:colId xmlns:a16="http://schemas.microsoft.com/office/drawing/2014/main" val="2395173139"/>
                    </a:ext>
                  </a:extLst>
                </a:gridCol>
                <a:gridCol w="2103120">
                  <a:extLst>
                    <a:ext uri="{9D8B030D-6E8A-4147-A177-3AD203B41FA5}">
                      <a16:colId xmlns:a16="http://schemas.microsoft.com/office/drawing/2014/main" val="267599726"/>
                    </a:ext>
                  </a:extLst>
                </a:gridCol>
                <a:gridCol w="2103120">
                  <a:extLst>
                    <a:ext uri="{9D8B030D-6E8A-4147-A177-3AD203B41FA5}">
                      <a16:colId xmlns:a16="http://schemas.microsoft.com/office/drawing/2014/main" val="1887096667"/>
                    </a:ext>
                  </a:extLst>
                </a:gridCol>
                <a:gridCol w="2103120">
                  <a:extLst>
                    <a:ext uri="{9D8B030D-6E8A-4147-A177-3AD203B41FA5}">
                      <a16:colId xmlns:a16="http://schemas.microsoft.com/office/drawing/2014/main" val="2225261618"/>
                    </a:ext>
                  </a:extLst>
                </a:gridCol>
              </a:tblGrid>
              <a:tr h="370840">
                <a:tc>
                  <a:txBody>
                    <a:bodyPr/>
                    <a:lstStyle/>
                    <a:p>
                      <a:pPr algn="ctr"/>
                      <a:r>
                        <a:rPr lang="en-US" dirty="0"/>
                        <a:t>Data Version</a:t>
                      </a:r>
                    </a:p>
                  </a:txBody>
                  <a:tcPr>
                    <a:solidFill>
                      <a:srgbClr val="0088A4"/>
                    </a:solidFill>
                  </a:tcPr>
                </a:tc>
                <a:tc>
                  <a:txBody>
                    <a:bodyPr/>
                    <a:lstStyle/>
                    <a:p>
                      <a:pPr algn="ctr"/>
                      <a:r>
                        <a:rPr lang="en-US" dirty="0"/>
                        <a:t>Concentration</a:t>
                      </a:r>
                    </a:p>
                  </a:txBody>
                  <a:tcPr>
                    <a:solidFill>
                      <a:srgbClr val="0088A4"/>
                    </a:solidFill>
                  </a:tcPr>
                </a:tc>
                <a:tc>
                  <a:txBody>
                    <a:bodyPr/>
                    <a:lstStyle/>
                    <a:p>
                      <a:pPr algn="ctr"/>
                      <a:r>
                        <a:rPr lang="en-US" dirty="0"/>
                        <a:t>% Difference from 1</a:t>
                      </a:r>
                    </a:p>
                  </a:txBody>
                  <a:tcPr>
                    <a:solidFill>
                      <a:srgbClr val="0088A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 Difference from 2</a:t>
                      </a:r>
                    </a:p>
                  </a:txBody>
                  <a:tcPr>
                    <a:solidFill>
                      <a:srgbClr val="0088A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 Difference from 3</a:t>
                      </a:r>
                    </a:p>
                  </a:txBody>
                  <a:tcPr>
                    <a:solidFill>
                      <a:srgbClr val="0088A4"/>
                    </a:solidFill>
                  </a:tcPr>
                </a:tc>
                <a:extLst>
                  <a:ext uri="{0D108BD9-81ED-4DB2-BD59-A6C34878D82A}">
                    <a16:rowId xmlns:a16="http://schemas.microsoft.com/office/drawing/2014/main" val="1004944216"/>
                  </a:ext>
                </a:extLst>
              </a:tr>
              <a:tr h="370840">
                <a:tc>
                  <a:txBody>
                    <a:bodyPr/>
                    <a:lstStyle/>
                    <a:p>
                      <a:pPr algn="ctr"/>
                      <a:r>
                        <a:rPr lang="en-US" dirty="0"/>
                        <a:t>1</a:t>
                      </a:r>
                    </a:p>
                  </a:txBody>
                  <a:tcPr/>
                </a:tc>
                <a:tc>
                  <a:txBody>
                    <a:bodyPr/>
                    <a:lstStyle/>
                    <a:p>
                      <a:pPr algn="ctr"/>
                      <a:r>
                        <a:rPr lang="en-US" dirty="0"/>
                        <a:t>1.76</a:t>
                      </a:r>
                    </a:p>
                  </a:txBody>
                  <a:tcPr/>
                </a:tc>
                <a:tc>
                  <a:txBody>
                    <a:bodyPr/>
                    <a:lstStyle/>
                    <a:p>
                      <a:pPr algn="ctr"/>
                      <a:r>
                        <a:rPr lang="en-US" sz="1800" b="1" dirty="0">
                          <a:solidFill>
                            <a:srgbClr val="0088A4"/>
                          </a:solidFill>
                        </a:rPr>
                        <a:t> –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22.4%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4.2%</a:t>
                      </a:r>
                    </a:p>
                  </a:txBody>
                  <a:tcPr/>
                </a:tc>
                <a:extLst>
                  <a:ext uri="{0D108BD9-81ED-4DB2-BD59-A6C34878D82A}">
                    <a16:rowId xmlns:a16="http://schemas.microsoft.com/office/drawing/2014/main" val="1450241264"/>
                  </a:ext>
                </a:extLst>
              </a:tr>
              <a:tr h="370840">
                <a:tc>
                  <a:txBody>
                    <a:bodyPr/>
                    <a:lstStyle/>
                    <a:p>
                      <a:pPr algn="ctr"/>
                      <a:r>
                        <a:rPr lang="en-US" dirty="0"/>
                        <a:t>2</a:t>
                      </a:r>
                    </a:p>
                  </a:txBody>
                  <a:tcPr/>
                </a:tc>
                <a:tc>
                  <a:txBody>
                    <a:bodyPr/>
                    <a:lstStyle/>
                    <a:p>
                      <a:pPr algn="ctr"/>
                      <a:r>
                        <a:rPr lang="en-US" dirty="0"/>
                        <a:t>2.16</a:t>
                      </a:r>
                    </a:p>
                  </a:txBody>
                  <a:tcPr/>
                </a:tc>
                <a:tc>
                  <a:txBody>
                    <a:bodyPr/>
                    <a:lstStyle/>
                    <a:p>
                      <a:pPr algn="ctr"/>
                      <a:r>
                        <a:rPr lang="en-US" dirty="0"/>
                        <a:t>22.4%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0088A4"/>
                          </a:solidFill>
                        </a:rPr>
                        <a:t> –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27.5%</a:t>
                      </a:r>
                    </a:p>
                  </a:txBody>
                  <a:tcPr/>
                </a:tc>
                <a:extLst>
                  <a:ext uri="{0D108BD9-81ED-4DB2-BD59-A6C34878D82A}">
                    <a16:rowId xmlns:a16="http://schemas.microsoft.com/office/drawing/2014/main" val="966029726"/>
                  </a:ext>
                </a:extLst>
              </a:tr>
              <a:tr h="370840">
                <a:tc>
                  <a:txBody>
                    <a:bodyPr/>
                    <a:lstStyle/>
                    <a:p>
                      <a:pPr algn="ctr"/>
                      <a:r>
                        <a:rPr lang="en-US" dirty="0"/>
                        <a:t>3</a:t>
                      </a:r>
                    </a:p>
                  </a:txBody>
                  <a:tcPr/>
                </a:tc>
                <a:tc>
                  <a:txBody>
                    <a:bodyPr/>
                    <a:lstStyle/>
                    <a:p>
                      <a:pPr algn="ctr"/>
                      <a:r>
                        <a:rPr lang="en-US" dirty="0"/>
                        <a:t>1.69</a:t>
                      </a:r>
                    </a:p>
                  </a:txBody>
                  <a:tcPr/>
                </a:tc>
                <a:tc>
                  <a:txBody>
                    <a:bodyPr/>
                    <a:lstStyle/>
                    <a:p>
                      <a:pPr algn="ctr"/>
                      <a:r>
                        <a:rPr lang="en-US" dirty="0"/>
                        <a:t>4.2%</a:t>
                      </a:r>
                    </a:p>
                  </a:txBody>
                  <a:tcPr/>
                </a:tc>
                <a:tc>
                  <a:txBody>
                    <a:bodyPr/>
                    <a:lstStyle/>
                    <a:p>
                      <a:pPr algn="ctr"/>
                      <a:r>
                        <a:rPr lang="en-US" dirty="0"/>
                        <a:t>27.5%</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0088A4"/>
                          </a:solidFill>
                        </a:rPr>
                        <a:t> –  </a:t>
                      </a:r>
                    </a:p>
                  </a:txBody>
                  <a:tcPr/>
                </a:tc>
                <a:extLst>
                  <a:ext uri="{0D108BD9-81ED-4DB2-BD59-A6C34878D82A}">
                    <a16:rowId xmlns:a16="http://schemas.microsoft.com/office/drawing/2014/main" val="494410534"/>
                  </a:ext>
                </a:extLst>
              </a:tr>
            </a:tbl>
          </a:graphicData>
        </a:graphic>
      </p:graphicFrame>
      <p:sp>
        <p:nvSpPr>
          <p:cNvPr id="5" name="TextBox 4">
            <a:extLst>
              <a:ext uri="{FF2B5EF4-FFF2-40B4-BE49-F238E27FC236}">
                <a16:creationId xmlns:a16="http://schemas.microsoft.com/office/drawing/2014/main" id="{1768EEA7-746E-2B4D-B97F-C98C72D4C08D}"/>
              </a:ext>
            </a:extLst>
          </p:cNvPr>
          <p:cNvSpPr txBox="1"/>
          <p:nvPr/>
        </p:nvSpPr>
        <p:spPr>
          <a:xfrm>
            <a:off x="1028700" y="1690688"/>
            <a:ext cx="10432473" cy="2308324"/>
          </a:xfrm>
          <a:prstGeom prst="rect">
            <a:avLst/>
          </a:prstGeom>
          <a:noFill/>
        </p:spPr>
        <p:txBody>
          <a:bodyPr wrap="square" rtlCol="0">
            <a:spAutoFit/>
          </a:bodyPr>
          <a:lstStyle/>
          <a:p>
            <a:r>
              <a:rPr lang="en-US" sz="2400" dirty="0"/>
              <a:t>Three different curves:</a:t>
            </a:r>
          </a:p>
          <a:p>
            <a:endParaRPr lang="en-US" sz="2400" dirty="0"/>
          </a:p>
          <a:p>
            <a:r>
              <a:rPr lang="en-US" sz="2400" dirty="0"/>
              <a:t>Version 1: x = (y – 0.0283)/0.0153</a:t>
            </a:r>
          </a:p>
          <a:p>
            <a:endParaRPr lang="en-US" sz="1200" dirty="0"/>
          </a:p>
          <a:p>
            <a:r>
              <a:rPr lang="en-US" sz="2400" dirty="0"/>
              <a:t>Version 2: x = (y – 0.0188)/0.0169</a:t>
            </a:r>
          </a:p>
          <a:p>
            <a:endParaRPr lang="en-US" sz="1200" dirty="0"/>
          </a:p>
          <a:p>
            <a:r>
              <a:rPr lang="en-US" sz="2400" dirty="0"/>
              <a:t>Version 3: x = (y – 0.0282)/0.016</a:t>
            </a:r>
          </a:p>
        </p:txBody>
      </p:sp>
    </p:spTree>
    <p:extLst>
      <p:ext uri="{BB962C8B-B14F-4D97-AF65-F5344CB8AC3E}">
        <p14:creationId xmlns:p14="http://schemas.microsoft.com/office/powerpoint/2010/main" val="39944483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479E3-C8C9-2A47-A4DE-6CD752D8C495}"/>
              </a:ext>
            </a:extLst>
          </p:cNvPr>
          <p:cNvSpPr>
            <a:spLocks noGrp="1"/>
          </p:cNvSpPr>
          <p:nvPr>
            <p:ph type="title"/>
          </p:nvPr>
        </p:nvSpPr>
        <p:spPr/>
        <p:txBody>
          <a:bodyPr/>
          <a:lstStyle/>
          <a:p>
            <a:r>
              <a:rPr lang="en-US" dirty="0"/>
              <a:t>How do you verify which results are right?</a:t>
            </a:r>
          </a:p>
        </p:txBody>
      </p:sp>
    </p:spTree>
    <p:extLst>
      <p:ext uri="{BB962C8B-B14F-4D97-AF65-F5344CB8AC3E}">
        <p14:creationId xmlns:p14="http://schemas.microsoft.com/office/powerpoint/2010/main" val="3725064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479E3-C8C9-2A47-A4DE-6CD752D8C495}"/>
              </a:ext>
            </a:extLst>
          </p:cNvPr>
          <p:cNvSpPr>
            <a:spLocks noGrp="1"/>
          </p:cNvSpPr>
          <p:nvPr>
            <p:ph type="title"/>
          </p:nvPr>
        </p:nvSpPr>
        <p:spPr/>
        <p:txBody>
          <a:bodyPr/>
          <a:lstStyle/>
          <a:p>
            <a:r>
              <a:rPr lang="en-US" dirty="0"/>
              <a:t>How do you verify which results are right?</a:t>
            </a:r>
          </a:p>
        </p:txBody>
      </p:sp>
      <p:sp>
        <p:nvSpPr>
          <p:cNvPr id="3" name="Content Placeholder 2">
            <a:extLst>
              <a:ext uri="{FF2B5EF4-FFF2-40B4-BE49-F238E27FC236}">
                <a16:creationId xmlns:a16="http://schemas.microsoft.com/office/drawing/2014/main" id="{C90753AD-7B25-4B4C-9ED2-2E88CFA10A7C}"/>
              </a:ext>
            </a:extLst>
          </p:cNvPr>
          <p:cNvSpPr>
            <a:spLocks noGrp="1"/>
          </p:cNvSpPr>
          <p:nvPr>
            <p:ph idx="1"/>
          </p:nvPr>
        </p:nvSpPr>
        <p:spPr>
          <a:xfrm>
            <a:off x="3695699" y="1804844"/>
            <a:ext cx="4066309" cy="1561811"/>
          </a:xfrm>
          <a:ln w="57150">
            <a:solidFill>
              <a:srgbClr val="0088A4"/>
            </a:solidFill>
          </a:ln>
        </p:spPr>
        <p:txBody>
          <a:bodyPr/>
          <a:lstStyle/>
          <a:p>
            <a:pPr marL="0" indent="0" algn="ctr">
              <a:buNone/>
            </a:pPr>
            <a:r>
              <a:rPr lang="en-US" dirty="0"/>
              <a:t>More experimentation</a:t>
            </a:r>
          </a:p>
          <a:p>
            <a:pPr marL="0" indent="0" algn="ctr">
              <a:buNone/>
            </a:pPr>
            <a:r>
              <a:rPr lang="en-US" dirty="0"/>
              <a:t>OR</a:t>
            </a:r>
          </a:p>
          <a:p>
            <a:pPr marL="0" indent="0" algn="ctr">
              <a:buNone/>
            </a:pPr>
            <a:r>
              <a:rPr lang="en-US" dirty="0"/>
              <a:t>Reference material!</a:t>
            </a:r>
          </a:p>
        </p:txBody>
      </p:sp>
      <p:sp>
        <p:nvSpPr>
          <p:cNvPr id="4" name="Rounded Rectangle 3">
            <a:extLst>
              <a:ext uri="{FF2B5EF4-FFF2-40B4-BE49-F238E27FC236}">
                <a16:creationId xmlns:a16="http://schemas.microsoft.com/office/drawing/2014/main" id="{518988B0-88FF-4844-BA62-B59D81082232}"/>
              </a:ext>
            </a:extLst>
          </p:cNvPr>
          <p:cNvSpPr/>
          <p:nvPr/>
        </p:nvSpPr>
        <p:spPr>
          <a:xfrm>
            <a:off x="6899564" y="4135582"/>
            <a:ext cx="3678382" cy="1672937"/>
          </a:xfrm>
          <a:prstGeom prst="roundRect">
            <a:avLst/>
          </a:prstGeom>
          <a:solidFill>
            <a:srgbClr val="0088A4"/>
          </a:solidFill>
          <a:ln>
            <a:solidFill>
              <a:srgbClr val="0088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Standards measured by multiple scientists and produced by companies as an extra check</a:t>
            </a:r>
          </a:p>
        </p:txBody>
      </p:sp>
      <p:cxnSp>
        <p:nvCxnSpPr>
          <p:cNvPr id="6" name="Straight Arrow Connector 5">
            <a:extLst>
              <a:ext uri="{FF2B5EF4-FFF2-40B4-BE49-F238E27FC236}">
                <a16:creationId xmlns:a16="http://schemas.microsoft.com/office/drawing/2014/main" id="{4884481F-BBDA-1A4C-A2C4-49C656EF055F}"/>
              </a:ext>
            </a:extLst>
          </p:cNvPr>
          <p:cNvCxnSpPr/>
          <p:nvPr/>
        </p:nvCxnSpPr>
        <p:spPr>
          <a:xfrm flipH="1" flipV="1">
            <a:off x="6993082" y="3252355"/>
            <a:ext cx="685800" cy="883227"/>
          </a:xfrm>
          <a:prstGeom prst="straightConnector1">
            <a:avLst/>
          </a:prstGeom>
          <a:ln w="762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976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88A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D1E90-0A69-C548-804E-FE9FC8C6FD7A}"/>
              </a:ext>
            </a:extLst>
          </p:cNvPr>
          <p:cNvSpPr>
            <a:spLocks noGrp="1"/>
          </p:cNvSpPr>
          <p:nvPr>
            <p:ph type="title"/>
          </p:nvPr>
        </p:nvSpPr>
        <p:spPr>
          <a:xfrm>
            <a:off x="883171" y="2208915"/>
            <a:ext cx="10515600" cy="1325563"/>
          </a:xfrm>
        </p:spPr>
        <p:txBody>
          <a:bodyPr>
            <a:normAutofit/>
          </a:bodyPr>
          <a:lstStyle/>
          <a:p>
            <a:pPr algn="ctr"/>
            <a:r>
              <a:rPr lang="en-US" sz="6000" b="1" dirty="0">
                <a:solidFill>
                  <a:schemeClr val="bg1"/>
                </a:solidFill>
              </a:rPr>
              <a:t>Keep Collaborating!!</a:t>
            </a:r>
          </a:p>
        </p:txBody>
      </p:sp>
    </p:spTree>
    <p:extLst>
      <p:ext uri="{BB962C8B-B14F-4D97-AF65-F5344CB8AC3E}">
        <p14:creationId xmlns:p14="http://schemas.microsoft.com/office/powerpoint/2010/main" val="32391637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TotalTime>
  <Words>1949</Words>
  <Application>Microsoft Office PowerPoint</Application>
  <PresentationFormat>Widescreen</PresentationFormat>
  <Paragraphs>169</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Times New Roman</vt:lpstr>
      <vt:lpstr>Office Theme</vt:lpstr>
      <vt:lpstr>Dial C For Collaboration: Finding Unknowns with Your Fellow Scientists </vt:lpstr>
      <vt:lpstr>PowerPoint Presentation</vt:lpstr>
      <vt:lpstr>Collaboration</vt:lpstr>
      <vt:lpstr>Collaboration</vt:lpstr>
      <vt:lpstr>The Scientific Method</vt:lpstr>
      <vt:lpstr>Today’s Activity</vt:lpstr>
      <vt:lpstr>How do you find an unknown?</vt:lpstr>
      <vt:lpstr>How do you find an unknown?</vt:lpstr>
      <vt:lpstr>How do you find an unknown?</vt:lpstr>
      <vt:lpstr>Linear Equations Review</vt:lpstr>
      <vt:lpstr>Linear Equation Practice</vt:lpstr>
      <vt:lpstr>Linear Equation Practice</vt:lpstr>
      <vt:lpstr>Measuring Ammonium in a Lab</vt:lpstr>
      <vt:lpstr>Measuring Ammonium in a Lab</vt:lpstr>
      <vt:lpstr>Today’s Activity</vt:lpstr>
      <vt:lpstr>Activity Results</vt:lpstr>
      <vt:lpstr>How do you verify which results are right?</vt:lpstr>
      <vt:lpstr>How do you verify which results are right?</vt:lpstr>
      <vt:lpstr>Keep Collaborating!!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Dial C For Collaboration: Finding Unknowns with Your Fellow Scientists</dc:title>
  <dc:creator>Brianna C. Stanley</dc:creator>
  <cp:lastModifiedBy>Celia Cackowski</cp:lastModifiedBy>
  <cp:revision>18</cp:revision>
  <dcterms:created xsi:type="dcterms:W3CDTF">2020-12-06T22:33:02Z</dcterms:created>
  <dcterms:modified xsi:type="dcterms:W3CDTF">2021-04-20T14:50:25Z</dcterms:modified>
</cp:coreProperties>
</file>