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gm21ghiKqZqPvyy+H1d5F7Al2h5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(intro slide about Malina Loeher, a grad student at VIMS and the author of this VA SEA lesson plan.)</a:t>
            </a:r>
            <a:endParaRPr/>
          </a:p>
        </p:txBody>
      </p:sp>
      <p:sp>
        <p:nvSpPr>
          <p:cNvPr id="88" name="Google Shape;8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7" name="Google Shape;9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This powerpoint is intended to give you background knowledge on disease ecology as a discipline, and consider how to ask questions about animal health and the environment. </a:t>
            </a:r>
            <a:endParaRPr/>
          </a:p>
        </p:txBody>
      </p:sp>
      <p:sp>
        <p:nvSpPr>
          <p:cNvPr id="98" name="Google Shape;9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We’ll go over a few slides that cover the following topics:</a:t>
            </a:r>
            <a:endParaRPr/>
          </a:p>
          <a:p>
            <a:pPr marL="0" lvl="0" indent="0" algn="l" rtl="0">
              <a:spcBef>
                <a:spcPts val="0"/>
              </a:spcBef>
              <a:spcAft>
                <a:spcPts val="0"/>
              </a:spcAft>
              <a:buNone/>
            </a:pPr>
            <a:r>
              <a:rPr lang="en-US"/>
              <a:t>-What is disease? </a:t>
            </a:r>
            <a:endParaRPr/>
          </a:p>
          <a:p>
            <a:pPr marL="0" lvl="0" indent="0" algn="l" rtl="0">
              <a:spcBef>
                <a:spcPts val="0"/>
              </a:spcBef>
              <a:spcAft>
                <a:spcPts val="0"/>
              </a:spcAft>
              <a:buNone/>
            </a:pPr>
            <a:r>
              <a:rPr lang="en-US"/>
              <a:t>-Host-pathogen system for IHNV </a:t>
            </a:r>
            <a:endParaRPr/>
          </a:p>
          <a:p>
            <a:pPr marL="0" lvl="0" indent="0" algn="l" rtl="0">
              <a:spcBef>
                <a:spcPts val="0"/>
              </a:spcBef>
              <a:spcAft>
                <a:spcPts val="0"/>
              </a:spcAft>
              <a:buNone/>
            </a:pPr>
            <a:r>
              <a:rPr lang="en-US"/>
              <a:t>-Etiology: What does IHNV do to trout?</a:t>
            </a:r>
            <a:endParaRPr/>
          </a:p>
          <a:p>
            <a:pPr marL="0" lvl="0" indent="0" algn="l" rtl="0">
              <a:spcBef>
                <a:spcPts val="0"/>
              </a:spcBef>
              <a:spcAft>
                <a:spcPts val="0"/>
              </a:spcAft>
              <a:buNone/>
            </a:pPr>
            <a:r>
              <a:rPr lang="en-US"/>
              <a:t>-Epidemiology: Where did it come from, and what does it mean for aquaculture?</a:t>
            </a:r>
            <a:endParaRPr/>
          </a:p>
          <a:p>
            <a:pPr marL="0" lvl="0" indent="0" algn="l" rtl="0">
              <a:spcBef>
                <a:spcPts val="0"/>
              </a:spcBef>
              <a:spcAft>
                <a:spcPts val="0"/>
              </a:spcAft>
              <a:buNone/>
            </a:pPr>
            <a:endParaRPr/>
          </a:p>
        </p:txBody>
      </p:sp>
      <p:sp>
        <p:nvSpPr>
          <p:cNvPr id="110" name="Google Shape;11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6" name="Google Shape;116;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Disease Triangle is a base concept of disease ecology. It describes how disease only occurs at a particular intersection of concurrent conditions in the Host, Pathogen, and Environment. </a:t>
            </a:r>
            <a:endParaRPr/>
          </a:p>
          <a:p>
            <a:pPr marL="0" lvl="0" indent="0" algn="l" rtl="0">
              <a:spcBef>
                <a:spcPts val="0"/>
              </a:spcBef>
              <a:spcAft>
                <a:spcPts val="0"/>
              </a:spcAft>
              <a:buNone/>
            </a:pPr>
            <a:endParaRPr/>
          </a:p>
          <a:p>
            <a:pPr marL="0" lvl="0" indent="0" algn="l" rtl="0">
              <a:spcBef>
                <a:spcPts val="0"/>
              </a:spcBef>
              <a:spcAft>
                <a:spcPts val="0"/>
              </a:spcAft>
              <a:buNone/>
            </a:pPr>
            <a:r>
              <a:rPr lang="en-US"/>
              <a:t>It is important to differentiate between “disease” and “pathogen”:</a:t>
            </a:r>
            <a:endParaRPr/>
          </a:p>
          <a:p>
            <a:pPr marL="0" lvl="0" indent="0" algn="l" rtl="0">
              <a:spcBef>
                <a:spcPts val="0"/>
              </a:spcBef>
              <a:spcAft>
                <a:spcPts val="0"/>
              </a:spcAft>
              <a:buNone/>
            </a:pPr>
            <a:r>
              <a:rPr lang="en-US"/>
              <a:t>DISEASE is an outcome, describing a set of adverse conditions experienced by a host AS RESULT of a pathogen and/or environment. </a:t>
            </a:r>
            <a:endParaRPr/>
          </a:p>
          <a:p>
            <a:pPr marL="0" lvl="0" indent="0" algn="l" rtl="0">
              <a:spcBef>
                <a:spcPts val="0"/>
              </a:spcBef>
              <a:spcAft>
                <a:spcPts val="0"/>
              </a:spcAft>
              <a:buNone/>
            </a:pPr>
            <a:endParaRPr/>
          </a:p>
          <a:p>
            <a:pPr marL="0" lvl="0" indent="0" algn="l" rtl="0">
              <a:spcBef>
                <a:spcPts val="0"/>
              </a:spcBef>
              <a:spcAft>
                <a:spcPts val="0"/>
              </a:spcAft>
              <a:buNone/>
            </a:pPr>
            <a:r>
              <a:rPr lang="en-US"/>
              <a:t>EXAMPLE: Flu is the disease experienced by a human host exposed to a pathogen (influenza virus). People often get the flu disease in the colder winter months, which provide environmental conditions (low temperatures, possibly reduced access to nutritious diet, possibly increased time spent indoors in contact with flu viruses, etc.) that tip the balance in favor of an infectious pathogen, away from the defensive immune system of the host. </a:t>
            </a:r>
            <a:endParaRPr/>
          </a:p>
          <a:p>
            <a:pPr marL="0" lvl="0" indent="0" algn="l" rtl="0">
              <a:spcBef>
                <a:spcPts val="0"/>
              </a:spcBef>
              <a:spcAft>
                <a:spcPts val="0"/>
              </a:spcAft>
              <a:buNone/>
            </a:pPr>
            <a:endParaRPr/>
          </a:p>
          <a:p>
            <a:pPr marL="0" lvl="0" indent="0" algn="l" rtl="0">
              <a:spcBef>
                <a:spcPts val="0"/>
              </a:spcBef>
              <a:spcAft>
                <a:spcPts val="0"/>
              </a:spcAft>
              <a:buNone/>
            </a:pPr>
            <a:r>
              <a:rPr lang="en-US"/>
              <a:t>Hosts may be infected benignly (without suffering disease, or sometimes even realizing they are infected at all). Pathogens may remain dormant until the ‘right’ conditions emerge in either the host or the environment. Perhaps the host’s immune system becomes compromised by another infection, or stressful conditions. Perhaps the environment  in which the host lives becomes unhealthy (very high or low temperatures, poor air quality, polluted water, etc.). Environmental changes that benefit the pathogen, or detriment the host, can result in disease, when otherwise conditions do not favor disease.</a:t>
            </a:r>
            <a:endParaRPr/>
          </a:p>
          <a:p>
            <a:pPr marL="0" lvl="0" indent="0" algn="l" rtl="0">
              <a:spcBef>
                <a:spcPts val="0"/>
              </a:spcBef>
              <a:spcAft>
                <a:spcPts val="0"/>
              </a:spcAft>
              <a:buNone/>
            </a:pPr>
            <a:endParaRPr/>
          </a:p>
          <a:p>
            <a:pPr marL="0" lvl="0" indent="0" algn="l" rtl="0">
              <a:spcBef>
                <a:spcPts val="0"/>
              </a:spcBef>
              <a:spcAft>
                <a:spcPts val="0"/>
              </a:spcAft>
              <a:buNone/>
            </a:pPr>
            <a:r>
              <a:rPr lang="en-US"/>
              <a:t>EXAMPLE : We see pop culture references to ‘getting stressed’ = cold sores appearing. This is an example of host and/or environmental changes that produce a disease symptom. The host (a person) has been infected by a pathogen (herpes simplex virus), but if the person is in good living conditions, the host probably will not experience any disease despite being infected. Once something changes in their environment (e.g. a camping trip in rough weather, a natural disaster) that causes the host to experience a stress response, herpes simplex virus may ‘flare up’, producing a cold sore (disease). </a:t>
            </a:r>
            <a:endParaRPr/>
          </a:p>
          <a:p>
            <a:pPr marL="0" lvl="0" indent="0" algn="l" rtl="0">
              <a:spcBef>
                <a:spcPts val="0"/>
              </a:spcBef>
              <a:spcAft>
                <a:spcPts val="0"/>
              </a:spcAft>
              <a:buNone/>
            </a:pPr>
            <a:endParaRPr/>
          </a:p>
          <a:p>
            <a:pPr marL="0" lvl="0" indent="0" algn="l" rtl="0">
              <a:spcBef>
                <a:spcPts val="0"/>
              </a:spcBef>
              <a:spcAft>
                <a:spcPts val="0"/>
              </a:spcAft>
              <a:buNone/>
            </a:pPr>
            <a:r>
              <a:rPr lang="en-US"/>
              <a:t>Alternatively, the environment may remain the same, but the host conditions surrounding the infection may change. Perhaps a person infected with herpes simplex virus starts taking a new medication that produces a hormonal change, or other change in body chemistry. Anything the host perceives as stressful may also affect their internal body chemistry too (receiving bad news, mental exhaustion from exam week, etc). These are also opportunities for the herpes virus to take advantage and produce symptoms, “cold sores”. </a:t>
            </a:r>
            <a:endParaRPr/>
          </a:p>
        </p:txBody>
      </p:sp>
      <p:sp>
        <p:nvSpPr>
          <p:cNvPr id="117" name="Google Shape;117;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3" name="Google Shape;13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lt1"/>
                </a:solidFill>
                <a:latin typeface="Calibri"/>
                <a:ea typeface="Calibri"/>
                <a:cs typeface="Calibri"/>
                <a:sym typeface="Calibri"/>
              </a:rPr>
              <a:t>Examples on the previous slide were in humans, but the same concept can apply to any host species.</a:t>
            </a:r>
            <a:endParaRPr/>
          </a:p>
          <a:p>
            <a:pPr marL="0" lvl="0" indent="0" algn="l" rtl="0">
              <a:spcBef>
                <a:spcPts val="0"/>
              </a:spcBef>
              <a:spcAft>
                <a:spcPts val="0"/>
              </a:spcAft>
              <a:buNone/>
            </a:pPr>
            <a:r>
              <a:rPr lang="en-US" sz="1200">
                <a:solidFill>
                  <a:schemeClr val="lt1"/>
                </a:solidFill>
                <a:latin typeface="Calibri"/>
                <a:ea typeface="Calibri"/>
                <a:cs typeface="Calibri"/>
                <a:sym typeface="Calibri"/>
              </a:rPr>
              <a:t>The combination of a host and the pathogen that may infect it is called a “Host-Pathogen System”. </a:t>
            </a:r>
            <a:endParaRPr/>
          </a:p>
          <a:p>
            <a:pPr marL="0" lvl="0" indent="0" algn="l" rtl="0">
              <a:spcBef>
                <a:spcPts val="0"/>
              </a:spcBef>
              <a:spcAft>
                <a:spcPts val="0"/>
              </a:spcAft>
              <a:buNone/>
            </a:pPr>
            <a:r>
              <a:rPr lang="en-US" sz="1200">
                <a:solidFill>
                  <a:schemeClr val="lt1"/>
                </a:solidFill>
                <a:latin typeface="Calibri"/>
                <a:ea typeface="Calibri"/>
                <a:cs typeface="Calibri"/>
                <a:sym typeface="Calibri"/>
              </a:rPr>
              <a:t>The system you’ll be using to investigate health questions in the lesson activity is a Rainbow Trout– IHNV system. Rainbow trout are the host species. IHNV is the pathogen that affects them. </a:t>
            </a:r>
            <a:endParaRPr/>
          </a:p>
          <a:p>
            <a:pPr marL="0" lvl="0" indent="0" algn="l" rtl="0">
              <a:spcBef>
                <a:spcPts val="0"/>
              </a:spcBef>
              <a:spcAft>
                <a:spcPts val="0"/>
              </a:spcAft>
              <a:buNone/>
            </a:pPr>
            <a:endParaRPr sz="1200">
              <a:solidFill>
                <a:schemeClr val="lt1"/>
              </a:solidFill>
              <a:latin typeface="Calibri"/>
              <a:ea typeface="Calibri"/>
              <a:cs typeface="Calibri"/>
              <a:sym typeface="Calibri"/>
            </a:endParaRPr>
          </a:p>
          <a:p>
            <a:pPr marL="0" lvl="0" indent="0" algn="l" rtl="0">
              <a:spcBef>
                <a:spcPts val="0"/>
              </a:spcBef>
              <a:spcAft>
                <a:spcPts val="0"/>
              </a:spcAft>
              <a:buNone/>
            </a:pPr>
            <a:r>
              <a:rPr lang="en-US" sz="1200">
                <a:solidFill>
                  <a:schemeClr val="lt1"/>
                </a:solidFill>
                <a:latin typeface="Calibri"/>
                <a:ea typeface="Calibri"/>
                <a:cs typeface="Calibri"/>
                <a:sym typeface="Calibri"/>
              </a:rPr>
              <a:t>Rainbow trout (Oncorhynchus mykiss) are native to North America. (Their close relatives, other trout species and salmon species, are also susceptible to IHNV, but you will be focusing on trout.) They live in freshwater streams and lakes, especially in the Western and Pacific Northwest states. Some populations of fish are anadromous, meaning they migrate to the ocean for their adult years (these are the same as steelhead trout), and return to their home river to spawn. </a:t>
            </a:r>
            <a:endParaRPr/>
          </a:p>
          <a:p>
            <a:pPr marL="0" lvl="0" indent="0" algn="l" rtl="0">
              <a:spcBef>
                <a:spcPts val="0"/>
              </a:spcBef>
              <a:spcAft>
                <a:spcPts val="0"/>
              </a:spcAft>
              <a:buNone/>
            </a:pPr>
            <a:endParaRPr/>
          </a:p>
        </p:txBody>
      </p:sp>
      <p:sp>
        <p:nvSpPr>
          <p:cNvPr id="134" name="Google Shape;13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 name="Google Shape;146;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IHNV is a lethal viral disease that can kill &gt;90% of juvenile fish if conditions are right. </a:t>
            </a:r>
            <a:endParaRPr/>
          </a:p>
          <a:p>
            <a:pPr marL="0" lvl="0" indent="0" algn="l" rtl="0">
              <a:spcBef>
                <a:spcPts val="0"/>
              </a:spcBef>
              <a:spcAft>
                <a:spcPts val="0"/>
              </a:spcAft>
              <a:buNone/>
            </a:pPr>
            <a:r>
              <a:rPr lang="en-US"/>
              <a:t>Remember the disease triangle! 🡪 In this system, the ‘right conditions’ mean: trout-specific strain of virus, rainbow trout species, and stressful environmental conditions. </a:t>
            </a:r>
            <a:endParaRPr/>
          </a:p>
          <a:p>
            <a:pPr marL="0" lvl="0" indent="0" algn="l" rtl="0">
              <a:spcBef>
                <a:spcPts val="0"/>
              </a:spcBef>
              <a:spcAft>
                <a:spcPts val="0"/>
              </a:spcAft>
              <a:buNone/>
            </a:pPr>
            <a:r>
              <a:rPr lang="en-US"/>
              <a:t>(Aquaculture can be inherently stressful, even with responsible farming practices: dense living conditions, variable water quality.)</a:t>
            </a:r>
            <a:endParaRPr/>
          </a:p>
          <a:p>
            <a:pPr marL="0" lvl="0" indent="0" algn="l" rtl="0">
              <a:spcBef>
                <a:spcPts val="0"/>
              </a:spcBef>
              <a:spcAft>
                <a:spcPts val="0"/>
              </a:spcAft>
              <a:buNone/>
            </a:pPr>
            <a:endParaRPr/>
          </a:p>
          <a:p>
            <a:pPr marL="0" lvl="0" indent="0" algn="l" rtl="0">
              <a:spcBef>
                <a:spcPts val="0"/>
              </a:spcBef>
              <a:spcAft>
                <a:spcPts val="0"/>
              </a:spcAft>
              <a:buNone/>
            </a:pPr>
            <a:r>
              <a:rPr lang="en-US"/>
              <a:t>Clinical signs (observable signs of illness) include:</a:t>
            </a:r>
            <a:endParaRPr/>
          </a:p>
          <a:p>
            <a:pPr marL="285750" lvl="0" indent="-285750" algn="l" rtl="0">
              <a:spcBef>
                <a:spcPts val="0"/>
              </a:spcBef>
              <a:spcAft>
                <a:spcPts val="0"/>
              </a:spcAft>
              <a:buClr>
                <a:schemeClr val="dk1"/>
              </a:buClr>
              <a:buSzPts val="1200"/>
              <a:buFont typeface="Arial"/>
              <a:buChar char="•"/>
            </a:pPr>
            <a:r>
              <a:rPr lang="en-US"/>
              <a:t>Erratic or lethargic swimming behavior</a:t>
            </a:r>
            <a:endParaRPr/>
          </a:p>
          <a:p>
            <a:pPr marL="285750" lvl="0" indent="-285750" algn="l" rtl="0">
              <a:spcBef>
                <a:spcPts val="0"/>
              </a:spcBef>
              <a:spcAft>
                <a:spcPts val="0"/>
              </a:spcAft>
              <a:buClr>
                <a:schemeClr val="dk1"/>
              </a:buClr>
              <a:buSzPts val="1200"/>
              <a:buFont typeface="Arial"/>
              <a:buChar char="•"/>
            </a:pPr>
            <a:r>
              <a:rPr lang="en-US"/>
              <a:t>Bulging eyes (exophthalmia) 🡪 depicted in middle fish</a:t>
            </a:r>
            <a:endParaRPr/>
          </a:p>
          <a:p>
            <a:pPr marL="285750" lvl="0" indent="-285750" algn="l" rtl="0">
              <a:spcBef>
                <a:spcPts val="0"/>
              </a:spcBef>
              <a:spcAft>
                <a:spcPts val="0"/>
              </a:spcAft>
              <a:buClr>
                <a:schemeClr val="dk1"/>
              </a:buClr>
              <a:buSzPts val="1200"/>
              <a:buFont typeface="Arial"/>
              <a:buChar char="•"/>
            </a:pPr>
            <a:r>
              <a:rPr lang="en-US"/>
              <a:t>Bleeding in the fins or tail 🡪 depicted in bottom fish</a:t>
            </a:r>
            <a:endParaRPr/>
          </a:p>
          <a:p>
            <a:pPr marL="285750" lvl="0" indent="-285750" algn="l" rtl="0">
              <a:spcBef>
                <a:spcPts val="0"/>
              </a:spcBef>
              <a:spcAft>
                <a:spcPts val="0"/>
              </a:spcAft>
              <a:buClr>
                <a:schemeClr val="dk1"/>
              </a:buClr>
              <a:buSzPts val="1200"/>
              <a:buFont typeface="Arial"/>
              <a:buChar char="•"/>
            </a:pPr>
            <a:r>
              <a:rPr lang="en-US"/>
              <a:t>Swollen belly </a:t>
            </a:r>
            <a:endParaRPr/>
          </a:p>
          <a:p>
            <a:pPr marL="285750" lvl="0" indent="-285750" algn="l" rtl="0">
              <a:spcBef>
                <a:spcPts val="0"/>
              </a:spcBef>
              <a:spcAft>
                <a:spcPts val="0"/>
              </a:spcAft>
              <a:buClr>
                <a:schemeClr val="dk1"/>
              </a:buClr>
              <a:buSzPts val="1200"/>
              <a:buFont typeface="Arial"/>
              <a:buChar char="•"/>
            </a:pPr>
            <a:r>
              <a:rPr lang="en-US"/>
              <a:t>Discolored skin 🡪 depicted in middle and bottom fish</a:t>
            </a:r>
            <a:endParaRPr/>
          </a:p>
          <a:p>
            <a:pPr marL="285750" lvl="0" indent="-285750" algn="l" rtl="0">
              <a:spcBef>
                <a:spcPts val="0"/>
              </a:spcBef>
              <a:spcAft>
                <a:spcPts val="0"/>
              </a:spcAft>
              <a:buClr>
                <a:schemeClr val="dk1"/>
              </a:buClr>
              <a:buSzPts val="1200"/>
              <a:buFont typeface="Arial"/>
              <a:buChar char="•"/>
            </a:pPr>
            <a:r>
              <a:rPr lang="en-US"/>
              <a:t>Increased susceptibility to bacterial infections, which in turn cause:</a:t>
            </a:r>
            <a:endParaRPr/>
          </a:p>
          <a:p>
            <a:pPr marL="1200150" lvl="2" indent="-285750" algn="l" rtl="0">
              <a:spcBef>
                <a:spcPts val="0"/>
              </a:spcBef>
              <a:spcAft>
                <a:spcPts val="0"/>
              </a:spcAft>
              <a:buClr>
                <a:schemeClr val="dk1"/>
              </a:buClr>
              <a:buSzPts val="1200"/>
              <a:buFont typeface="Arial"/>
              <a:buChar char="•"/>
            </a:pPr>
            <a:r>
              <a:rPr lang="en-US"/>
              <a:t>Skin lesions 🡪 depicted in middle fish</a:t>
            </a:r>
            <a:endParaRPr/>
          </a:p>
          <a:p>
            <a:pPr marL="1200150" lvl="2" indent="-285750" algn="l" rtl="0">
              <a:spcBef>
                <a:spcPts val="0"/>
              </a:spcBef>
              <a:spcAft>
                <a:spcPts val="0"/>
              </a:spcAft>
              <a:buClr>
                <a:schemeClr val="dk1"/>
              </a:buClr>
              <a:buSzPts val="1200"/>
              <a:buFont typeface="Arial"/>
              <a:buChar char="•"/>
            </a:pPr>
            <a:r>
              <a:rPr lang="en-US"/>
              <a:t>Bacterial growths on the skin or fins</a:t>
            </a:r>
            <a:endParaRPr/>
          </a:p>
          <a:p>
            <a:pPr marL="1200150" lvl="2" indent="-285750" algn="l" rtl="0">
              <a:spcBef>
                <a:spcPts val="0"/>
              </a:spcBef>
              <a:spcAft>
                <a:spcPts val="0"/>
              </a:spcAft>
              <a:buClr>
                <a:schemeClr val="dk1"/>
              </a:buClr>
              <a:buSzPts val="1200"/>
              <a:buFont typeface="Arial"/>
              <a:buChar char="•"/>
            </a:pPr>
            <a:r>
              <a:rPr lang="en-US"/>
              <a:t>Tattered fin appearance</a:t>
            </a:r>
            <a:endParaRPr/>
          </a:p>
          <a:p>
            <a:pPr marL="0" lvl="0" indent="0" algn="l" rtl="0">
              <a:spcBef>
                <a:spcPts val="0"/>
              </a:spcBef>
              <a:spcAft>
                <a:spcPts val="0"/>
              </a:spcAft>
              <a:buNone/>
            </a:pPr>
            <a:endParaRPr/>
          </a:p>
          <a:p>
            <a:pPr marL="0" lvl="0" indent="0" algn="l" rtl="0">
              <a:spcBef>
                <a:spcPts val="0"/>
              </a:spcBef>
              <a:spcAft>
                <a:spcPts val="0"/>
              </a:spcAft>
              <a:buNone/>
            </a:pPr>
            <a:r>
              <a:rPr lang="en-US"/>
              <a:t>Considering how a pathogen infects a host, what that infection looks like (clinical signs), and how the pathogen progresses, is within the study of ETIOLOGY. </a:t>
            </a:r>
            <a:endParaRPr/>
          </a:p>
        </p:txBody>
      </p:sp>
      <p:sp>
        <p:nvSpPr>
          <p:cNvPr id="147" name="Google Shape;147;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Google Shape;160;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sz="1200">
                <a:solidFill>
                  <a:schemeClr val="lt1"/>
                </a:solidFill>
                <a:latin typeface="Calibri"/>
                <a:ea typeface="Calibri"/>
                <a:cs typeface="Calibri"/>
                <a:sym typeface="Calibri"/>
              </a:rPr>
              <a:t>On the previous slide, you learned what IHNV does to trout (part of its ”etiology”, study of the cause of disease). Now let’s consider where the virus came from, and where it might be going (this is an example of “epidemiology”, the study of a disease’s spread and management.)</a:t>
            </a:r>
            <a:endParaRPr/>
          </a:p>
          <a:p>
            <a:pPr marL="0" lvl="0" indent="0" algn="l" rtl="0">
              <a:spcBef>
                <a:spcPts val="0"/>
              </a:spcBef>
              <a:spcAft>
                <a:spcPts val="0"/>
              </a:spcAft>
              <a:buNone/>
            </a:pPr>
            <a:endParaRPr/>
          </a:p>
          <a:p>
            <a:pPr marL="0" lvl="0" indent="0" algn="l" rtl="0">
              <a:spcBef>
                <a:spcPts val="0"/>
              </a:spcBef>
              <a:spcAft>
                <a:spcPts val="0"/>
              </a:spcAft>
              <a:buNone/>
            </a:pPr>
            <a:r>
              <a:rPr lang="en-US"/>
              <a:t>IHNV evolved with sockeye salmon (Oncorhyncus nerka) in the Pacific Northwest region of North America. It is likely hundreds or thousands of years old, and considered to be a natural part of the environment, much like the salmon and trout themselves. </a:t>
            </a:r>
            <a:endParaRPr/>
          </a:p>
          <a:p>
            <a:pPr marL="0" lvl="0" indent="0" algn="l" rtl="0">
              <a:spcBef>
                <a:spcPts val="0"/>
              </a:spcBef>
              <a:spcAft>
                <a:spcPts val="0"/>
              </a:spcAft>
              <a:buNone/>
            </a:pPr>
            <a:endParaRPr/>
          </a:p>
          <a:p>
            <a:pPr marL="0" lvl="0" indent="0" algn="l" rtl="0">
              <a:spcBef>
                <a:spcPts val="0"/>
              </a:spcBef>
              <a:spcAft>
                <a:spcPts val="0"/>
              </a:spcAft>
              <a:buNone/>
            </a:pPr>
            <a:r>
              <a:rPr lang="en-US"/>
              <a:t>In the 1960’s, high mortality rates (number of deaths) were recorded in salmon farms, and soon after, nearby trout farms. This is evidence of a ‘host jump’: a successful move of a pathogen from one host to another host species. Along with the host jump came a huge diversification: a few strains (it is impossible to know how many) from salmon evolved into many more strains (numbering in the hundreds!) adapted to trout. </a:t>
            </a:r>
            <a:endParaRPr/>
          </a:p>
          <a:p>
            <a:pPr marL="0" lvl="0" indent="0" algn="l" rtl="0">
              <a:spcBef>
                <a:spcPts val="0"/>
              </a:spcBef>
              <a:spcAft>
                <a:spcPts val="0"/>
              </a:spcAft>
              <a:buNone/>
            </a:pPr>
            <a:endParaRPr/>
          </a:p>
          <a:p>
            <a:pPr marL="0" lvl="0" indent="0" algn="l" rtl="0">
              <a:spcBef>
                <a:spcPts val="0"/>
              </a:spcBef>
              <a:spcAft>
                <a:spcPts val="0"/>
              </a:spcAft>
              <a:buNone/>
            </a:pPr>
            <a:r>
              <a:rPr lang="en-US"/>
              <a:t>Now, trout farming is a growing industry for land-based aquaculture, and IHNV poses a major health threat. Farms raise fish from egg 🡪 juvenile 🡪 adult. Juvenile fish are most likely to die from the virus. Fish are typically not big enough to sell until they are adult size. Farmers earn little per fish, so losing fish to disease is concerning both for the biological system and the business. Some mortality is natural (a few percent of the population, depending on the growth stage), but uncontrolled IHNV poses major longterm problems for trout farms. If all your baby fish die from disease, you will have no adult fish to sell and your business will fail.</a:t>
            </a:r>
            <a:endParaRPr/>
          </a:p>
          <a:p>
            <a:pPr marL="0" lvl="0" indent="0" algn="l" rtl="0">
              <a:spcBef>
                <a:spcPts val="0"/>
              </a:spcBef>
              <a:spcAft>
                <a:spcPts val="0"/>
              </a:spcAft>
              <a:buNone/>
            </a:pPr>
            <a:endParaRPr/>
          </a:p>
          <a:p>
            <a:pPr marL="0" lvl="0" indent="0" algn="l" rtl="0">
              <a:spcBef>
                <a:spcPts val="0"/>
              </a:spcBef>
              <a:spcAft>
                <a:spcPts val="0"/>
              </a:spcAft>
              <a:buNone/>
            </a:pPr>
            <a:r>
              <a:rPr lang="en-US"/>
              <a:t>In the lesson activity, you will examine mortality curves for IHN, and compare data to identify whether mortality is caused by IHNV or another unknown pathogen. </a:t>
            </a:r>
            <a:endParaRPr/>
          </a:p>
        </p:txBody>
      </p:sp>
      <p:sp>
        <p:nvSpPr>
          <p:cNvPr id="161" name="Google Shape;161;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1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7"/>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8"/>
        <p:cNvGrpSpPr/>
        <p:nvPr/>
      </p:nvGrpSpPr>
      <p:grpSpPr>
        <a:xfrm>
          <a:off x="0" y="0"/>
          <a:ext cx="0" cy="0"/>
          <a:chOff x="0" y="0"/>
          <a:chExt cx="0" cy="0"/>
        </a:xfrm>
      </p:grpSpPr>
      <p:sp>
        <p:nvSpPr>
          <p:cNvPr id="29" name="Google Shape;29;p1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1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1" name="Google Shape;3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1"/>
        <p:cNvGrpSpPr/>
        <p:nvPr/>
      </p:nvGrpSpPr>
      <p:grpSpPr>
        <a:xfrm>
          <a:off x="0" y="0"/>
          <a:ext cx="0" cy="0"/>
          <a:chOff x="0" y="0"/>
          <a:chExt cx="0" cy="0"/>
        </a:xfrm>
      </p:grpSpPr>
      <p:sp>
        <p:nvSpPr>
          <p:cNvPr id="42" name="Google Shape;42;p1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4" name="Google Shape;44;p1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1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1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Google Shape;51;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
        <p:cNvGrpSpPr/>
        <p:nvPr/>
      </p:nvGrpSpPr>
      <p:grpSpPr>
        <a:xfrm>
          <a:off x="0" y="0"/>
          <a:ext cx="0" cy="0"/>
          <a:chOff x="0" y="0"/>
          <a:chExt cx="0" cy="0"/>
        </a:xfrm>
      </p:grpSpPr>
      <p:sp>
        <p:nvSpPr>
          <p:cNvPr id="56" name="Google Shape;56;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9"/>
        <p:cNvGrpSpPr/>
        <p:nvPr/>
      </p:nvGrpSpPr>
      <p:grpSpPr>
        <a:xfrm>
          <a:off x="0" y="0"/>
          <a:ext cx="0" cy="0"/>
          <a:chOff x="0" y="0"/>
          <a:chExt cx="0" cy="0"/>
        </a:xfrm>
      </p:grpSpPr>
      <p:sp>
        <p:nvSpPr>
          <p:cNvPr id="60" name="Google Shape;60;p1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1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2" name="Google Shape;62;p1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3" name="Google Shape;63;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6"/>
        <p:cNvGrpSpPr/>
        <p:nvPr/>
      </p:nvGrpSpPr>
      <p:grpSpPr>
        <a:xfrm>
          <a:off x="0" y="0"/>
          <a:ext cx="0" cy="0"/>
          <a:chOff x="0" y="0"/>
          <a:chExt cx="0" cy="0"/>
        </a:xfrm>
      </p:grpSpPr>
      <p:sp>
        <p:nvSpPr>
          <p:cNvPr id="67" name="Google Shape;67;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18"/>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9" name="Google Shape;69;p1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1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 name="Google Shape;76;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9"/>
        <p:cNvGrpSpPr/>
        <p:nvPr/>
      </p:nvGrpSpPr>
      <p:grpSpPr>
        <a:xfrm>
          <a:off x="0" y="0"/>
          <a:ext cx="0" cy="0"/>
          <a:chOff x="0" y="0"/>
          <a:chExt cx="0" cy="0"/>
        </a:xfrm>
      </p:grpSpPr>
      <p:sp>
        <p:nvSpPr>
          <p:cNvPr id="80" name="Google Shape;80;p2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
          <p:cNvSpPr txBox="1">
            <a:spLocks noGrp="1"/>
          </p:cNvSpPr>
          <p:nvPr>
            <p:ph type="title"/>
          </p:nvPr>
        </p:nvSpPr>
        <p:spPr>
          <a:xfrm>
            <a:off x="485140" y="101282"/>
            <a:ext cx="4569461" cy="93535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Hi, I’m Malina! </a:t>
            </a:r>
            <a:endParaRPr/>
          </a:p>
        </p:txBody>
      </p:sp>
      <p:sp>
        <p:nvSpPr>
          <p:cNvPr id="91" name="Google Shape;91;p1"/>
          <p:cNvSpPr txBox="1">
            <a:spLocks noGrp="1"/>
          </p:cNvSpPr>
          <p:nvPr>
            <p:ph type="body" idx="1"/>
          </p:nvPr>
        </p:nvSpPr>
        <p:spPr>
          <a:xfrm>
            <a:off x="485139" y="944381"/>
            <a:ext cx="6050571" cy="5516380"/>
          </a:xfrm>
          <a:prstGeom prst="rect">
            <a:avLst/>
          </a:prstGeom>
          <a:noFill/>
          <a:ln>
            <a:noFill/>
          </a:ln>
        </p:spPr>
        <p:txBody>
          <a:bodyPr spcFirstLastPara="1" wrap="square" lIns="91425" tIns="45700" rIns="91425" bIns="45700" anchor="t" anchorCtr="0">
            <a:normAutofit fontScale="77500" lnSpcReduction="20000"/>
          </a:bodyPr>
          <a:lstStyle/>
          <a:p>
            <a:pPr marL="0" lvl="0" indent="0" algn="l" rtl="0">
              <a:lnSpc>
                <a:spcPct val="120000"/>
              </a:lnSpc>
              <a:spcBef>
                <a:spcPts val="0"/>
              </a:spcBef>
              <a:spcAft>
                <a:spcPts val="0"/>
              </a:spcAft>
              <a:buClr>
                <a:schemeClr val="dk1"/>
              </a:buClr>
              <a:buSzPct val="100000"/>
              <a:buNone/>
            </a:pPr>
            <a:r>
              <a:rPr lang="en-US" sz="2400"/>
              <a:t>I am a graduate student in the Wargo Lab at the Virginia Institute of Marine Science, in southeast Virginia. Our lab studies emergent aquatic diseases and pathogen evolution. </a:t>
            </a:r>
            <a:endParaRPr/>
          </a:p>
          <a:p>
            <a:pPr marL="0" lvl="0" indent="0" algn="l" rtl="0">
              <a:lnSpc>
                <a:spcPct val="120000"/>
              </a:lnSpc>
              <a:spcBef>
                <a:spcPts val="0"/>
              </a:spcBef>
              <a:spcAft>
                <a:spcPts val="0"/>
              </a:spcAft>
              <a:buClr>
                <a:schemeClr val="dk1"/>
              </a:buClr>
              <a:buSzPct val="100000"/>
              <a:buNone/>
            </a:pPr>
            <a:endParaRPr sz="2400"/>
          </a:p>
          <a:p>
            <a:pPr marL="0" lvl="0" indent="0" algn="l" rtl="0">
              <a:lnSpc>
                <a:spcPct val="120000"/>
              </a:lnSpc>
              <a:spcBef>
                <a:spcPts val="0"/>
              </a:spcBef>
              <a:spcAft>
                <a:spcPts val="0"/>
              </a:spcAft>
              <a:buClr>
                <a:schemeClr val="dk1"/>
              </a:buClr>
              <a:buSzPct val="100000"/>
              <a:buNone/>
            </a:pPr>
            <a:r>
              <a:rPr lang="en-US" sz="2400"/>
              <a:t>I study a virus called Infectious Hematopoietic Necrosis Virus (IHNV), which affects fish in the salmon family. My work aims to identify the evolutionary path viruses will take after making a host jump from one species to another. </a:t>
            </a:r>
            <a:endParaRPr/>
          </a:p>
          <a:p>
            <a:pPr marL="0" lvl="0" indent="0" algn="l" rtl="0">
              <a:lnSpc>
                <a:spcPct val="120000"/>
              </a:lnSpc>
              <a:spcBef>
                <a:spcPts val="0"/>
              </a:spcBef>
              <a:spcAft>
                <a:spcPts val="0"/>
              </a:spcAft>
              <a:buClr>
                <a:schemeClr val="dk1"/>
              </a:buClr>
              <a:buSzPct val="100000"/>
              <a:buNone/>
            </a:pPr>
            <a:endParaRPr sz="2400"/>
          </a:p>
          <a:p>
            <a:pPr marL="0" lvl="0" indent="0" algn="l" rtl="0">
              <a:lnSpc>
                <a:spcPct val="120000"/>
              </a:lnSpc>
              <a:spcBef>
                <a:spcPts val="0"/>
              </a:spcBef>
              <a:spcAft>
                <a:spcPts val="0"/>
              </a:spcAft>
              <a:buClr>
                <a:schemeClr val="dk1"/>
              </a:buClr>
              <a:buSzPct val="100000"/>
              <a:buNone/>
            </a:pPr>
            <a:r>
              <a:rPr lang="en-US" sz="2400"/>
              <a:t>This research helps disease management in aquaculture and builds our understanding of virology and evolution.</a:t>
            </a:r>
            <a:endParaRPr/>
          </a:p>
          <a:p>
            <a:pPr marL="0" lvl="0" indent="0" algn="l" rtl="0">
              <a:lnSpc>
                <a:spcPct val="120000"/>
              </a:lnSpc>
              <a:spcBef>
                <a:spcPts val="0"/>
              </a:spcBef>
              <a:spcAft>
                <a:spcPts val="0"/>
              </a:spcAft>
              <a:buClr>
                <a:schemeClr val="dk1"/>
              </a:buClr>
              <a:buSzPct val="100000"/>
              <a:buNone/>
            </a:pPr>
            <a:endParaRPr sz="2400"/>
          </a:p>
          <a:p>
            <a:pPr marL="0" lvl="0" indent="0" algn="l" rtl="0">
              <a:lnSpc>
                <a:spcPct val="120000"/>
              </a:lnSpc>
              <a:spcBef>
                <a:spcPts val="0"/>
              </a:spcBef>
              <a:spcAft>
                <a:spcPts val="0"/>
              </a:spcAft>
              <a:buClr>
                <a:schemeClr val="dk1"/>
              </a:buClr>
              <a:buSzPct val="100000"/>
              <a:buNone/>
            </a:pPr>
            <a:r>
              <a:rPr lang="en-US" sz="2400"/>
              <a:t>Viruses are just one kind of pathogen that affect organism health. I hope this lesson gets you thinking about the same questions I think about in my daily work: Is a healthy-looking fish actually healthy? If it looks sick, what’s causing it? How will an infection progress in the individual, and in the population? </a:t>
            </a:r>
            <a:endParaRPr/>
          </a:p>
        </p:txBody>
      </p:sp>
      <p:pic>
        <p:nvPicPr>
          <p:cNvPr id="92" name="Google Shape;92;p1"/>
          <p:cNvPicPr preferRelativeResize="0"/>
          <p:nvPr/>
        </p:nvPicPr>
        <p:blipFill rotWithShape="1">
          <a:blip r:embed="rId3">
            <a:alphaModFix/>
          </a:blip>
          <a:srcRect t="2963" b="18222"/>
          <a:stretch/>
        </p:blipFill>
        <p:spPr>
          <a:xfrm>
            <a:off x="6784340" y="568960"/>
            <a:ext cx="5143500" cy="5405120"/>
          </a:xfrm>
          <a:prstGeom prst="rect">
            <a:avLst/>
          </a:prstGeom>
          <a:noFill/>
          <a:ln>
            <a:noFill/>
          </a:ln>
        </p:spPr>
      </p:pic>
      <p:sp>
        <p:nvSpPr>
          <p:cNvPr id="93" name="Google Shape;93;p1"/>
          <p:cNvSpPr txBox="1"/>
          <p:nvPr/>
        </p:nvSpPr>
        <p:spPr>
          <a:xfrm>
            <a:off x="6811609" y="6005017"/>
            <a:ext cx="5143500"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0" i="0" u="none" strike="noStrike" cap="none">
                <a:solidFill>
                  <a:srgbClr val="7030A0"/>
                </a:solidFill>
                <a:latin typeface="Calibri"/>
                <a:ea typeface="Calibri"/>
                <a:cs typeface="Calibri"/>
                <a:sym typeface="Calibri"/>
              </a:rPr>
              <a:t>This is me, working in a laminar flow hood, which prevents contamination of samples. Here I’m dividing a flask of fish cells, which I use for diagnostic tests.</a:t>
            </a:r>
            <a:endParaRPr/>
          </a:p>
        </p:txBody>
      </p:sp>
      <p:sp>
        <p:nvSpPr>
          <p:cNvPr id="94" name="Google Shape;94;p1"/>
          <p:cNvSpPr/>
          <p:nvPr/>
        </p:nvSpPr>
        <p:spPr>
          <a:xfrm rot="-10198459">
            <a:off x="6450772" y="5517430"/>
            <a:ext cx="438704" cy="937316"/>
          </a:xfrm>
          <a:prstGeom prst="curvedLeftArrow">
            <a:avLst>
              <a:gd name="adj1" fmla="val 25000"/>
              <a:gd name="adj2" fmla="val 50000"/>
              <a:gd name="adj3" fmla="val 25000"/>
            </a:avLst>
          </a:prstGeom>
          <a:solidFill>
            <a:srgbClr val="7030A0"/>
          </a:soli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l="593" r="725"/>
          <a:stretch/>
        </p:blipFill>
        <p:spPr>
          <a:xfrm>
            <a:off x="0" y="-138068"/>
            <a:ext cx="12192001" cy="6996079"/>
          </a:xfrm>
          <a:prstGeom prst="rect">
            <a:avLst/>
          </a:prstGeom>
          <a:noFill/>
          <a:ln>
            <a:noFill/>
          </a:ln>
        </p:spPr>
      </p:pic>
      <p:sp>
        <p:nvSpPr>
          <p:cNvPr id="101" name="Google Shape;101;p2"/>
          <p:cNvSpPr/>
          <p:nvPr/>
        </p:nvSpPr>
        <p:spPr>
          <a:xfrm>
            <a:off x="0" y="939972"/>
            <a:ext cx="12192000" cy="3673500"/>
          </a:xfrm>
          <a:prstGeom prst="rect">
            <a:avLst/>
          </a:prstGeom>
          <a:solidFill>
            <a:srgbClr val="A0D8E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2" name="Google Shape;102;p2"/>
          <p:cNvSpPr txBox="1">
            <a:spLocks noGrp="1"/>
          </p:cNvSpPr>
          <p:nvPr>
            <p:ph type="ctrTitle"/>
          </p:nvPr>
        </p:nvSpPr>
        <p:spPr>
          <a:xfrm>
            <a:off x="729913" y="-38715"/>
            <a:ext cx="10507579" cy="9852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4400"/>
              <a:buFont typeface="Calibri"/>
              <a:buNone/>
            </a:pPr>
            <a:r>
              <a:rPr lang="en-US" sz="4400"/>
              <a:t>Farm Fresh Fish: what makes a healthy fish?</a:t>
            </a:r>
            <a:endParaRPr/>
          </a:p>
        </p:txBody>
      </p:sp>
      <p:sp>
        <p:nvSpPr>
          <p:cNvPr id="103" name="Google Shape;103;p2"/>
          <p:cNvSpPr txBox="1">
            <a:spLocks noGrp="1"/>
          </p:cNvSpPr>
          <p:nvPr>
            <p:ph type="subTitle" idx="1"/>
          </p:nvPr>
        </p:nvSpPr>
        <p:spPr>
          <a:xfrm>
            <a:off x="1468582" y="4763272"/>
            <a:ext cx="9254836" cy="111477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1800"/>
              <a:buNone/>
            </a:pPr>
            <a:r>
              <a:rPr lang="en-US" sz="1800" b="1">
                <a:latin typeface="Calibri"/>
                <a:ea typeface="Calibri"/>
                <a:cs typeface="Calibri"/>
                <a:sym typeface="Calibri"/>
              </a:rPr>
              <a:t>Created for VA SEA 2020</a:t>
            </a:r>
            <a:endParaRPr/>
          </a:p>
          <a:p>
            <a:pPr marL="0" lvl="0" indent="0" algn="ctr" rtl="0">
              <a:lnSpc>
                <a:spcPct val="90000"/>
              </a:lnSpc>
              <a:spcBef>
                <a:spcPts val="1000"/>
              </a:spcBef>
              <a:spcAft>
                <a:spcPts val="0"/>
              </a:spcAft>
              <a:buClr>
                <a:schemeClr val="dk1"/>
              </a:buClr>
              <a:buSzPts val="1800"/>
              <a:buNone/>
            </a:pPr>
            <a:r>
              <a:rPr lang="en-US" sz="1800" b="1">
                <a:latin typeface="Calibri"/>
                <a:ea typeface="Calibri"/>
                <a:cs typeface="Calibri"/>
                <a:sym typeface="Calibri"/>
              </a:rPr>
              <a:t>Lesson Plan: “Etiology in action: identifying aquaculture disease threats through data analysis”</a:t>
            </a:r>
            <a:endParaRPr/>
          </a:p>
          <a:p>
            <a:pPr marL="0" lvl="0" indent="0" algn="ctr" rtl="0">
              <a:lnSpc>
                <a:spcPct val="90000"/>
              </a:lnSpc>
              <a:spcBef>
                <a:spcPts val="1000"/>
              </a:spcBef>
              <a:spcAft>
                <a:spcPts val="0"/>
              </a:spcAft>
              <a:buClr>
                <a:schemeClr val="dk1"/>
              </a:buClr>
              <a:buSzPts val="1800"/>
              <a:buNone/>
            </a:pPr>
            <a:r>
              <a:rPr lang="en-US" sz="1800" b="1">
                <a:latin typeface="Calibri"/>
                <a:ea typeface="Calibri"/>
                <a:cs typeface="Calibri"/>
                <a:sym typeface="Calibri"/>
              </a:rPr>
              <a:t>Malina M. Loeher</a:t>
            </a:r>
            <a:endParaRPr/>
          </a:p>
        </p:txBody>
      </p:sp>
      <p:pic>
        <p:nvPicPr>
          <p:cNvPr id="104" name="Google Shape;104;p2" descr="A group of fish in the water&#10;&#10;Description automatically generated"/>
          <p:cNvPicPr preferRelativeResize="0"/>
          <p:nvPr/>
        </p:nvPicPr>
        <p:blipFill rotWithShape="1">
          <a:blip r:embed="rId4">
            <a:alphaModFix/>
          </a:blip>
          <a:srcRect t="29935" b="9887"/>
          <a:stretch/>
        </p:blipFill>
        <p:spPr>
          <a:xfrm>
            <a:off x="4205183" y="1089631"/>
            <a:ext cx="7986818" cy="3374322"/>
          </a:xfrm>
          <a:prstGeom prst="rect">
            <a:avLst/>
          </a:prstGeom>
          <a:noFill/>
          <a:ln>
            <a:noFill/>
          </a:ln>
        </p:spPr>
      </p:pic>
      <p:sp>
        <p:nvSpPr>
          <p:cNvPr id="105" name="Google Shape;105;p2"/>
          <p:cNvSpPr txBox="1"/>
          <p:nvPr/>
        </p:nvSpPr>
        <p:spPr>
          <a:xfrm>
            <a:off x="4197033" y="4151274"/>
            <a:ext cx="3797934"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Image credit: Malina Loeher</a:t>
            </a:r>
            <a:endParaRPr/>
          </a:p>
        </p:txBody>
      </p:sp>
      <p:pic>
        <p:nvPicPr>
          <p:cNvPr id="106" name="Google Shape;106;p2"/>
          <p:cNvPicPr preferRelativeResize="0"/>
          <p:nvPr/>
        </p:nvPicPr>
        <p:blipFill>
          <a:blip r:embed="rId5">
            <a:alphaModFix/>
          </a:blip>
          <a:stretch>
            <a:fillRect/>
          </a:stretch>
        </p:blipFill>
        <p:spPr>
          <a:xfrm>
            <a:off x="639850" y="1293975"/>
            <a:ext cx="2965500" cy="29655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Overview:</a:t>
            </a:r>
            <a:endParaRPr/>
          </a:p>
        </p:txBody>
      </p:sp>
      <p:sp>
        <p:nvSpPr>
          <p:cNvPr id="113" name="Google Shape;113;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2800"/>
              <a:buChar char="•"/>
            </a:pPr>
            <a:r>
              <a:rPr lang="en-US"/>
              <a:t>What is disease? </a:t>
            </a:r>
            <a:endParaRPr/>
          </a:p>
          <a:p>
            <a:pPr marL="228600" lvl="0" indent="-228600" algn="l" rtl="0">
              <a:lnSpc>
                <a:spcPct val="90000"/>
              </a:lnSpc>
              <a:spcBef>
                <a:spcPts val="1000"/>
              </a:spcBef>
              <a:spcAft>
                <a:spcPts val="0"/>
              </a:spcAft>
              <a:buClr>
                <a:schemeClr val="dk1"/>
              </a:buClr>
              <a:buSzPts val="2800"/>
              <a:buChar char="•"/>
            </a:pPr>
            <a:r>
              <a:rPr lang="en-US"/>
              <a:t>Host-pathogen system for IHNV </a:t>
            </a:r>
            <a:endParaRPr/>
          </a:p>
          <a:p>
            <a:pPr marL="228600" lvl="0" indent="-228600" algn="l" rtl="0">
              <a:lnSpc>
                <a:spcPct val="90000"/>
              </a:lnSpc>
              <a:spcBef>
                <a:spcPts val="1000"/>
              </a:spcBef>
              <a:spcAft>
                <a:spcPts val="0"/>
              </a:spcAft>
              <a:buClr>
                <a:schemeClr val="dk1"/>
              </a:buClr>
              <a:buSzPts val="2800"/>
              <a:buChar char="•"/>
            </a:pPr>
            <a:r>
              <a:rPr lang="en-US"/>
              <a:t>Etiology: What does IHNV do to trout?</a:t>
            </a:r>
            <a:endParaRPr/>
          </a:p>
          <a:p>
            <a:pPr marL="228600" lvl="0" indent="-228600" algn="l" rtl="0">
              <a:lnSpc>
                <a:spcPct val="90000"/>
              </a:lnSpc>
              <a:spcBef>
                <a:spcPts val="1000"/>
              </a:spcBef>
              <a:spcAft>
                <a:spcPts val="0"/>
              </a:spcAft>
              <a:buClr>
                <a:schemeClr val="dk1"/>
              </a:buClr>
              <a:buSzPts val="2800"/>
              <a:buChar char="•"/>
            </a:pPr>
            <a:r>
              <a:rPr lang="en-US"/>
              <a:t>Epidemiology: Where did IHNV come from, and what does it mean for aquaculture?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txBox="1">
            <a:spLocks noGrp="1"/>
          </p:cNvSpPr>
          <p:nvPr>
            <p:ph type="title"/>
          </p:nvPr>
        </p:nvSpPr>
        <p:spPr>
          <a:xfrm>
            <a:off x="215907" y="413556"/>
            <a:ext cx="5257800" cy="102972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en-US"/>
              <a:t>What is disease?</a:t>
            </a:r>
            <a:endParaRPr/>
          </a:p>
        </p:txBody>
      </p:sp>
      <p:grpSp>
        <p:nvGrpSpPr>
          <p:cNvPr id="120" name="Google Shape;120;p4"/>
          <p:cNvGrpSpPr/>
          <p:nvPr/>
        </p:nvGrpSpPr>
        <p:grpSpPr>
          <a:xfrm>
            <a:off x="4845746" y="145157"/>
            <a:ext cx="6872750" cy="6486866"/>
            <a:chOff x="922953" y="83164"/>
            <a:chExt cx="6872750" cy="6486866"/>
          </a:xfrm>
        </p:grpSpPr>
        <p:sp>
          <p:nvSpPr>
            <p:cNvPr id="121" name="Google Shape;121;p4"/>
            <p:cNvSpPr/>
            <p:nvPr/>
          </p:nvSpPr>
          <p:spPr>
            <a:xfrm>
              <a:off x="2363369" y="83164"/>
              <a:ext cx="3991917" cy="3991917"/>
            </a:xfrm>
            <a:prstGeom prst="ellipse">
              <a:avLst/>
            </a:prstGeom>
            <a:gradFill>
              <a:gsLst>
                <a:gs pos="0">
                  <a:srgbClr val="F08B54">
                    <a:alpha val="49803"/>
                  </a:srgbClr>
                </a:gs>
                <a:gs pos="50000">
                  <a:srgbClr val="F67A26">
                    <a:alpha val="49803"/>
                  </a:srgbClr>
                </a:gs>
                <a:gs pos="100000">
                  <a:srgbClr val="E36A18">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4"/>
            <p:cNvSpPr txBox="1"/>
            <p:nvPr/>
          </p:nvSpPr>
          <p:spPr>
            <a:xfrm>
              <a:off x="2895625" y="781750"/>
              <a:ext cx="2927405" cy="1796362"/>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3600"/>
                <a:buFont typeface="Calibri"/>
                <a:buNone/>
              </a:pPr>
              <a:r>
                <a:rPr lang="en-US" sz="3600">
                  <a:solidFill>
                    <a:schemeClr val="dk1"/>
                  </a:solidFill>
                  <a:latin typeface="Calibri"/>
                  <a:ea typeface="Calibri"/>
                  <a:cs typeface="Calibri"/>
                  <a:sym typeface="Calibri"/>
                </a:rPr>
                <a:t>Pathogen</a:t>
              </a:r>
              <a:endParaRPr/>
            </a:p>
          </p:txBody>
        </p:sp>
        <p:sp>
          <p:nvSpPr>
            <p:cNvPr id="123" name="Google Shape;123;p4"/>
            <p:cNvSpPr/>
            <p:nvPr/>
          </p:nvSpPr>
          <p:spPr>
            <a:xfrm>
              <a:off x="3803786" y="2578113"/>
              <a:ext cx="3991917" cy="3991917"/>
            </a:xfrm>
            <a:prstGeom prst="ellipse">
              <a:avLst/>
            </a:prstGeom>
            <a:solidFill>
              <a:schemeClr val="accent5">
                <a:alpha val="56862"/>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4"/>
            <p:cNvSpPr txBox="1"/>
            <p:nvPr/>
          </p:nvSpPr>
          <p:spPr>
            <a:xfrm>
              <a:off x="5024648" y="3609358"/>
              <a:ext cx="2395150" cy="219555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3600"/>
                <a:buFont typeface="Calibri"/>
                <a:buNone/>
              </a:pPr>
              <a:r>
                <a:rPr lang="en-US" sz="3600">
                  <a:solidFill>
                    <a:schemeClr val="dk1"/>
                  </a:solidFill>
                  <a:latin typeface="Calibri"/>
                  <a:ea typeface="Calibri"/>
                  <a:cs typeface="Calibri"/>
                  <a:sym typeface="Calibri"/>
                </a:rPr>
                <a:t>Environment</a:t>
              </a:r>
              <a:endParaRPr/>
            </a:p>
          </p:txBody>
        </p:sp>
        <p:sp>
          <p:nvSpPr>
            <p:cNvPr id="125" name="Google Shape;125;p4"/>
            <p:cNvSpPr/>
            <p:nvPr/>
          </p:nvSpPr>
          <p:spPr>
            <a:xfrm>
              <a:off x="922953" y="2578113"/>
              <a:ext cx="3991917" cy="3991917"/>
            </a:xfrm>
            <a:prstGeom prst="ellipse">
              <a:avLst/>
            </a:prstGeom>
            <a:gradFill>
              <a:gsLst>
                <a:gs pos="0">
                  <a:srgbClr val="FFC647">
                    <a:alpha val="49803"/>
                  </a:srgbClr>
                </a:gs>
                <a:gs pos="50000">
                  <a:srgbClr val="FFC600">
                    <a:alpha val="49803"/>
                  </a:srgbClr>
                </a:gs>
                <a:gs pos="100000">
                  <a:srgbClr val="E3B400">
                    <a:alpha val="49803"/>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4"/>
            <p:cNvSpPr txBox="1"/>
            <p:nvPr/>
          </p:nvSpPr>
          <p:spPr>
            <a:xfrm>
              <a:off x="1298858" y="3609358"/>
              <a:ext cx="2395150" cy="2195554"/>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3600"/>
                <a:buFont typeface="Calibri"/>
                <a:buNone/>
              </a:pPr>
              <a:r>
                <a:rPr lang="en-US" sz="3600">
                  <a:solidFill>
                    <a:schemeClr val="dk1"/>
                  </a:solidFill>
                  <a:latin typeface="Calibri"/>
                  <a:ea typeface="Calibri"/>
                  <a:cs typeface="Calibri"/>
                  <a:sym typeface="Calibri"/>
                </a:rPr>
                <a:t>Host</a:t>
              </a:r>
              <a:endParaRPr/>
            </a:p>
          </p:txBody>
        </p:sp>
      </p:grpSp>
      <p:sp>
        <p:nvSpPr>
          <p:cNvPr id="127" name="Google Shape;127;p4"/>
          <p:cNvSpPr txBox="1"/>
          <p:nvPr/>
        </p:nvSpPr>
        <p:spPr>
          <a:xfrm>
            <a:off x="215907" y="1794841"/>
            <a:ext cx="5506193" cy="48320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dk1"/>
                </a:solidFill>
                <a:latin typeface="Calibri"/>
                <a:ea typeface="Calibri"/>
                <a:cs typeface="Calibri"/>
                <a:sym typeface="Calibri"/>
              </a:rPr>
              <a:t>Disease is an outcome that only emerges with the right combination of </a:t>
            </a:r>
            <a:r>
              <a:rPr lang="en-US" sz="2800" b="1">
                <a:solidFill>
                  <a:schemeClr val="dk1"/>
                </a:solidFill>
                <a:latin typeface="Calibri"/>
                <a:ea typeface="Calibri"/>
                <a:cs typeface="Calibri"/>
                <a:sym typeface="Calibri"/>
              </a:rPr>
              <a:t>pathogen</a:t>
            </a:r>
            <a:r>
              <a:rPr lang="en-US" sz="2800">
                <a:solidFill>
                  <a:schemeClr val="dk1"/>
                </a:solidFill>
                <a:latin typeface="Calibri"/>
                <a:ea typeface="Calibri"/>
                <a:cs typeface="Calibri"/>
                <a:sym typeface="Calibri"/>
              </a:rPr>
              <a:t>, </a:t>
            </a:r>
            <a:r>
              <a:rPr lang="en-US" sz="2800" b="1">
                <a:solidFill>
                  <a:schemeClr val="dk1"/>
                </a:solidFill>
                <a:latin typeface="Calibri"/>
                <a:ea typeface="Calibri"/>
                <a:cs typeface="Calibri"/>
                <a:sym typeface="Calibri"/>
              </a:rPr>
              <a:t>host</a:t>
            </a:r>
            <a:r>
              <a:rPr lang="en-US" sz="2800">
                <a:solidFill>
                  <a:schemeClr val="dk1"/>
                </a:solidFill>
                <a:latin typeface="Calibri"/>
                <a:ea typeface="Calibri"/>
                <a:cs typeface="Calibri"/>
                <a:sym typeface="Calibri"/>
              </a:rPr>
              <a:t>, and </a:t>
            </a:r>
            <a:r>
              <a:rPr lang="en-US" sz="2800" b="1">
                <a:solidFill>
                  <a:schemeClr val="dk1"/>
                </a:solidFill>
                <a:latin typeface="Calibri"/>
                <a:ea typeface="Calibri"/>
                <a:cs typeface="Calibri"/>
                <a:sym typeface="Calibri"/>
              </a:rPr>
              <a:t>environmental conditions</a:t>
            </a:r>
            <a:r>
              <a:rPr lang="en-US" sz="2800">
                <a:solidFill>
                  <a:schemeClr val="dk1"/>
                </a:solidFill>
                <a:latin typeface="Calibri"/>
                <a:ea typeface="Calibri"/>
                <a:cs typeface="Calibri"/>
                <a:sym typeface="Calibri"/>
              </a:rPr>
              <a:t>.</a:t>
            </a:r>
            <a:endParaRPr/>
          </a:p>
          <a:p>
            <a:pPr marL="0" marR="0" lvl="0" indent="0" algn="l" rtl="0">
              <a:spcBef>
                <a:spcPts val="0"/>
              </a:spcBef>
              <a:spcAft>
                <a:spcPts val="0"/>
              </a:spcAft>
              <a:buNone/>
            </a:pPr>
            <a:endParaRPr sz="280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E.g. You (a human host) may </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encounter a flu virus (a pathogen) </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at school, but disease (getting </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sick) may not occur until winter, </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when the environment is colder and </a:t>
            </a:r>
            <a:endParaRPr/>
          </a:p>
          <a:p>
            <a:pPr marL="0" marR="0" lvl="0" indent="0" algn="l" rtl="0">
              <a:spcBef>
                <a:spcPts val="0"/>
              </a:spcBef>
              <a:spcAft>
                <a:spcPts val="0"/>
              </a:spcAft>
              <a:buNone/>
            </a:pPr>
            <a:r>
              <a:rPr lang="en-US" sz="2400">
                <a:solidFill>
                  <a:schemeClr val="dk1"/>
                </a:solidFill>
                <a:latin typeface="Calibri"/>
                <a:ea typeface="Calibri"/>
                <a:cs typeface="Calibri"/>
                <a:sym typeface="Calibri"/>
              </a:rPr>
              <a:t>your immune system is naturally depressed. </a:t>
            </a:r>
            <a:endParaRPr/>
          </a:p>
        </p:txBody>
      </p:sp>
      <p:sp>
        <p:nvSpPr>
          <p:cNvPr id="128" name="Google Shape;128;p4"/>
          <p:cNvSpPr/>
          <p:nvPr/>
        </p:nvSpPr>
        <p:spPr>
          <a:xfrm>
            <a:off x="6963906" y="2174650"/>
            <a:ext cx="2614047" cy="2273363"/>
          </a:xfrm>
          <a:prstGeom prst="triangle">
            <a:avLst>
              <a:gd name="adj" fmla="val 50000"/>
            </a:avLst>
          </a:prstGeom>
          <a:no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9" name="Google Shape;129;p4"/>
          <p:cNvSpPr txBox="1"/>
          <p:nvPr/>
        </p:nvSpPr>
        <p:spPr>
          <a:xfrm>
            <a:off x="7814524" y="3626112"/>
            <a:ext cx="93519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Disease</a:t>
            </a:r>
            <a:endParaRPr/>
          </a:p>
        </p:txBody>
      </p:sp>
      <p:sp>
        <p:nvSpPr>
          <p:cNvPr id="130" name="Google Shape;130;p4"/>
          <p:cNvSpPr txBox="1"/>
          <p:nvPr/>
        </p:nvSpPr>
        <p:spPr>
          <a:xfrm>
            <a:off x="9577953" y="228890"/>
            <a:ext cx="231648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“The Disease Triangle”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9"/>
                                        </p:tgtEl>
                                        <p:attrNameLst>
                                          <p:attrName>style.visibility</p:attrName>
                                        </p:attrNameLst>
                                      </p:cBhvr>
                                      <p:to>
                                        <p:strVal val="visible"/>
                                      </p:to>
                                    </p:set>
                                    <p:animEffect transition="in" filter="fade">
                                      <p:cBhvr>
                                        <p:cTn id="7" dur="500"/>
                                        <p:tgtEl>
                                          <p:spTgt spid="129"/>
                                        </p:tgtEl>
                                      </p:cBhvr>
                                    </p:animEffect>
                                  </p:childTnLst>
                                </p:cTn>
                              </p:par>
                              <p:par>
                                <p:cTn id="8" presetID="10" presetClass="entr" presetSubtype="0" fill="hold" nodeType="withEffect">
                                  <p:stCondLst>
                                    <p:cond delay="0"/>
                                  </p:stCondLst>
                                  <p:childTnLst>
                                    <p:set>
                                      <p:cBhvr>
                                        <p:cTn id="9" dur="1" fill="hold">
                                          <p:stCondLst>
                                            <p:cond delay="0"/>
                                          </p:stCondLst>
                                        </p:cTn>
                                        <p:tgtEl>
                                          <p:spTgt spid="127"/>
                                        </p:tgtEl>
                                        <p:attrNameLst>
                                          <p:attrName>style.visibility</p:attrName>
                                        </p:attrNameLst>
                                      </p:cBhvr>
                                      <p:to>
                                        <p:strVal val="visible"/>
                                      </p:to>
                                    </p:set>
                                    <p:animEffect transition="in" filter="fade">
                                      <p:cBhvr>
                                        <p:cTn id="10" dur="500"/>
                                        <p:tgtEl>
                                          <p:spTgt spid="12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28"/>
                                        </p:tgtEl>
                                        <p:attrNameLst>
                                          <p:attrName>style.visibility</p:attrName>
                                        </p:attrNameLst>
                                      </p:cBhvr>
                                      <p:to>
                                        <p:strVal val="visible"/>
                                      </p:to>
                                    </p:set>
                                    <p:animEffect transition="in" filter="fade">
                                      <p:cBhvr>
                                        <p:cTn id="15"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36" name="Google Shape;136;p5"/>
          <p:cNvPicPr preferRelativeResize="0"/>
          <p:nvPr/>
        </p:nvPicPr>
        <p:blipFill rotWithShape="1">
          <a:blip r:embed="rId3">
            <a:alphaModFix/>
          </a:blip>
          <a:srcRect l="593" r="725"/>
          <a:stretch/>
        </p:blipFill>
        <p:spPr>
          <a:xfrm>
            <a:off x="0" y="-73643"/>
            <a:ext cx="12192000" cy="6996080"/>
          </a:xfrm>
          <a:prstGeom prst="rect">
            <a:avLst/>
          </a:prstGeom>
          <a:noFill/>
          <a:ln>
            <a:noFill/>
          </a:ln>
        </p:spPr>
      </p:pic>
      <p:sp>
        <p:nvSpPr>
          <p:cNvPr id="137" name="Google Shape;137;p5"/>
          <p:cNvSpPr txBox="1"/>
          <p:nvPr/>
        </p:nvSpPr>
        <p:spPr>
          <a:xfrm>
            <a:off x="605121" y="394546"/>
            <a:ext cx="11394373" cy="3027611"/>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3200"/>
              <a:buFont typeface="Arial"/>
              <a:buNone/>
            </a:pPr>
            <a:r>
              <a:rPr lang="en-US" sz="3200" b="1">
                <a:solidFill>
                  <a:schemeClr val="dk1"/>
                </a:solidFill>
                <a:latin typeface="Calibri"/>
                <a:ea typeface="Calibri"/>
                <a:cs typeface="Calibri"/>
                <a:sym typeface="Calibri"/>
              </a:rPr>
              <a:t>Describe the host-pathogen system:</a:t>
            </a:r>
            <a:endParaRPr/>
          </a:p>
          <a:p>
            <a:pPr marL="0" marR="0" lvl="0" indent="0" algn="l" rtl="0">
              <a:lnSpc>
                <a:spcPct val="90000"/>
              </a:lnSpc>
              <a:spcBef>
                <a:spcPts val="1000"/>
              </a:spcBef>
              <a:spcAft>
                <a:spcPts val="0"/>
              </a:spcAft>
              <a:buClr>
                <a:schemeClr val="dk1"/>
              </a:buClr>
              <a:buSzPts val="3200"/>
              <a:buFont typeface="Arial"/>
              <a:buNone/>
            </a:pPr>
            <a:r>
              <a:rPr lang="en-US" sz="3200" b="1">
                <a:solidFill>
                  <a:schemeClr val="dk1"/>
                </a:solidFill>
                <a:latin typeface="Calibri"/>
                <a:ea typeface="Calibri"/>
                <a:cs typeface="Calibri"/>
                <a:sym typeface="Calibri"/>
              </a:rPr>
              <a:t>Host: </a:t>
            </a:r>
            <a:r>
              <a:rPr lang="en-US" sz="3200">
                <a:solidFill>
                  <a:schemeClr val="dk1"/>
                </a:solidFill>
                <a:latin typeface="Calibri"/>
                <a:ea typeface="Calibri"/>
                <a:cs typeface="Calibri"/>
                <a:sym typeface="Calibri"/>
              </a:rPr>
              <a:t>salmonid fish (salmon, trout)</a:t>
            </a:r>
            <a:endParaRPr/>
          </a:p>
          <a:p>
            <a:pPr marL="0" marR="0" lvl="0" indent="0" algn="l" rtl="0">
              <a:lnSpc>
                <a:spcPct val="90000"/>
              </a:lnSpc>
              <a:spcBef>
                <a:spcPts val="1000"/>
              </a:spcBef>
              <a:spcAft>
                <a:spcPts val="0"/>
              </a:spcAft>
              <a:buClr>
                <a:schemeClr val="dk1"/>
              </a:buClr>
              <a:buSzPts val="3200"/>
              <a:buFont typeface="Arial"/>
              <a:buNone/>
            </a:pPr>
            <a:r>
              <a:rPr lang="en-US" sz="3200" b="1">
                <a:solidFill>
                  <a:schemeClr val="dk1"/>
                </a:solidFill>
                <a:latin typeface="Calibri"/>
                <a:ea typeface="Calibri"/>
                <a:cs typeface="Calibri"/>
                <a:sym typeface="Calibri"/>
              </a:rPr>
              <a:t>Pathogen: </a:t>
            </a:r>
            <a:r>
              <a:rPr lang="en-US" sz="3200">
                <a:solidFill>
                  <a:schemeClr val="dk1"/>
                </a:solidFill>
                <a:latin typeface="Calibri"/>
                <a:ea typeface="Calibri"/>
                <a:cs typeface="Calibri"/>
                <a:sym typeface="Calibri"/>
              </a:rPr>
              <a:t>infectious hematopoietic necrosis virus (IHNV)</a:t>
            </a:r>
            <a:endParaRPr/>
          </a:p>
          <a:p>
            <a:pPr marL="0" marR="0" lvl="0" indent="0" algn="l" rtl="0">
              <a:lnSpc>
                <a:spcPct val="90000"/>
              </a:lnSpc>
              <a:spcBef>
                <a:spcPts val="1000"/>
              </a:spcBef>
              <a:spcAft>
                <a:spcPts val="0"/>
              </a:spcAft>
              <a:buClr>
                <a:schemeClr val="dk1"/>
              </a:buClr>
              <a:buSzPts val="3200"/>
              <a:buFont typeface="Arial"/>
              <a:buNone/>
            </a:pPr>
            <a:r>
              <a:rPr lang="en-US" sz="3200" b="1">
                <a:solidFill>
                  <a:schemeClr val="dk1"/>
                </a:solidFill>
                <a:latin typeface="Calibri"/>
                <a:ea typeface="Calibri"/>
                <a:cs typeface="Calibri"/>
                <a:sym typeface="Calibri"/>
              </a:rPr>
              <a:t>Environment: </a:t>
            </a:r>
            <a:r>
              <a:rPr lang="en-US" sz="3200">
                <a:solidFill>
                  <a:schemeClr val="dk1"/>
                </a:solidFill>
                <a:latin typeface="Calibri"/>
                <a:ea typeface="Calibri"/>
                <a:cs typeface="Calibri"/>
                <a:sym typeface="Calibri"/>
              </a:rPr>
              <a:t>freshwater streams and lakes in North America, and connecting waters (e.g. ocean for migrating fish)</a:t>
            </a:r>
            <a:endParaRPr sz="3200" b="1">
              <a:solidFill>
                <a:schemeClr val="dk1"/>
              </a:solidFill>
              <a:latin typeface="Calibri"/>
              <a:ea typeface="Calibri"/>
              <a:cs typeface="Calibri"/>
              <a:sym typeface="Calibri"/>
            </a:endParaRPr>
          </a:p>
        </p:txBody>
      </p:sp>
      <p:sp>
        <p:nvSpPr>
          <p:cNvPr id="138" name="Google Shape;138;p5"/>
          <p:cNvSpPr txBox="1"/>
          <p:nvPr/>
        </p:nvSpPr>
        <p:spPr>
          <a:xfrm>
            <a:off x="9057388" y="4919706"/>
            <a:ext cx="80599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rgbClr val="FEFEFE"/>
                </a:solidFill>
                <a:latin typeface="Calibri"/>
                <a:ea typeface="Calibri"/>
                <a:cs typeface="Calibri"/>
                <a:sym typeface="Calibri"/>
              </a:rPr>
              <a:t>Citation:</a:t>
            </a:r>
            <a:endParaRPr/>
          </a:p>
        </p:txBody>
      </p:sp>
      <p:sp>
        <p:nvSpPr>
          <p:cNvPr id="139" name="Google Shape;139;p5"/>
          <p:cNvSpPr txBox="1"/>
          <p:nvPr/>
        </p:nvSpPr>
        <p:spPr>
          <a:xfrm>
            <a:off x="5398156" y="3648090"/>
            <a:ext cx="6769580" cy="297498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3200"/>
              <a:buFont typeface="Arial"/>
              <a:buNone/>
            </a:pPr>
            <a:endParaRPr sz="3200">
              <a:solidFill>
                <a:schemeClr val="lt1"/>
              </a:solidFill>
              <a:latin typeface="Calibri"/>
              <a:ea typeface="Calibri"/>
              <a:cs typeface="Calibri"/>
              <a:sym typeface="Calibri"/>
            </a:endParaRPr>
          </a:p>
        </p:txBody>
      </p:sp>
      <p:pic>
        <p:nvPicPr>
          <p:cNvPr id="140" name="Google Shape;140;p5" descr="A group of fish in the water&#10;&#10;Description automatically generated"/>
          <p:cNvPicPr preferRelativeResize="0"/>
          <p:nvPr/>
        </p:nvPicPr>
        <p:blipFill rotWithShape="1">
          <a:blip r:embed="rId4">
            <a:alphaModFix/>
          </a:blip>
          <a:srcRect t="10627" r="1165" b="2837"/>
          <a:stretch/>
        </p:blipFill>
        <p:spPr>
          <a:xfrm>
            <a:off x="605121" y="3294399"/>
            <a:ext cx="3797934" cy="2494003"/>
          </a:xfrm>
          <a:prstGeom prst="rect">
            <a:avLst/>
          </a:prstGeom>
          <a:noFill/>
          <a:ln>
            <a:noFill/>
          </a:ln>
        </p:spPr>
      </p:pic>
      <p:pic>
        <p:nvPicPr>
          <p:cNvPr id="141" name="Google Shape;141;p5"/>
          <p:cNvPicPr preferRelativeResize="0"/>
          <p:nvPr/>
        </p:nvPicPr>
        <p:blipFill rotWithShape="1">
          <a:blip r:embed="rId5">
            <a:alphaModFix/>
          </a:blip>
          <a:srcRect l="7199" r="10667"/>
          <a:stretch/>
        </p:blipFill>
        <p:spPr>
          <a:xfrm>
            <a:off x="6182479" y="3110423"/>
            <a:ext cx="5200933" cy="2616654"/>
          </a:xfrm>
          <a:prstGeom prst="rect">
            <a:avLst/>
          </a:prstGeom>
          <a:noFill/>
          <a:ln>
            <a:noFill/>
          </a:ln>
        </p:spPr>
      </p:pic>
      <p:sp>
        <p:nvSpPr>
          <p:cNvPr id="142" name="Google Shape;142;p5"/>
          <p:cNvSpPr txBox="1"/>
          <p:nvPr/>
        </p:nvSpPr>
        <p:spPr>
          <a:xfrm>
            <a:off x="605122" y="5788402"/>
            <a:ext cx="3797934"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Juvenile chinook. Image credit: Malina Loeher</a:t>
            </a:r>
            <a:endParaRPr/>
          </a:p>
        </p:txBody>
      </p:sp>
      <p:sp>
        <p:nvSpPr>
          <p:cNvPr id="143" name="Google Shape;143;p5"/>
          <p:cNvSpPr txBox="1"/>
          <p:nvPr/>
        </p:nvSpPr>
        <p:spPr>
          <a:xfrm>
            <a:off x="6182479" y="5788401"/>
            <a:ext cx="4646886"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A typical rainbow trout. Image credit: Biorender.com</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pic>
        <p:nvPicPr>
          <p:cNvPr id="149" name="Google Shape;149;p6"/>
          <p:cNvPicPr preferRelativeResize="0"/>
          <p:nvPr/>
        </p:nvPicPr>
        <p:blipFill rotWithShape="1">
          <a:blip r:embed="rId3">
            <a:alphaModFix/>
          </a:blip>
          <a:srcRect l="593" r="725"/>
          <a:stretch/>
        </p:blipFill>
        <p:spPr>
          <a:xfrm>
            <a:off x="0" y="-73643"/>
            <a:ext cx="12192000" cy="6996080"/>
          </a:xfrm>
          <a:prstGeom prst="rect">
            <a:avLst/>
          </a:prstGeom>
          <a:noFill/>
          <a:ln>
            <a:noFill/>
          </a:ln>
        </p:spPr>
      </p:pic>
      <p:pic>
        <p:nvPicPr>
          <p:cNvPr id="150" name="Google Shape;150;p6"/>
          <p:cNvPicPr preferRelativeResize="0"/>
          <p:nvPr/>
        </p:nvPicPr>
        <p:blipFill rotWithShape="1">
          <a:blip r:embed="rId4">
            <a:alphaModFix/>
          </a:blip>
          <a:srcRect l="7199" r="10667"/>
          <a:stretch/>
        </p:blipFill>
        <p:spPr>
          <a:xfrm>
            <a:off x="6798561" y="153749"/>
            <a:ext cx="5200933" cy="2616654"/>
          </a:xfrm>
          <a:prstGeom prst="rect">
            <a:avLst/>
          </a:prstGeom>
          <a:noFill/>
          <a:ln>
            <a:noFill/>
          </a:ln>
        </p:spPr>
      </p:pic>
      <p:sp>
        <p:nvSpPr>
          <p:cNvPr id="151" name="Google Shape;151;p6"/>
          <p:cNvSpPr txBox="1"/>
          <p:nvPr/>
        </p:nvSpPr>
        <p:spPr>
          <a:xfrm>
            <a:off x="605121" y="394547"/>
            <a:ext cx="11394373" cy="675052"/>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3200"/>
              <a:buFont typeface="Arial"/>
              <a:buNone/>
            </a:pPr>
            <a:r>
              <a:rPr lang="en-US" sz="3200" b="1">
                <a:solidFill>
                  <a:schemeClr val="dk1"/>
                </a:solidFill>
                <a:latin typeface="Calibri"/>
                <a:ea typeface="Calibri"/>
                <a:cs typeface="Calibri"/>
                <a:sym typeface="Calibri"/>
              </a:rPr>
              <a:t>What does IHNV do to rainbow trout? </a:t>
            </a:r>
            <a:endParaRPr/>
          </a:p>
        </p:txBody>
      </p:sp>
      <p:sp>
        <p:nvSpPr>
          <p:cNvPr id="152" name="Google Shape;152;p6"/>
          <p:cNvSpPr txBox="1"/>
          <p:nvPr/>
        </p:nvSpPr>
        <p:spPr>
          <a:xfrm>
            <a:off x="9057388" y="4919706"/>
            <a:ext cx="80599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rgbClr val="FEFEFE"/>
                </a:solidFill>
                <a:latin typeface="Calibri"/>
                <a:ea typeface="Calibri"/>
                <a:cs typeface="Calibri"/>
                <a:sym typeface="Calibri"/>
              </a:rPr>
              <a:t>Citation:</a:t>
            </a:r>
            <a:endParaRPr/>
          </a:p>
        </p:txBody>
      </p:sp>
      <p:sp>
        <p:nvSpPr>
          <p:cNvPr id="153" name="Google Shape;153;p6"/>
          <p:cNvSpPr txBox="1"/>
          <p:nvPr/>
        </p:nvSpPr>
        <p:spPr>
          <a:xfrm>
            <a:off x="5398156" y="3648090"/>
            <a:ext cx="6769580" cy="297498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3200"/>
              <a:buFont typeface="Arial"/>
              <a:buNone/>
            </a:pPr>
            <a:endParaRPr sz="3200">
              <a:solidFill>
                <a:schemeClr val="lt1"/>
              </a:solidFill>
              <a:latin typeface="Calibri"/>
              <a:ea typeface="Calibri"/>
              <a:cs typeface="Calibri"/>
              <a:sym typeface="Calibri"/>
            </a:endParaRPr>
          </a:p>
        </p:txBody>
      </p:sp>
      <p:sp>
        <p:nvSpPr>
          <p:cNvPr id="154" name="Google Shape;154;p6"/>
          <p:cNvSpPr txBox="1"/>
          <p:nvPr/>
        </p:nvSpPr>
        <p:spPr>
          <a:xfrm>
            <a:off x="580857" y="970434"/>
            <a:ext cx="5634314" cy="53553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IHNV is a lethal viral disease that can kill &gt;90% of juvenile fish if conditions are right (trout-specific strain of virus, rainbow trout species, stressful environmental conditions).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Transmission: IHNV is excreted from infected fish in fluids and transported through the water.</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Clinical signs of IHNV include:</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Erratic or lethargic swimming behavior</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Bulging eyes (exophthalmia)</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Bleeding in the fins or tail</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Swollen belly </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Discolored skin</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Increased susceptibility to bacterial infections, which in turn cause:</a:t>
            </a:r>
            <a:endParaRPr/>
          </a:p>
          <a:p>
            <a:pPr marL="1200150" marR="0" lvl="2" indent="-285750" algn="l"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Skin lesions</a:t>
            </a:r>
            <a:endParaRPr/>
          </a:p>
          <a:p>
            <a:pPr marL="1200150" marR="0" lvl="2" indent="-285750" algn="l"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Bacterial growths on the skin or fins</a:t>
            </a:r>
            <a:endParaRPr/>
          </a:p>
          <a:p>
            <a:pPr marL="1200150" marR="0" lvl="2" indent="-285750" algn="l" rtl="0">
              <a:spcBef>
                <a:spcPts val="0"/>
              </a:spcBef>
              <a:spcAft>
                <a:spcPts val="0"/>
              </a:spcAft>
              <a:buClr>
                <a:schemeClr val="dk1"/>
              </a:buClr>
              <a:buSzPts val="1800"/>
              <a:buFont typeface="Arial"/>
              <a:buChar char="•"/>
            </a:pPr>
            <a:r>
              <a:rPr lang="en-US" sz="1800" b="0" i="0" u="none" strike="noStrike" cap="none">
                <a:solidFill>
                  <a:schemeClr val="dk1"/>
                </a:solidFill>
                <a:latin typeface="Calibri"/>
                <a:ea typeface="Calibri"/>
                <a:cs typeface="Calibri"/>
                <a:sym typeface="Calibri"/>
              </a:rPr>
              <a:t>Tattered fin appearance</a:t>
            </a:r>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155" name="Google Shape;155;p6"/>
          <p:cNvSpPr txBox="1"/>
          <p:nvPr/>
        </p:nvSpPr>
        <p:spPr>
          <a:xfrm>
            <a:off x="7016199" y="5463976"/>
            <a:ext cx="415962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Top: healthy trout. Two bottom: examples of IHNV clinical signs. Image credit: Biorender.com</a:t>
            </a:r>
            <a:endParaRPr/>
          </a:p>
        </p:txBody>
      </p:sp>
      <p:pic>
        <p:nvPicPr>
          <p:cNvPr id="156" name="Google Shape;156;p6"/>
          <p:cNvPicPr preferRelativeResize="0"/>
          <p:nvPr/>
        </p:nvPicPr>
        <p:blipFill rotWithShape="1">
          <a:blip r:embed="rId5">
            <a:alphaModFix/>
          </a:blip>
          <a:srcRect r="65263"/>
          <a:stretch/>
        </p:blipFill>
        <p:spPr>
          <a:xfrm>
            <a:off x="6844558" y="2635106"/>
            <a:ext cx="3442446" cy="1220951"/>
          </a:xfrm>
          <a:prstGeom prst="rect">
            <a:avLst/>
          </a:prstGeom>
          <a:noFill/>
          <a:ln>
            <a:noFill/>
          </a:ln>
        </p:spPr>
      </p:pic>
      <p:pic>
        <p:nvPicPr>
          <p:cNvPr id="157" name="Google Shape;157;p6"/>
          <p:cNvPicPr preferRelativeResize="0"/>
          <p:nvPr/>
        </p:nvPicPr>
        <p:blipFill rotWithShape="1">
          <a:blip r:embed="rId5">
            <a:alphaModFix/>
          </a:blip>
          <a:srcRect l="34265" r="31618"/>
          <a:stretch/>
        </p:blipFill>
        <p:spPr>
          <a:xfrm>
            <a:off x="7839870" y="3856057"/>
            <a:ext cx="4159624" cy="150209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pic>
        <p:nvPicPr>
          <p:cNvPr id="163" name="Google Shape;163;p7"/>
          <p:cNvPicPr preferRelativeResize="0"/>
          <p:nvPr/>
        </p:nvPicPr>
        <p:blipFill rotWithShape="1">
          <a:blip r:embed="rId3">
            <a:alphaModFix/>
          </a:blip>
          <a:srcRect l="593" r="725"/>
          <a:stretch/>
        </p:blipFill>
        <p:spPr>
          <a:xfrm>
            <a:off x="0" y="-73643"/>
            <a:ext cx="12192000" cy="6996080"/>
          </a:xfrm>
          <a:prstGeom prst="rect">
            <a:avLst/>
          </a:prstGeom>
          <a:noFill/>
          <a:ln>
            <a:noFill/>
          </a:ln>
        </p:spPr>
      </p:pic>
      <p:sp>
        <p:nvSpPr>
          <p:cNvPr id="164" name="Google Shape;164;p7"/>
          <p:cNvSpPr txBox="1"/>
          <p:nvPr/>
        </p:nvSpPr>
        <p:spPr>
          <a:xfrm>
            <a:off x="5209206" y="523548"/>
            <a:ext cx="6982794" cy="3027611"/>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lt1"/>
              </a:buClr>
              <a:buSzPts val="3600"/>
              <a:buFont typeface="Arial"/>
              <a:buNone/>
            </a:pPr>
            <a:r>
              <a:rPr lang="en-US" sz="3600" b="1">
                <a:solidFill>
                  <a:schemeClr val="lt1"/>
                </a:solidFill>
                <a:latin typeface="Calibri"/>
                <a:ea typeface="Calibri"/>
                <a:cs typeface="Calibri"/>
                <a:sym typeface="Calibri"/>
              </a:rPr>
              <a:t>Study system</a:t>
            </a:r>
            <a:endParaRPr/>
          </a:p>
          <a:p>
            <a:pPr marL="0" marR="0" lvl="0" indent="0" algn="l" rtl="0">
              <a:lnSpc>
                <a:spcPct val="90000"/>
              </a:lnSpc>
              <a:spcBef>
                <a:spcPts val="1000"/>
              </a:spcBef>
              <a:spcAft>
                <a:spcPts val="0"/>
              </a:spcAft>
              <a:buClr>
                <a:schemeClr val="lt1"/>
              </a:buClr>
              <a:buSzPts val="3600"/>
              <a:buFont typeface="Arial"/>
              <a:buNone/>
            </a:pPr>
            <a:r>
              <a:rPr lang="en-US" sz="3600" b="1">
                <a:solidFill>
                  <a:schemeClr val="lt1"/>
                </a:solidFill>
                <a:latin typeface="Calibri"/>
                <a:ea typeface="Calibri"/>
                <a:cs typeface="Calibri"/>
                <a:sym typeface="Calibri"/>
              </a:rPr>
              <a:t>Host: </a:t>
            </a:r>
            <a:r>
              <a:rPr lang="en-US" sz="3600">
                <a:solidFill>
                  <a:schemeClr val="lt1"/>
                </a:solidFill>
                <a:latin typeface="Calibri"/>
                <a:ea typeface="Calibri"/>
                <a:cs typeface="Calibri"/>
                <a:sym typeface="Calibri"/>
              </a:rPr>
              <a:t>sockeye salmon, rainbow trout</a:t>
            </a:r>
            <a:endParaRPr sz="3600" b="1">
              <a:solidFill>
                <a:schemeClr val="lt1"/>
              </a:solidFill>
              <a:latin typeface="Calibri"/>
              <a:ea typeface="Calibri"/>
              <a:cs typeface="Calibri"/>
              <a:sym typeface="Calibri"/>
            </a:endParaRPr>
          </a:p>
          <a:p>
            <a:pPr marL="0" marR="0" lvl="0" indent="0" algn="l" rtl="0">
              <a:lnSpc>
                <a:spcPct val="90000"/>
              </a:lnSpc>
              <a:spcBef>
                <a:spcPts val="1000"/>
              </a:spcBef>
              <a:spcAft>
                <a:spcPts val="0"/>
              </a:spcAft>
              <a:buClr>
                <a:schemeClr val="lt1"/>
              </a:buClr>
              <a:buSzPts val="3600"/>
              <a:buFont typeface="Arial"/>
              <a:buNone/>
            </a:pPr>
            <a:r>
              <a:rPr lang="en-US" sz="3600" b="1">
                <a:solidFill>
                  <a:schemeClr val="lt1"/>
                </a:solidFill>
                <a:latin typeface="Calibri"/>
                <a:ea typeface="Calibri"/>
                <a:cs typeface="Calibri"/>
                <a:sym typeface="Calibri"/>
              </a:rPr>
              <a:t>Pathogen: </a:t>
            </a:r>
            <a:r>
              <a:rPr lang="en-US" sz="3600">
                <a:solidFill>
                  <a:schemeClr val="lt1"/>
                </a:solidFill>
                <a:latin typeface="Calibri"/>
                <a:ea typeface="Calibri"/>
                <a:cs typeface="Calibri"/>
                <a:sym typeface="Calibri"/>
              </a:rPr>
              <a:t>IHNV</a:t>
            </a:r>
            <a:endParaRPr/>
          </a:p>
        </p:txBody>
      </p:sp>
      <p:sp>
        <p:nvSpPr>
          <p:cNvPr id="165" name="Google Shape;165;p7"/>
          <p:cNvSpPr txBox="1"/>
          <p:nvPr/>
        </p:nvSpPr>
        <p:spPr>
          <a:xfrm>
            <a:off x="8863684" y="5227483"/>
            <a:ext cx="3070712"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rgbClr val="FEFEFE"/>
                </a:solidFill>
                <a:latin typeface="Calibri"/>
                <a:ea typeface="Calibri"/>
                <a:cs typeface="Calibri"/>
                <a:sym typeface="Calibri"/>
              </a:rPr>
              <a:t>Romero, et al. (2008) DAO 80(2):123-35</a:t>
            </a:r>
            <a:endParaRPr/>
          </a:p>
        </p:txBody>
      </p:sp>
      <p:sp>
        <p:nvSpPr>
          <p:cNvPr id="166" name="Google Shape;166;p7"/>
          <p:cNvSpPr txBox="1"/>
          <p:nvPr/>
        </p:nvSpPr>
        <p:spPr>
          <a:xfrm>
            <a:off x="5398156" y="3648090"/>
            <a:ext cx="6769580" cy="297498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3200"/>
              <a:buFont typeface="Arial"/>
              <a:buNone/>
            </a:pPr>
            <a:endParaRPr sz="3200">
              <a:solidFill>
                <a:schemeClr val="lt1"/>
              </a:solidFill>
              <a:latin typeface="Calibri"/>
              <a:ea typeface="Calibri"/>
              <a:cs typeface="Calibri"/>
              <a:sym typeface="Calibri"/>
            </a:endParaRPr>
          </a:p>
        </p:txBody>
      </p:sp>
      <p:pic>
        <p:nvPicPr>
          <p:cNvPr id="167" name="Google Shape;167;p7"/>
          <p:cNvPicPr preferRelativeResize="0"/>
          <p:nvPr/>
        </p:nvPicPr>
        <p:blipFill rotWithShape="1">
          <a:blip r:embed="rId4">
            <a:alphaModFix/>
          </a:blip>
          <a:srcRect l="11592" t="15787" r="49545" b="30587"/>
          <a:stretch/>
        </p:blipFill>
        <p:spPr>
          <a:xfrm>
            <a:off x="15800" y="65900"/>
            <a:ext cx="4669974" cy="5997750"/>
          </a:xfrm>
          <a:prstGeom prst="rect">
            <a:avLst/>
          </a:prstGeom>
          <a:noFill/>
          <a:ln>
            <a:noFill/>
          </a:ln>
        </p:spPr>
      </p:pic>
      <p:sp>
        <p:nvSpPr>
          <p:cNvPr id="168" name="Google Shape;168;p7"/>
          <p:cNvSpPr txBox="1"/>
          <p:nvPr/>
        </p:nvSpPr>
        <p:spPr>
          <a:xfrm>
            <a:off x="5457017" y="3243483"/>
            <a:ext cx="519458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Clinical signs of IHNV</a:t>
            </a:r>
            <a:endParaRPr/>
          </a:p>
        </p:txBody>
      </p:sp>
      <p:sp>
        <p:nvSpPr>
          <p:cNvPr id="169" name="Google Shape;169;p7"/>
          <p:cNvSpPr txBox="1"/>
          <p:nvPr/>
        </p:nvSpPr>
        <p:spPr>
          <a:xfrm>
            <a:off x="5209209" y="220597"/>
            <a:ext cx="6304500" cy="5910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dk1"/>
                </a:solidFill>
                <a:latin typeface="Calibri"/>
                <a:ea typeface="Calibri"/>
                <a:cs typeface="Calibri"/>
                <a:sym typeface="Calibri"/>
              </a:rPr>
              <a:t>Where did IHNV come from?</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IHNV is endemic to the Pacific Northwest region of North America.</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It is theorized to have co-evolved in sockeye salmon (</a:t>
            </a:r>
            <a:r>
              <a:rPr lang="en-US" sz="1800" i="1">
                <a:solidFill>
                  <a:schemeClr val="dk1"/>
                </a:solidFill>
                <a:latin typeface="Calibri"/>
                <a:ea typeface="Calibri"/>
                <a:cs typeface="Calibri"/>
                <a:sym typeface="Calibri"/>
              </a:rPr>
              <a:t>Oncorhyncus nerka</a:t>
            </a:r>
            <a:r>
              <a:rPr lang="en-US" sz="1800">
                <a:solidFill>
                  <a:schemeClr val="dk1"/>
                </a:solidFill>
                <a:latin typeface="Calibri"/>
                <a:ea typeface="Calibri"/>
                <a:cs typeface="Calibri"/>
                <a:sym typeface="Calibri"/>
              </a:rPr>
              <a:t>).</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It is considered a natural part of the environment in this region.</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It was first observed in salmon aquaculture in the 1960’s. </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Soon after, it was observed in rainbow trout aquaculture. </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Successfully moving from one host species to another is called a “host jump”.</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IHNV has diversified genetically in trout farms in North America since its discovery.</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US" sz="1800" b="1">
                <a:solidFill>
                  <a:schemeClr val="dk1"/>
                </a:solidFill>
                <a:latin typeface="Calibri"/>
                <a:ea typeface="Calibri"/>
                <a:cs typeface="Calibri"/>
                <a:sym typeface="Calibri"/>
              </a:rPr>
              <a:t>What does IHNV mean for aquaculture?</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Some strains of IHNV are incredibly deadly to trout.</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Aquaculture is an emerging industry with a small profit margin.</a:t>
            </a:r>
            <a:endParaRPr/>
          </a:p>
          <a:p>
            <a:pPr marL="285750" marR="0" lvl="0" indent="-285750" algn="l" rtl="0">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IHNV has potential for massive economic loss if uncontrolled in dense farm conditions.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0" name="Google Shape;170;p7"/>
          <p:cNvSpPr/>
          <p:nvPr/>
        </p:nvSpPr>
        <p:spPr>
          <a:xfrm rot="-1800967">
            <a:off x="1428976" y="514861"/>
            <a:ext cx="1029698" cy="3388119"/>
          </a:xfrm>
          <a:prstGeom prst="ellipse">
            <a:avLst/>
          </a:prstGeom>
          <a:solidFill>
            <a:srgbClr val="D087FF">
              <a:alpha val="44705"/>
            </a:srgbClr>
          </a:solidFill>
          <a:ln w="28575" cap="flat" cmpd="sng">
            <a:solidFill>
              <a:srgbClr val="7030A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1" name="Google Shape;171;p7"/>
          <p:cNvSpPr/>
          <p:nvPr/>
        </p:nvSpPr>
        <p:spPr>
          <a:xfrm rot="6805917">
            <a:off x="2435996" y="3239183"/>
            <a:ext cx="967159" cy="1175784"/>
          </a:xfrm>
          <a:prstGeom prst="ellipse">
            <a:avLst/>
          </a:prstGeom>
          <a:solidFill>
            <a:srgbClr val="FF0000">
              <a:alpha val="61960"/>
            </a:srgbClr>
          </a:solidFill>
          <a:ln w="28575"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2" name="Google Shape;172;p7"/>
          <p:cNvSpPr/>
          <p:nvPr/>
        </p:nvSpPr>
        <p:spPr>
          <a:xfrm flipH="1">
            <a:off x="2490408" y="3345604"/>
            <a:ext cx="361500" cy="347700"/>
          </a:xfrm>
          <a:prstGeom prst="star5">
            <a:avLst>
              <a:gd name="adj" fmla="val 19098"/>
              <a:gd name="hf" fmla="val 105146"/>
              <a:gd name="vf" fmla="val 110557"/>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3" name="Google Shape;173;p7"/>
          <p:cNvSpPr txBox="1"/>
          <p:nvPr/>
        </p:nvSpPr>
        <p:spPr>
          <a:xfrm>
            <a:off x="-66369" y="2850881"/>
            <a:ext cx="1460500"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7030A0"/>
                </a:solidFill>
                <a:latin typeface="Calibri"/>
                <a:ea typeface="Calibri"/>
                <a:cs typeface="Calibri"/>
                <a:sym typeface="Calibri"/>
              </a:rPr>
              <a:t>Approximate endemic range of IHNV</a:t>
            </a:r>
            <a:endParaRPr/>
          </a:p>
        </p:txBody>
      </p:sp>
      <p:cxnSp>
        <p:nvCxnSpPr>
          <p:cNvPr id="174" name="Google Shape;174;p7"/>
          <p:cNvCxnSpPr/>
          <p:nvPr/>
        </p:nvCxnSpPr>
        <p:spPr>
          <a:xfrm rot="10800000" flipH="1">
            <a:off x="663881" y="2396015"/>
            <a:ext cx="444634" cy="427278"/>
          </a:xfrm>
          <a:prstGeom prst="straightConnector1">
            <a:avLst/>
          </a:prstGeom>
          <a:noFill/>
          <a:ln w="9525" cap="flat" cmpd="sng">
            <a:solidFill>
              <a:srgbClr val="7030A0"/>
            </a:solidFill>
            <a:prstDash val="solid"/>
            <a:miter lim="800000"/>
            <a:headEnd type="none" w="sm" len="sm"/>
            <a:tailEnd type="triangle" w="med" len="med"/>
          </a:ln>
        </p:spPr>
      </p:cxnSp>
      <p:sp>
        <p:nvSpPr>
          <p:cNvPr id="175" name="Google Shape;175;p7"/>
          <p:cNvSpPr txBox="1"/>
          <p:nvPr/>
        </p:nvSpPr>
        <p:spPr>
          <a:xfrm>
            <a:off x="-74440" y="4507707"/>
            <a:ext cx="211582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C00000"/>
                </a:solidFill>
                <a:latin typeface="Calibri"/>
                <a:ea typeface="Calibri"/>
                <a:cs typeface="Calibri"/>
                <a:sym typeface="Calibri"/>
              </a:rPr>
              <a:t>Expansion of IHNV into rainbow trout farms (1960s)</a:t>
            </a:r>
            <a:endParaRPr/>
          </a:p>
        </p:txBody>
      </p:sp>
      <p:sp>
        <p:nvSpPr>
          <p:cNvPr id="176" name="Google Shape;176;p7"/>
          <p:cNvSpPr txBox="1"/>
          <p:nvPr/>
        </p:nvSpPr>
        <p:spPr>
          <a:xfrm>
            <a:off x="10291" y="3762273"/>
            <a:ext cx="197712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dk1"/>
                </a:solidFill>
                <a:latin typeface="Calibri"/>
                <a:ea typeface="Calibri"/>
                <a:cs typeface="Calibri"/>
                <a:sym typeface="Calibri"/>
              </a:rPr>
              <a:t>First emergence of IHNV in aquaculture (1950s)</a:t>
            </a:r>
            <a:endParaRPr/>
          </a:p>
        </p:txBody>
      </p:sp>
      <p:cxnSp>
        <p:nvCxnSpPr>
          <p:cNvPr id="177" name="Google Shape;177;p7"/>
          <p:cNvCxnSpPr/>
          <p:nvPr/>
        </p:nvCxnSpPr>
        <p:spPr>
          <a:xfrm rot="10800000" flipH="1">
            <a:off x="1852176" y="3693305"/>
            <a:ext cx="467326" cy="420062"/>
          </a:xfrm>
          <a:prstGeom prst="straightConnector1">
            <a:avLst/>
          </a:prstGeom>
          <a:noFill/>
          <a:ln w="9525" cap="flat" cmpd="sng">
            <a:solidFill>
              <a:schemeClr val="dk1"/>
            </a:solidFill>
            <a:prstDash val="solid"/>
            <a:miter lim="800000"/>
            <a:headEnd type="none" w="sm" len="sm"/>
            <a:tailEnd type="triangle" w="med" len="med"/>
          </a:ln>
        </p:spPr>
      </p:cxnSp>
      <p:cxnSp>
        <p:nvCxnSpPr>
          <p:cNvPr id="178" name="Google Shape;178;p7"/>
          <p:cNvCxnSpPr/>
          <p:nvPr/>
        </p:nvCxnSpPr>
        <p:spPr>
          <a:xfrm rot="10800000" flipH="1">
            <a:off x="2028435" y="4194100"/>
            <a:ext cx="644725" cy="513095"/>
          </a:xfrm>
          <a:prstGeom prst="straightConnector1">
            <a:avLst/>
          </a:prstGeom>
          <a:noFill/>
          <a:ln w="9525" cap="flat" cmpd="sng">
            <a:solidFill>
              <a:srgbClr val="C00000"/>
            </a:solidFill>
            <a:prstDash val="solid"/>
            <a:miter lim="800000"/>
            <a:headEnd type="none" w="sm" len="sm"/>
            <a:tailEnd type="triangle" w="med" len="med"/>
          </a:ln>
        </p:spPr>
      </p:cxnSp>
      <p:sp>
        <p:nvSpPr>
          <p:cNvPr id="179" name="Google Shape;179;p7"/>
          <p:cNvSpPr txBox="1"/>
          <p:nvPr/>
        </p:nvSpPr>
        <p:spPr>
          <a:xfrm>
            <a:off x="3018275" y="5677700"/>
            <a:ext cx="17133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800">
                <a:solidFill>
                  <a:srgbClr val="999999"/>
                </a:solidFill>
                <a:latin typeface="Calibri"/>
                <a:ea typeface="Calibri"/>
                <a:cs typeface="Calibri"/>
                <a:sym typeface="Calibri"/>
              </a:rPr>
              <a:t>Image credit: Wikipedia Commons</a:t>
            </a:r>
            <a:endParaRPr sz="800">
              <a:solidFill>
                <a:srgbClr val="999999"/>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2000</Words>
  <Application>Microsoft Office PowerPoint</Application>
  <PresentationFormat>Widescreen</PresentationFormat>
  <Paragraphs>135</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Office Theme</vt:lpstr>
      <vt:lpstr>Hi, I’m Malina! </vt:lpstr>
      <vt:lpstr>Farm Fresh Fish: what makes a healthy fish?</vt:lpstr>
      <vt:lpstr>Overview:</vt:lpstr>
      <vt:lpstr>What is disease?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 I’m Malina! </dc:title>
  <dc:creator>Malina M. Loeher</dc:creator>
  <cp:lastModifiedBy>Celia Cackowski</cp:lastModifiedBy>
  <cp:revision>1</cp:revision>
  <dcterms:created xsi:type="dcterms:W3CDTF">2020-04-13T19:52:34Z</dcterms:created>
  <dcterms:modified xsi:type="dcterms:W3CDTF">2021-04-20T14:54:14Z</dcterms:modified>
</cp:coreProperties>
</file>