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13"/>
  </p:notesMasterIdLst>
  <p:sldIdLst>
    <p:sldId id="257" r:id="rId2"/>
    <p:sldId id="268"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191" autoAdjust="0"/>
    <p:restoredTop sz="94674"/>
  </p:normalViewPr>
  <p:slideViewPr>
    <p:cSldViewPr snapToGrid="0">
      <p:cViewPr varScale="1">
        <p:scale>
          <a:sx n="108" d="100"/>
          <a:sy n="108" d="100"/>
        </p:scale>
        <p:origin x="196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E42263-8D8A-443B-955D-DA6F0E3848F3}" type="datetimeFigureOut">
              <a:rPr lang="en-US" smtClean="0"/>
              <a:t>4/20/2021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D12CD3-62C3-4573-B53D-DBA5C3EF570D}" type="slidenum">
              <a:rPr lang="en-US" smtClean="0"/>
              <a:t>‹#›</a:t>
            </a:fld>
            <a:endParaRPr lang="en-US"/>
          </a:p>
        </p:txBody>
      </p:sp>
    </p:spTree>
    <p:extLst>
      <p:ext uri="{BB962C8B-B14F-4D97-AF65-F5344CB8AC3E}">
        <p14:creationId xmlns:p14="http://schemas.microsoft.com/office/powerpoint/2010/main" val="1912736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What are microbes? – microscopic organisms not</a:t>
            </a:r>
            <a:r>
              <a:rPr lang="en-US" baseline="0" dirty="0"/>
              <a:t> visible to the naked eye, usually single-celled. Various groups including bacteria, viruses, fungi</a:t>
            </a:r>
          </a:p>
          <a:p>
            <a:r>
              <a:rPr lang="en-US" baseline="0" dirty="0"/>
              <a:t>Microbes  can be both useful and harmful. (you can refer to some of the microorganisms or their roles mentioned in the picture and discuss if its good or bad. Interesting to set up contrasts like – while certain organisms cause disease, we derive antibiotics from others OR while certain microbes are used in baking bread, others lead to bread </a:t>
            </a:r>
            <a:r>
              <a:rPr lang="en-US" baseline="0" dirty="0" err="1"/>
              <a:t>mould</a:t>
            </a:r>
            <a:r>
              <a:rPr lang="en-US" baseline="0" dirty="0"/>
              <a:t>). They help in nutrient cycling in the environment, fermented foods, healthy bacteria in our guts, etc. </a:t>
            </a:r>
          </a:p>
          <a:p>
            <a:r>
              <a:rPr lang="en-US" baseline="0" dirty="0"/>
              <a:t>But they can also cause disease in humans and animals. Such microbes are called pathogens. </a:t>
            </a:r>
          </a:p>
          <a:p>
            <a:r>
              <a:rPr lang="en-US" sz="1200" i="0" kern="1200" baseline="0" dirty="0">
                <a:solidFill>
                  <a:schemeClr val="tx1"/>
                </a:solidFill>
                <a:effectLst/>
                <a:latin typeface="+mn-lt"/>
                <a:ea typeface="+mn-ea"/>
                <a:cs typeface="+mn-cs"/>
              </a:rPr>
              <a:t>Common treatment for pathogens and their diseases includes antibiotics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13815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How</a:t>
            </a:r>
            <a:r>
              <a:rPr lang="en-US" baseline="0" dirty="0"/>
              <a:t> do antibiotics work? – they either inhibit the growth of or kill microorganisms </a:t>
            </a:r>
          </a:p>
          <a:p>
            <a:r>
              <a:rPr lang="en-US" baseline="0" dirty="0"/>
              <a:t>There are several different antibiotics that are available, but we need to choose the right one that will work for our condition. So we need to test if the pathogen is susceptible to a particular antibiotic before giving it to patient.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7861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Kirby-Bauer method of antimicrobial sensitivity, also known as the disk-diffusion method, is a simple, accurate, and reproducible method</a:t>
            </a:r>
            <a:r>
              <a:rPr lang="en-US" sz="1200" i="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 In this method, Mueller Hinton agar plates are inoculated with a microbial culture and then antimicrobial disks are placed on the agar surface. During incubation, the antimicrobial agent diffuses from the disk on to the plate. This inhibits growth of microbes and forms a clear zone around the disk known as the zone of inhibition. Beyond the zone of inhibition, the therapeutic agent is very diluted and no longer affects bacterial growth. The effectiveness of an antimicrobial agent in sensitivity testing is dependent on the size of its zone of inhibition. Based on how the diameter of the zone of inhibition compares to a standard zone size, the pathogen may be rated as susceptible (S), intermediate (I), or resistant (R) to an antibiotic.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512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Give students time to read the instructions </a:t>
            </a:r>
          </a:p>
          <a:p>
            <a:endParaRPr lang="en-US" dirty="0"/>
          </a:p>
          <a:p>
            <a:r>
              <a:rPr lang="en-US" dirty="0"/>
              <a:t>The first figure shows an eel with the red sore disease</a:t>
            </a:r>
          </a:p>
          <a:p>
            <a:r>
              <a:rPr lang="en-US" dirty="0"/>
              <a:t>The second</a:t>
            </a:r>
            <a:r>
              <a:rPr lang="en-US" baseline="0" dirty="0"/>
              <a:t> figure shows isolation of bacteria from an eel on a blood agar plate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9564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Emphasize that students need to measure diameter</a:t>
            </a:r>
            <a:r>
              <a:rPr lang="en-US" baseline="0" dirty="0"/>
              <a:t> in millimeter and they should pay attention to name of antibiotic on the disk in their image. </a:t>
            </a:r>
          </a:p>
          <a:p>
            <a:endParaRPr lang="en-US" baseline="0" dirty="0"/>
          </a:p>
          <a:p>
            <a:r>
              <a:rPr lang="en-US" baseline="0" dirty="0"/>
              <a:t>Discuss how to measure zone </a:t>
            </a:r>
            <a:r>
              <a:rPr lang="en-US" baseline="0"/>
              <a:t>when overlapping zones present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7458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Reiterate that each group means</a:t>
            </a:r>
            <a:r>
              <a:rPr lang="en-US" baseline="0" dirty="0"/>
              <a:t> a replication of the experiment, since all groups have the same four pathogens and they are all tested for the same antibiotic </a:t>
            </a:r>
          </a:p>
          <a:p>
            <a:r>
              <a:rPr lang="en-US" baseline="0" dirty="0"/>
              <a:t>So now we need to combine data from all the repetitions so we can get overall results </a:t>
            </a:r>
          </a:p>
          <a:p>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Calculate </a:t>
            </a:r>
            <a:r>
              <a:rPr lang="en-US" sz="1200" dirty="0">
                <a:solidFill>
                  <a:schemeClr val="bg1"/>
                </a:solidFill>
              </a:rPr>
              <a:t>percentage of samples of each pathogen that are susceptible, intermediate, and resistant to all the four different antibiotics. Its best</a:t>
            </a:r>
            <a:r>
              <a:rPr lang="en-US" sz="1200" baseline="0" dirty="0">
                <a:solidFill>
                  <a:schemeClr val="bg1"/>
                </a:solidFill>
              </a:rPr>
              <a:t> to work with one pathogen at a time and fill the table. </a:t>
            </a:r>
            <a:r>
              <a:rPr lang="en-US" sz="1200" dirty="0">
                <a:solidFill>
                  <a:schemeClr val="bg1"/>
                </a:solidFill>
              </a:rPr>
              <a:t>  </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09477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Each student should plot a graph for the pathogen they chose to work with. This way,</a:t>
            </a:r>
            <a:r>
              <a:rPr lang="en-US" baseline="0" dirty="0"/>
              <a:t> everyone in the group is making a different graph and then they all look at the 4 graphs together and answer questions </a:t>
            </a:r>
          </a:p>
          <a:p>
            <a:endParaRPr lang="en-US" baseline="0" dirty="0"/>
          </a:p>
          <a:p>
            <a:r>
              <a:rPr lang="en-US" baseline="0" dirty="0"/>
              <a:t>Graphs can be plotted in excel or easily on the graph print out in worksheet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8978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ZOI =</a:t>
            </a:r>
            <a:r>
              <a:rPr lang="en-US" baseline="0" dirty="0"/>
              <a:t> zone of inhibition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83BC17-B30F-4695-93BB-500EA33DCB0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7686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6E975427-5EA5-49A7-8372-A422ACF48D6F}" type="datetimeFigureOut">
              <a:rPr lang="zh-CN" altLang="en-US" smtClean="0"/>
              <a:pPr>
                <a:defRPr/>
              </a:pPr>
              <a:t>2021/4/20</a:t>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74E8E824-2A4A-4EDD-9DE2-FC1312D05E93}" type="slidenum">
              <a:rPr lang="zh-CN" altLang="en-US" smtClean="0"/>
              <a:pPr>
                <a:defRPr/>
              </a:pPr>
              <a:t>‹#›</a:t>
            </a:fld>
            <a:endParaRPr lang="zh-CN" altLang="en-US"/>
          </a:p>
        </p:txBody>
      </p:sp>
    </p:spTree>
    <p:extLst>
      <p:ext uri="{BB962C8B-B14F-4D97-AF65-F5344CB8AC3E}">
        <p14:creationId xmlns:p14="http://schemas.microsoft.com/office/powerpoint/2010/main" val="1658238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pPr>
              <a:defRPr/>
            </a:pPr>
            <a:fld id="{BE11523E-24D5-4895-B4AA-BF1C3456E620}" type="datetimeFigureOut">
              <a:rPr lang="zh-CN" altLang="en-US" smtClean="0"/>
              <a:pPr>
                <a:defRPr/>
              </a:pPr>
              <a:t>2021/4/20</a:t>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2C460644-22AA-4260-B304-7F636990F73C}" type="slidenum">
              <a:rPr lang="zh-CN" altLang="en-US" smtClean="0"/>
              <a:pPr>
                <a:defRPr/>
              </a:pPr>
              <a:t>‹#›</a:t>
            </a:fld>
            <a:endParaRPr lang="zh-CN" altLang="en-US"/>
          </a:p>
        </p:txBody>
      </p:sp>
    </p:spTree>
    <p:extLst>
      <p:ext uri="{BB962C8B-B14F-4D97-AF65-F5344CB8AC3E}">
        <p14:creationId xmlns:p14="http://schemas.microsoft.com/office/powerpoint/2010/main" val="4085350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020FDFF4-A289-4F17-BF70-F6691851D563}" type="datetimeFigureOut">
              <a:rPr lang="zh-CN" altLang="en-US" smtClean="0"/>
              <a:pPr>
                <a:defRPr/>
              </a:pPr>
              <a:t>2021/4/20</a:t>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C2D76C8E-1CF6-4CFB-A1C5-22DD705ECC55}" type="slidenum">
              <a:rPr lang="zh-CN" altLang="en-US" smtClean="0"/>
              <a:pPr>
                <a:defRPr/>
              </a:pPr>
              <a:t>‹#›</a:t>
            </a:fld>
            <a:endParaRPr lang="zh-CN" altLang="en-US"/>
          </a:p>
        </p:txBody>
      </p:sp>
    </p:spTree>
    <p:extLst>
      <p:ext uri="{BB962C8B-B14F-4D97-AF65-F5344CB8AC3E}">
        <p14:creationId xmlns:p14="http://schemas.microsoft.com/office/powerpoint/2010/main" val="1116987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87A25909-D086-4788-A35D-5E1FCA606AEA}" type="datetimeFigureOut">
              <a:rPr lang="zh-CN" altLang="en-US" smtClean="0"/>
              <a:pPr>
                <a:defRPr/>
              </a:pPr>
              <a:t>2021/4/20</a:t>
            </a:fld>
            <a:endParaRPr lang="zh-CN" altLang="en-US"/>
          </a:p>
        </p:txBody>
      </p:sp>
      <p:sp>
        <p:nvSpPr>
          <p:cNvPr id="6" name="Footer Placeholder 5"/>
          <p:cNvSpPr>
            <a:spLocks noGrp="1"/>
          </p:cNvSpPr>
          <p:nvPr>
            <p:ph type="ftr" sz="quarter" idx="11"/>
          </p:nvPr>
        </p:nvSpPr>
        <p:spPr/>
        <p:txBody>
          <a:bodyPr/>
          <a:lstStyle/>
          <a:p>
            <a:pPr>
              <a:defRPr/>
            </a:pPr>
            <a:endParaRPr lang="zh-CN" altLang="en-US"/>
          </a:p>
        </p:txBody>
      </p:sp>
      <p:sp>
        <p:nvSpPr>
          <p:cNvPr id="7" name="Slide Number Placeholder 6"/>
          <p:cNvSpPr>
            <a:spLocks noGrp="1"/>
          </p:cNvSpPr>
          <p:nvPr>
            <p:ph type="sldNum" sz="quarter" idx="12"/>
          </p:nvPr>
        </p:nvSpPr>
        <p:spPr/>
        <p:txBody>
          <a:bodyPr/>
          <a:lstStyle/>
          <a:p>
            <a:pPr>
              <a:defRPr/>
            </a:pPr>
            <a:fld id="{478A3CB8-5261-4F97-B2CD-6A9DCB5B8618}" type="slidenum">
              <a:rPr lang="zh-CN" altLang="en-US" smtClean="0"/>
              <a:pPr>
                <a:defRPr/>
              </a:pPr>
              <a:t>‹#›</a:t>
            </a:fld>
            <a:endParaRPr lang="zh-CN" altLang="en-US"/>
          </a:p>
        </p:txBody>
      </p:sp>
    </p:spTree>
    <p:extLst>
      <p:ext uri="{BB962C8B-B14F-4D97-AF65-F5344CB8AC3E}">
        <p14:creationId xmlns:p14="http://schemas.microsoft.com/office/powerpoint/2010/main" val="219466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4E3B52C3-63B8-44CF-BCBC-8414FA1B692E}" type="datetimeFigureOut">
              <a:rPr lang="zh-CN" altLang="en-US" smtClean="0"/>
              <a:pPr>
                <a:defRPr/>
              </a:pPr>
              <a:t>2021/4/20</a:t>
            </a:fld>
            <a:endParaRPr lang="zh-CN" altLang="en-US"/>
          </a:p>
        </p:txBody>
      </p:sp>
      <p:sp>
        <p:nvSpPr>
          <p:cNvPr id="8" name="Footer Placeholder 7"/>
          <p:cNvSpPr>
            <a:spLocks noGrp="1"/>
          </p:cNvSpPr>
          <p:nvPr>
            <p:ph type="ftr" sz="quarter" idx="11"/>
          </p:nvPr>
        </p:nvSpPr>
        <p:spPr/>
        <p:txBody>
          <a:bodyPr/>
          <a:lstStyle/>
          <a:p>
            <a:pPr>
              <a:defRPr/>
            </a:pPr>
            <a:endParaRPr lang="zh-CN" altLang="en-US"/>
          </a:p>
        </p:txBody>
      </p:sp>
      <p:sp>
        <p:nvSpPr>
          <p:cNvPr id="9" name="Slide Number Placeholder 8"/>
          <p:cNvSpPr>
            <a:spLocks noGrp="1"/>
          </p:cNvSpPr>
          <p:nvPr>
            <p:ph type="sldNum" sz="quarter" idx="12"/>
          </p:nvPr>
        </p:nvSpPr>
        <p:spPr/>
        <p:txBody>
          <a:bodyPr/>
          <a:lstStyle/>
          <a:p>
            <a:pPr>
              <a:defRPr/>
            </a:pPr>
            <a:fld id="{5763C748-337C-4803-BE75-D3F6C349AD76}" type="slidenum">
              <a:rPr lang="zh-CN" altLang="en-US" smtClean="0"/>
              <a:pPr>
                <a:defRPr/>
              </a:pPr>
              <a:t>‹#›</a:t>
            </a:fld>
            <a:endParaRPr lang="zh-CN" altLang="en-US"/>
          </a:p>
        </p:txBody>
      </p:sp>
    </p:spTree>
    <p:extLst>
      <p:ext uri="{BB962C8B-B14F-4D97-AF65-F5344CB8AC3E}">
        <p14:creationId xmlns:p14="http://schemas.microsoft.com/office/powerpoint/2010/main" val="22789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pPr>
              <a:defRPr/>
            </a:pPr>
            <a:fld id="{F4B41CF5-BFAA-414A-B4EC-F8AC198E51FB}" type="datetimeFigureOut">
              <a:rPr lang="zh-CN" altLang="en-US" smtClean="0"/>
              <a:pPr>
                <a:defRPr/>
              </a:pPr>
              <a:t>2021/4/20</a:t>
            </a:fld>
            <a:endParaRPr lang="zh-CN" altLang="en-US"/>
          </a:p>
        </p:txBody>
      </p:sp>
      <p:sp>
        <p:nvSpPr>
          <p:cNvPr id="5" name="Footer Placeholder 3"/>
          <p:cNvSpPr>
            <a:spLocks noGrp="1"/>
          </p:cNvSpPr>
          <p:nvPr>
            <p:ph type="ftr" sz="quarter" idx="11"/>
          </p:nvPr>
        </p:nvSpPr>
        <p:spPr/>
        <p:txBody>
          <a:bodyPr/>
          <a:lstStyle/>
          <a:p>
            <a:pPr>
              <a:defRPr/>
            </a:pPr>
            <a:endParaRPr lang="zh-CN" altLang="en-US"/>
          </a:p>
        </p:txBody>
      </p:sp>
      <p:sp>
        <p:nvSpPr>
          <p:cNvPr id="6" name="Slide Number Placeholder 4"/>
          <p:cNvSpPr>
            <a:spLocks noGrp="1"/>
          </p:cNvSpPr>
          <p:nvPr>
            <p:ph type="sldNum" sz="quarter" idx="12"/>
          </p:nvPr>
        </p:nvSpPr>
        <p:spPr/>
        <p:txBody>
          <a:bodyPr/>
          <a:lstStyle/>
          <a:p>
            <a:pPr>
              <a:defRPr/>
            </a:pPr>
            <a:fld id="{577BC7C2-3F85-48E0-B4AC-47FB53382BF1}" type="slidenum">
              <a:rPr lang="zh-CN" altLang="en-US" smtClean="0"/>
              <a:pPr>
                <a:defRPr/>
              </a:pPr>
              <a:t>‹#›</a:t>
            </a:fld>
            <a:endParaRPr lang="zh-CN" altLang="en-US"/>
          </a:p>
        </p:txBody>
      </p:sp>
    </p:spTree>
    <p:extLst>
      <p:ext uri="{BB962C8B-B14F-4D97-AF65-F5344CB8AC3E}">
        <p14:creationId xmlns:p14="http://schemas.microsoft.com/office/powerpoint/2010/main" val="3211074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fld id="{2037D972-E600-4FFA-BEFE-B7A6669EB487}" type="datetimeFigureOut">
              <a:rPr lang="zh-CN" altLang="en-US" smtClean="0"/>
              <a:pPr>
                <a:defRPr/>
              </a:pPr>
              <a:t>2021/4/20</a:t>
            </a:fld>
            <a:endParaRPr lang="zh-CN" altLang="en-US"/>
          </a:p>
        </p:txBody>
      </p:sp>
      <p:sp>
        <p:nvSpPr>
          <p:cNvPr id="5" name="Footer Placeholder 2"/>
          <p:cNvSpPr>
            <a:spLocks noGrp="1"/>
          </p:cNvSpPr>
          <p:nvPr>
            <p:ph type="ftr" sz="quarter" idx="11"/>
          </p:nvPr>
        </p:nvSpPr>
        <p:spPr/>
        <p:txBody>
          <a:bodyPr/>
          <a:lstStyle/>
          <a:p>
            <a:pPr>
              <a:defRPr/>
            </a:pPr>
            <a:endParaRPr lang="zh-CN" altLang="en-US"/>
          </a:p>
        </p:txBody>
      </p:sp>
      <p:sp>
        <p:nvSpPr>
          <p:cNvPr id="6" name="Slide Number Placeholder 3"/>
          <p:cNvSpPr>
            <a:spLocks noGrp="1"/>
          </p:cNvSpPr>
          <p:nvPr>
            <p:ph type="sldNum" sz="quarter" idx="12"/>
          </p:nvPr>
        </p:nvSpPr>
        <p:spPr/>
        <p:txBody>
          <a:bodyPr/>
          <a:lstStyle/>
          <a:p>
            <a:pPr>
              <a:defRPr/>
            </a:pPr>
            <a:fld id="{BEEEFBC1-69D5-49D3-8ECF-29D3FCD68333}" type="slidenum">
              <a:rPr lang="zh-CN" altLang="en-US" smtClean="0"/>
              <a:pPr>
                <a:defRPr/>
              </a:pPr>
              <a:t>‹#›</a:t>
            </a:fld>
            <a:endParaRPr lang="zh-CN" altLang="en-US"/>
          </a:p>
        </p:txBody>
      </p:sp>
    </p:spTree>
    <p:extLst>
      <p:ext uri="{BB962C8B-B14F-4D97-AF65-F5344CB8AC3E}">
        <p14:creationId xmlns:p14="http://schemas.microsoft.com/office/powerpoint/2010/main" val="1581067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pPr>
              <a:defRPr/>
            </a:pPr>
            <a:fld id="{2FA196A7-5F08-46A6-843D-4807AB5AA559}" type="datetimeFigureOut">
              <a:rPr lang="zh-CN" altLang="en-US" smtClean="0"/>
              <a:pPr>
                <a:defRPr/>
              </a:pPr>
              <a:t>2021/4/20</a:t>
            </a:fld>
            <a:endParaRPr lang="zh-CN" altLang="en-US"/>
          </a:p>
        </p:txBody>
      </p:sp>
      <p:sp>
        <p:nvSpPr>
          <p:cNvPr id="5" name="Footer Placeholder 5"/>
          <p:cNvSpPr>
            <a:spLocks noGrp="1"/>
          </p:cNvSpPr>
          <p:nvPr>
            <p:ph type="ftr" sz="quarter" idx="11"/>
          </p:nvPr>
        </p:nvSpPr>
        <p:spPr/>
        <p:txBody>
          <a:bodyPr/>
          <a:lstStyle/>
          <a:p>
            <a:pPr>
              <a:defRPr/>
            </a:pPr>
            <a:endParaRPr lang="zh-CN" altLang="en-US"/>
          </a:p>
        </p:txBody>
      </p:sp>
      <p:sp>
        <p:nvSpPr>
          <p:cNvPr id="6" name="Slide Number Placeholder 6"/>
          <p:cNvSpPr>
            <a:spLocks noGrp="1"/>
          </p:cNvSpPr>
          <p:nvPr>
            <p:ph type="sldNum" sz="quarter" idx="12"/>
          </p:nvPr>
        </p:nvSpPr>
        <p:spPr/>
        <p:txBody>
          <a:bodyPr/>
          <a:lstStyle/>
          <a:p>
            <a:pPr>
              <a:defRPr/>
            </a:pPr>
            <a:fld id="{35ABDFB8-AA7B-4990-AEE1-12CBC745CB81}" type="slidenum">
              <a:rPr lang="zh-CN" altLang="en-US" smtClean="0"/>
              <a:pPr>
                <a:defRPr/>
              </a:pPr>
              <a:t>‹#›</a:t>
            </a:fld>
            <a:endParaRPr lang="zh-CN" altLang="en-US"/>
          </a:p>
        </p:txBody>
      </p:sp>
    </p:spTree>
    <p:extLst>
      <p:ext uri="{BB962C8B-B14F-4D97-AF65-F5344CB8AC3E}">
        <p14:creationId xmlns:p14="http://schemas.microsoft.com/office/powerpoint/2010/main" val="1414628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DE0B06D8-180E-4F81-B8A9-7DF758C2B51B}" type="datetimeFigureOut">
              <a:rPr lang="zh-CN" altLang="en-US" smtClean="0"/>
              <a:pPr>
                <a:defRPr/>
              </a:pPr>
              <a:t>2021/4/20</a:t>
            </a:fld>
            <a:endParaRPr lang="zh-CN" altLang="en-US"/>
          </a:p>
        </p:txBody>
      </p:sp>
      <p:sp>
        <p:nvSpPr>
          <p:cNvPr id="6" name="Footer Placeholder 5"/>
          <p:cNvSpPr>
            <a:spLocks noGrp="1"/>
          </p:cNvSpPr>
          <p:nvPr>
            <p:ph type="ftr" sz="quarter" idx="11"/>
          </p:nvPr>
        </p:nvSpPr>
        <p:spPr/>
        <p:txBody>
          <a:bodyPr/>
          <a:lstStyle/>
          <a:p>
            <a:pPr>
              <a:defRPr/>
            </a:pPr>
            <a:endParaRPr lang="zh-CN" altLang="en-US"/>
          </a:p>
        </p:txBody>
      </p:sp>
      <p:sp>
        <p:nvSpPr>
          <p:cNvPr id="7" name="Slide Number Placeholder 6"/>
          <p:cNvSpPr>
            <a:spLocks noGrp="1"/>
          </p:cNvSpPr>
          <p:nvPr>
            <p:ph type="sldNum" sz="quarter" idx="12"/>
          </p:nvPr>
        </p:nvSpPr>
        <p:spPr/>
        <p:txBody>
          <a:bodyPr/>
          <a:lstStyle/>
          <a:p>
            <a:pPr>
              <a:defRPr/>
            </a:pPr>
            <a:fld id="{497DE86E-2647-4B8D-A1AD-F7BA699A0601}" type="slidenum">
              <a:rPr lang="zh-CN" altLang="en-US" smtClean="0"/>
              <a:pPr>
                <a:defRPr/>
              </a:pPr>
              <a:t>‹#›</a:t>
            </a:fld>
            <a:endParaRPr lang="zh-CN" altLang="en-US"/>
          </a:p>
        </p:txBody>
      </p:sp>
    </p:spTree>
    <p:extLst>
      <p:ext uri="{BB962C8B-B14F-4D97-AF65-F5344CB8AC3E}">
        <p14:creationId xmlns:p14="http://schemas.microsoft.com/office/powerpoint/2010/main" val="2548770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6" name="Footer Placeholder 5"/>
          <p:cNvSpPr>
            <a:spLocks noGrp="1"/>
          </p:cNvSpPr>
          <p:nvPr>
            <p:ph type="ftr" sz="quarter" idx="11"/>
          </p:nvPr>
        </p:nvSpPr>
        <p:spPr/>
        <p:txBody>
          <a:bodyPr/>
          <a:lstStyle/>
          <a:p>
            <a:pPr fontAlgn="base">
              <a:spcBef>
                <a:spcPct val="0"/>
              </a:spcBef>
              <a:spcAft>
                <a:spcPct val="0"/>
              </a:spcAft>
              <a:defRPr/>
            </a:pPr>
            <a:endParaRPr lang="zh-CN" altLang="en-US"/>
          </a:p>
        </p:txBody>
      </p:sp>
      <p:sp>
        <p:nvSpPr>
          <p:cNvPr id="7" name="Slide Number Placeholder 6"/>
          <p:cNvSpPr>
            <a:spLocks noGrp="1"/>
          </p:cNvSpPr>
          <p:nvPr>
            <p:ph type="sldNum" sz="quarter" idx="12"/>
          </p:nvPr>
        </p:nvSpPr>
        <p:spPr/>
        <p:txBody>
          <a:body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Tree>
    <p:extLst>
      <p:ext uri="{BB962C8B-B14F-4D97-AF65-F5344CB8AC3E}">
        <p14:creationId xmlns:p14="http://schemas.microsoft.com/office/powerpoint/2010/main" val="1879325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zh-CN" altLang="en-US"/>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Tree>
    <p:extLst>
      <p:ext uri="{BB962C8B-B14F-4D97-AF65-F5344CB8AC3E}">
        <p14:creationId xmlns:p14="http://schemas.microsoft.com/office/powerpoint/2010/main" val="300111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zh-CN" altLang="en-US"/>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41110745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5" name="Footer Placeholder 4"/>
          <p:cNvSpPr>
            <a:spLocks noGrp="1"/>
          </p:cNvSpPr>
          <p:nvPr>
            <p:ph type="ftr" sz="quarter" idx="11"/>
          </p:nvPr>
        </p:nvSpPr>
        <p:spPr/>
        <p:txBody>
          <a:bodyPr/>
          <a:lstStyle/>
          <a:p>
            <a:pPr fontAlgn="base">
              <a:spcBef>
                <a:spcPct val="0"/>
              </a:spcBef>
              <a:spcAft>
                <a:spcPct val="0"/>
              </a:spcAft>
              <a:defRPr/>
            </a:pPr>
            <a:endParaRPr lang="zh-CN" altLang="en-US"/>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Tree>
    <p:extLst>
      <p:ext uri="{BB962C8B-B14F-4D97-AF65-F5344CB8AC3E}">
        <p14:creationId xmlns:p14="http://schemas.microsoft.com/office/powerpoint/2010/main" val="3230161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4" name="Footer Placeholder 4"/>
          <p:cNvSpPr>
            <a:spLocks noGrp="1"/>
          </p:cNvSpPr>
          <p:nvPr>
            <p:ph type="ftr" sz="quarter" idx="11"/>
          </p:nvPr>
        </p:nvSpPr>
        <p:spPr/>
        <p:txBody>
          <a:bodyPr/>
          <a:lstStyle/>
          <a:p>
            <a:pPr fontAlgn="base">
              <a:spcBef>
                <a:spcPct val="0"/>
              </a:spcBef>
              <a:spcAft>
                <a:spcPct val="0"/>
              </a:spcAft>
              <a:defRPr/>
            </a:pPr>
            <a:endParaRPr lang="zh-CN" altLang="en-US"/>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Tree>
    <p:extLst>
      <p:ext uri="{BB962C8B-B14F-4D97-AF65-F5344CB8AC3E}">
        <p14:creationId xmlns:p14="http://schemas.microsoft.com/office/powerpoint/2010/main" val="3672983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4" name="Footer Placeholder 4"/>
          <p:cNvSpPr>
            <a:spLocks noGrp="1"/>
          </p:cNvSpPr>
          <p:nvPr>
            <p:ph type="ftr" sz="quarter" idx="11"/>
          </p:nvPr>
        </p:nvSpPr>
        <p:spPr/>
        <p:txBody>
          <a:bodyPr/>
          <a:lstStyle/>
          <a:p>
            <a:pPr fontAlgn="base">
              <a:spcBef>
                <a:spcPct val="0"/>
              </a:spcBef>
              <a:spcAft>
                <a:spcPct val="0"/>
              </a:spcAft>
              <a:defRPr/>
            </a:pPr>
            <a:endParaRPr lang="zh-CN" altLang="en-US"/>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Tree>
    <p:extLst>
      <p:ext uri="{BB962C8B-B14F-4D97-AF65-F5344CB8AC3E}">
        <p14:creationId xmlns:p14="http://schemas.microsoft.com/office/powerpoint/2010/main" val="12334174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11D545A4-5847-4604-84A4-A6D97CB35468}" type="datetimeFigureOut">
              <a:rPr lang="zh-CN" altLang="en-US" smtClean="0"/>
              <a:pPr>
                <a:defRPr/>
              </a:pPr>
              <a:t>2021/4/20</a:t>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9CBD8873-9F34-4F5F-A351-9C81C0AC98FC}" type="slidenum">
              <a:rPr lang="zh-CN" altLang="en-US" smtClean="0"/>
              <a:pPr>
                <a:defRPr/>
              </a:pPr>
              <a:t>‹#›</a:t>
            </a:fld>
            <a:endParaRPr lang="zh-CN" altLang="en-US"/>
          </a:p>
        </p:txBody>
      </p:sp>
    </p:spTree>
    <p:extLst>
      <p:ext uri="{BB962C8B-B14F-4D97-AF65-F5344CB8AC3E}">
        <p14:creationId xmlns:p14="http://schemas.microsoft.com/office/powerpoint/2010/main" val="29211964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D6DD62A-AF26-4C94-9629-8F3E9DB5E2E7}" type="datetimeFigureOut">
              <a:rPr lang="zh-CN" altLang="en-US" smtClean="0"/>
              <a:pPr>
                <a:defRPr/>
              </a:pPr>
              <a:t>2021/4/20</a:t>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42E66276-EA81-426D-8592-5E1D5C4F3585}" type="slidenum">
              <a:rPr lang="zh-CN" altLang="en-US" smtClean="0"/>
              <a:pPr>
                <a:defRPr/>
              </a:pPr>
              <a:t>‹#›</a:t>
            </a:fld>
            <a:endParaRPr lang="zh-CN" altLang="en-US"/>
          </a:p>
        </p:txBody>
      </p:sp>
    </p:spTree>
    <p:extLst>
      <p:ext uri="{BB962C8B-B14F-4D97-AF65-F5344CB8AC3E}">
        <p14:creationId xmlns:p14="http://schemas.microsoft.com/office/powerpoint/2010/main" val="2121893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fontAlgn="base">
              <a:spcBef>
                <a:spcPct val="0"/>
              </a:spcBef>
              <a:spcAft>
                <a:spcPct val="0"/>
              </a:spcAft>
              <a:defRPr/>
            </a:pPr>
            <a:fld id="{C54A7830-3F23-4358-9BEC-DD5FE1981FC7}" type="datetimeFigureOut">
              <a:rPr lang="zh-CN" altLang="en-US" smtClean="0"/>
              <a:pPr fontAlgn="base">
                <a:spcBef>
                  <a:spcPct val="0"/>
                </a:spcBef>
                <a:spcAft>
                  <a:spcPct val="0"/>
                </a:spcAft>
                <a:defRPr/>
              </a:pPr>
              <a:t>2021/4/20</a:t>
            </a:fld>
            <a:endParaRPr lang="zh-CN" alt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fontAlgn="base">
              <a:spcBef>
                <a:spcPct val="0"/>
              </a:spcBef>
              <a:spcAft>
                <a:spcPct val="0"/>
              </a:spcAft>
              <a:defRPr/>
            </a:pPr>
            <a:endParaRPr lang="zh-CN" altLang="en-US"/>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pPr fontAlgn="base">
              <a:spcBef>
                <a:spcPct val="0"/>
              </a:spcBef>
              <a:spcAft>
                <a:spcPct val="0"/>
              </a:spcAft>
              <a:defRPr/>
            </a:pPr>
            <a:fld id="{5CE32B98-5783-44B9-A110-AABE83177321}" type="slidenum">
              <a:rPr lang="zh-CN" altLang="en-US" smtClean="0"/>
              <a:pPr fontAlgn="base">
                <a:spcBef>
                  <a:spcPct val="0"/>
                </a:spcBef>
                <a:spcAft>
                  <a:spcPct val="0"/>
                </a:spcAft>
                <a:defRPr/>
              </a:pPr>
              <a:t>‹#›</a:t>
            </a:fld>
            <a:endParaRPr lang="zh-CN" altLang="en-US"/>
          </a:p>
        </p:txBody>
      </p:sp>
    </p:spTree>
    <p:extLst>
      <p:ext uri="{BB962C8B-B14F-4D97-AF65-F5344CB8AC3E}">
        <p14:creationId xmlns:p14="http://schemas.microsoft.com/office/powerpoint/2010/main" val="2710554638"/>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tif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hyperlink" Target="https://www.vims.edu/about/directory/students/kohli_a.php" TargetMode="Externa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tiff"/></Relationships>
</file>

<file path=ppt/slides/_rels/slide3.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tiff"/></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tiff"/><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602979" y="2057403"/>
            <a:ext cx="4608513" cy="2547937"/>
          </a:xfrm>
          <a:prstGeom prst="rect">
            <a:avLst/>
          </a:prstGeom>
        </p:spPr>
        <p:txBody>
          <a:bodyPr/>
          <a:lstStyle/>
          <a:p>
            <a:pPr algn="ctr" eaLnBrk="0" fontAlgn="base" hangingPunct="0">
              <a:spcBef>
                <a:spcPct val="0"/>
              </a:spcBef>
              <a:spcAft>
                <a:spcPct val="0"/>
              </a:spcAft>
              <a:defRPr/>
            </a:pPr>
            <a:r>
              <a:rPr lang="en-US" sz="4500" b="1" kern="0" dirty="0">
                <a:solidFill>
                  <a:prstClr val="white">
                    <a:lumMod val="95000"/>
                  </a:prstClr>
                </a:solidFill>
                <a:latin typeface="Calibri"/>
                <a:ea typeface="宋体"/>
              </a:rPr>
              <a:t>Antimicrobial Sensitivity </a:t>
            </a:r>
            <a:br>
              <a:rPr lang="en-US" sz="4500" b="1" kern="0" dirty="0">
                <a:solidFill>
                  <a:prstClr val="white">
                    <a:lumMod val="95000"/>
                  </a:prstClr>
                </a:solidFill>
                <a:latin typeface="Calibri"/>
                <a:ea typeface="宋体"/>
              </a:rPr>
            </a:br>
            <a:r>
              <a:rPr lang="en-US" sz="4500" b="1" kern="0" dirty="0">
                <a:solidFill>
                  <a:prstClr val="white">
                    <a:lumMod val="95000"/>
                  </a:prstClr>
                </a:solidFill>
                <a:latin typeface="Calibri"/>
                <a:ea typeface="宋体"/>
              </a:rPr>
              <a:t>Testing</a:t>
            </a:r>
          </a:p>
        </p:txBody>
      </p:sp>
      <p:grpSp>
        <p:nvGrpSpPr>
          <p:cNvPr id="85" name="Group 84">
            <a:extLst>
              <a:ext uri="{FF2B5EF4-FFF2-40B4-BE49-F238E27FC236}">
                <a16:creationId xmlns:a16="http://schemas.microsoft.com/office/drawing/2014/main" id="{1ADC1908-39E6-9446-BC76-A31B32A3F030}"/>
              </a:ext>
            </a:extLst>
          </p:cNvPr>
          <p:cNvGrpSpPr/>
          <p:nvPr/>
        </p:nvGrpSpPr>
        <p:grpSpPr>
          <a:xfrm>
            <a:off x="3365545" y="195984"/>
            <a:ext cx="5778455" cy="6828072"/>
            <a:chOff x="141505" y="115027"/>
            <a:chExt cx="5778455" cy="6828072"/>
          </a:xfrm>
        </p:grpSpPr>
        <p:sp>
          <p:nvSpPr>
            <p:cNvPr id="86" name="Rectangle 85">
              <a:extLst>
                <a:ext uri="{FF2B5EF4-FFF2-40B4-BE49-F238E27FC236}">
                  <a16:creationId xmlns:a16="http://schemas.microsoft.com/office/drawing/2014/main" id="{4C2556AF-C158-D445-B0F5-5AE30DBA2A0B}"/>
                </a:ext>
              </a:extLst>
            </p:cNvPr>
            <p:cNvSpPr/>
            <p:nvPr/>
          </p:nvSpPr>
          <p:spPr>
            <a:xfrm>
              <a:off x="141505" y="115027"/>
              <a:ext cx="5701830" cy="6515100"/>
            </a:xfrm>
            <a:prstGeom prst="rect">
              <a:avLst/>
            </a:prstGeom>
            <a:solidFill>
              <a:srgbClr val="E7E6E6">
                <a:lumMod val="75000"/>
              </a:srgb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87" name="Group 86">
              <a:extLst>
                <a:ext uri="{FF2B5EF4-FFF2-40B4-BE49-F238E27FC236}">
                  <a16:creationId xmlns:a16="http://schemas.microsoft.com/office/drawing/2014/main" id="{CA7F25D8-88AD-064B-A110-758A6BAF93CB}"/>
                </a:ext>
              </a:extLst>
            </p:cNvPr>
            <p:cNvGrpSpPr/>
            <p:nvPr/>
          </p:nvGrpSpPr>
          <p:grpSpPr>
            <a:xfrm>
              <a:off x="683745" y="227873"/>
              <a:ext cx="2794803" cy="948732"/>
              <a:chOff x="2699760" y="487363"/>
              <a:chExt cx="2794803" cy="948732"/>
            </a:xfrm>
          </p:grpSpPr>
          <p:sp>
            <p:nvSpPr>
              <p:cNvPr id="110" name="Oval Callout 7">
                <a:extLst>
                  <a:ext uri="{FF2B5EF4-FFF2-40B4-BE49-F238E27FC236}">
                    <a16:creationId xmlns:a16="http://schemas.microsoft.com/office/drawing/2014/main" id="{A7C829B0-58B1-FF45-BC5A-C7E9B3BD2EF6}"/>
                  </a:ext>
                </a:extLst>
              </p:cNvPr>
              <p:cNvSpPr/>
              <p:nvPr/>
            </p:nvSpPr>
            <p:spPr>
              <a:xfrm>
                <a:off x="2699760" y="487363"/>
                <a:ext cx="2708573" cy="948732"/>
              </a:xfrm>
              <a:custGeom>
                <a:avLst/>
                <a:gdLst>
                  <a:gd name="connsiteX0" fmla="*/ 725494 w 2487380"/>
                  <a:gd name="connsiteY0" fmla="*/ 1038746 h 923330"/>
                  <a:gd name="connsiteX1" fmla="*/ 632502 w 2487380"/>
                  <a:gd name="connsiteY1" fmla="*/ 863737 h 923330"/>
                  <a:gd name="connsiteX2" fmla="*/ 841144 w 2487380"/>
                  <a:gd name="connsiteY2" fmla="*/ 24852 h 923330"/>
                  <a:gd name="connsiteX3" fmla="*/ 1590277 w 2487380"/>
                  <a:gd name="connsiteY3" fmla="*/ 18289 h 923330"/>
                  <a:gd name="connsiteX4" fmla="*/ 1941802 w 2487380"/>
                  <a:gd name="connsiteY4" fmla="*/ 843738 h 923330"/>
                  <a:gd name="connsiteX5" fmla="*/ 1082762 w 2487380"/>
                  <a:gd name="connsiteY5" fmla="*/ 919449 h 923330"/>
                  <a:gd name="connsiteX6" fmla="*/ 725494 w 2487380"/>
                  <a:gd name="connsiteY6" fmla="*/ 1038746 h 923330"/>
                  <a:gd name="connsiteX0" fmla="*/ 852514 w 2420232"/>
                  <a:gd name="connsiteY0" fmla="*/ 1154836 h 1154836"/>
                  <a:gd name="connsiteX1" fmla="*/ 759522 w 2420232"/>
                  <a:gd name="connsiteY1" fmla="*/ 979827 h 1154836"/>
                  <a:gd name="connsiteX2" fmla="*/ 706906 w 2420232"/>
                  <a:gd name="connsiteY2" fmla="*/ 18478 h 1154836"/>
                  <a:gd name="connsiteX3" fmla="*/ 1717297 w 2420232"/>
                  <a:gd name="connsiteY3" fmla="*/ 134379 h 1154836"/>
                  <a:gd name="connsiteX4" fmla="*/ 2068822 w 2420232"/>
                  <a:gd name="connsiteY4" fmla="*/ 959828 h 1154836"/>
                  <a:gd name="connsiteX5" fmla="*/ 1209782 w 2420232"/>
                  <a:gd name="connsiteY5" fmla="*/ 1035539 h 1154836"/>
                  <a:gd name="connsiteX6" fmla="*/ 852514 w 2420232"/>
                  <a:gd name="connsiteY6" fmla="*/ 1154836 h 1154836"/>
                  <a:gd name="connsiteX0" fmla="*/ 600258 w 2463308"/>
                  <a:gd name="connsiteY0" fmla="*/ 1218984 h 1218984"/>
                  <a:gd name="connsiteX1" fmla="*/ 507266 w 2463308"/>
                  <a:gd name="connsiteY1" fmla="*/ 1043975 h 1218984"/>
                  <a:gd name="connsiteX2" fmla="*/ 454650 w 2463308"/>
                  <a:gd name="connsiteY2" fmla="*/ 82626 h 1218984"/>
                  <a:gd name="connsiteX3" fmla="*/ 2273306 w 2463308"/>
                  <a:gd name="connsiteY3" fmla="*/ 157705 h 1218984"/>
                  <a:gd name="connsiteX4" fmla="*/ 1816566 w 2463308"/>
                  <a:gd name="connsiteY4" fmla="*/ 1023976 h 1218984"/>
                  <a:gd name="connsiteX5" fmla="*/ 957526 w 2463308"/>
                  <a:gd name="connsiteY5" fmla="*/ 1099687 h 1218984"/>
                  <a:gd name="connsiteX6" fmla="*/ 600258 w 2463308"/>
                  <a:gd name="connsiteY6" fmla="*/ 1218984 h 1218984"/>
                  <a:gd name="connsiteX0" fmla="*/ 661602 w 2535454"/>
                  <a:gd name="connsiteY0" fmla="*/ 1230780 h 1230780"/>
                  <a:gd name="connsiteX1" fmla="*/ 568610 w 2535454"/>
                  <a:gd name="connsiteY1" fmla="*/ 1055771 h 1230780"/>
                  <a:gd name="connsiteX2" fmla="*/ 360872 w 2535454"/>
                  <a:gd name="connsiteY2" fmla="*/ 78093 h 1230780"/>
                  <a:gd name="connsiteX3" fmla="*/ 2334650 w 2535454"/>
                  <a:gd name="connsiteY3" fmla="*/ 169501 h 1230780"/>
                  <a:gd name="connsiteX4" fmla="*/ 1877910 w 2535454"/>
                  <a:gd name="connsiteY4" fmla="*/ 1035772 h 1230780"/>
                  <a:gd name="connsiteX5" fmla="*/ 1018870 w 2535454"/>
                  <a:gd name="connsiteY5" fmla="*/ 1111483 h 1230780"/>
                  <a:gd name="connsiteX6" fmla="*/ 661602 w 2535454"/>
                  <a:gd name="connsiteY6" fmla="*/ 1230780 h 1230780"/>
                  <a:gd name="connsiteX0" fmla="*/ 771729 w 2661025"/>
                  <a:gd name="connsiteY0" fmla="*/ 1196716 h 1196716"/>
                  <a:gd name="connsiteX1" fmla="*/ 678737 w 2661025"/>
                  <a:gd name="connsiteY1" fmla="*/ 1021707 h 1196716"/>
                  <a:gd name="connsiteX2" fmla="*/ 250563 w 2661025"/>
                  <a:gd name="connsiteY2" fmla="*/ 93014 h 1196716"/>
                  <a:gd name="connsiteX3" fmla="*/ 2444777 w 2661025"/>
                  <a:gd name="connsiteY3" fmla="*/ 135437 h 1196716"/>
                  <a:gd name="connsiteX4" fmla="*/ 1988037 w 2661025"/>
                  <a:gd name="connsiteY4" fmla="*/ 1001708 h 1196716"/>
                  <a:gd name="connsiteX5" fmla="*/ 1128997 w 2661025"/>
                  <a:gd name="connsiteY5" fmla="*/ 1077419 h 1196716"/>
                  <a:gd name="connsiteX6" fmla="*/ 771729 w 2661025"/>
                  <a:gd name="connsiteY6" fmla="*/ 1196716 h 1196716"/>
                  <a:gd name="connsiteX0" fmla="*/ 865242 w 2754538"/>
                  <a:gd name="connsiteY0" fmla="*/ 1198990 h 1198990"/>
                  <a:gd name="connsiteX1" fmla="*/ 600800 w 2754538"/>
                  <a:gd name="connsiteY1" fmla="*/ 1056638 h 1198990"/>
                  <a:gd name="connsiteX2" fmla="*/ 344076 w 2754538"/>
                  <a:gd name="connsiteY2" fmla="*/ 95288 h 1198990"/>
                  <a:gd name="connsiteX3" fmla="*/ 2538290 w 2754538"/>
                  <a:gd name="connsiteY3" fmla="*/ 137711 h 1198990"/>
                  <a:gd name="connsiteX4" fmla="*/ 2081550 w 2754538"/>
                  <a:gd name="connsiteY4" fmla="*/ 1003982 h 1198990"/>
                  <a:gd name="connsiteX5" fmla="*/ 1222510 w 2754538"/>
                  <a:gd name="connsiteY5" fmla="*/ 1079693 h 1198990"/>
                  <a:gd name="connsiteX6" fmla="*/ 865242 w 2754538"/>
                  <a:gd name="connsiteY6" fmla="*/ 1198990 h 1198990"/>
                  <a:gd name="connsiteX0" fmla="*/ 857625 w 2745774"/>
                  <a:gd name="connsiteY0" fmla="*/ 1109586 h 1109586"/>
                  <a:gd name="connsiteX1" fmla="*/ 593183 w 2745774"/>
                  <a:gd name="connsiteY1" fmla="*/ 967234 h 1109586"/>
                  <a:gd name="connsiteX2" fmla="*/ 352787 w 2745774"/>
                  <a:gd name="connsiteY2" fmla="*/ 201827 h 1109586"/>
                  <a:gd name="connsiteX3" fmla="*/ 2530673 w 2745774"/>
                  <a:gd name="connsiteY3" fmla="*/ 48307 h 1109586"/>
                  <a:gd name="connsiteX4" fmla="*/ 2073933 w 2745774"/>
                  <a:gd name="connsiteY4" fmla="*/ 914578 h 1109586"/>
                  <a:gd name="connsiteX5" fmla="*/ 1214893 w 2745774"/>
                  <a:gd name="connsiteY5" fmla="*/ 990289 h 1109586"/>
                  <a:gd name="connsiteX6" fmla="*/ 857625 w 2745774"/>
                  <a:gd name="connsiteY6" fmla="*/ 1109586 h 1109586"/>
                  <a:gd name="connsiteX0" fmla="*/ 850414 w 2668831"/>
                  <a:gd name="connsiteY0" fmla="*/ 1045936 h 1045936"/>
                  <a:gd name="connsiteX1" fmla="*/ 585972 w 2668831"/>
                  <a:gd name="connsiteY1" fmla="*/ 903584 h 1045936"/>
                  <a:gd name="connsiteX2" fmla="*/ 345576 w 2668831"/>
                  <a:gd name="connsiteY2" fmla="*/ 138177 h 1045936"/>
                  <a:gd name="connsiteX3" fmla="*/ 2400998 w 2668831"/>
                  <a:gd name="connsiteY3" fmla="*/ 66299 h 1045936"/>
                  <a:gd name="connsiteX4" fmla="*/ 2066722 w 2668831"/>
                  <a:gd name="connsiteY4" fmla="*/ 850928 h 1045936"/>
                  <a:gd name="connsiteX5" fmla="*/ 1207682 w 2668831"/>
                  <a:gd name="connsiteY5" fmla="*/ 926639 h 1045936"/>
                  <a:gd name="connsiteX6" fmla="*/ 850414 w 2668831"/>
                  <a:gd name="connsiteY6" fmla="*/ 1045936 h 1045936"/>
                  <a:gd name="connsiteX0" fmla="*/ 854250 w 2708573"/>
                  <a:gd name="connsiteY0" fmla="*/ 979154 h 979154"/>
                  <a:gd name="connsiteX1" fmla="*/ 589808 w 2708573"/>
                  <a:gd name="connsiteY1" fmla="*/ 836802 h 979154"/>
                  <a:gd name="connsiteX2" fmla="*/ 349412 w 2708573"/>
                  <a:gd name="connsiteY2" fmla="*/ 71395 h 979154"/>
                  <a:gd name="connsiteX3" fmla="*/ 2470149 w 2708573"/>
                  <a:gd name="connsiteY3" fmla="*/ 113817 h 979154"/>
                  <a:gd name="connsiteX4" fmla="*/ 2070558 w 2708573"/>
                  <a:gd name="connsiteY4" fmla="*/ 784146 h 979154"/>
                  <a:gd name="connsiteX5" fmla="*/ 1211518 w 2708573"/>
                  <a:gd name="connsiteY5" fmla="*/ 859857 h 979154"/>
                  <a:gd name="connsiteX6" fmla="*/ 854250 w 2708573"/>
                  <a:gd name="connsiteY6" fmla="*/ 979154 h 979154"/>
                  <a:gd name="connsiteX0" fmla="*/ 854250 w 2708573"/>
                  <a:gd name="connsiteY0" fmla="*/ 948732 h 948732"/>
                  <a:gd name="connsiteX1" fmla="*/ 589808 w 2708573"/>
                  <a:gd name="connsiteY1" fmla="*/ 806380 h 948732"/>
                  <a:gd name="connsiteX2" fmla="*/ 349412 w 2708573"/>
                  <a:gd name="connsiteY2" fmla="*/ 89959 h 948732"/>
                  <a:gd name="connsiteX3" fmla="*/ 2470149 w 2708573"/>
                  <a:gd name="connsiteY3" fmla="*/ 83395 h 948732"/>
                  <a:gd name="connsiteX4" fmla="*/ 2070558 w 2708573"/>
                  <a:gd name="connsiteY4" fmla="*/ 753724 h 948732"/>
                  <a:gd name="connsiteX5" fmla="*/ 1211518 w 2708573"/>
                  <a:gd name="connsiteY5" fmla="*/ 829435 h 948732"/>
                  <a:gd name="connsiteX6" fmla="*/ 854250 w 2708573"/>
                  <a:gd name="connsiteY6" fmla="*/ 948732 h 948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708573" h="948732">
                    <a:moveTo>
                      <a:pt x="854250" y="948732"/>
                    </a:moveTo>
                    <a:lnTo>
                      <a:pt x="589808" y="806380"/>
                    </a:lnTo>
                    <a:cubicBezTo>
                      <a:pt x="-345205" y="610532"/>
                      <a:pt x="36022" y="210457"/>
                      <a:pt x="349412" y="89959"/>
                    </a:cubicBezTo>
                    <a:cubicBezTo>
                      <a:pt x="662802" y="-30539"/>
                      <a:pt x="2183291" y="-27232"/>
                      <a:pt x="2470149" y="83395"/>
                    </a:cubicBezTo>
                    <a:cubicBezTo>
                      <a:pt x="2757007" y="194023"/>
                      <a:pt x="2942087" y="534296"/>
                      <a:pt x="2070558" y="753724"/>
                    </a:cubicBezTo>
                    <a:cubicBezTo>
                      <a:pt x="1818793" y="817112"/>
                      <a:pt x="1513172" y="844047"/>
                      <a:pt x="1211518" y="829435"/>
                    </a:cubicBezTo>
                    <a:lnTo>
                      <a:pt x="854250" y="948732"/>
                    </a:lnTo>
                    <a:close/>
                  </a:path>
                </a:pathLst>
              </a:custGeom>
              <a:solidFill>
                <a:srgbClr val="E7E6E6">
                  <a:lumMod val="75000"/>
                </a:srgbClr>
              </a:solidFill>
              <a:ln w="12700" cap="flat" cmpd="sng" algn="ctr">
                <a:solidFill>
                  <a:srgbClr val="70AD47">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1" name="TextBox 110">
                <a:extLst>
                  <a:ext uri="{FF2B5EF4-FFF2-40B4-BE49-F238E27FC236}">
                    <a16:creationId xmlns:a16="http://schemas.microsoft.com/office/drawing/2014/main" id="{E621AC48-4C2E-EC44-BBDA-75BC0964B8AF}"/>
                  </a:ext>
                </a:extLst>
              </p:cNvPr>
              <p:cNvSpPr txBox="1"/>
              <p:nvPr/>
            </p:nvSpPr>
            <p:spPr>
              <a:xfrm>
                <a:off x="2828516" y="620484"/>
                <a:ext cx="2666047"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Print" panose="02000800000000000000" pitchFamily="2" charset="0"/>
                  </a:rPr>
                  <a:t>Being antibiotic resistance is the best!</a:t>
                </a:r>
              </a:p>
            </p:txBody>
          </p:sp>
        </p:grpSp>
        <p:grpSp>
          <p:nvGrpSpPr>
            <p:cNvPr id="88" name="Group 87">
              <a:extLst>
                <a:ext uri="{FF2B5EF4-FFF2-40B4-BE49-F238E27FC236}">
                  <a16:creationId xmlns:a16="http://schemas.microsoft.com/office/drawing/2014/main" id="{9AB64F49-6BAC-3F4E-AEF2-5713B57315D3}"/>
                </a:ext>
              </a:extLst>
            </p:cNvPr>
            <p:cNvGrpSpPr/>
            <p:nvPr/>
          </p:nvGrpSpPr>
          <p:grpSpPr>
            <a:xfrm>
              <a:off x="3161486" y="847619"/>
              <a:ext cx="2175454" cy="896906"/>
              <a:chOff x="6459592" y="551825"/>
              <a:chExt cx="1398731" cy="728915"/>
            </a:xfrm>
          </p:grpSpPr>
          <p:sp>
            <p:nvSpPr>
              <p:cNvPr id="108" name="Oval Callout 8">
                <a:extLst>
                  <a:ext uri="{FF2B5EF4-FFF2-40B4-BE49-F238E27FC236}">
                    <a16:creationId xmlns:a16="http://schemas.microsoft.com/office/drawing/2014/main" id="{15A7D919-D011-044F-B5D6-1623CCFFA648}"/>
                  </a:ext>
                </a:extLst>
              </p:cNvPr>
              <p:cNvSpPr/>
              <p:nvPr/>
            </p:nvSpPr>
            <p:spPr>
              <a:xfrm>
                <a:off x="6459592" y="551825"/>
                <a:ext cx="1398731" cy="728915"/>
              </a:xfrm>
              <a:custGeom>
                <a:avLst/>
                <a:gdLst>
                  <a:gd name="connsiteX0" fmla="*/ 450976 w 1546185"/>
                  <a:gd name="connsiteY0" fmla="*/ 727122 h 646331"/>
                  <a:gd name="connsiteX1" fmla="*/ 393171 w 1546185"/>
                  <a:gd name="connsiteY1" fmla="*/ 604616 h 646331"/>
                  <a:gd name="connsiteX2" fmla="*/ 469901 w 1546185"/>
                  <a:gd name="connsiteY2" fmla="*/ 25889 h 646331"/>
                  <a:gd name="connsiteX3" fmla="*/ 993266 w 1546185"/>
                  <a:gd name="connsiteY3" fmla="*/ 13383 h 646331"/>
                  <a:gd name="connsiteX4" fmla="*/ 1271450 w 1546185"/>
                  <a:gd name="connsiteY4" fmla="*/ 570225 h 646331"/>
                  <a:gd name="connsiteX5" fmla="*/ 673058 w 1546185"/>
                  <a:gd name="connsiteY5" fmla="*/ 643615 h 646331"/>
                  <a:gd name="connsiteX6" fmla="*/ 450976 w 1546185"/>
                  <a:gd name="connsiteY6" fmla="*/ 727122 h 646331"/>
                  <a:gd name="connsiteX0" fmla="*/ 425758 w 1419180"/>
                  <a:gd name="connsiteY0" fmla="*/ 733701 h 733701"/>
                  <a:gd name="connsiteX1" fmla="*/ 367953 w 1419180"/>
                  <a:gd name="connsiteY1" fmla="*/ 611195 h 733701"/>
                  <a:gd name="connsiteX2" fmla="*/ 501833 w 1419180"/>
                  <a:gd name="connsiteY2" fmla="*/ 130440 h 733701"/>
                  <a:gd name="connsiteX3" fmla="*/ 968048 w 1419180"/>
                  <a:gd name="connsiteY3" fmla="*/ 19962 h 733701"/>
                  <a:gd name="connsiteX4" fmla="*/ 1246232 w 1419180"/>
                  <a:gd name="connsiteY4" fmla="*/ 576804 h 733701"/>
                  <a:gd name="connsiteX5" fmla="*/ 647840 w 1419180"/>
                  <a:gd name="connsiteY5" fmla="*/ 650194 h 733701"/>
                  <a:gd name="connsiteX6" fmla="*/ 425758 w 1419180"/>
                  <a:gd name="connsiteY6" fmla="*/ 733701 h 733701"/>
                  <a:gd name="connsiteX0" fmla="*/ 293388 w 1282617"/>
                  <a:gd name="connsiteY0" fmla="*/ 659155 h 659155"/>
                  <a:gd name="connsiteX1" fmla="*/ 235583 w 1282617"/>
                  <a:gd name="connsiteY1" fmla="*/ 536649 h 659155"/>
                  <a:gd name="connsiteX2" fmla="*/ 369463 w 1282617"/>
                  <a:gd name="connsiteY2" fmla="*/ 55894 h 659155"/>
                  <a:gd name="connsiteX3" fmla="*/ 811185 w 1282617"/>
                  <a:gd name="connsiteY3" fmla="*/ 59716 h 659155"/>
                  <a:gd name="connsiteX4" fmla="*/ 1113862 w 1282617"/>
                  <a:gd name="connsiteY4" fmla="*/ 502258 h 659155"/>
                  <a:gd name="connsiteX5" fmla="*/ 515470 w 1282617"/>
                  <a:gd name="connsiteY5" fmla="*/ 575648 h 659155"/>
                  <a:gd name="connsiteX6" fmla="*/ 293388 w 1282617"/>
                  <a:gd name="connsiteY6" fmla="*/ 659155 h 659155"/>
                  <a:gd name="connsiteX0" fmla="*/ 363046 w 1358355"/>
                  <a:gd name="connsiteY0" fmla="*/ 654467 h 654467"/>
                  <a:gd name="connsiteX1" fmla="*/ 305241 w 1358355"/>
                  <a:gd name="connsiteY1" fmla="*/ 531961 h 654467"/>
                  <a:gd name="connsiteX2" fmla="*/ 202357 w 1358355"/>
                  <a:gd name="connsiteY2" fmla="*/ 59370 h 654467"/>
                  <a:gd name="connsiteX3" fmla="*/ 880843 w 1358355"/>
                  <a:gd name="connsiteY3" fmla="*/ 55028 h 654467"/>
                  <a:gd name="connsiteX4" fmla="*/ 1183520 w 1358355"/>
                  <a:gd name="connsiteY4" fmla="*/ 497570 h 654467"/>
                  <a:gd name="connsiteX5" fmla="*/ 585128 w 1358355"/>
                  <a:gd name="connsiteY5" fmla="*/ 570960 h 654467"/>
                  <a:gd name="connsiteX6" fmla="*/ 363046 w 1358355"/>
                  <a:gd name="connsiteY6" fmla="*/ 654467 h 654467"/>
                  <a:gd name="connsiteX0" fmla="*/ 370975 w 1398731"/>
                  <a:gd name="connsiteY0" fmla="*/ 659236 h 659236"/>
                  <a:gd name="connsiteX1" fmla="*/ 313170 w 1398731"/>
                  <a:gd name="connsiteY1" fmla="*/ 536730 h 659236"/>
                  <a:gd name="connsiteX2" fmla="*/ 210286 w 1398731"/>
                  <a:gd name="connsiteY2" fmla="*/ 64139 h 659236"/>
                  <a:gd name="connsiteX3" fmla="*/ 1043893 w 1398731"/>
                  <a:gd name="connsiteY3" fmla="*/ 51633 h 659236"/>
                  <a:gd name="connsiteX4" fmla="*/ 1191449 w 1398731"/>
                  <a:gd name="connsiteY4" fmla="*/ 502339 h 659236"/>
                  <a:gd name="connsiteX5" fmla="*/ 593057 w 1398731"/>
                  <a:gd name="connsiteY5" fmla="*/ 575729 h 659236"/>
                  <a:gd name="connsiteX6" fmla="*/ 370975 w 1398731"/>
                  <a:gd name="connsiteY6" fmla="*/ 659236 h 659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98731" h="659236">
                    <a:moveTo>
                      <a:pt x="370975" y="659236"/>
                    </a:moveTo>
                    <a:lnTo>
                      <a:pt x="313170" y="536730"/>
                    </a:lnTo>
                    <a:cubicBezTo>
                      <a:pt x="-244941" y="405086"/>
                      <a:pt x="88499" y="144989"/>
                      <a:pt x="210286" y="64139"/>
                    </a:cubicBezTo>
                    <a:cubicBezTo>
                      <a:pt x="332073" y="-16711"/>
                      <a:pt x="880366" y="-21400"/>
                      <a:pt x="1043893" y="51633"/>
                    </a:cubicBezTo>
                    <a:cubicBezTo>
                      <a:pt x="1207420" y="124666"/>
                      <a:pt x="1661751" y="336570"/>
                      <a:pt x="1191449" y="502339"/>
                    </a:cubicBezTo>
                    <a:cubicBezTo>
                      <a:pt x="1025483" y="560838"/>
                      <a:pt x="808324" y="587471"/>
                      <a:pt x="593057" y="575729"/>
                    </a:cubicBezTo>
                    <a:lnTo>
                      <a:pt x="370975" y="659236"/>
                    </a:lnTo>
                    <a:close/>
                  </a:path>
                </a:pathLst>
              </a:custGeom>
              <a:solidFill>
                <a:srgbClr val="E7E6E6">
                  <a:lumMod val="75000"/>
                </a:srgbClr>
              </a:solidFill>
              <a:ln w="12700" cap="flat" cmpd="sng" algn="ctr">
                <a:solidFill>
                  <a:srgbClr val="FFC000">
                    <a:lumMod val="60000"/>
                    <a:lumOff val="4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9" name="TextBox 108">
                <a:extLst>
                  <a:ext uri="{FF2B5EF4-FFF2-40B4-BE49-F238E27FC236}">
                    <a16:creationId xmlns:a16="http://schemas.microsoft.com/office/drawing/2014/main" id="{8520037C-7EEA-B942-BA72-EC11B80BFB45}"/>
                  </a:ext>
                </a:extLst>
              </p:cNvPr>
              <p:cNvSpPr txBox="1"/>
              <p:nvPr/>
            </p:nvSpPr>
            <p:spPr>
              <a:xfrm>
                <a:off x="6584347" y="672275"/>
                <a:ext cx="1225584" cy="47524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Print" panose="02000800000000000000" pitchFamily="2" charset="0"/>
                  </a:rPr>
                  <a:t>Yuppp!!! Living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Print" panose="02000800000000000000" pitchFamily="2" charset="0"/>
                  </a:rPr>
                  <a:t>the best life.</a:t>
                </a:r>
              </a:p>
            </p:txBody>
          </p:sp>
        </p:grpSp>
        <p:grpSp>
          <p:nvGrpSpPr>
            <p:cNvPr id="89" name="Group 88">
              <a:extLst>
                <a:ext uri="{FF2B5EF4-FFF2-40B4-BE49-F238E27FC236}">
                  <a16:creationId xmlns:a16="http://schemas.microsoft.com/office/drawing/2014/main" id="{C5544AFD-2758-CE4F-8EE4-BF93E996775C}"/>
                </a:ext>
              </a:extLst>
            </p:cNvPr>
            <p:cNvGrpSpPr/>
            <p:nvPr/>
          </p:nvGrpSpPr>
          <p:grpSpPr>
            <a:xfrm rot="21255088">
              <a:off x="650014" y="996092"/>
              <a:ext cx="1522206" cy="2122800"/>
              <a:chOff x="433273" y="1103642"/>
              <a:chExt cx="1148306" cy="1810138"/>
            </a:xfrm>
          </p:grpSpPr>
          <p:pic>
            <p:nvPicPr>
              <p:cNvPr id="106" name="Picture 105">
                <a:extLst>
                  <a:ext uri="{FF2B5EF4-FFF2-40B4-BE49-F238E27FC236}">
                    <a16:creationId xmlns:a16="http://schemas.microsoft.com/office/drawing/2014/main" id="{07078257-8ABC-D04F-8959-BC20E1D3AD33}"/>
                  </a:ext>
                </a:extLst>
              </p:cNvPr>
              <p:cNvPicPr>
                <a:picLocks noChangeAspect="1"/>
              </p:cNvPicPr>
              <p:nvPr/>
            </p:nvPicPr>
            <p:blipFill>
              <a:blip r:embed="rId2"/>
              <a:stretch>
                <a:fillRect/>
              </a:stretch>
            </p:blipFill>
            <p:spPr>
              <a:xfrm rot="19454534">
                <a:off x="433273" y="1103642"/>
                <a:ext cx="1148306" cy="1810138"/>
              </a:xfrm>
              <a:prstGeom prst="rect">
                <a:avLst/>
              </a:prstGeom>
            </p:spPr>
          </p:pic>
          <p:sp>
            <p:nvSpPr>
              <p:cNvPr id="107" name="Chord 106">
                <a:extLst>
                  <a:ext uri="{FF2B5EF4-FFF2-40B4-BE49-F238E27FC236}">
                    <a16:creationId xmlns:a16="http://schemas.microsoft.com/office/drawing/2014/main" id="{9FE7A6B5-A194-4D46-B308-5ABA1B3CACDF}"/>
                  </a:ext>
                </a:extLst>
              </p:cNvPr>
              <p:cNvSpPr/>
              <p:nvPr/>
            </p:nvSpPr>
            <p:spPr>
              <a:xfrm rot="16200000">
                <a:off x="592069" y="1726714"/>
                <a:ext cx="166465" cy="155701"/>
              </a:xfrm>
              <a:prstGeom prst="chord">
                <a:avLst/>
              </a:prstGeom>
              <a:solidFill>
                <a:srgbClr val="C00000"/>
              </a:solidFill>
              <a:ln w="12700"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90" name="Group 89">
              <a:extLst>
                <a:ext uri="{FF2B5EF4-FFF2-40B4-BE49-F238E27FC236}">
                  <a16:creationId xmlns:a16="http://schemas.microsoft.com/office/drawing/2014/main" id="{1C21907D-1DCB-C24C-8231-1DF776876482}"/>
                </a:ext>
              </a:extLst>
            </p:cNvPr>
            <p:cNvGrpSpPr/>
            <p:nvPr/>
          </p:nvGrpSpPr>
          <p:grpSpPr>
            <a:xfrm rot="21160050">
              <a:off x="2867032" y="1195247"/>
              <a:ext cx="1325522" cy="2284069"/>
              <a:chOff x="2264452" y="978457"/>
              <a:chExt cx="1020989" cy="2041977"/>
            </a:xfrm>
          </p:grpSpPr>
          <p:pic>
            <p:nvPicPr>
              <p:cNvPr id="104" name="Picture 103">
                <a:extLst>
                  <a:ext uri="{FF2B5EF4-FFF2-40B4-BE49-F238E27FC236}">
                    <a16:creationId xmlns:a16="http://schemas.microsoft.com/office/drawing/2014/main" id="{50289701-3095-6A4A-BBA5-3FFB9564C0B8}"/>
                  </a:ext>
                </a:extLst>
              </p:cNvPr>
              <p:cNvPicPr>
                <a:picLocks noChangeAspect="1"/>
              </p:cNvPicPr>
              <p:nvPr/>
            </p:nvPicPr>
            <p:blipFill>
              <a:blip r:embed="rId3"/>
              <a:stretch>
                <a:fillRect/>
              </a:stretch>
            </p:blipFill>
            <p:spPr>
              <a:xfrm rot="19107529">
                <a:off x="2264452" y="978457"/>
                <a:ext cx="1020989" cy="2041977"/>
              </a:xfrm>
              <a:prstGeom prst="rect">
                <a:avLst/>
              </a:prstGeom>
            </p:spPr>
          </p:pic>
          <p:sp>
            <p:nvSpPr>
              <p:cNvPr id="105" name="Chord 104">
                <a:extLst>
                  <a:ext uri="{FF2B5EF4-FFF2-40B4-BE49-F238E27FC236}">
                    <a16:creationId xmlns:a16="http://schemas.microsoft.com/office/drawing/2014/main" id="{AF58A9A3-A731-AE4E-8556-00F29DE2633B}"/>
                  </a:ext>
                </a:extLst>
              </p:cNvPr>
              <p:cNvSpPr/>
              <p:nvPr/>
            </p:nvSpPr>
            <p:spPr>
              <a:xfrm rot="15342155">
                <a:off x="2344068" y="1497957"/>
                <a:ext cx="331839" cy="232303"/>
              </a:xfrm>
              <a:prstGeom prst="chord">
                <a:avLst/>
              </a:prstGeom>
              <a:solidFill>
                <a:srgbClr val="C00000"/>
              </a:solidFill>
              <a:ln w="12700"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91" name="Group 90">
              <a:extLst>
                <a:ext uri="{FF2B5EF4-FFF2-40B4-BE49-F238E27FC236}">
                  <a16:creationId xmlns:a16="http://schemas.microsoft.com/office/drawing/2014/main" id="{34E5F9AF-1061-2040-9C7F-088A1D634217}"/>
                </a:ext>
              </a:extLst>
            </p:cNvPr>
            <p:cNvGrpSpPr/>
            <p:nvPr/>
          </p:nvGrpSpPr>
          <p:grpSpPr>
            <a:xfrm>
              <a:off x="2810755" y="4117857"/>
              <a:ext cx="3109205" cy="1109920"/>
              <a:chOff x="5819538" y="3341685"/>
              <a:chExt cx="3109205" cy="1109920"/>
            </a:xfrm>
          </p:grpSpPr>
          <p:sp>
            <p:nvSpPr>
              <p:cNvPr id="102" name="Oval Callout 8">
                <a:extLst>
                  <a:ext uri="{FF2B5EF4-FFF2-40B4-BE49-F238E27FC236}">
                    <a16:creationId xmlns:a16="http://schemas.microsoft.com/office/drawing/2014/main" id="{BF9B5AA5-AFA8-0B41-9C1B-69ECAD0F44E8}"/>
                  </a:ext>
                </a:extLst>
              </p:cNvPr>
              <p:cNvSpPr/>
              <p:nvPr/>
            </p:nvSpPr>
            <p:spPr>
              <a:xfrm>
                <a:off x="5819538" y="3341685"/>
                <a:ext cx="2989473" cy="1109920"/>
              </a:xfrm>
              <a:custGeom>
                <a:avLst/>
                <a:gdLst>
                  <a:gd name="connsiteX0" fmla="*/ 450976 w 1546185"/>
                  <a:gd name="connsiteY0" fmla="*/ 727122 h 646331"/>
                  <a:gd name="connsiteX1" fmla="*/ 393171 w 1546185"/>
                  <a:gd name="connsiteY1" fmla="*/ 604616 h 646331"/>
                  <a:gd name="connsiteX2" fmla="*/ 469901 w 1546185"/>
                  <a:gd name="connsiteY2" fmla="*/ 25889 h 646331"/>
                  <a:gd name="connsiteX3" fmla="*/ 993266 w 1546185"/>
                  <a:gd name="connsiteY3" fmla="*/ 13383 h 646331"/>
                  <a:gd name="connsiteX4" fmla="*/ 1271450 w 1546185"/>
                  <a:gd name="connsiteY4" fmla="*/ 570225 h 646331"/>
                  <a:gd name="connsiteX5" fmla="*/ 673058 w 1546185"/>
                  <a:gd name="connsiteY5" fmla="*/ 643615 h 646331"/>
                  <a:gd name="connsiteX6" fmla="*/ 450976 w 1546185"/>
                  <a:gd name="connsiteY6" fmla="*/ 727122 h 646331"/>
                  <a:gd name="connsiteX0" fmla="*/ 425758 w 1419180"/>
                  <a:gd name="connsiteY0" fmla="*/ 733701 h 733701"/>
                  <a:gd name="connsiteX1" fmla="*/ 367953 w 1419180"/>
                  <a:gd name="connsiteY1" fmla="*/ 611195 h 733701"/>
                  <a:gd name="connsiteX2" fmla="*/ 501833 w 1419180"/>
                  <a:gd name="connsiteY2" fmla="*/ 130440 h 733701"/>
                  <a:gd name="connsiteX3" fmla="*/ 968048 w 1419180"/>
                  <a:gd name="connsiteY3" fmla="*/ 19962 h 733701"/>
                  <a:gd name="connsiteX4" fmla="*/ 1246232 w 1419180"/>
                  <a:gd name="connsiteY4" fmla="*/ 576804 h 733701"/>
                  <a:gd name="connsiteX5" fmla="*/ 647840 w 1419180"/>
                  <a:gd name="connsiteY5" fmla="*/ 650194 h 733701"/>
                  <a:gd name="connsiteX6" fmla="*/ 425758 w 1419180"/>
                  <a:gd name="connsiteY6" fmla="*/ 733701 h 733701"/>
                  <a:gd name="connsiteX0" fmla="*/ 293388 w 1282617"/>
                  <a:gd name="connsiteY0" fmla="*/ 659155 h 659155"/>
                  <a:gd name="connsiteX1" fmla="*/ 235583 w 1282617"/>
                  <a:gd name="connsiteY1" fmla="*/ 536649 h 659155"/>
                  <a:gd name="connsiteX2" fmla="*/ 369463 w 1282617"/>
                  <a:gd name="connsiteY2" fmla="*/ 55894 h 659155"/>
                  <a:gd name="connsiteX3" fmla="*/ 811185 w 1282617"/>
                  <a:gd name="connsiteY3" fmla="*/ 59716 h 659155"/>
                  <a:gd name="connsiteX4" fmla="*/ 1113862 w 1282617"/>
                  <a:gd name="connsiteY4" fmla="*/ 502258 h 659155"/>
                  <a:gd name="connsiteX5" fmla="*/ 515470 w 1282617"/>
                  <a:gd name="connsiteY5" fmla="*/ 575648 h 659155"/>
                  <a:gd name="connsiteX6" fmla="*/ 293388 w 1282617"/>
                  <a:gd name="connsiteY6" fmla="*/ 659155 h 659155"/>
                  <a:gd name="connsiteX0" fmla="*/ 363046 w 1358355"/>
                  <a:gd name="connsiteY0" fmla="*/ 654467 h 654467"/>
                  <a:gd name="connsiteX1" fmla="*/ 305241 w 1358355"/>
                  <a:gd name="connsiteY1" fmla="*/ 531961 h 654467"/>
                  <a:gd name="connsiteX2" fmla="*/ 202357 w 1358355"/>
                  <a:gd name="connsiteY2" fmla="*/ 59370 h 654467"/>
                  <a:gd name="connsiteX3" fmla="*/ 880843 w 1358355"/>
                  <a:gd name="connsiteY3" fmla="*/ 55028 h 654467"/>
                  <a:gd name="connsiteX4" fmla="*/ 1183520 w 1358355"/>
                  <a:gd name="connsiteY4" fmla="*/ 497570 h 654467"/>
                  <a:gd name="connsiteX5" fmla="*/ 585128 w 1358355"/>
                  <a:gd name="connsiteY5" fmla="*/ 570960 h 654467"/>
                  <a:gd name="connsiteX6" fmla="*/ 363046 w 1358355"/>
                  <a:gd name="connsiteY6" fmla="*/ 654467 h 654467"/>
                  <a:gd name="connsiteX0" fmla="*/ 370975 w 1398731"/>
                  <a:gd name="connsiteY0" fmla="*/ 659236 h 659236"/>
                  <a:gd name="connsiteX1" fmla="*/ 313170 w 1398731"/>
                  <a:gd name="connsiteY1" fmla="*/ 536730 h 659236"/>
                  <a:gd name="connsiteX2" fmla="*/ 210286 w 1398731"/>
                  <a:gd name="connsiteY2" fmla="*/ 64139 h 659236"/>
                  <a:gd name="connsiteX3" fmla="*/ 1043893 w 1398731"/>
                  <a:gd name="connsiteY3" fmla="*/ 51633 h 659236"/>
                  <a:gd name="connsiteX4" fmla="*/ 1191449 w 1398731"/>
                  <a:gd name="connsiteY4" fmla="*/ 502339 h 659236"/>
                  <a:gd name="connsiteX5" fmla="*/ 593057 w 1398731"/>
                  <a:gd name="connsiteY5" fmla="*/ 575729 h 659236"/>
                  <a:gd name="connsiteX6" fmla="*/ 370975 w 1398731"/>
                  <a:gd name="connsiteY6" fmla="*/ 659236 h 659236"/>
                  <a:gd name="connsiteX0" fmla="*/ 428541 w 1460902"/>
                  <a:gd name="connsiteY0" fmla="*/ 687028 h 687028"/>
                  <a:gd name="connsiteX1" fmla="*/ 370736 w 1460902"/>
                  <a:gd name="connsiteY1" fmla="*/ 564522 h 687028"/>
                  <a:gd name="connsiteX2" fmla="*/ 139380 w 1460902"/>
                  <a:gd name="connsiteY2" fmla="*/ 46575 h 687028"/>
                  <a:gd name="connsiteX3" fmla="*/ 1101459 w 1460902"/>
                  <a:gd name="connsiteY3" fmla="*/ 79425 h 687028"/>
                  <a:gd name="connsiteX4" fmla="*/ 1249015 w 1460902"/>
                  <a:gd name="connsiteY4" fmla="*/ 530131 h 687028"/>
                  <a:gd name="connsiteX5" fmla="*/ 650623 w 1460902"/>
                  <a:gd name="connsiteY5" fmla="*/ 603521 h 687028"/>
                  <a:gd name="connsiteX6" fmla="*/ 428541 w 1460902"/>
                  <a:gd name="connsiteY6" fmla="*/ 687028 h 687028"/>
                  <a:gd name="connsiteX0" fmla="*/ 430334 w 1470067"/>
                  <a:gd name="connsiteY0" fmla="*/ 704413 h 704413"/>
                  <a:gd name="connsiteX1" fmla="*/ 372529 w 1470067"/>
                  <a:gd name="connsiteY1" fmla="*/ 581907 h 704413"/>
                  <a:gd name="connsiteX2" fmla="*/ 141173 w 1470067"/>
                  <a:gd name="connsiteY2" fmla="*/ 63960 h 704413"/>
                  <a:gd name="connsiteX3" fmla="*/ 1131355 w 1470067"/>
                  <a:gd name="connsiteY3" fmla="*/ 61533 h 704413"/>
                  <a:gd name="connsiteX4" fmla="*/ 1250808 w 1470067"/>
                  <a:gd name="connsiteY4" fmla="*/ 547516 h 704413"/>
                  <a:gd name="connsiteX5" fmla="*/ 652416 w 1470067"/>
                  <a:gd name="connsiteY5" fmla="*/ 620906 h 704413"/>
                  <a:gd name="connsiteX6" fmla="*/ 430334 w 1470067"/>
                  <a:gd name="connsiteY6" fmla="*/ 704413 h 704413"/>
                  <a:gd name="connsiteX0" fmla="*/ 430334 w 1470067"/>
                  <a:gd name="connsiteY0" fmla="*/ 685110 h 685110"/>
                  <a:gd name="connsiteX1" fmla="*/ 372529 w 1470067"/>
                  <a:gd name="connsiteY1" fmla="*/ 562604 h 685110"/>
                  <a:gd name="connsiteX2" fmla="*/ 141173 w 1470067"/>
                  <a:gd name="connsiteY2" fmla="*/ 44657 h 685110"/>
                  <a:gd name="connsiteX3" fmla="*/ 1131355 w 1470067"/>
                  <a:gd name="connsiteY3" fmla="*/ 42230 h 685110"/>
                  <a:gd name="connsiteX4" fmla="*/ 1250808 w 1470067"/>
                  <a:gd name="connsiteY4" fmla="*/ 528213 h 685110"/>
                  <a:gd name="connsiteX5" fmla="*/ 652416 w 1470067"/>
                  <a:gd name="connsiteY5" fmla="*/ 601603 h 685110"/>
                  <a:gd name="connsiteX6" fmla="*/ 430334 w 1470067"/>
                  <a:gd name="connsiteY6" fmla="*/ 685110 h 685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70067" h="685110">
                    <a:moveTo>
                      <a:pt x="430334" y="685110"/>
                    </a:moveTo>
                    <a:lnTo>
                      <a:pt x="372529" y="562604"/>
                    </a:lnTo>
                    <a:cubicBezTo>
                      <a:pt x="-185582" y="430960"/>
                      <a:pt x="14702" y="131386"/>
                      <a:pt x="141173" y="44657"/>
                    </a:cubicBezTo>
                    <a:cubicBezTo>
                      <a:pt x="267644" y="-42072"/>
                      <a:pt x="930802" y="20412"/>
                      <a:pt x="1131355" y="42230"/>
                    </a:cubicBezTo>
                    <a:cubicBezTo>
                      <a:pt x="1316294" y="62349"/>
                      <a:pt x="1721110" y="362444"/>
                      <a:pt x="1250808" y="528213"/>
                    </a:cubicBezTo>
                    <a:cubicBezTo>
                      <a:pt x="1084842" y="586712"/>
                      <a:pt x="867683" y="613345"/>
                      <a:pt x="652416" y="601603"/>
                    </a:cubicBezTo>
                    <a:lnTo>
                      <a:pt x="430334" y="685110"/>
                    </a:lnTo>
                    <a:close/>
                  </a:path>
                </a:pathLst>
              </a:custGeom>
              <a:solidFill>
                <a:srgbClr val="E7E6E6">
                  <a:lumMod val="75000"/>
                </a:srgbClr>
              </a:solidFill>
              <a:ln w="12700" cap="flat" cmpd="sng" algn="ctr">
                <a:solidFill>
                  <a:srgbClr val="FFC000">
                    <a:lumMod val="60000"/>
                    <a:lumOff val="4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3" name="TextBox 102">
                <a:extLst>
                  <a:ext uri="{FF2B5EF4-FFF2-40B4-BE49-F238E27FC236}">
                    <a16:creationId xmlns:a16="http://schemas.microsoft.com/office/drawing/2014/main" id="{64C36EE9-C71F-5B4E-93EE-89CB7AD0F742}"/>
                  </a:ext>
                </a:extLst>
              </p:cNvPr>
              <p:cNvSpPr txBox="1"/>
              <p:nvPr/>
            </p:nvSpPr>
            <p:spPr>
              <a:xfrm>
                <a:off x="5819538" y="3509219"/>
                <a:ext cx="3109205"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Print" panose="02000800000000000000" pitchFamily="2" charset="0"/>
                  </a:rPr>
                  <a:t>Nooope! They’d have to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Print" panose="02000800000000000000" pitchFamily="2" charset="0"/>
                  </a:rPr>
                  <a:t>test so much stuff for that!</a:t>
                </a:r>
              </a:p>
            </p:txBody>
          </p:sp>
        </p:grpSp>
        <p:grpSp>
          <p:nvGrpSpPr>
            <p:cNvPr id="92" name="Group 91">
              <a:extLst>
                <a:ext uri="{FF2B5EF4-FFF2-40B4-BE49-F238E27FC236}">
                  <a16:creationId xmlns:a16="http://schemas.microsoft.com/office/drawing/2014/main" id="{889A528C-67A1-B44E-91C0-90C36AEAD741}"/>
                </a:ext>
              </a:extLst>
            </p:cNvPr>
            <p:cNvGrpSpPr/>
            <p:nvPr/>
          </p:nvGrpSpPr>
          <p:grpSpPr>
            <a:xfrm>
              <a:off x="193209" y="3471242"/>
              <a:ext cx="3132659" cy="972241"/>
              <a:chOff x="2639614" y="3514582"/>
              <a:chExt cx="3132659" cy="972241"/>
            </a:xfrm>
          </p:grpSpPr>
          <p:sp>
            <p:nvSpPr>
              <p:cNvPr id="100" name="Oval Callout 7">
                <a:extLst>
                  <a:ext uri="{FF2B5EF4-FFF2-40B4-BE49-F238E27FC236}">
                    <a16:creationId xmlns:a16="http://schemas.microsoft.com/office/drawing/2014/main" id="{8F2E841F-C42D-3146-B1C4-999293A6E62D}"/>
                  </a:ext>
                </a:extLst>
              </p:cNvPr>
              <p:cNvSpPr/>
              <p:nvPr/>
            </p:nvSpPr>
            <p:spPr>
              <a:xfrm>
                <a:off x="2639614" y="3514582"/>
                <a:ext cx="3101520" cy="972241"/>
              </a:xfrm>
              <a:custGeom>
                <a:avLst/>
                <a:gdLst>
                  <a:gd name="connsiteX0" fmla="*/ 725494 w 2487380"/>
                  <a:gd name="connsiteY0" fmla="*/ 1038746 h 923330"/>
                  <a:gd name="connsiteX1" fmla="*/ 632502 w 2487380"/>
                  <a:gd name="connsiteY1" fmla="*/ 863737 h 923330"/>
                  <a:gd name="connsiteX2" fmla="*/ 841144 w 2487380"/>
                  <a:gd name="connsiteY2" fmla="*/ 24852 h 923330"/>
                  <a:gd name="connsiteX3" fmla="*/ 1590277 w 2487380"/>
                  <a:gd name="connsiteY3" fmla="*/ 18289 h 923330"/>
                  <a:gd name="connsiteX4" fmla="*/ 1941802 w 2487380"/>
                  <a:gd name="connsiteY4" fmla="*/ 843738 h 923330"/>
                  <a:gd name="connsiteX5" fmla="*/ 1082762 w 2487380"/>
                  <a:gd name="connsiteY5" fmla="*/ 919449 h 923330"/>
                  <a:gd name="connsiteX6" fmla="*/ 725494 w 2487380"/>
                  <a:gd name="connsiteY6" fmla="*/ 1038746 h 923330"/>
                  <a:gd name="connsiteX0" fmla="*/ 852514 w 2420232"/>
                  <a:gd name="connsiteY0" fmla="*/ 1154836 h 1154836"/>
                  <a:gd name="connsiteX1" fmla="*/ 759522 w 2420232"/>
                  <a:gd name="connsiteY1" fmla="*/ 979827 h 1154836"/>
                  <a:gd name="connsiteX2" fmla="*/ 706906 w 2420232"/>
                  <a:gd name="connsiteY2" fmla="*/ 18478 h 1154836"/>
                  <a:gd name="connsiteX3" fmla="*/ 1717297 w 2420232"/>
                  <a:gd name="connsiteY3" fmla="*/ 134379 h 1154836"/>
                  <a:gd name="connsiteX4" fmla="*/ 2068822 w 2420232"/>
                  <a:gd name="connsiteY4" fmla="*/ 959828 h 1154836"/>
                  <a:gd name="connsiteX5" fmla="*/ 1209782 w 2420232"/>
                  <a:gd name="connsiteY5" fmla="*/ 1035539 h 1154836"/>
                  <a:gd name="connsiteX6" fmla="*/ 852514 w 2420232"/>
                  <a:gd name="connsiteY6" fmla="*/ 1154836 h 1154836"/>
                  <a:gd name="connsiteX0" fmla="*/ 600258 w 2463308"/>
                  <a:gd name="connsiteY0" fmla="*/ 1218984 h 1218984"/>
                  <a:gd name="connsiteX1" fmla="*/ 507266 w 2463308"/>
                  <a:gd name="connsiteY1" fmla="*/ 1043975 h 1218984"/>
                  <a:gd name="connsiteX2" fmla="*/ 454650 w 2463308"/>
                  <a:gd name="connsiteY2" fmla="*/ 82626 h 1218984"/>
                  <a:gd name="connsiteX3" fmla="*/ 2273306 w 2463308"/>
                  <a:gd name="connsiteY3" fmla="*/ 157705 h 1218984"/>
                  <a:gd name="connsiteX4" fmla="*/ 1816566 w 2463308"/>
                  <a:gd name="connsiteY4" fmla="*/ 1023976 h 1218984"/>
                  <a:gd name="connsiteX5" fmla="*/ 957526 w 2463308"/>
                  <a:gd name="connsiteY5" fmla="*/ 1099687 h 1218984"/>
                  <a:gd name="connsiteX6" fmla="*/ 600258 w 2463308"/>
                  <a:gd name="connsiteY6" fmla="*/ 1218984 h 1218984"/>
                  <a:gd name="connsiteX0" fmla="*/ 661602 w 2535454"/>
                  <a:gd name="connsiteY0" fmla="*/ 1230780 h 1230780"/>
                  <a:gd name="connsiteX1" fmla="*/ 568610 w 2535454"/>
                  <a:gd name="connsiteY1" fmla="*/ 1055771 h 1230780"/>
                  <a:gd name="connsiteX2" fmla="*/ 360872 w 2535454"/>
                  <a:gd name="connsiteY2" fmla="*/ 78093 h 1230780"/>
                  <a:gd name="connsiteX3" fmla="*/ 2334650 w 2535454"/>
                  <a:gd name="connsiteY3" fmla="*/ 169501 h 1230780"/>
                  <a:gd name="connsiteX4" fmla="*/ 1877910 w 2535454"/>
                  <a:gd name="connsiteY4" fmla="*/ 1035772 h 1230780"/>
                  <a:gd name="connsiteX5" fmla="*/ 1018870 w 2535454"/>
                  <a:gd name="connsiteY5" fmla="*/ 1111483 h 1230780"/>
                  <a:gd name="connsiteX6" fmla="*/ 661602 w 2535454"/>
                  <a:gd name="connsiteY6" fmla="*/ 1230780 h 1230780"/>
                  <a:gd name="connsiteX0" fmla="*/ 771729 w 2661025"/>
                  <a:gd name="connsiteY0" fmla="*/ 1196716 h 1196716"/>
                  <a:gd name="connsiteX1" fmla="*/ 678737 w 2661025"/>
                  <a:gd name="connsiteY1" fmla="*/ 1021707 h 1196716"/>
                  <a:gd name="connsiteX2" fmla="*/ 250563 w 2661025"/>
                  <a:gd name="connsiteY2" fmla="*/ 93014 h 1196716"/>
                  <a:gd name="connsiteX3" fmla="*/ 2444777 w 2661025"/>
                  <a:gd name="connsiteY3" fmla="*/ 135437 h 1196716"/>
                  <a:gd name="connsiteX4" fmla="*/ 1988037 w 2661025"/>
                  <a:gd name="connsiteY4" fmla="*/ 1001708 h 1196716"/>
                  <a:gd name="connsiteX5" fmla="*/ 1128997 w 2661025"/>
                  <a:gd name="connsiteY5" fmla="*/ 1077419 h 1196716"/>
                  <a:gd name="connsiteX6" fmla="*/ 771729 w 2661025"/>
                  <a:gd name="connsiteY6" fmla="*/ 1196716 h 1196716"/>
                  <a:gd name="connsiteX0" fmla="*/ 865242 w 2754538"/>
                  <a:gd name="connsiteY0" fmla="*/ 1198990 h 1198990"/>
                  <a:gd name="connsiteX1" fmla="*/ 600800 w 2754538"/>
                  <a:gd name="connsiteY1" fmla="*/ 1056638 h 1198990"/>
                  <a:gd name="connsiteX2" fmla="*/ 344076 w 2754538"/>
                  <a:gd name="connsiteY2" fmla="*/ 95288 h 1198990"/>
                  <a:gd name="connsiteX3" fmla="*/ 2538290 w 2754538"/>
                  <a:gd name="connsiteY3" fmla="*/ 137711 h 1198990"/>
                  <a:gd name="connsiteX4" fmla="*/ 2081550 w 2754538"/>
                  <a:gd name="connsiteY4" fmla="*/ 1003982 h 1198990"/>
                  <a:gd name="connsiteX5" fmla="*/ 1222510 w 2754538"/>
                  <a:gd name="connsiteY5" fmla="*/ 1079693 h 1198990"/>
                  <a:gd name="connsiteX6" fmla="*/ 865242 w 2754538"/>
                  <a:gd name="connsiteY6" fmla="*/ 1198990 h 1198990"/>
                  <a:gd name="connsiteX0" fmla="*/ 857625 w 2745774"/>
                  <a:gd name="connsiteY0" fmla="*/ 1109586 h 1109586"/>
                  <a:gd name="connsiteX1" fmla="*/ 593183 w 2745774"/>
                  <a:gd name="connsiteY1" fmla="*/ 967234 h 1109586"/>
                  <a:gd name="connsiteX2" fmla="*/ 352787 w 2745774"/>
                  <a:gd name="connsiteY2" fmla="*/ 201827 h 1109586"/>
                  <a:gd name="connsiteX3" fmla="*/ 2530673 w 2745774"/>
                  <a:gd name="connsiteY3" fmla="*/ 48307 h 1109586"/>
                  <a:gd name="connsiteX4" fmla="*/ 2073933 w 2745774"/>
                  <a:gd name="connsiteY4" fmla="*/ 914578 h 1109586"/>
                  <a:gd name="connsiteX5" fmla="*/ 1214893 w 2745774"/>
                  <a:gd name="connsiteY5" fmla="*/ 990289 h 1109586"/>
                  <a:gd name="connsiteX6" fmla="*/ 857625 w 2745774"/>
                  <a:gd name="connsiteY6" fmla="*/ 1109586 h 1109586"/>
                  <a:gd name="connsiteX0" fmla="*/ 850414 w 2668831"/>
                  <a:gd name="connsiteY0" fmla="*/ 1045936 h 1045936"/>
                  <a:gd name="connsiteX1" fmla="*/ 585972 w 2668831"/>
                  <a:gd name="connsiteY1" fmla="*/ 903584 h 1045936"/>
                  <a:gd name="connsiteX2" fmla="*/ 345576 w 2668831"/>
                  <a:gd name="connsiteY2" fmla="*/ 138177 h 1045936"/>
                  <a:gd name="connsiteX3" fmla="*/ 2400998 w 2668831"/>
                  <a:gd name="connsiteY3" fmla="*/ 66299 h 1045936"/>
                  <a:gd name="connsiteX4" fmla="*/ 2066722 w 2668831"/>
                  <a:gd name="connsiteY4" fmla="*/ 850928 h 1045936"/>
                  <a:gd name="connsiteX5" fmla="*/ 1207682 w 2668831"/>
                  <a:gd name="connsiteY5" fmla="*/ 926639 h 1045936"/>
                  <a:gd name="connsiteX6" fmla="*/ 850414 w 2668831"/>
                  <a:gd name="connsiteY6" fmla="*/ 1045936 h 1045936"/>
                  <a:gd name="connsiteX0" fmla="*/ 960661 w 2792901"/>
                  <a:gd name="connsiteY0" fmla="*/ 1036715 h 1036715"/>
                  <a:gd name="connsiteX1" fmla="*/ 696219 w 2792901"/>
                  <a:gd name="connsiteY1" fmla="*/ 894363 h 1036715"/>
                  <a:gd name="connsiteX2" fmla="*/ 243552 w 2792901"/>
                  <a:gd name="connsiteY2" fmla="*/ 153449 h 1036715"/>
                  <a:gd name="connsiteX3" fmla="*/ 2511245 w 2792901"/>
                  <a:gd name="connsiteY3" fmla="*/ 57078 h 1036715"/>
                  <a:gd name="connsiteX4" fmla="*/ 2176969 w 2792901"/>
                  <a:gd name="connsiteY4" fmla="*/ 841707 h 1036715"/>
                  <a:gd name="connsiteX5" fmla="*/ 1317929 w 2792901"/>
                  <a:gd name="connsiteY5" fmla="*/ 917418 h 1036715"/>
                  <a:gd name="connsiteX6" fmla="*/ 960661 w 2792901"/>
                  <a:gd name="connsiteY6" fmla="*/ 1036715 h 1036715"/>
                  <a:gd name="connsiteX0" fmla="*/ 960661 w 2932167"/>
                  <a:gd name="connsiteY0" fmla="*/ 1037317 h 1037317"/>
                  <a:gd name="connsiteX1" fmla="*/ 696219 w 2932167"/>
                  <a:gd name="connsiteY1" fmla="*/ 894965 h 1037317"/>
                  <a:gd name="connsiteX2" fmla="*/ 243552 w 2932167"/>
                  <a:gd name="connsiteY2" fmla="*/ 154051 h 1037317"/>
                  <a:gd name="connsiteX3" fmla="*/ 2511245 w 2932167"/>
                  <a:gd name="connsiteY3" fmla="*/ 57680 h 1037317"/>
                  <a:gd name="connsiteX4" fmla="*/ 2413733 w 2932167"/>
                  <a:gd name="connsiteY4" fmla="*/ 850474 h 1037317"/>
                  <a:gd name="connsiteX5" fmla="*/ 1317929 w 2932167"/>
                  <a:gd name="connsiteY5" fmla="*/ 918020 h 1037317"/>
                  <a:gd name="connsiteX6" fmla="*/ 960661 w 2932167"/>
                  <a:gd name="connsiteY6" fmla="*/ 1037317 h 1037317"/>
                  <a:gd name="connsiteX0" fmla="*/ 960661 w 2932167"/>
                  <a:gd name="connsiteY0" fmla="*/ 972241 h 972241"/>
                  <a:gd name="connsiteX1" fmla="*/ 696219 w 2932167"/>
                  <a:gd name="connsiteY1" fmla="*/ 829889 h 972241"/>
                  <a:gd name="connsiteX2" fmla="*/ 243552 w 2932167"/>
                  <a:gd name="connsiteY2" fmla="*/ 88975 h 972241"/>
                  <a:gd name="connsiteX3" fmla="*/ 2511245 w 2932167"/>
                  <a:gd name="connsiteY3" fmla="*/ 90576 h 972241"/>
                  <a:gd name="connsiteX4" fmla="*/ 2413733 w 2932167"/>
                  <a:gd name="connsiteY4" fmla="*/ 785398 h 972241"/>
                  <a:gd name="connsiteX5" fmla="*/ 1317929 w 2932167"/>
                  <a:gd name="connsiteY5" fmla="*/ 852944 h 972241"/>
                  <a:gd name="connsiteX6" fmla="*/ 960661 w 2932167"/>
                  <a:gd name="connsiteY6" fmla="*/ 972241 h 972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32167" h="972241">
                    <a:moveTo>
                      <a:pt x="960661" y="972241"/>
                    </a:moveTo>
                    <a:lnTo>
                      <a:pt x="696219" y="829889"/>
                    </a:lnTo>
                    <a:cubicBezTo>
                      <a:pt x="-238794" y="634041"/>
                      <a:pt x="-58952" y="212194"/>
                      <a:pt x="243552" y="88975"/>
                    </a:cubicBezTo>
                    <a:cubicBezTo>
                      <a:pt x="546056" y="-34244"/>
                      <a:pt x="2149548" y="-25494"/>
                      <a:pt x="2511245" y="90576"/>
                    </a:cubicBezTo>
                    <a:cubicBezTo>
                      <a:pt x="2872942" y="206646"/>
                      <a:pt x="3285262" y="565970"/>
                      <a:pt x="2413733" y="785398"/>
                    </a:cubicBezTo>
                    <a:cubicBezTo>
                      <a:pt x="2161968" y="848786"/>
                      <a:pt x="1619583" y="867556"/>
                      <a:pt x="1317929" y="852944"/>
                    </a:cubicBezTo>
                    <a:lnTo>
                      <a:pt x="960661" y="972241"/>
                    </a:lnTo>
                    <a:close/>
                  </a:path>
                </a:pathLst>
              </a:custGeom>
              <a:solidFill>
                <a:srgbClr val="E7E6E6">
                  <a:lumMod val="75000"/>
                </a:srgbClr>
              </a:solidFill>
              <a:ln w="12700" cap="flat" cmpd="sng" algn="ctr">
                <a:solidFill>
                  <a:srgbClr val="70AD47">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01" name="TextBox 100">
                <a:extLst>
                  <a:ext uri="{FF2B5EF4-FFF2-40B4-BE49-F238E27FC236}">
                    <a16:creationId xmlns:a16="http://schemas.microsoft.com/office/drawing/2014/main" id="{CB2CEB06-7834-E041-8927-44547F3D292C}"/>
                  </a:ext>
                </a:extLst>
              </p:cNvPr>
              <p:cNvSpPr txBox="1"/>
              <p:nvPr/>
            </p:nvSpPr>
            <p:spPr>
              <a:xfrm>
                <a:off x="2670753" y="3612482"/>
                <a:ext cx="3101520"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prstClr val="black"/>
                    </a:solidFill>
                    <a:effectLst/>
                    <a:uLnTx/>
                    <a:uFillTx/>
                    <a:latin typeface="Segoe Print" panose="02000800000000000000" pitchFamily="2" charset="0"/>
                  </a:rPr>
                  <a:t>They’re not going to find better antibiotics, are they? </a:t>
                </a:r>
              </a:p>
            </p:txBody>
          </p:sp>
        </p:grpSp>
        <p:sp>
          <p:nvSpPr>
            <p:cNvPr id="93" name="Rectangle 92">
              <a:extLst>
                <a:ext uri="{FF2B5EF4-FFF2-40B4-BE49-F238E27FC236}">
                  <a16:creationId xmlns:a16="http://schemas.microsoft.com/office/drawing/2014/main" id="{2CA5CF49-A93D-EF49-9167-B16F880EAF34}"/>
                </a:ext>
              </a:extLst>
            </p:cNvPr>
            <p:cNvSpPr/>
            <p:nvPr/>
          </p:nvSpPr>
          <p:spPr>
            <a:xfrm>
              <a:off x="141505" y="3201554"/>
              <a:ext cx="5701830" cy="155188"/>
            </a:xfrm>
            <a:prstGeom prst="rect">
              <a:avLst/>
            </a:prstGeom>
            <a:solidFill>
              <a:sysClr val="windowText" lastClr="000000">
                <a:lumMod val="75000"/>
                <a:lumOff val="25000"/>
              </a:sysClr>
            </a:solidFill>
            <a:ln w="12700" cap="flat" cmpd="sng" algn="ctr">
              <a:solidFill>
                <a:sysClr val="windowText" lastClr="000000">
                  <a:lumMod val="75000"/>
                  <a:lumOff val="2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94" name="Group 93">
              <a:extLst>
                <a:ext uri="{FF2B5EF4-FFF2-40B4-BE49-F238E27FC236}">
                  <a16:creationId xmlns:a16="http://schemas.microsoft.com/office/drawing/2014/main" id="{849430D4-0A5E-A846-A714-BDE195EC7DE5}"/>
                </a:ext>
              </a:extLst>
            </p:cNvPr>
            <p:cNvGrpSpPr/>
            <p:nvPr/>
          </p:nvGrpSpPr>
          <p:grpSpPr>
            <a:xfrm>
              <a:off x="400498" y="4328407"/>
              <a:ext cx="1522206" cy="2122800"/>
              <a:chOff x="400498" y="4328407"/>
              <a:chExt cx="1522206" cy="2122800"/>
            </a:xfrm>
          </p:grpSpPr>
          <p:pic>
            <p:nvPicPr>
              <p:cNvPr id="98" name="Picture 97">
                <a:extLst>
                  <a:ext uri="{FF2B5EF4-FFF2-40B4-BE49-F238E27FC236}">
                    <a16:creationId xmlns:a16="http://schemas.microsoft.com/office/drawing/2014/main" id="{AD58671F-B7EB-924E-AC5B-A5C8FA946158}"/>
                  </a:ext>
                </a:extLst>
              </p:cNvPr>
              <p:cNvPicPr>
                <a:picLocks noChangeAspect="1"/>
              </p:cNvPicPr>
              <p:nvPr/>
            </p:nvPicPr>
            <p:blipFill>
              <a:blip r:embed="rId2"/>
              <a:stretch>
                <a:fillRect/>
              </a:stretch>
            </p:blipFill>
            <p:spPr>
              <a:xfrm rot="19109622">
                <a:off x="400498" y="4328407"/>
                <a:ext cx="1522206" cy="2122800"/>
              </a:xfrm>
              <a:prstGeom prst="rect">
                <a:avLst/>
              </a:prstGeom>
            </p:spPr>
          </p:pic>
          <p:sp>
            <p:nvSpPr>
              <p:cNvPr id="99" name="Block Arc 98">
                <a:extLst>
                  <a:ext uri="{FF2B5EF4-FFF2-40B4-BE49-F238E27FC236}">
                    <a16:creationId xmlns:a16="http://schemas.microsoft.com/office/drawing/2014/main" id="{C09F2206-E4B9-1540-898F-C926233F84CA}"/>
                  </a:ext>
                </a:extLst>
              </p:cNvPr>
              <p:cNvSpPr/>
              <p:nvPr/>
            </p:nvSpPr>
            <p:spPr>
              <a:xfrm rot="19300152">
                <a:off x="497813" y="5182406"/>
                <a:ext cx="355535" cy="126490"/>
              </a:xfrm>
              <a:prstGeom prst="blockArc">
                <a:avLst/>
              </a:prstGeom>
              <a:solidFill>
                <a:srgbClr val="C00000"/>
              </a:solidFill>
              <a:ln w="12700"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95" name="Group 94">
              <a:extLst>
                <a:ext uri="{FF2B5EF4-FFF2-40B4-BE49-F238E27FC236}">
                  <a16:creationId xmlns:a16="http://schemas.microsoft.com/office/drawing/2014/main" id="{23B5A2F7-57D6-3F45-98AA-62018B054668}"/>
                </a:ext>
              </a:extLst>
            </p:cNvPr>
            <p:cNvGrpSpPr/>
            <p:nvPr/>
          </p:nvGrpSpPr>
          <p:grpSpPr>
            <a:xfrm rot="21160050">
              <a:off x="2751345" y="4659030"/>
              <a:ext cx="1325522" cy="2284069"/>
              <a:chOff x="2264452" y="978457"/>
              <a:chExt cx="1020989" cy="2041977"/>
            </a:xfrm>
          </p:grpSpPr>
          <p:pic>
            <p:nvPicPr>
              <p:cNvPr id="96" name="Picture 95">
                <a:extLst>
                  <a:ext uri="{FF2B5EF4-FFF2-40B4-BE49-F238E27FC236}">
                    <a16:creationId xmlns:a16="http://schemas.microsoft.com/office/drawing/2014/main" id="{69AF7827-E16A-5446-8B75-A7E2E19C4BA3}"/>
                  </a:ext>
                </a:extLst>
              </p:cNvPr>
              <p:cNvPicPr>
                <a:picLocks noChangeAspect="1"/>
              </p:cNvPicPr>
              <p:nvPr/>
            </p:nvPicPr>
            <p:blipFill>
              <a:blip r:embed="rId3"/>
              <a:stretch>
                <a:fillRect/>
              </a:stretch>
            </p:blipFill>
            <p:spPr>
              <a:xfrm rot="19107529">
                <a:off x="2264452" y="978457"/>
                <a:ext cx="1020989" cy="2041977"/>
              </a:xfrm>
              <a:prstGeom prst="rect">
                <a:avLst/>
              </a:prstGeom>
            </p:spPr>
          </p:pic>
          <p:sp>
            <p:nvSpPr>
              <p:cNvPr id="97" name="Chord 96">
                <a:extLst>
                  <a:ext uri="{FF2B5EF4-FFF2-40B4-BE49-F238E27FC236}">
                    <a16:creationId xmlns:a16="http://schemas.microsoft.com/office/drawing/2014/main" id="{57393C1F-3869-FF43-B44E-C0AEFEB635F0}"/>
                  </a:ext>
                </a:extLst>
              </p:cNvPr>
              <p:cNvSpPr/>
              <p:nvPr/>
            </p:nvSpPr>
            <p:spPr>
              <a:xfrm rot="15342155">
                <a:off x="2293714" y="1500452"/>
                <a:ext cx="398435" cy="272568"/>
              </a:xfrm>
              <a:prstGeom prst="chord">
                <a:avLst/>
              </a:prstGeom>
              <a:solidFill>
                <a:srgbClr val="C00000"/>
              </a:solidFill>
              <a:ln w="12700" cap="flat" cmpd="sng" algn="ctr">
                <a:solidFill>
                  <a:srgbClr val="C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grpSp>
    </p:spTree>
    <p:extLst>
      <p:ext uri="{BB962C8B-B14F-4D97-AF65-F5344CB8AC3E}">
        <p14:creationId xmlns:p14="http://schemas.microsoft.com/office/powerpoint/2010/main" val="230375371"/>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AC841-A87B-4141-ACC4-CFE19246EF81}"/>
              </a:ext>
            </a:extLst>
          </p:cNvPr>
          <p:cNvSpPr txBox="1">
            <a:spLocks/>
          </p:cNvSpPr>
          <p:nvPr/>
        </p:nvSpPr>
        <p:spPr>
          <a:xfrm>
            <a:off x="457200" y="404813"/>
            <a:ext cx="8686800" cy="1143000"/>
          </a:xfrm>
          <a:prstGeom prst="rect">
            <a:avLst/>
          </a:prstGeom>
        </p:spPr>
        <p:txBody>
          <a:bodyPr/>
          <a:lst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solidFill>
                  <a:srgbClr val="FFFF00"/>
                </a:solidFill>
              </a:rPr>
              <a:t>ABOUT THE AUTHOR</a:t>
            </a:r>
          </a:p>
        </p:txBody>
      </p:sp>
      <p:sp>
        <p:nvSpPr>
          <p:cNvPr id="3" name="TextBox 2">
            <a:extLst>
              <a:ext uri="{FF2B5EF4-FFF2-40B4-BE49-F238E27FC236}">
                <a16:creationId xmlns:a16="http://schemas.microsoft.com/office/drawing/2014/main" id="{76983393-4DB4-D249-8257-B3F68E5F8D1B}"/>
              </a:ext>
            </a:extLst>
          </p:cNvPr>
          <p:cNvSpPr txBox="1"/>
          <p:nvPr/>
        </p:nvSpPr>
        <p:spPr>
          <a:xfrm>
            <a:off x="14943" y="1441173"/>
            <a:ext cx="7328893" cy="5262979"/>
          </a:xfrm>
          <a:prstGeom prst="rect">
            <a:avLst/>
          </a:prstGeom>
          <a:noFill/>
        </p:spPr>
        <p:txBody>
          <a:bodyPr wrap="square" rtlCol="0">
            <a:spAutoFit/>
          </a:bodyPr>
          <a:lstStyle/>
          <a:p>
            <a:pPr marL="285750" indent="-285750">
              <a:buFont typeface="Arial" panose="020B0604020202020204" pitchFamily="34" charset="0"/>
              <a:buChar char="•"/>
            </a:pPr>
            <a:r>
              <a:rPr lang="en-US" sz="1600" dirty="0"/>
              <a:t>Name – </a:t>
            </a:r>
            <a:r>
              <a:rPr lang="en-US" sz="1600" dirty="0" err="1"/>
              <a:t>Amanpreet</a:t>
            </a:r>
            <a:r>
              <a:rPr lang="en-US" sz="1600" dirty="0"/>
              <a:t> Kaur Kohli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Hometown – New Delhi, India</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PhD student (Marine Science) at Virginia Institute of Marine Science (VIMS), William &amp; Mary, VA, USA</a:t>
            </a:r>
            <a:br>
              <a:rPr lang="en-US" sz="1600" dirty="0"/>
            </a:br>
            <a:r>
              <a:rPr lang="en-US" sz="1600" dirty="0">
                <a:hlinkClick r:id="rId2"/>
              </a:rPr>
              <a:t>https://www.vims.edu/about/directory/students/kohli_a.php</a:t>
            </a:r>
            <a:endParaRPr lang="en-US" sz="1600" dirty="0"/>
          </a:p>
          <a:p>
            <a:endParaRPr lang="en-US" sz="1600" dirty="0"/>
          </a:p>
          <a:p>
            <a:pPr marL="285750" indent="-285750">
              <a:buFont typeface="Arial" panose="020B0604020202020204" pitchFamily="34" charset="0"/>
              <a:buChar char="•"/>
            </a:pPr>
            <a:r>
              <a:rPr lang="en-US" sz="1600" dirty="0"/>
              <a:t>Has a background in microbiology and environmental studies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Research interests – disease ecology, </a:t>
            </a:r>
            <a:r>
              <a:rPr lang="en-US" sz="1600" dirty="0" err="1"/>
              <a:t>ecoimmunology</a:t>
            </a:r>
            <a:r>
              <a:rPr lang="en-US" sz="1600" dirty="0"/>
              <a:t>, ecotoxicology, stress physiology, conservation </a:t>
            </a:r>
          </a:p>
          <a:p>
            <a:endParaRPr lang="en-US" sz="1600" dirty="0"/>
          </a:p>
          <a:p>
            <a:pPr marL="285750" indent="-285750">
              <a:buFont typeface="Arial" panose="020B0604020202020204" pitchFamily="34" charset="0"/>
              <a:buChar char="•"/>
            </a:pPr>
            <a:r>
              <a:rPr lang="en-US" sz="1600" dirty="0"/>
              <a:t>PhD research focuses on the etiology and epidemiology </a:t>
            </a:r>
            <a:br>
              <a:rPr lang="en-US" sz="1600" dirty="0"/>
            </a:br>
            <a:r>
              <a:rPr lang="en-US" sz="1600" dirty="0"/>
              <a:t>of red sore disease of American eels in Chesapeake Bay. </a:t>
            </a:r>
            <a:br>
              <a:rPr lang="en-US" sz="1600" dirty="0"/>
            </a:br>
            <a:r>
              <a:rPr lang="en-US" sz="1600" dirty="0"/>
              <a:t>Work is supported through Virginia Sea Grant and VIMS.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Actively participates in science education and outreach</a:t>
            </a:r>
          </a:p>
          <a:p>
            <a:r>
              <a:rPr lang="en-US" sz="1600" dirty="0"/>
              <a:t>		</a:t>
            </a:r>
            <a:br>
              <a:rPr lang="en-US" sz="1600" dirty="0"/>
            </a:br>
            <a:r>
              <a:rPr lang="en-US" sz="1600" dirty="0"/>
              <a:t>		</a:t>
            </a:r>
            <a:r>
              <a:rPr lang="en-US" sz="1600" i="1" dirty="0"/>
              <a:t>@</a:t>
            </a:r>
            <a:r>
              <a:rPr lang="en-US" sz="1600" i="1" dirty="0" err="1"/>
              <a:t>eco_aman</a:t>
            </a:r>
            <a:endParaRPr lang="en-US" sz="1600" i="1" dirty="0"/>
          </a:p>
          <a:p>
            <a:pPr marL="285750" indent="-285750">
              <a:buFont typeface="Arial" panose="020B0604020202020204" pitchFamily="34" charset="0"/>
              <a:buChar char="•"/>
            </a:pPr>
            <a:endParaRPr lang="en-US" sz="1600" dirty="0"/>
          </a:p>
        </p:txBody>
      </p:sp>
      <p:pic>
        <p:nvPicPr>
          <p:cNvPr id="4" name="Picture 3">
            <a:extLst>
              <a:ext uri="{FF2B5EF4-FFF2-40B4-BE49-F238E27FC236}">
                <a16:creationId xmlns:a16="http://schemas.microsoft.com/office/drawing/2014/main" id="{64097F42-4E42-9848-BA4B-AF9ECB1DF7B9}"/>
              </a:ext>
            </a:extLst>
          </p:cNvPr>
          <p:cNvPicPr>
            <a:picLocks noChangeAspect="1"/>
          </p:cNvPicPr>
          <p:nvPr/>
        </p:nvPicPr>
        <p:blipFill>
          <a:blip r:embed="rId3"/>
          <a:stretch>
            <a:fillRect/>
          </a:stretch>
        </p:blipFill>
        <p:spPr>
          <a:xfrm>
            <a:off x="7069662" y="184492"/>
            <a:ext cx="2008375" cy="2008375"/>
          </a:xfrm>
          <a:prstGeom prst="rect">
            <a:avLst/>
          </a:prstGeom>
        </p:spPr>
      </p:pic>
      <p:pic>
        <p:nvPicPr>
          <p:cNvPr id="5" name="Picture 4">
            <a:extLst>
              <a:ext uri="{FF2B5EF4-FFF2-40B4-BE49-F238E27FC236}">
                <a16:creationId xmlns:a16="http://schemas.microsoft.com/office/drawing/2014/main" id="{DD764A04-F0CA-B044-A4A6-0F9302773EDD}"/>
              </a:ext>
            </a:extLst>
          </p:cNvPr>
          <p:cNvPicPr>
            <a:picLocks noChangeAspect="1"/>
          </p:cNvPicPr>
          <p:nvPr/>
        </p:nvPicPr>
        <p:blipFill>
          <a:blip r:embed="rId4"/>
          <a:stretch>
            <a:fillRect/>
          </a:stretch>
        </p:blipFill>
        <p:spPr>
          <a:xfrm>
            <a:off x="864256" y="5804857"/>
            <a:ext cx="1200426" cy="799034"/>
          </a:xfrm>
          <a:prstGeom prst="rect">
            <a:avLst/>
          </a:prstGeom>
        </p:spPr>
      </p:pic>
      <p:grpSp>
        <p:nvGrpSpPr>
          <p:cNvPr id="6" name="Group 5">
            <a:extLst>
              <a:ext uri="{FF2B5EF4-FFF2-40B4-BE49-F238E27FC236}">
                <a16:creationId xmlns:a16="http://schemas.microsoft.com/office/drawing/2014/main" id="{DE07913F-5689-D640-A58D-64F8D568DF14}"/>
              </a:ext>
            </a:extLst>
          </p:cNvPr>
          <p:cNvGrpSpPr/>
          <p:nvPr/>
        </p:nvGrpSpPr>
        <p:grpSpPr>
          <a:xfrm>
            <a:off x="7018862" y="2398048"/>
            <a:ext cx="2225765" cy="2140086"/>
            <a:chOff x="9888036" y="356668"/>
            <a:chExt cx="2041316" cy="1805418"/>
          </a:xfrm>
        </p:grpSpPr>
        <p:pic>
          <p:nvPicPr>
            <p:cNvPr id="7" name="Picture 6">
              <a:extLst>
                <a:ext uri="{FF2B5EF4-FFF2-40B4-BE49-F238E27FC236}">
                  <a16:creationId xmlns:a16="http://schemas.microsoft.com/office/drawing/2014/main" id="{4EE9A38B-D3A1-8140-A4C9-A014C7DC884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0573" t="11481" r="25215"/>
            <a:stretch/>
          </p:blipFill>
          <p:spPr>
            <a:xfrm rot="5400000">
              <a:off x="9965228" y="326066"/>
              <a:ext cx="1805418" cy="1866622"/>
            </a:xfrm>
            <a:prstGeom prst="rect">
              <a:avLst/>
            </a:prstGeom>
          </p:spPr>
        </p:pic>
        <p:sp>
          <p:nvSpPr>
            <p:cNvPr id="8" name="TextBox 7">
              <a:extLst>
                <a:ext uri="{FF2B5EF4-FFF2-40B4-BE49-F238E27FC236}">
                  <a16:creationId xmlns:a16="http://schemas.microsoft.com/office/drawing/2014/main" id="{A83321E5-979D-3343-A4D7-3B6B23BD1782}"/>
                </a:ext>
              </a:extLst>
            </p:cNvPr>
            <p:cNvSpPr txBox="1"/>
            <p:nvPr/>
          </p:nvSpPr>
          <p:spPr>
            <a:xfrm>
              <a:off x="9888036" y="1954369"/>
              <a:ext cx="2041316" cy="207717"/>
            </a:xfrm>
            <a:prstGeom prst="rect">
              <a:avLst/>
            </a:prstGeom>
            <a:noFill/>
          </p:spPr>
          <p:txBody>
            <a:bodyPr wrap="square" rtlCol="0">
              <a:spAutoFit/>
            </a:bodyPr>
            <a:lstStyle/>
            <a:p>
              <a:r>
                <a:rPr lang="en-US" sz="1000" dirty="0"/>
                <a:t>Photo by  Wendy Lowery| VIMS</a:t>
              </a:r>
            </a:p>
          </p:txBody>
        </p:sp>
      </p:grpSp>
      <p:grpSp>
        <p:nvGrpSpPr>
          <p:cNvPr id="9" name="Group 8">
            <a:extLst>
              <a:ext uri="{FF2B5EF4-FFF2-40B4-BE49-F238E27FC236}">
                <a16:creationId xmlns:a16="http://schemas.microsoft.com/office/drawing/2014/main" id="{33C47C29-DF5F-A44A-9FC0-7788C4250740}"/>
              </a:ext>
            </a:extLst>
          </p:cNvPr>
          <p:cNvGrpSpPr/>
          <p:nvPr/>
        </p:nvGrpSpPr>
        <p:grpSpPr>
          <a:xfrm>
            <a:off x="6219954" y="4653198"/>
            <a:ext cx="3055495" cy="2076016"/>
            <a:chOff x="7357489" y="2465567"/>
            <a:chExt cx="3231015" cy="2104782"/>
          </a:xfrm>
        </p:grpSpPr>
        <p:pic>
          <p:nvPicPr>
            <p:cNvPr id="10" name="Picture 9">
              <a:extLst>
                <a:ext uri="{FF2B5EF4-FFF2-40B4-BE49-F238E27FC236}">
                  <a16:creationId xmlns:a16="http://schemas.microsoft.com/office/drawing/2014/main" id="{1332D549-6AA9-BC4B-8678-F97262F5CBF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7142" r="9799" b="13063"/>
            <a:stretch/>
          </p:blipFill>
          <p:spPr>
            <a:xfrm>
              <a:off x="7357489" y="2465567"/>
              <a:ext cx="3043730" cy="2091134"/>
            </a:xfrm>
            <a:prstGeom prst="rect">
              <a:avLst/>
            </a:prstGeom>
          </p:spPr>
        </p:pic>
        <p:sp>
          <p:nvSpPr>
            <p:cNvPr id="11" name="TextBox 10">
              <a:extLst>
                <a:ext uri="{FF2B5EF4-FFF2-40B4-BE49-F238E27FC236}">
                  <a16:creationId xmlns:a16="http://schemas.microsoft.com/office/drawing/2014/main" id="{A9EF70B3-4094-B246-9617-326545A25234}"/>
                </a:ext>
              </a:extLst>
            </p:cNvPr>
            <p:cNvSpPr txBox="1"/>
            <p:nvPr/>
          </p:nvSpPr>
          <p:spPr>
            <a:xfrm>
              <a:off x="7503929" y="4316433"/>
              <a:ext cx="3084575" cy="253916"/>
            </a:xfrm>
            <a:prstGeom prst="rect">
              <a:avLst/>
            </a:prstGeom>
            <a:noFill/>
          </p:spPr>
          <p:txBody>
            <a:bodyPr wrap="square" rtlCol="0">
              <a:spAutoFit/>
            </a:bodyPr>
            <a:lstStyle/>
            <a:p>
              <a:r>
                <a:rPr lang="en-US" sz="1050" dirty="0"/>
                <a:t>Photo by  Aileen Devlin| VA Sea Grant</a:t>
              </a:r>
            </a:p>
          </p:txBody>
        </p:sp>
      </p:grpSp>
    </p:spTree>
    <p:extLst>
      <p:ext uri="{BB962C8B-B14F-4D97-AF65-F5344CB8AC3E}">
        <p14:creationId xmlns:p14="http://schemas.microsoft.com/office/powerpoint/2010/main" val="55699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404813"/>
            <a:ext cx="8686800" cy="1143000"/>
          </a:xfrm>
        </p:spPr>
        <p:txBody>
          <a:bodyPr/>
          <a:lstStyle/>
          <a:p>
            <a:pPr algn="l"/>
            <a:r>
              <a:rPr lang="en-US" b="1" dirty="0">
                <a:solidFill>
                  <a:srgbClr val="FFFF00"/>
                </a:solidFill>
              </a:rPr>
              <a:t>MICROBES</a:t>
            </a:r>
          </a:p>
        </p:txBody>
      </p:sp>
      <p:sp>
        <p:nvSpPr>
          <p:cNvPr id="3" name="Content Placeholder 2"/>
          <p:cNvSpPr>
            <a:spLocks noGrp="1"/>
          </p:cNvSpPr>
          <p:nvPr>
            <p:ph idx="1"/>
          </p:nvPr>
        </p:nvSpPr>
        <p:spPr>
          <a:xfrm>
            <a:off x="20546" y="1421287"/>
            <a:ext cx="8353425" cy="4525963"/>
          </a:xfrm>
        </p:spPr>
        <p:txBody>
          <a:bodyPr>
            <a:noAutofit/>
          </a:bodyPr>
          <a:lstStyle/>
          <a:p>
            <a:pPr>
              <a:buFont typeface="Arial" charset="0"/>
              <a:buNone/>
            </a:pPr>
            <a:r>
              <a:rPr lang="en-US" sz="2400" dirty="0"/>
              <a:t> </a:t>
            </a:r>
          </a:p>
          <a:p>
            <a:r>
              <a:rPr lang="en-US" sz="2400" dirty="0"/>
              <a:t>Microbes</a:t>
            </a:r>
          </a:p>
          <a:p>
            <a:pPr lvl="1"/>
            <a:r>
              <a:rPr lang="en-US" sz="2000" dirty="0"/>
              <a:t>Bacteria, fungi, virus</a:t>
            </a:r>
          </a:p>
          <a:p>
            <a:pPr marL="457189" lvl="1" indent="0">
              <a:buNone/>
            </a:pPr>
            <a:endParaRPr lang="en-US" sz="2000" dirty="0"/>
          </a:p>
          <a:p>
            <a:r>
              <a:rPr lang="en-US" sz="2400" dirty="0"/>
              <a:t>Functions of microbes </a:t>
            </a:r>
          </a:p>
          <a:p>
            <a:pPr lvl="1"/>
            <a:r>
              <a:rPr lang="en-US" sz="2000" dirty="0"/>
              <a:t>Fermentation</a:t>
            </a:r>
          </a:p>
          <a:p>
            <a:pPr lvl="1"/>
            <a:r>
              <a:rPr lang="en-US" sz="2000" dirty="0"/>
              <a:t>Nutrient cycling</a:t>
            </a:r>
          </a:p>
          <a:p>
            <a:pPr lvl="1"/>
            <a:r>
              <a:rPr lang="en-US" sz="2000" dirty="0"/>
              <a:t>Disease </a:t>
            </a:r>
          </a:p>
          <a:p>
            <a:pPr lvl="1"/>
            <a:endParaRPr lang="en-US" sz="2000" dirty="0"/>
          </a:p>
          <a:p>
            <a:r>
              <a:rPr lang="en-US" sz="2400" dirty="0"/>
              <a:t>Pathogens</a:t>
            </a:r>
          </a:p>
          <a:p>
            <a:pPr lvl="1"/>
            <a:r>
              <a:rPr lang="en-US" sz="2000" dirty="0"/>
              <a:t>Disease causing microbes</a:t>
            </a:r>
          </a:p>
          <a:p>
            <a:pPr lvl="1"/>
            <a:r>
              <a:rPr lang="en-US" sz="2000" dirty="0"/>
              <a:t>Treatment includes antibiotics</a:t>
            </a:r>
          </a:p>
        </p:txBody>
      </p:sp>
      <p:pic>
        <p:nvPicPr>
          <p:cNvPr id="2" name="Picture 1">
            <a:extLst>
              <a:ext uri="{FF2B5EF4-FFF2-40B4-BE49-F238E27FC236}">
                <a16:creationId xmlns:a16="http://schemas.microsoft.com/office/drawing/2014/main" id="{5DD2D73E-EF02-1A44-81F2-A71DFDD95606}"/>
              </a:ext>
            </a:extLst>
          </p:cNvPr>
          <p:cNvPicPr>
            <a:picLocks noChangeAspect="1"/>
          </p:cNvPicPr>
          <p:nvPr/>
        </p:nvPicPr>
        <p:blipFill>
          <a:blip r:embed="rId3"/>
          <a:stretch>
            <a:fillRect/>
          </a:stretch>
        </p:blipFill>
        <p:spPr>
          <a:xfrm>
            <a:off x="1967117" y="1220592"/>
            <a:ext cx="1210130" cy="1202567"/>
          </a:xfrm>
          <a:prstGeom prst="rect">
            <a:avLst/>
          </a:prstGeom>
        </p:spPr>
      </p:pic>
      <p:pic>
        <p:nvPicPr>
          <p:cNvPr id="9" name="Picture 8">
            <a:extLst>
              <a:ext uri="{FF2B5EF4-FFF2-40B4-BE49-F238E27FC236}">
                <a16:creationId xmlns:a16="http://schemas.microsoft.com/office/drawing/2014/main" id="{32C45E42-E363-A64A-9471-DCF1FE280D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39793" y="1165487"/>
            <a:ext cx="5338476" cy="4906539"/>
          </a:xfrm>
          <a:prstGeom prst="rect">
            <a:avLst/>
          </a:prstGeom>
        </p:spPr>
      </p:pic>
    </p:spTree>
    <p:extLst>
      <p:ext uri="{BB962C8B-B14F-4D97-AF65-F5344CB8AC3E}">
        <p14:creationId xmlns:p14="http://schemas.microsoft.com/office/powerpoint/2010/main" val="2635218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404813"/>
            <a:ext cx="8686800" cy="1143000"/>
          </a:xfrm>
        </p:spPr>
        <p:txBody>
          <a:bodyPr/>
          <a:lstStyle/>
          <a:p>
            <a:pPr algn="l"/>
            <a:r>
              <a:rPr lang="en-US" b="1" dirty="0">
                <a:solidFill>
                  <a:srgbClr val="FFFF00"/>
                </a:solidFill>
              </a:rPr>
              <a:t>ANTIBIOTICS</a:t>
            </a:r>
          </a:p>
        </p:txBody>
      </p:sp>
      <p:sp>
        <p:nvSpPr>
          <p:cNvPr id="3" name="Content Placeholder 2"/>
          <p:cNvSpPr>
            <a:spLocks noGrp="1"/>
          </p:cNvSpPr>
          <p:nvPr>
            <p:ph idx="1"/>
          </p:nvPr>
        </p:nvSpPr>
        <p:spPr>
          <a:xfrm>
            <a:off x="250828" y="658676"/>
            <a:ext cx="8664575" cy="4525963"/>
          </a:xfrm>
        </p:spPr>
        <p:txBody>
          <a:bodyPr>
            <a:normAutofit/>
          </a:bodyPr>
          <a:lstStyle/>
          <a:p>
            <a:pPr>
              <a:buFont typeface="Arial" charset="0"/>
              <a:buNone/>
            </a:pPr>
            <a:r>
              <a:rPr lang="en-US" sz="2800" dirty="0"/>
              <a:t> </a:t>
            </a:r>
          </a:p>
          <a:p>
            <a:r>
              <a:rPr lang="en-US" sz="2800" dirty="0"/>
              <a:t>A medicine that inhibits the growth of or destroys microorganisms</a:t>
            </a:r>
          </a:p>
          <a:p>
            <a:endParaRPr lang="en-US" sz="1800" dirty="0"/>
          </a:p>
          <a:p>
            <a:r>
              <a:rPr lang="en-US" sz="2800" dirty="0"/>
              <a:t>Choosing the right antibiotic, i.e., making sure the pathogen is susceptible to the antibiotic administered </a:t>
            </a:r>
          </a:p>
          <a:p>
            <a:endParaRPr lang="en-US" sz="2400" dirty="0"/>
          </a:p>
          <a:p>
            <a:endParaRPr lang="en-US" sz="2400" dirty="0"/>
          </a:p>
        </p:txBody>
      </p:sp>
      <p:pic>
        <p:nvPicPr>
          <p:cNvPr id="2" name="Picture 1">
            <a:extLst>
              <a:ext uri="{FF2B5EF4-FFF2-40B4-BE49-F238E27FC236}">
                <a16:creationId xmlns:a16="http://schemas.microsoft.com/office/drawing/2014/main" id="{009F5267-3BFB-6148-817B-61D599D9D7B1}"/>
              </a:ext>
            </a:extLst>
          </p:cNvPr>
          <p:cNvPicPr>
            <a:picLocks noChangeAspect="1"/>
          </p:cNvPicPr>
          <p:nvPr/>
        </p:nvPicPr>
        <p:blipFill>
          <a:blip r:embed="rId3"/>
          <a:stretch>
            <a:fillRect/>
          </a:stretch>
        </p:blipFill>
        <p:spPr>
          <a:xfrm>
            <a:off x="3886200" y="3597084"/>
            <a:ext cx="5131491" cy="3175109"/>
          </a:xfrm>
          <a:prstGeom prst="rect">
            <a:avLst/>
          </a:prstGeom>
        </p:spPr>
      </p:pic>
    </p:spTree>
    <p:extLst>
      <p:ext uri="{BB962C8B-B14F-4D97-AF65-F5344CB8AC3E}">
        <p14:creationId xmlns:p14="http://schemas.microsoft.com/office/powerpoint/2010/main" val="3137863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485775"/>
            <a:ext cx="8229600" cy="1143000"/>
          </a:xfrm>
        </p:spPr>
        <p:txBody>
          <a:bodyPr/>
          <a:lstStyle/>
          <a:p>
            <a:r>
              <a:rPr lang="en-US" b="1" dirty="0">
                <a:solidFill>
                  <a:srgbClr val="FFFF00"/>
                </a:solidFill>
              </a:rPr>
              <a:t>KIRBY-BAUER METHOD</a:t>
            </a:r>
          </a:p>
        </p:txBody>
      </p:sp>
      <p:sp>
        <p:nvSpPr>
          <p:cNvPr id="3" name="Content Placeholder 2"/>
          <p:cNvSpPr>
            <a:spLocks noGrp="1"/>
          </p:cNvSpPr>
          <p:nvPr>
            <p:ph idx="1"/>
          </p:nvPr>
        </p:nvSpPr>
        <p:spPr>
          <a:xfrm>
            <a:off x="7135" y="2332037"/>
            <a:ext cx="3967337" cy="4525963"/>
          </a:xfrm>
        </p:spPr>
        <p:txBody>
          <a:bodyPr>
            <a:normAutofit/>
          </a:bodyPr>
          <a:lstStyle/>
          <a:p>
            <a:pPr>
              <a:defRPr/>
            </a:pPr>
            <a:r>
              <a:rPr lang="en-US" sz="2400" dirty="0"/>
              <a:t>The effectiveness of an antimicrobial agent’s sensitivity is based on the standard zone of inhibition</a:t>
            </a:r>
            <a:br>
              <a:rPr lang="en-US" sz="2400" dirty="0"/>
            </a:br>
            <a:r>
              <a:rPr lang="en-US" sz="2400" dirty="0"/>
              <a:t> </a:t>
            </a:r>
          </a:p>
          <a:p>
            <a:pPr>
              <a:buNone/>
              <a:defRPr/>
            </a:pPr>
            <a:endParaRPr lang="en-US" sz="2400" dirty="0"/>
          </a:p>
        </p:txBody>
      </p:sp>
      <p:grpSp>
        <p:nvGrpSpPr>
          <p:cNvPr id="61" name="Group 60">
            <a:extLst>
              <a:ext uri="{FF2B5EF4-FFF2-40B4-BE49-F238E27FC236}">
                <a16:creationId xmlns:a16="http://schemas.microsoft.com/office/drawing/2014/main" id="{FD0BCDC0-8E4C-6444-8A3D-F6A43773E875}"/>
              </a:ext>
            </a:extLst>
          </p:cNvPr>
          <p:cNvGrpSpPr/>
          <p:nvPr/>
        </p:nvGrpSpPr>
        <p:grpSpPr>
          <a:xfrm>
            <a:off x="3962400" y="1628775"/>
            <a:ext cx="5054600" cy="4801314"/>
            <a:chOff x="3962400" y="1628775"/>
            <a:chExt cx="5054600" cy="4801314"/>
          </a:xfrm>
        </p:grpSpPr>
        <p:sp>
          <p:nvSpPr>
            <p:cNvPr id="2" name="TextBox 1">
              <a:extLst>
                <a:ext uri="{FF2B5EF4-FFF2-40B4-BE49-F238E27FC236}">
                  <a16:creationId xmlns:a16="http://schemas.microsoft.com/office/drawing/2014/main" id="{A007D28F-5E75-3544-954C-D2819A3A4A93}"/>
                </a:ext>
              </a:extLst>
            </p:cNvPr>
            <p:cNvSpPr txBox="1"/>
            <p:nvPr/>
          </p:nvSpPr>
          <p:spPr>
            <a:xfrm>
              <a:off x="3962400" y="1628775"/>
              <a:ext cx="5054600" cy="4801314"/>
            </a:xfrm>
            <a:prstGeom prst="rect">
              <a:avLst/>
            </a:prstGeom>
            <a:solidFill>
              <a:schemeClr val="tx1"/>
            </a:solidFill>
          </p:spPr>
          <p:txBody>
            <a:bodyPr wrap="square" rtlCol="0">
              <a:spAutoFit/>
            </a:bodyPr>
            <a:lstStyle/>
            <a:p>
              <a:endParaRPr lang="en-US" dirty="0">
                <a:ln>
                  <a:solidFill>
                    <a:schemeClr val="bg1"/>
                  </a:solidFill>
                </a:ln>
                <a:solidFill>
                  <a:sysClr val="windowText" lastClr="000000"/>
                </a:solidFill>
              </a:endParaRPr>
            </a:p>
            <a:p>
              <a:r>
                <a:rPr lang="en-US" dirty="0">
                  <a:ln>
                    <a:solidFill>
                      <a:schemeClr val="bg1"/>
                    </a:solidFill>
                  </a:ln>
                  <a:solidFill>
                    <a:sysClr val="windowText" lastClr="000000"/>
                  </a:solidFill>
                </a:rPr>
                <a:t>Zone of inhibition</a:t>
              </a:r>
            </a:p>
            <a:p>
              <a:endParaRPr lang="en-US" dirty="0">
                <a:ln>
                  <a:solidFill>
                    <a:schemeClr val="bg1"/>
                  </a:solidFill>
                </a:ln>
                <a:solidFill>
                  <a:sysClr val="windowText" lastClr="000000"/>
                </a:solidFill>
              </a:endParaRPr>
            </a:p>
            <a:p>
              <a:r>
                <a:rPr lang="en-US" dirty="0">
                  <a:ln>
                    <a:solidFill>
                      <a:schemeClr val="bg1"/>
                    </a:solidFill>
                  </a:ln>
                  <a:solidFill>
                    <a:sysClr val="windowText" lastClr="000000"/>
                  </a:solidFill>
                </a:rPr>
                <a:t>Antibiotic </a:t>
              </a:r>
              <a:br>
                <a:rPr lang="en-US" dirty="0">
                  <a:ln>
                    <a:solidFill>
                      <a:schemeClr val="bg1"/>
                    </a:solidFill>
                  </a:ln>
                  <a:solidFill>
                    <a:sysClr val="windowText" lastClr="000000"/>
                  </a:solidFill>
                </a:rPr>
              </a:br>
              <a:r>
                <a:rPr lang="en-US" dirty="0">
                  <a:ln>
                    <a:solidFill>
                      <a:schemeClr val="bg1"/>
                    </a:solidFill>
                  </a:ln>
                  <a:solidFill>
                    <a:sysClr val="windowText" lastClr="000000"/>
                  </a:solidFill>
                </a:rPr>
                <a:t>disk</a:t>
              </a:r>
            </a:p>
            <a:p>
              <a:endParaRPr lang="en-US" dirty="0">
                <a:ln>
                  <a:solidFill>
                    <a:schemeClr val="bg1"/>
                  </a:solidFill>
                </a:ln>
                <a:solidFill>
                  <a:sysClr val="windowText" lastClr="000000"/>
                </a:solidFill>
              </a:endParaRPr>
            </a:p>
            <a:p>
              <a:r>
                <a:rPr lang="en-US" dirty="0">
                  <a:ln>
                    <a:solidFill>
                      <a:schemeClr val="bg1"/>
                    </a:solidFill>
                  </a:ln>
                  <a:solidFill>
                    <a:sysClr val="windowText" lastClr="000000"/>
                  </a:solidFill>
                </a:rPr>
                <a:t>Bacterial </a:t>
              </a:r>
              <a:br>
                <a:rPr lang="en-US" dirty="0">
                  <a:ln>
                    <a:solidFill>
                      <a:schemeClr val="bg1"/>
                    </a:solidFill>
                  </a:ln>
                  <a:solidFill>
                    <a:sysClr val="windowText" lastClr="000000"/>
                  </a:solidFill>
                </a:rPr>
              </a:br>
              <a:r>
                <a:rPr lang="en-US" dirty="0">
                  <a:ln>
                    <a:solidFill>
                      <a:schemeClr val="bg1"/>
                    </a:solidFill>
                  </a:ln>
                  <a:solidFill>
                    <a:sysClr val="windowText" lastClr="000000"/>
                  </a:solidFill>
                </a:rPr>
                <a:t>growth</a:t>
              </a:r>
            </a:p>
            <a:p>
              <a:endParaRPr lang="en-US" dirty="0">
                <a:ln>
                  <a:solidFill>
                    <a:schemeClr val="bg1"/>
                  </a:solidFill>
                </a:ln>
                <a:solidFill>
                  <a:sysClr val="windowText" lastClr="000000"/>
                </a:solidFill>
              </a:endParaRPr>
            </a:p>
            <a:p>
              <a:endParaRPr lang="en-US" dirty="0">
                <a:ln>
                  <a:solidFill>
                    <a:schemeClr val="bg1"/>
                  </a:solidFill>
                </a:ln>
                <a:solidFill>
                  <a:sysClr val="windowText" lastClr="000000"/>
                </a:solidFill>
              </a:endParaRPr>
            </a:p>
            <a:p>
              <a:endParaRPr lang="en-US" dirty="0">
                <a:ln>
                  <a:solidFill>
                    <a:schemeClr val="bg1"/>
                  </a:solidFill>
                </a:ln>
                <a:solidFill>
                  <a:sysClr val="windowText" lastClr="000000"/>
                </a:solidFill>
              </a:endParaRPr>
            </a:p>
            <a:p>
              <a:r>
                <a:rPr lang="en-US" dirty="0">
                  <a:ln>
                    <a:solidFill>
                      <a:schemeClr val="bg1"/>
                    </a:solidFill>
                  </a:ln>
                  <a:solidFill>
                    <a:sysClr val="windowText" lastClr="000000"/>
                  </a:solidFill>
                </a:rPr>
                <a:t>Intermediate</a:t>
              </a:r>
            </a:p>
            <a:p>
              <a:endParaRPr lang="en-US" dirty="0">
                <a:ln>
                  <a:solidFill>
                    <a:schemeClr val="bg1"/>
                  </a:solidFill>
                </a:ln>
                <a:solidFill>
                  <a:sysClr val="windowText" lastClr="000000"/>
                </a:solidFill>
              </a:endParaRPr>
            </a:p>
            <a:p>
              <a:r>
                <a:rPr lang="en-US" dirty="0">
                  <a:ln>
                    <a:solidFill>
                      <a:schemeClr val="bg1"/>
                    </a:solidFill>
                  </a:ln>
                  <a:solidFill>
                    <a:sysClr val="windowText" lastClr="000000"/>
                  </a:solidFill>
                </a:rPr>
                <a:t>Resistant</a:t>
              </a:r>
            </a:p>
            <a:p>
              <a:endParaRPr lang="en-US" dirty="0">
                <a:ln>
                  <a:solidFill>
                    <a:schemeClr val="bg1"/>
                  </a:solidFill>
                </a:ln>
                <a:solidFill>
                  <a:sysClr val="windowText" lastClr="000000"/>
                </a:solidFill>
              </a:endParaRPr>
            </a:p>
            <a:p>
              <a:r>
                <a:rPr lang="en-US" dirty="0">
                  <a:ln>
                    <a:solidFill>
                      <a:schemeClr val="bg1"/>
                    </a:solidFill>
                  </a:ln>
                  <a:solidFill>
                    <a:sysClr val="windowText" lastClr="000000"/>
                  </a:solidFill>
                </a:rPr>
                <a:t>Susceptible</a:t>
              </a:r>
            </a:p>
            <a:p>
              <a:endParaRPr lang="en-US" dirty="0">
                <a:ln>
                  <a:solidFill>
                    <a:schemeClr val="bg1"/>
                  </a:solidFill>
                </a:ln>
                <a:solidFill>
                  <a:sysClr val="windowText" lastClr="000000"/>
                </a:solidFill>
              </a:endParaRPr>
            </a:p>
          </p:txBody>
        </p:sp>
        <p:pic>
          <p:nvPicPr>
            <p:cNvPr id="15" name="Picture 14" descr="A picture containing black, indoor, sitting, table&#10;&#10;Description automatically generated">
              <a:extLst>
                <a:ext uri="{FF2B5EF4-FFF2-40B4-BE49-F238E27FC236}">
                  <a16:creationId xmlns:a16="http://schemas.microsoft.com/office/drawing/2014/main" id="{7AC629A8-7F8E-444E-85AC-7181D3CB77E3}"/>
                </a:ext>
              </a:extLst>
            </p:cNvPr>
            <p:cNvPicPr/>
            <p:nvPr/>
          </p:nvPicPr>
          <p:blipFill rotWithShape="1">
            <a:blip r:embed="rId3" cstate="print">
              <a:extLst>
                <a:ext uri="{28A0092B-C50C-407E-A947-70E740481C1C}">
                  <a14:useLocalDpi xmlns:a14="http://schemas.microsoft.com/office/drawing/2010/main" val="0"/>
                </a:ext>
              </a:extLst>
            </a:blip>
            <a:srcRect l="23959" t="8904" r="15585" b="8264"/>
            <a:stretch/>
          </p:blipFill>
          <p:spPr bwMode="auto">
            <a:xfrm rot="5400000">
              <a:off x="5334003" y="2213724"/>
              <a:ext cx="3708398" cy="3617406"/>
            </a:xfrm>
            <a:prstGeom prst="ellipse">
              <a:avLst/>
            </a:prstGeom>
            <a:ln>
              <a:noFill/>
            </a:ln>
            <a:extLst>
              <a:ext uri="{53640926-AAD7-44D8-BBD7-CCE9431645EC}">
                <a14:shadowObscured xmlns:a14="http://schemas.microsoft.com/office/drawing/2010/main"/>
              </a:ext>
            </a:extLst>
          </p:spPr>
        </p:pic>
        <p:cxnSp>
          <p:nvCxnSpPr>
            <p:cNvPr id="35" name="Straight Arrow Connector 34">
              <a:extLst>
                <a:ext uri="{FF2B5EF4-FFF2-40B4-BE49-F238E27FC236}">
                  <a16:creationId xmlns:a16="http://schemas.microsoft.com/office/drawing/2014/main" id="{BE0D111D-322A-5F43-B4C0-F66377D3E1A7}"/>
                </a:ext>
              </a:extLst>
            </p:cNvPr>
            <p:cNvCxnSpPr>
              <a:cxnSpLocks/>
            </p:cNvCxnSpPr>
            <p:nvPr/>
          </p:nvCxnSpPr>
          <p:spPr>
            <a:xfrm flipV="1">
              <a:off x="5046133" y="4424957"/>
              <a:ext cx="1549400" cy="1063552"/>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3916EF21-10F9-944F-9989-55E237AAC9FE}"/>
                </a:ext>
              </a:extLst>
            </p:cNvPr>
            <p:cNvCxnSpPr>
              <a:cxnSpLocks/>
            </p:cNvCxnSpPr>
            <p:nvPr/>
          </p:nvCxnSpPr>
          <p:spPr>
            <a:xfrm flipV="1">
              <a:off x="5385167" y="4468877"/>
              <a:ext cx="2043341" cy="1466397"/>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F2707B62-C429-0E43-8722-5C178023EBAC}"/>
                </a:ext>
              </a:extLst>
            </p:cNvPr>
            <p:cNvCxnSpPr>
              <a:cxnSpLocks/>
            </p:cNvCxnSpPr>
            <p:nvPr/>
          </p:nvCxnSpPr>
          <p:spPr>
            <a:xfrm flipV="1">
              <a:off x="5385167" y="3249386"/>
              <a:ext cx="2206711" cy="1466547"/>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7587FC6C-673F-B44D-8A8E-BAC1E95B2E5D}"/>
                </a:ext>
              </a:extLst>
            </p:cNvPr>
            <p:cNvCxnSpPr>
              <a:cxnSpLocks/>
            </p:cNvCxnSpPr>
            <p:nvPr/>
          </p:nvCxnSpPr>
          <p:spPr>
            <a:xfrm>
              <a:off x="5491718" y="2179928"/>
              <a:ext cx="1620282" cy="997039"/>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B54C1D47-0D13-CC4B-9F95-80F2CDAE088B}"/>
                </a:ext>
              </a:extLst>
            </p:cNvPr>
            <p:cNvCxnSpPr>
              <a:cxnSpLocks/>
            </p:cNvCxnSpPr>
            <p:nvPr/>
          </p:nvCxnSpPr>
          <p:spPr>
            <a:xfrm>
              <a:off x="5188376" y="2626375"/>
              <a:ext cx="1474893" cy="794173"/>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749F241B-357D-C84D-81B9-DBD4A2D97E6E}"/>
                </a:ext>
              </a:extLst>
            </p:cNvPr>
            <p:cNvCxnSpPr>
              <a:cxnSpLocks/>
            </p:cNvCxnSpPr>
            <p:nvPr/>
          </p:nvCxnSpPr>
          <p:spPr>
            <a:xfrm>
              <a:off x="5122334" y="3454545"/>
              <a:ext cx="999067" cy="426983"/>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grpSp>
      <p:pic>
        <p:nvPicPr>
          <p:cNvPr id="63" name="Picture 62">
            <a:extLst>
              <a:ext uri="{FF2B5EF4-FFF2-40B4-BE49-F238E27FC236}">
                <a16:creationId xmlns:a16="http://schemas.microsoft.com/office/drawing/2014/main" id="{155B1738-A6A6-2846-812E-EC0F4886D7AA}"/>
              </a:ext>
            </a:extLst>
          </p:cNvPr>
          <p:cNvPicPr/>
          <p:nvPr/>
        </p:nvPicPr>
        <p:blipFill rotWithShape="1">
          <a:blip r:embed="rId4"/>
          <a:srcRect l="1823" t="32705" r="75863" b="43021"/>
          <a:stretch/>
        </p:blipFill>
        <p:spPr>
          <a:xfrm rot="19294933">
            <a:off x="7417430" y="4455490"/>
            <a:ext cx="1127608" cy="358632"/>
          </a:xfrm>
          <a:prstGeom prst="rect">
            <a:avLst/>
          </a:prstGeom>
        </p:spPr>
      </p:pic>
    </p:spTree>
    <p:extLst>
      <p:ext uri="{BB962C8B-B14F-4D97-AF65-F5344CB8AC3E}">
        <p14:creationId xmlns:p14="http://schemas.microsoft.com/office/powerpoint/2010/main" val="611364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404813"/>
            <a:ext cx="8686800" cy="1143000"/>
          </a:xfrm>
        </p:spPr>
        <p:txBody>
          <a:bodyPr/>
          <a:lstStyle/>
          <a:p>
            <a:r>
              <a:rPr lang="en-US" b="1" dirty="0">
                <a:solidFill>
                  <a:srgbClr val="FFFF00"/>
                </a:solidFill>
              </a:rPr>
              <a:t>ACTIVITY</a:t>
            </a:r>
          </a:p>
        </p:txBody>
      </p:sp>
      <p:sp>
        <p:nvSpPr>
          <p:cNvPr id="3" name="Content Placeholder 2"/>
          <p:cNvSpPr>
            <a:spLocks noGrp="1"/>
          </p:cNvSpPr>
          <p:nvPr>
            <p:ph idx="1"/>
          </p:nvPr>
        </p:nvSpPr>
        <p:spPr>
          <a:xfrm>
            <a:off x="250829" y="868892"/>
            <a:ext cx="8353425" cy="4525963"/>
          </a:xfrm>
        </p:spPr>
        <p:txBody>
          <a:bodyPr/>
          <a:lstStyle/>
          <a:p>
            <a:pPr>
              <a:buFont typeface="Arial" charset="0"/>
              <a:buNone/>
            </a:pPr>
            <a:r>
              <a:rPr lang="en-US" sz="2400" dirty="0"/>
              <a:t> </a:t>
            </a:r>
          </a:p>
          <a:p>
            <a:r>
              <a:rPr lang="en-US" sz="2500" dirty="0"/>
              <a:t>Assist Dr. Kohli in finding an effective antibiotic for the red sore disease of eels so she can help the eel </a:t>
            </a:r>
            <a:r>
              <a:rPr lang="en-US" sz="2500" dirty="0" err="1"/>
              <a:t>aquaculturist</a:t>
            </a:r>
            <a:endParaRPr lang="en-US" sz="2500" dirty="0"/>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35258" t="18072" r="15450" b="21976"/>
          <a:stretch/>
        </p:blipFill>
        <p:spPr bwMode="auto">
          <a:xfrm rot="10800000">
            <a:off x="520700" y="2722652"/>
            <a:ext cx="3816352" cy="3612835"/>
          </a:xfrm>
          <a:prstGeom prst="rect">
            <a:avLst/>
          </a:prstGeom>
          <a:noFill/>
        </p:spPr>
      </p:pic>
      <p:pic>
        <p:nvPicPr>
          <p:cNvPr id="6" name="Picture 5"/>
          <p:cNvPicPr/>
          <p:nvPr/>
        </p:nvPicPr>
        <p:blipFill rotWithShape="1">
          <a:blip r:embed="rId4" cstate="print">
            <a:extLst>
              <a:ext uri="{28A0092B-C50C-407E-A947-70E740481C1C}">
                <a14:useLocalDpi xmlns:a14="http://schemas.microsoft.com/office/drawing/2010/main" val="0"/>
              </a:ext>
            </a:extLst>
          </a:blip>
          <a:srcRect t="16574" b="11466"/>
          <a:stretch/>
        </p:blipFill>
        <p:spPr bwMode="auto">
          <a:xfrm>
            <a:off x="4648202" y="2722652"/>
            <a:ext cx="4267201" cy="35997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00114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381000"/>
            <a:ext cx="8229600" cy="1143000"/>
          </a:xfrm>
        </p:spPr>
        <p:txBody>
          <a:bodyPr/>
          <a:lstStyle/>
          <a:p>
            <a:r>
              <a:rPr lang="en-US" b="1" dirty="0">
                <a:solidFill>
                  <a:srgbClr val="FFFF00"/>
                </a:solidFill>
              </a:rPr>
              <a:t>INSTRUCTIONS – Part I</a:t>
            </a:r>
          </a:p>
        </p:txBody>
      </p:sp>
      <p:sp>
        <p:nvSpPr>
          <p:cNvPr id="3" name="Content Placeholder 2"/>
          <p:cNvSpPr>
            <a:spLocks noGrp="1"/>
          </p:cNvSpPr>
          <p:nvPr>
            <p:ph idx="1"/>
          </p:nvPr>
        </p:nvSpPr>
        <p:spPr>
          <a:xfrm>
            <a:off x="76200" y="1295402"/>
            <a:ext cx="6341533" cy="4525963"/>
          </a:xfrm>
        </p:spPr>
        <p:txBody>
          <a:bodyPr>
            <a:normAutofit/>
          </a:bodyPr>
          <a:lstStyle/>
          <a:p>
            <a:pPr>
              <a:defRPr/>
            </a:pPr>
            <a:r>
              <a:rPr lang="en-US" dirty="0"/>
              <a:t>Choose one pathogen within your group </a:t>
            </a:r>
          </a:p>
          <a:p>
            <a:pPr>
              <a:defRPr/>
            </a:pPr>
            <a:r>
              <a:rPr lang="en-US" dirty="0"/>
              <a:t>Measure the diameter of zone of inhibition (in mm) for all four antibiotics on your plate </a:t>
            </a:r>
          </a:p>
          <a:p>
            <a:pPr>
              <a:defRPr/>
            </a:pPr>
            <a:r>
              <a:rPr lang="en-US" dirty="0"/>
              <a:t>Compare this value with the standard zone of inhibition and determine the susceptibility or resistance (</a:t>
            </a:r>
            <a:r>
              <a:rPr lang="en-US" i="1" dirty="0"/>
              <a:t>be careful when overlapping zones present</a:t>
            </a:r>
            <a:r>
              <a:rPr lang="en-US" dirty="0"/>
              <a:t>)</a:t>
            </a:r>
          </a:p>
          <a:p>
            <a:pPr>
              <a:defRPr/>
            </a:pPr>
            <a:r>
              <a:rPr lang="en-US" dirty="0"/>
              <a:t>Share observations for different pathogens in the group </a:t>
            </a:r>
          </a:p>
          <a:p>
            <a:pPr>
              <a:defRPr/>
            </a:pPr>
            <a:r>
              <a:rPr lang="en-US" dirty="0"/>
              <a:t>Fill the table and answer questions  </a:t>
            </a:r>
          </a:p>
          <a:p>
            <a:pPr>
              <a:defRPr/>
            </a:pPr>
            <a:endParaRPr lang="en-US" dirty="0"/>
          </a:p>
          <a:p>
            <a:pPr>
              <a:defRPr/>
            </a:pPr>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1046661804"/>
              </p:ext>
            </p:extLst>
          </p:nvPr>
        </p:nvGraphicFramePr>
        <p:xfrm>
          <a:off x="135466" y="5034992"/>
          <a:ext cx="8915400" cy="1747785"/>
        </p:xfrm>
        <a:graphic>
          <a:graphicData uri="http://schemas.openxmlformats.org/drawingml/2006/table">
            <a:tbl>
              <a:tblPr firstRow="1" firstCol="1" bandRow="1">
                <a:tableStyleId>{93296810-A885-4BE3-A3E7-6D5BEEA58F35}</a:tableStyleId>
              </a:tblPr>
              <a:tblGrid>
                <a:gridCol w="1655619">
                  <a:extLst>
                    <a:ext uri="{9D8B030D-6E8A-4147-A177-3AD203B41FA5}">
                      <a16:colId xmlns:a16="http://schemas.microsoft.com/office/drawing/2014/main" val="3703254896"/>
                    </a:ext>
                  </a:extLst>
                </a:gridCol>
                <a:gridCol w="1607127">
                  <a:extLst>
                    <a:ext uri="{9D8B030D-6E8A-4147-A177-3AD203B41FA5}">
                      <a16:colId xmlns:a16="http://schemas.microsoft.com/office/drawing/2014/main" val="1770825184"/>
                    </a:ext>
                  </a:extLst>
                </a:gridCol>
                <a:gridCol w="1676400">
                  <a:extLst>
                    <a:ext uri="{9D8B030D-6E8A-4147-A177-3AD203B41FA5}">
                      <a16:colId xmlns:a16="http://schemas.microsoft.com/office/drawing/2014/main" val="2992620963"/>
                    </a:ext>
                  </a:extLst>
                </a:gridCol>
                <a:gridCol w="1003504">
                  <a:extLst>
                    <a:ext uri="{9D8B030D-6E8A-4147-A177-3AD203B41FA5}">
                      <a16:colId xmlns:a16="http://schemas.microsoft.com/office/drawing/2014/main" val="2361086885"/>
                    </a:ext>
                  </a:extLst>
                </a:gridCol>
                <a:gridCol w="1486375">
                  <a:extLst>
                    <a:ext uri="{9D8B030D-6E8A-4147-A177-3AD203B41FA5}">
                      <a16:colId xmlns:a16="http://schemas.microsoft.com/office/drawing/2014/main" val="3698886998"/>
                    </a:ext>
                  </a:extLst>
                </a:gridCol>
                <a:gridCol w="1486375">
                  <a:extLst>
                    <a:ext uri="{9D8B030D-6E8A-4147-A177-3AD203B41FA5}">
                      <a16:colId xmlns:a16="http://schemas.microsoft.com/office/drawing/2014/main" val="3250096218"/>
                    </a:ext>
                  </a:extLst>
                </a:gridCol>
              </a:tblGrid>
              <a:tr h="255812">
                <a:tc rowSpan="2">
                  <a:txBody>
                    <a:bodyPr/>
                    <a:lstStyle/>
                    <a:p>
                      <a:pPr marL="0" marR="0" algn="ctr">
                        <a:lnSpc>
                          <a:spcPct val="100000"/>
                        </a:lnSpc>
                        <a:spcBef>
                          <a:spcPts val="0"/>
                        </a:spcBef>
                        <a:spcAft>
                          <a:spcPts val="0"/>
                        </a:spcAft>
                        <a:tabLst>
                          <a:tab pos="5257800" algn="l"/>
                        </a:tabLst>
                      </a:pPr>
                      <a:r>
                        <a:rPr lang="en-US" sz="1800" dirty="0">
                          <a:effectLst/>
                        </a:rPr>
                        <a:t>Antimicrobial agent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ctr">
                        <a:lnSpc>
                          <a:spcPct val="100000"/>
                        </a:lnSpc>
                        <a:spcBef>
                          <a:spcPts val="0"/>
                        </a:spcBef>
                        <a:spcAft>
                          <a:spcPts val="0"/>
                        </a:spcAft>
                        <a:tabLst>
                          <a:tab pos="5257800" algn="l"/>
                        </a:tabLst>
                      </a:pPr>
                      <a:r>
                        <a:rPr lang="en-US" sz="1800">
                          <a:effectLst/>
                        </a:rPr>
                        <a:t>Abbreviation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ctr">
                        <a:lnSpc>
                          <a:spcPct val="100000"/>
                        </a:lnSpc>
                        <a:spcBef>
                          <a:spcPts val="0"/>
                        </a:spcBef>
                        <a:spcAft>
                          <a:spcPts val="0"/>
                        </a:spcAft>
                        <a:tabLst>
                          <a:tab pos="5257800" algn="l"/>
                        </a:tabLst>
                      </a:pPr>
                      <a:r>
                        <a:rPr lang="en-US" sz="1800">
                          <a:effectLst/>
                        </a:rPr>
                        <a:t>Disk content (µg)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marL="0" marR="0" algn="ctr">
                        <a:lnSpc>
                          <a:spcPct val="100000"/>
                        </a:lnSpc>
                        <a:spcBef>
                          <a:spcPts val="0"/>
                        </a:spcBef>
                        <a:spcAft>
                          <a:spcPts val="0"/>
                        </a:spcAft>
                        <a:tabLst>
                          <a:tab pos="5257800" algn="l"/>
                        </a:tabLst>
                      </a:pPr>
                      <a:r>
                        <a:rPr lang="en-US" sz="1800" dirty="0">
                          <a:effectLst/>
                        </a:rPr>
                        <a:t>Zone diameter breakpoint (mm)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850750"/>
                  </a:ext>
                </a:extLst>
              </a:tr>
              <a:tr h="255812">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ctr">
                        <a:lnSpc>
                          <a:spcPct val="100000"/>
                        </a:lnSpc>
                        <a:spcBef>
                          <a:spcPts val="0"/>
                        </a:spcBef>
                        <a:spcAft>
                          <a:spcPts val="0"/>
                        </a:spcAft>
                        <a:tabLst>
                          <a:tab pos="5257800" algn="l"/>
                        </a:tabLst>
                      </a:pPr>
                      <a:r>
                        <a:rPr lang="en-US" sz="1800">
                          <a:effectLst/>
                        </a:rPr>
                        <a:t>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dirty="0">
                          <a:effectLst/>
                        </a:rPr>
                        <a:t>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R</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41208323"/>
                  </a:ext>
                </a:extLst>
              </a:tr>
              <a:tr h="255812">
                <a:tc>
                  <a:txBody>
                    <a:bodyPr/>
                    <a:lstStyle/>
                    <a:p>
                      <a:pPr marL="0" marR="0">
                        <a:lnSpc>
                          <a:spcPct val="100000"/>
                        </a:lnSpc>
                        <a:spcBef>
                          <a:spcPts val="0"/>
                        </a:spcBef>
                        <a:spcAft>
                          <a:spcPts val="0"/>
                        </a:spcAft>
                        <a:tabLst>
                          <a:tab pos="5257800" algn="l"/>
                        </a:tabLst>
                      </a:pPr>
                      <a:r>
                        <a:rPr lang="en-US" sz="1800">
                          <a:effectLst/>
                        </a:rPr>
                        <a:t>Aztreonam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ATM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30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dirty="0">
                          <a:effectLst/>
                        </a:rPr>
                        <a:t>≥</a:t>
                      </a:r>
                      <a:r>
                        <a:rPr lang="en-US" sz="1800" dirty="0">
                          <a:effectLst/>
                        </a:rPr>
                        <a:t>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dirty="0">
                          <a:effectLst/>
                        </a:rPr>
                        <a:t>18-20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dirty="0">
                          <a:effectLst/>
                        </a:rPr>
                        <a:t>≤</a:t>
                      </a:r>
                      <a:r>
                        <a:rPr lang="en-US" sz="1800" dirty="0">
                          <a:effectLst/>
                        </a:rPr>
                        <a:t>17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88183571"/>
                  </a:ext>
                </a:extLst>
              </a:tr>
              <a:tr h="255812">
                <a:tc>
                  <a:txBody>
                    <a:bodyPr/>
                    <a:lstStyle/>
                    <a:p>
                      <a:pPr marL="0" marR="0">
                        <a:lnSpc>
                          <a:spcPct val="100000"/>
                        </a:lnSpc>
                        <a:spcBef>
                          <a:spcPts val="0"/>
                        </a:spcBef>
                        <a:spcAft>
                          <a:spcPts val="0"/>
                        </a:spcAft>
                        <a:tabLst>
                          <a:tab pos="5257800" algn="l"/>
                        </a:tabLst>
                      </a:pPr>
                      <a:r>
                        <a:rPr lang="en-US" sz="1800">
                          <a:effectLst/>
                        </a:rPr>
                        <a:t>Gentamicin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GM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10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a:effectLst/>
                        </a:rPr>
                        <a:t>≥</a:t>
                      </a:r>
                      <a:r>
                        <a:rPr lang="en-US" sz="1800">
                          <a:effectLst/>
                        </a:rPr>
                        <a:t>15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13-14</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dirty="0">
                          <a:effectLst/>
                        </a:rPr>
                        <a:t>≤</a:t>
                      </a:r>
                      <a:r>
                        <a:rPr lang="en-US" sz="1800" dirty="0">
                          <a:effectLst/>
                        </a:rPr>
                        <a:t>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4843756"/>
                  </a:ext>
                </a:extLst>
              </a:tr>
              <a:tr h="255812">
                <a:tc>
                  <a:txBody>
                    <a:bodyPr/>
                    <a:lstStyle/>
                    <a:p>
                      <a:pPr marL="0" marR="0">
                        <a:lnSpc>
                          <a:spcPct val="100000"/>
                        </a:lnSpc>
                        <a:spcBef>
                          <a:spcPts val="0"/>
                        </a:spcBef>
                        <a:spcAft>
                          <a:spcPts val="0"/>
                        </a:spcAft>
                        <a:tabLst>
                          <a:tab pos="5257800" algn="l"/>
                        </a:tabLst>
                      </a:pPr>
                      <a:r>
                        <a:rPr lang="en-US" sz="1800">
                          <a:effectLst/>
                        </a:rPr>
                        <a:t>Imipenem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IPM</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10</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a:effectLst/>
                        </a:rPr>
                        <a:t>≥</a:t>
                      </a:r>
                      <a:r>
                        <a:rPr lang="en-US" sz="1800">
                          <a:effectLst/>
                        </a:rPr>
                        <a:t>23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20-22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dirty="0">
                          <a:effectLst/>
                        </a:rPr>
                        <a:t>≤</a:t>
                      </a:r>
                      <a:r>
                        <a:rPr lang="en-US" sz="1800" dirty="0">
                          <a:effectLst/>
                        </a:rPr>
                        <a:t>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79486169"/>
                  </a:ext>
                </a:extLst>
              </a:tr>
              <a:tr h="376185">
                <a:tc>
                  <a:txBody>
                    <a:bodyPr/>
                    <a:lstStyle/>
                    <a:p>
                      <a:pPr marL="0" marR="0">
                        <a:lnSpc>
                          <a:spcPct val="100000"/>
                        </a:lnSpc>
                        <a:spcBef>
                          <a:spcPts val="0"/>
                        </a:spcBef>
                        <a:spcAft>
                          <a:spcPts val="0"/>
                        </a:spcAft>
                        <a:tabLst>
                          <a:tab pos="5257800" algn="l"/>
                        </a:tabLst>
                      </a:pPr>
                      <a:r>
                        <a:rPr lang="en-US" sz="1800" dirty="0">
                          <a:effectLst/>
                        </a:rPr>
                        <a:t>Levofloxacin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LVX</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a:effectLst/>
                        </a:rPr>
                        <a:t>≥</a:t>
                      </a:r>
                      <a:r>
                        <a:rPr lang="en-US" sz="1800">
                          <a:effectLst/>
                        </a:rPr>
                        <a:t>17</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800">
                          <a:effectLst/>
                        </a:rPr>
                        <a:t>14-16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0000"/>
                        </a:lnSpc>
                        <a:spcBef>
                          <a:spcPts val="0"/>
                        </a:spcBef>
                        <a:spcAft>
                          <a:spcPts val="0"/>
                        </a:spcAft>
                        <a:tabLst>
                          <a:tab pos="5257800" algn="l"/>
                        </a:tabLst>
                      </a:pPr>
                      <a:r>
                        <a:rPr lang="en-US" sz="1400" dirty="0">
                          <a:effectLst/>
                        </a:rPr>
                        <a:t>≤</a:t>
                      </a:r>
                      <a:r>
                        <a:rPr lang="en-US" sz="1800" dirty="0">
                          <a:effectLst/>
                        </a:rPr>
                        <a:t>13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2983142"/>
                  </a:ext>
                </a:extLst>
              </a:tr>
            </a:tbl>
          </a:graphicData>
        </a:graphic>
      </p:graphicFrame>
      <p:grpSp>
        <p:nvGrpSpPr>
          <p:cNvPr id="5" name="Group 4">
            <a:extLst>
              <a:ext uri="{FF2B5EF4-FFF2-40B4-BE49-F238E27FC236}">
                <a16:creationId xmlns:a16="http://schemas.microsoft.com/office/drawing/2014/main" id="{D83D3340-E4A9-C743-B261-54937FFB0A8A}"/>
              </a:ext>
            </a:extLst>
          </p:cNvPr>
          <p:cNvGrpSpPr/>
          <p:nvPr/>
        </p:nvGrpSpPr>
        <p:grpSpPr>
          <a:xfrm>
            <a:off x="6241475" y="1227666"/>
            <a:ext cx="2826325" cy="2836334"/>
            <a:chOff x="0" y="0"/>
            <a:chExt cx="3599815" cy="3599815"/>
          </a:xfrm>
        </p:grpSpPr>
        <p:grpSp>
          <p:nvGrpSpPr>
            <p:cNvPr id="6" name="Group 5">
              <a:extLst>
                <a:ext uri="{FF2B5EF4-FFF2-40B4-BE49-F238E27FC236}">
                  <a16:creationId xmlns:a16="http://schemas.microsoft.com/office/drawing/2014/main" id="{70A321D6-B28A-3B40-8C6A-EF7B29E95F43}"/>
                </a:ext>
              </a:extLst>
            </p:cNvPr>
            <p:cNvGrpSpPr/>
            <p:nvPr/>
          </p:nvGrpSpPr>
          <p:grpSpPr>
            <a:xfrm>
              <a:off x="0" y="0"/>
              <a:ext cx="3599815" cy="3599815"/>
              <a:chOff x="0" y="0"/>
              <a:chExt cx="3600000" cy="3600000"/>
            </a:xfrm>
          </p:grpSpPr>
          <p:sp>
            <p:nvSpPr>
              <p:cNvPr id="11" name="Oval 10">
                <a:extLst>
                  <a:ext uri="{FF2B5EF4-FFF2-40B4-BE49-F238E27FC236}">
                    <a16:creationId xmlns:a16="http://schemas.microsoft.com/office/drawing/2014/main" id="{1649CE27-AE76-8B4B-B263-FCA34586FF24}"/>
                  </a:ext>
                </a:extLst>
              </p:cNvPr>
              <p:cNvSpPr/>
              <p:nvPr/>
            </p:nvSpPr>
            <p:spPr>
              <a:xfrm>
                <a:off x="0" y="0"/>
                <a:ext cx="3600000" cy="3600000"/>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w="28575" cap="flat" cmpd="sng" algn="ctr">
                <a:solidFill>
                  <a:sysClr val="windowText" lastClr="000000">
                    <a:lumMod val="50000"/>
                    <a:lumOff val="50000"/>
                  </a:sys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2" name="Oval 11">
                <a:extLst>
                  <a:ext uri="{FF2B5EF4-FFF2-40B4-BE49-F238E27FC236}">
                    <a16:creationId xmlns:a16="http://schemas.microsoft.com/office/drawing/2014/main" id="{6779D600-1B14-9045-8862-446A89D305B6}"/>
                  </a:ext>
                </a:extLst>
              </p:cNvPr>
              <p:cNvSpPr/>
              <p:nvPr/>
            </p:nvSpPr>
            <p:spPr>
              <a:xfrm>
                <a:off x="846905" y="527290"/>
                <a:ext cx="792000" cy="7920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Oval 12">
                <a:extLst>
                  <a:ext uri="{FF2B5EF4-FFF2-40B4-BE49-F238E27FC236}">
                    <a16:creationId xmlns:a16="http://schemas.microsoft.com/office/drawing/2014/main" id="{011C572B-D1B7-8743-9909-09AB23EE19CB}"/>
                  </a:ext>
                </a:extLst>
              </p:cNvPr>
              <p:cNvSpPr/>
              <p:nvPr/>
            </p:nvSpPr>
            <p:spPr>
              <a:xfrm>
                <a:off x="2390775" y="704850"/>
                <a:ext cx="936000" cy="9360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Oval 13">
                <a:extLst>
                  <a:ext uri="{FF2B5EF4-FFF2-40B4-BE49-F238E27FC236}">
                    <a16:creationId xmlns:a16="http://schemas.microsoft.com/office/drawing/2014/main" id="{C8E94EFE-20FC-394C-85E4-7AA04083FD37}"/>
                  </a:ext>
                </a:extLst>
              </p:cNvPr>
              <p:cNvSpPr/>
              <p:nvPr/>
            </p:nvSpPr>
            <p:spPr>
              <a:xfrm>
                <a:off x="483653" y="1752600"/>
                <a:ext cx="1584000" cy="15840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Oval 14">
                <a:extLst>
                  <a:ext uri="{FF2B5EF4-FFF2-40B4-BE49-F238E27FC236}">
                    <a16:creationId xmlns:a16="http://schemas.microsoft.com/office/drawing/2014/main" id="{88230CF2-C51C-B343-8008-CD693FF13C53}"/>
                  </a:ext>
                </a:extLst>
              </p:cNvPr>
              <p:cNvSpPr/>
              <p:nvPr/>
            </p:nvSpPr>
            <p:spPr>
              <a:xfrm>
                <a:off x="1895475" y="1752600"/>
                <a:ext cx="1440000" cy="14400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16" name="Group 15">
                <a:extLst>
                  <a:ext uri="{FF2B5EF4-FFF2-40B4-BE49-F238E27FC236}">
                    <a16:creationId xmlns:a16="http://schemas.microsoft.com/office/drawing/2014/main" id="{1464A6A2-8A48-BF43-8818-72C0390DADFD}"/>
                  </a:ext>
                </a:extLst>
              </p:cNvPr>
              <p:cNvGrpSpPr/>
              <p:nvPr/>
            </p:nvGrpSpPr>
            <p:grpSpPr>
              <a:xfrm>
                <a:off x="1028700" y="777232"/>
                <a:ext cx="438150" cy="438150"/>
                <a:chOff x="1028700" y="777232"/>
                <a:chExt cx="438150" cy="438150"/>
              </a:xfrm>
            </p:grpSpPr>
            <p:sp>
              <p:nvSpPr>
                <p:cNvPr id="26" name="Oval 25">
                  <a:extLst>
                    <a:ext uri="{FF2B5EF4-FFF2-40B4-BE49-F238E27FC236}">
                      <a16:creationId xmlns:a16="http://schemas.microsoft.com/office/drawing/2014/main" id="{8FE22F8B-4F6A-D04B-AA66-EB7771B02B90}"/>
                    </a:ext>
                  </a:extLst>
                </p:cNvPr>
                <p:cNvSpPr/>
                <p:nvPr/>
              </p:nvSpPr>
              <p:spPr>
                <a:xfrm>
                  <a:off x="1124119" y="817065"/>
                  <a:ext cx="227965" cy="227965"/>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 name="Text Box 2">
                  <a:extLst>
                    <a:ext uri="{FF2B5EF4-FFF2-40B4-BE49-F238E27FC236}">
                      <a16:creationId xmlns:a16="http://schemas.microsoft.com/office/drawing/2014/main" id="{B9D6961B-59A8-4B4B-A147-B3BC2C02B58D}"/>
                    </a:ext>
                  </a:extLst>
                </p:cNvPr>
                <p:cNvSpPr txBox="1">
                  <a:spLocks noChangeArrowheads="1"/>
                </p:cNvSpPr>
                <p:nvPr/>
              </p:nvSpPr>
              <p:spPr bwMode="auto">
                <a:xfrm>
                  <a:off x="1028700" y="777232"/>
                  <a:ext cx="438150" cy="4381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6000"/>
                    </a:lnSpc>
                    <a:spcBef>
                      <a:spcPts val="0"/>
                    </a:spcBef>
                    <a:spcAft>
                      <a:spcPts val="800"/>
                    </a:spcAft>
                  </a:pPr>
                  <a:r>
                    <a:rPr lang="en-US" sz="500" dirty="0">
                      <a:solidFill>
                        <a:srgbClr val="000000"/>
                      </a:solidFill>
                      <a:effectLst/>
                      <a:latin typeface="Calibri" panose="020F0502020204030204" pitchFamily="34" charset="0"/>
                      <a:ea typeface="Calibri" panose="020F0502020204030204" pitchFamily="34" charset="0"/>
                    </a:rPr>
                    <a:t>IPM</a:t>
                  </a:r>
                  <a:br>
                    <a:rPr lang="en-US" sz="500" dirty="0">
                      <a:solidFill>
                        <a:srgbClr val="000000"/>
                      </a:solidFill>
                      <a:effectLst/>
                      <a:latin typeface="Calibri" panose="020F0502020204030204" pitchFamily="34" charset="0"/>
                      <a:ea typeface="Calibri" panose="020F0502020204030204" pitchFamily="34" charset="0"/>
                    </a:rPr>
                  </a:br>
                  <a:r>
                    <a:rPr lang="en-US" sz="500" dirty="0">
                      <a:solidFill>
                        <a:srgbClr val="000000"/>
                      </a:solidFill>
                      <a:effectLst/>
                      <a:latin typeface="Calibri" panose="020F0502020204030204" pitchFamily="34" charset="0"/>
                      <a:ea typeface="Calibri" panose="020F0502020204030204" pitchFamily="34" charset="0"/>
                    </a:rPr>
                    <a:t>10</a:t>
                  </a:r>
                  <a:endParaRPr lang="en-US" sz="1000" dirty="0">
                    <a:effectLst/>
                    <a:latin typeface="Times New Roman" panose="02020603050405020304" pitchFamily="18" charset="0"/>
                    <a:ea typeface="Times New Roman" panose="02020603050405020304" pitchFamily="18" charset="0"/>
                  </a:endParaRPr>
                </a:p>
              </p:txBody>
            </p:sp>
          </p:grpSp>
          <p:grpSp>
            <p:nvGrpSpPr>
              <p:cNvPr id="17" name="Group 16">
                <a:extLst>
                  <a:ext uri="{FF2B5EF4-FFF2-40B4-BE49-F238E27FC236}">
                    <a16:creationId xmlns:a16="http://schemas.microsoft.com/office/drawing/2014/main" id="{5413DCC0-4E9B-E046-8A48-696751050B84}"/>
                  </a:ext>
                </a:extLst>
              </p:cNvPr>
              <p:cNvGrpSpPr/>
              <p:nvPr/>
            </p:nvGrpSpPr>
            <p:grpSpPr>
              <a:xfrm>
                <a:off x="2665712" y="1019121"/>
                <a:ext cx="438150" cy="438150"/>
                <a:chOff x="2665712" y="1019121"/>
                <a:chExt cx="438150" cy="438150"/>
              </a:xfrm>
            </p:grpSpPr>
            <p:sp>
              <p:nvSpPr>
                <p:cNvPr id="24" name="Oval 23">
                  <a:extLst>
                    <a:ext uri="{FF2B5EF4-FFF2-40B4-BE49-F238E27FC236}">
                      <a16:creationId xmlns:a16="http://schemas.microsoft.com/office/drawing/2014/main" id="{03A43C9D-46E6-0246-A094-6642C452E423}"/>
                    </a:ext>
                  </a:extLst>
                </p:cNvPr>
                <p:cNvSpPr/>
                <p:nvPr/>
              </p:nvSpPr>
              <p:spPr>
                <a:xfrm>
                  <a:off x="2762250" y="1057275"/>
                  <a:ext cx="228555" cy="228555"/>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5" name="Text Box 2">
                  <a:extLst>
                    <a:ext uri="{FF2B5EF4-FFF2-40B4-BE49-F238E27FC236}">
                      <a16:creationId xmlns:a16="http://schemas.microsoft.com/office/drawing/2014/main" id="{22185DD3-B9BB-784E-B53D-7FB06A55D00A}"/>
                    </a:ext>
                  </a:extLst>
                </p:cNvPr>
                <p:cNvSpPr txBox="1">
                  <a:spLocks noChangeArrowheads="1"/>
                </p:cNvSpPr>
                <p:nvPr/>
              </p:nvSpPr>
              <p:spPr bwMode="auto">
                <a:xfrm>
                  <a:off x="2665712" y="1019121"/>
                  <a:ext cx="438150" cy="4381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6000"/>
                    </a:lnSpc>
                    <a:spcBef>
                      <a:spcPts val="0"/>
                    </a:spcBef>
                    <a:spcAft>
                      <a:spcPts val="800"/>
                    </a:spcAft>
                  </a:pPr>
                  <a:r>
                    <a:rPr lang="en-US" sz="500" dirty="0">
                      <a:solidFill>
                        <a:srgbClr val="000000"/>
                      </a:solidFill>
                      <a:effectLst/>
                      <a:latin typeface="Calibri" panose="020F0502020204030204" pitchFamily="34" charset="0"/>
                      <a:ea typeface="Calibri" panose="020F0502020204030204" pitchFamily="34" charset="0"/>
                    </a:rPr>
                    <a:t>GM</a:t>
                  </a:r>
                  <a:br>
                    <a:rPr lang="en-US" sz="500" dirty="0">
                      <a:solidFill>
                        <a:srgbClr val="000000"/>
                      </a:solidFill>
                      <a:effectLst/>
                      <a:latin typeface="Calibri" panose="020F0502020204030204" pitchFamily="34" charset="0"/>
                      <a:ea typeface="Calibri" panose="020F0502020204030204" pitchFamily="34" charset="0"/>
                    </a:rPr>
                  </a:br>
                  <a:r>
                    <a:rPr lang="en-US" sz="500" dirty="0">
                      <a:solidFill>
                        <a:srgbClr val="000000"/>
                      </a:solidFill>
                      <a:effectLst/>
                      <a:latin typeface="Calibri" panose="020F0502020204030204" pitchFamily="34" charset="0"/>
                      <a:ea typeface="Calibri" panose="020F0502020204030204" pitchFamily="34" charset="0"/>
                    </a:rPr>
                    <a:t>10</a:t>
                  </a:r>
                  <a:endParaRPr lang="en-US" sz="1000" dirty="0">
                    <a:effectLst/>
                    <a:latin typeface="Times New Roman" panose="02020603050405020304" pitchFamily="18" charset="0"/>
                    <a:ea typeface="Times New Roman" panose="02020603050405020304" pitchFamily="18" charset="0"/>
                  </a:endParaRPr>
                </a:p>
              </p:txBody>
            </p:sp>
          </p:grpSp>
          <p:grpSp>
            <p:nvGrpSpPr>
              <p:cNvPr id="18" name="Group 17">
                <a:extLst>
                  <a:ext uri="{FF2B5EF4-FFF2-40B4-BE49-F238E27FC236}">
                    <a16:creationId xmlns:a16="http://schemas.microsoft.com/office/drawing/2014/main" id="{F4C8BA1E-DF9A-A548-8FDF-3A3D273C2938}"/>
                  </a:ext>
                </a:extLst>
              </p:cNvPr>
              <p:cNvGrpSpPr/>
              <p:nvPr/>
            </p:nvGrpSpPr>
            <p:grpSpPr>
              <a:xfrm>
                <a:off x="1163434" y="2371707"/>
                <a:ext cx="438150" cy="438150"/>
                <a:chOff x="1163434" y="2371707"/>
                <a:chExt cx="438150" cy="438150"/>
              </a:xfrm>
            </p:grpSpPr>
            <p:sp>
              <p:nvSpPr>
                <p:cNvPr id="22" name="Oval 21">
                  <a:extLst>
                    <a:ext uri="{FF2B5EF4-FFF2-40B4-BE49-F238E27FC236}">
                      <a16:creationId xmlns:a16="http://schemas.microsoft.com/office/drawing/2014/main" id="{40ED7680-5B1E-184C-9A61-D6FC6409B020}"/>
                    </a:ext>
                  </a:extLst>
                </p:cNvPr>
                <p:cNvSpPr/>
                <p:nvPr/>
              </p:nvSpPr>
              <p:spPr>
                <a:xfrm>
                  <a:off x="1257300" y="2400300"/>
                  <a:ext cx="228555" cy="228555"/>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 name="Text Box 2">
                  <a:extLst>
                    <a:ext uri="{FF2B5EF4-FFF2-40B4-BE49-F238E27FC236}">
                      <a16:creationId xmlns:a16="http://schemas.microsoft.com/office/drawing/2014/main" id="{C73939D2-F409-2241-94FB-21F5D6E4793A}"/>
                    </a:ext>
                  </a:extLst>
                </p:cNvPr>
                <p:cNvSpPr txBox="1">
                  <a:spLocks noChangeArrowheads="1"/>
                </p:cNvSpPr>
                <p:nvPr/>
              </p:nvSpPr>
              <p:spPr bwMode="auto">
                <a:xfrm>
                  <a:off x="1163434" y="2371707"/>
                  <a:ext cx="438150" cy="4381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6000"/>
                    </a:lnSpc>
                    <a:spcBef>
                      <a:spcPts val="0"/>
                    </a:spcBef>
                    <a:spcAft>
                      <a:spcPts val="800"/>
                    </a:spcAft>
                  </a:pPr>
                  <a:r>
                    <a:rPr lang="en-US" sz="500" dirty="0">
                      <a:solidFill>
                        <a:srgbClr val="000000"/>
                      </a:solidFill>
                      <a:effectLst/>
                      <a:latin typeface="Calibri" panose="020F0502020204030204" pitchFamily="34" charset="0"/>
                      <a:ea typeface="Calibri" panose="020F0502020204030204" pitchFamily="34" charset="0"/>
                    </a:rPr>
                    <a:t>LVX</a:t>
                  </a:r>
                  <a:br>
                    <a:rPr lang="en-US" sz="500" dirty="0">
                      <a:solidFill>
                        <a:srgbClr val="000000"/>
                      </a:solidFill>
                      <a:effectLst/>
                      <a:latin typeface="Calibri" panose="020F0502020204030204" pitchFamily="34" charset="0"/>
                      <a:ea typeface="Calibri" panose="020F0502020204030204" pitchFamily="34" charset="0"/>
                    </a:rPr>
                  </a:br>
                  <a:r>
                    <a:rPr lang="en-US" sz="500" dirty="0">
                      <a:solidFill>
                        <a:srgbClr val="000000"/>
                      </a:solidFill>
                      <a:effectLst/>
                      <a:latin typeface="Calibri" panose="020F0502020204030204" pitchFamily="34" charset="0"/>
                      <a:ea typeface="Calibri" panose="020F0502020204030204" pitchFamily="34" charset="0"/>
                    </a:rPr>
                    <a:t>5</a:t>
                  </a:r>
                  <a:endParaRPr lang="en-US" sz="1000" dirty="0">
                    <a:effectLst/>
                    <a:latin typeface="Times New Roman" panose="02020603050405020304" pitchFamily="18" charset="0"/>
                    <a:ea typeface="Times New Roman" panose="02020603050405020304" pitchFamily="18" charset="0"/>
                  </a:endParaRPr>
                </a:p>
              </p:txBody>
            </p:sp>
          </p:grpSp>
          <p:grpSp>
            <p:nvGrpSpPr>
              <p:cNvPr id="19" name="Group 18">
                <a:extLst>
                  <a:ext uri="{FF2B5EF4-FFF2-40B4-BE49-F238E27FC236}">
                    <a16:creationId xmlns:a16="http://schemas.microsoft.com/office/drawing/2014/main" id="{5FF62C9B-0003-9C4C-89A2-F36950C5A485}"/>
                  </a:ext>
                </a:extLst>
              </p:cNvPr>
              <p:cNvGrpSpPr/>
              <p:nvPr/>
            </p:nvGrpSpPr>
            <p:grpSpPr>
              <a:xfrm>
                <a:off x="2428653" y="2314414"/>
                <a:ext cx="438150" cy="438150"/>
                <a:chOff x="2428653" y="2314414"/>
                <a:chExt cx="438150" cy="438150"/>
              </a:xfrm>
            </p:grpSpPr>
            <p:sp>
              <p:nvSpPr>
                <p:cNvPr id="20" name="Oval 19">
                  <a:extLst>
                    <a:ext uri="{FF2B5EF4-FFF2-40B4-BE49-F238E27FC236}">
                      <a16:creationId xmlns:a16="http://schemas.microsoft.com/office/drawing/2014/main" id="{3AE99AD5-06E6-754F-B7BD-F9235E707703}"/>
                    </a:ext>
                  </a:extLst>
                </p:cNvPr>
                <p:cNvSpPr/>
                <p:nvPr/>
              </p:nvSpPr>
              <p:spPr>
                <a:xfrm>
                  <a:off x="2524036" y="2352675"/>
                  <a:ext cx="228555" cy="228555"/>
                </a:xfrm>
                <a:prstGeom prst="ellipse">
                  <a:avLst/>
                </a:prstGeom>
                <a:solidFill>
                  <a:sysClr val="window" lastClr="FFFFFF"/>
                </a:solid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1" name="Text Box 2">
                  <a:extLst>
                    <a:ext uri="{FF2B5EF4-FFF2-40B4-BE49-F238E27FC236}">
                      <a16:creationId xmlns:a16="http://schemas.microsoft.com/office/drawing/2014/main" id="{72A1614F-598D-FF41-9A5D-15F8785565C0}"/>
                    </a:ext>
                  </a:extLst>
                </p:cNvPr>
                <p:cNvSpPr txBox="1">
                  <a:spLocks noChangeArrowheads="1"/>
                </p:cNvSpPr>
                <p:nvPr/>
              </p:nvSpPr>
              <p:spPr bwMode="auto">
                <a:xfrm>
                  <a:off x="2428653" y="2314414"/>
                  <a:ext cx="438150" cy="43815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06000"/>
                    </a:lnSpc>
                    <a:spcBef>
                      <a:spcPts val="0"/>
                    </a:spcBef>
                    <a:spcAft>
                      <a:spcPts val="800"/>
                    </a:spcAft>
                  </a:pPr>
                  <a:r>
                    <a:rPr lang="en-US" sz="500" dirty="0">
                      <a:solidFill>
                        <a:srgbClr val="000000"/>
                      </a:solidFill>
                      <a:effectLst/>
                      <a:latin typeface="Calibri" panose="020F0502020204030204" pitchFamily="34" charset="0"/>
                      <a:ea typeface="Calibri" panose="020F0502020204030204" pitchFamily="34" charset="0"/>
                    </a:rPr>
                    <a:t>ATM</a:t>
                  </a:r>
                  <a:br>
                    <a:rPr lang="en-US" sz="500" dirty="0">
                      <a:solidFill>
                        <a:srgbClr val="000000"/>
                      </a:solidFill>
                      <a:effectLst/>
                      <a:latin typeface="Calibri" panose="020F0502020204030204" pitchFamily="34" charset="0"/>
                      <a:ea typeface="Calibri" panose="020F0502020204030204" pitchFamily="34" charset="0"/>
                    </a:rPr>
                  </a:br>
                  <a:r>
                    <a:rPr lang="en-US" sz="500" dirty="0">
                      <a:solidFill>
                        <a:srgbClr val="000000"/>
                      </a:solidFill>
                      <a:effectLst/>
                      <a:latin typeface="Calibri" panose="020F0502020204030204" pitchFamily="34" charset="0"/>
                      <a:ea typeface="Calibri" panose="020F0502020204030204" pitchFamily="34" charset="0"/>
                    </a:rPr>
                    <a:t>30</a:t>
                  </a:r>
                  <a:endParaRPr lang="en-US" sz="1000" dirty="0">
                    <a:effectLst/>
                    <a:latin typeface="Times New Roman" panose="02020603050405020304" pitchFamily="18" charset="0"/>
                    <a:ea typeface="Times New Roman" panose="02020603050405020304" pitchFamily="18" charset="0"/>
                  </a:endParaRPr>
                </a:p>
              </p:txBody>
            </p:sp>
          </p:grpSp>
        </p:grpSp>
        <p:pic>
          <p:nvPicPr>
            <p:cNvPr id="7" name="Picture 6">
              <a:extLst>
                <a:ext uri="{FF2B5EF4-FFF2-40B4-BE49-F238E27FC236}">
                  <a16:creationId xmlns:a16="http://schemas.microsoft.com/office/drawing/2014/main" id="{51EA61EC-EE4D-0A45-9985-A44FE03CF2BE}"/>
                </a:ext>
              </a:extLst>
            </p:cNvPr>
            <p:cNvPicPr>
              <a:picLocks noChangeAspect="1"/>
            </p:cNvPicPr>
            <p:nvPr/>
          </p:nvPicPr>
          <p:blipFill rotWithShape="1">
            <a:blip r:embed="rId5"/>
            <a:srcRect l="1822" t="32705" r="78561" b="43021"/>
            <a:stretch/>
          </p:blipFill>
          <p:spPr>
            <a:xfrm rot="5400000">
              <a:off x="1642535" y="2218268"/>
              <a:ext cx="1454785" cy="523875"/>
            </a:xfrm>
            <a:prstGeom prst="rect">
              <a:avLst/>
            </a:prstGeom>
          </p:spPr>
        </p:pic>
        <p:pic>
          <p:nvPicPr>
            <p:cNvPr id="8" name="Picture 7">
              <a:extLst>
                <a:ext uri="{FF2B5EF4-FFF2-40B4-BE49-F238E27FC236}">
                  <a16:creationId xmlns:a16="http://schemas.microsoft.com/office/drawing/2014/main" id="{ABB6B9A0-1BA7-9640-BC29-8963A1E73DCC}"/>
                </a:ext>
              </a:extLst>
            </p:cNvPr>
            <p:cNvPicPr>
              <a:picLocks noChangeAspect="1"/>
            </p:cNvPicPr>
            <p:nvPr/>
          </p:nvPicPr>
          <p:blipFill rotWithShape="1">
            <a:blip r:embed="rId5"/>
            <a:srcRect l="1824" t="32705" r="85291" b="43021"/>
            <a:stretch/>
          </p:blipFill>
          <p:spPr>
            <a:xfrm>
              <a:off x="2379133" y="1151467"/>
              <a:ext cx="955675" cy="523875"/>
            </a:xfrm>
            <a:prstGeom prst="rect">
              <a:avLst/>
            </a:prstGeom>
          </p:spPr>
        </p:pic>
        <p:pic>
          <p:nvPicPr>
            <p:cNvPr id="9" name="Picture 8">
              <a:extLst>
                <a:ext uri="{FF2B5EF4-FFF2-40B4-BE49-F238E27FC236}">
                  <a16:creationId xmlns:a16="http://schemas.microsoft.com/office/drawing/2014/main" id="{E70F0F21-E525-3844-8837-12B75128574F}"/>
                </a:ext>
              </a:extLst>
            </p:cNvPr>
            <p:cNvPicPr>
              <a:picLocks noChangeAspect="1"/>
            </p:cNvPicPr>
            <p:nvPr/>
          </p:nvPicPr>
          <p:blipFill rotWithShape="1">
            <a:blip r:embed="rId5"/>
            <a:srcRect l="1824" t="32705" r="86472" b="43021"/>
            <a:stretch/>
          </p:blipFill>
          <p:spPr>
            <a:xfrm>
              <a:off x="838200" y="905934"/>
              <a:ext cx="868045" cy="523875"/>
            </a:xfrm>
            <a:prstGeom prst="rect">
              <a:avLst/>
            </a:prstGeom>
          </p:spPr>
        </p:pic>
        <p:pic>
          <p:nvPicPr>
            <p:cNvPr id="10" name="Picture 9">
              <a:extLst>
                <a:ext uri="{FF2B5EF4-FFF2-40B4-BE49-F238E27FC236}">
                  <a16:creationId xmlns:a16="http://schemas.microsoft.com/office/drawing/2014/main" id="{94915068-0C57-5643-A7ED-529DD72B26FA}"/>
                </a:ext>
              </a:extLst>
            </p:cNvPr>
            <p:cNvPicPr>
              <a:picLocks noChangeAspect="1"/>
            </p:cNvPicPr>
            <p:nvPr/>
          </p:nvPicPr>
          <p:blipFill rotWithShape="1">
            <a:blip r:embed="rId5"/>
            <a:srcRect l="1823" t="32705" r="75863" b="43021"/>
            <a:stretch/>
          </p:blipFill>
          <p:spPr>
            <a:xfrm rot="14090267" flipH="1" flipV="1">
              <a:off x="292102" y="2425907"/>
              <a:ext cx="1654810" cy="523875"/>
            </a:xfrm>
            <a:prstGeom prst="rect">
              <a:avLst/>
            </a:prstGeom>
          </p:spPr>
        </p:pic>
      </p:grpSp>
    </p:spTree>
    <p:extLst>
      <p:ext uri="{BB962C8B-B14F-4D97-AF65-F5344CB8AC3E}">
        <p14:creationId xmlns:p14="http://schemas.microsoft.com/office/powerpoint/2010/main" val="3038458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476251"/>
            <a:ext cx="8229600" cy="1143000"/>
          </a:xfrm>
        </p:spPr>
        <p:txBody>
          <a:bodyPr/>
          <a:lstStyle/>
          <a:p>
            <a:r>
              <a:rPr lang="en-US" b="1" dirty="0">
                <a:solidFill>
                  <a:srgbClr val="FFFF00"/>
                </a:solidFill>
              </a:rPr>
              <a:t>INSTRUCTIONS – Part II</a:t>
            </a:r>
          </a:p>
        </p:txBody>
      </p:sp>
      <p:sp>
        <p:nvSpPr>
          <p:cNvPr id="3" name="Content Placeholder 2"/>
          <p:cNvSpPr>
            <a:spLocks noGrp="1"/>
          </p:cNvSpPr>
          <p:nvPr>
            <p:ph idx="1"/>
          </p:nvPr>
        </p:nvSpPr>
        <p:spPr>
          <a:xfrm>
            <a:off x="228600" y="1493840"/>
            <a:ext cx="8839200" cy="4525963"/>
          </a:xfrm>
        </p:spPr>
        <p:txBody>
          <a:bodyPr/>
          <a:lstStyle/>
          <a:p>
            <a:pPr>
              <a:defRPr/>
            </a:pPr>
            <a:r>
              <a:rPr lang="en-US" sz="2800" dirty="0"/>
              <a:t>All groups share data</a:t>
            </a:r>
          </a:p>
          <a:p>
            <a:pPr>
              <a:defRPr/>
            </a:pPr>
            <a:endParaRPr lang="en-US" sz="2800" dirty="0"/>
          </a:p>
          <a:p>
            <a:pPr>
              <a:defRPr/>
            </a:pPr>
            <a:r>
              <a:rPr lang="en-US" sz="2800" dirty="0"/>
              <a:t>Calculate percentage of replicates of each pathogen that are susceptible, intermediate, and resistant to all the four different antibiotics  </a:t>
            </a:r>
          </a:p>
          <a:p>
            <a:pPr>
              <a:defRPr/>
            </a:pPr>
            <a:endParaRPr lang="en-US" sz="2800" dirty="0"/>
          </a:p>
        </p:txBody>
      </p:sp>
      <p:sp>
        <p:nvSpPr>
          <p:cNvPr id="4" name="Rectangle 2"/>
          <p:cNvSpPr>
            <a:spLocks noChangeArrowheads="1"/>
          </p:cNvSpPr>
          <p:nvPr/>
        </p:nvSpPr>
        <p:spPr bwMode="auto">
          <a:xfrm>
            <a:off x="2" y="3791640"/>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3600">
              <a:solidFill>
                <a:prstClr val="white"/>
              </a:solidFill>
              <a:latin typeface="Calibri"/>
              <a:ea typeface="宋体"/>
            </a:endParaRPr>
          </a:p>
        </p:txBody>
      </p:sp>
      <p:sp>
        <p:nvSpPr>
          <p:cNvPr id="5" name="Text Box 2"/>
          <p:cNvSpPr txBox="1">
            <a:spLocks noChangeArrowheads="1"/>
          </p:cNvSpPr>
          <p:nvPr/>
        </p:nvSpPr>
        <p:spPr bwMode="auto">
          <a:xfrm>
            <a:off x="8229602" y="4915955"/>
            <a:ext cx="1123951" cy="362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X 100</a:t>
            </a:r>
            <a:endParaRPr lang="en-US" altLang="en-US" sz="2300" dirty="0">
              <a:solidFill>
                <a:prstClr val="white"/>
              </a:solidFill>
              <a:latin typeface="Arial" panose="020B0604020202020204" pitchFamily="34" charset="0"/>
              <a:ea typeface="宋体"/>
            </a:endParaRPr>
          </a:p>
        </p:txBody>
      </p:sp>
      <p:sp>
        <p:nvSpPr>
          <p:cNvPr id="6" name="Rectangle 4"/>
          <p:cNvSpPr>
            <a:spLocks noChangeArrowheads="1"/>
          </p:cNvSpPr>
          <p:nvPr/>
        </p:nvSpPr>
        <p:spPr bwMode="auto">
          <a:xfrm>
            <a:off x="76203" y="4158410"/>
            <a:ext cx="8151847" cy="1508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 </a:t>
            </a:r>
            <a:r>
              <a:rPr lang="en-US" altLang="en-US" sz="2300" i="1" dirty="0">
                <a:solidFill>
                  <a:prstClr val="white"/>
                </a:solidFill>
                <a:latin typeface="Calibri" panose="020F0502020204030204" pitchFamily="34" charset="0"/>
                <a:ea typeface="Calibri" panose="020F0502020204030204" pitchFamily="34" charset="0"/>
                <a:cs typeface="Times New Roman" panose="02020603050405020304" pitchFamily="18" charset="0"/>
              </a:rPr>
              <a:t>A. hydro. r</a:t>
            </a: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eplicates </a:t>
            </a:r>
            <a:r>
              <a:rPr lang="en-US" altLang="en-US" sz="2300" i="1" dirty="0">
                <a:solidFill>
                  <a:prstClr val="white"/>
                </a:solidFill>
                <a:latin typeface="Calibri" panose="020F0502020204030204" pitchFamily="34" charset="0"/>
                <a:ea typeface="Calibri" panose="020F0502020204030204" pitchFamily="34" charset="0"/>
                <a:cs typeface="Times New Roman" panose="02020603050405020304" pitchFamily="18" charset="0"/>
              </a:rPr>
              <a:t>s</a:t>
            </a: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usceptible to ATM = </a:t>
            </a:r>
          </a:p>
          <a:p>
            <a:pPr eaLnBrk="0" fontAlgn="base" hangingPunct="0">
              <a:spcBef>
                <a:spcPct val="0"/>
              </a:spcBef>
              <a:spcAft>
                <a:spcPct val="0"/>
              </a:spcAft>
            </a:pP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                        </a:t>
            </a:r>
            <a:r>
              <a:rPr lang="en-US" altLang="en-US" sz="2300" u="sng" dirty="0">
                <a:solidFill>
                  <a:prstClr val="white"/>
                </a:solidFill>
                <a:latin typeface="Calibri" panose="020F0502020204030204" pitchFamily="34" charset="0"/>
                <a:ea typeface="Calibri" panose="020F0502020204030204" pitchFamily="34" charset="0"/>
                <a:cs typeface="Times New Roman" panose="02020603050405020304" pitchFamily="18" charset="0"/>
              </a:rPr>
              <a:t>number of replicates of </a:t>
            </a:r>
            <a:r>
              <a:rPr lang="en-US" altLang="en-US" sz="2300" i="1" u="sng" dirty="0">
                <a:solidFill>
                  <a:prstClr val="white"/>
                </a:solidFill>
                <a:latin typeface="Calibri" panose="020F0502020204030204" pitchFamily="34" charset="0"/>
                <a:ea typeface="Calibri" panose="020F0502020204030204" pitchFamily="34" charset="0"/>
                <a:cs typeface="Times New Roman" panose="02020603050405020304" pitchFamily="18" charset="0"/>
              </a:rPr>
              <a:t>A. hydro.</a:t>
            </a:r>
            <a:r>
              <a:rPr lang="en-US" altLang="en-US" sz="2300" u="sng" dirty="0">
                <a:solidFill>
                  <a:prstClr val="white"/>
                </a:solidFill>
                <a:latin typeface="Calibri" panose="020F0502020204030204" pitchFamily="34" charset="0"/>
                <a:ea typeface="Calibri" panose="020F0502020204030204" pitchFamily="34" charset="0"/>
                <a:cs typeface="Times New Roman" panose="02020603050405020304" pitchFamily="18" charset="0"/>
              </a:rPr>
              <a:t> susceptible to ATM </a:t>
            </a:r>
            <a:br>
              <a:rPr lang="en-US" altLang="en-US" sz="2300" u="sng" dirty="0">
                <a:solidFill>
                  <a:prstClr val="white"/>
                </a:solidFill>
                <a:latin typeface="Calibri" panose="020F0502020204030204" pitchFamily="34" charset="0"/>
                <a:ea typeface="Calibri" panose="020F0502020204030204" pitchFamily="34" charset="0"/>
                <a:cs typeface="Times New Roman" panose="02020603050405020304" pitchFamily="18" charset="0"/>
              </a:rPr>
            </a:b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                                       number of replicates of </a:t>
            </a:r>
            <a:r>
              <a:rPr lang="en-US" altLang="en-US" sz="2300" i="1" dirty="0">
                <a:solidFill>
                  <a:prstClr val="white"/>
                </a:solidFill>
                <a:latin typeface="Calibri" panose="020F0502020204030204" pitchFamily="34" charset="0"/>
                <a:ea typeface="Calibri" panose="020F0502020204030204" pitchFamily="34" charset="0"/>
                <a:cs typeface="Times New Roman" panose="02020603050405020304" pitchFamily="18" charset="0"/>
              </a:rPr>
              <a:t>A. hydro.</a:t>
            </a:r>
            <a:r>
              <a:rPr lang="en-US" altLang="en-US" sz="2300" dirty="0">
                <a:solidFill>
                  <a:prstClr val="white"/>
                </a:solidFill>
                <a:latin typeface="Calibri" panose="020F0502020204030204" pitchFamily="34" charset="0"/>
                <a:ea typeface="Calibri" panose="020F0502020204030204" pitchFamily="34" charset="0"/>
                <a:cs typeface="Times New Roman" panose="02020603050405020304" pitchFamily="18" charset="0"/>
              </a:rPr>
              <a:t> tested</a:t>
            </a:r>
            <a:endParaRPr lang="en-US" altLang="en-US" sz="2300" dirty="0">
              <a:solidFill>
                <a:prstClr val="white"/>
              </a:solidFill>
              <a:latin typeface="Arial" panose="020B0604020202020204" pitchFamily="34" charset="0"/>
              <a:ea typeface="宋体"/>
            </a:endParaRPr>
          </a:p>
        </p:txBody>
      </p:sp>
    </p:spTree>
    <p:extLst>
      <p:ext uri="{BB962C8B-B14F-4D97-AF65-F5344CB8AC3E}">
        <p14:creationId xmlns:p14="http://schemas.microsoft.com/office/powerpoint/2010/main" val="3507466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476251"/>
            <a:ext cx="8229600" cy="1143000"/>
          </a:xfrm>
        </p:spPr>
        <p:txBody>
          <a:bodyPr/>
          <a:lstStyle/>
          <a:p>
            <a:r>
              <a:rPr lang="en-US" b="1" dirty="0">
                <a:solidFill>
                  <a:srgbClr val="FFFF00"/>
                </a:solidFill>
              </a:rPr>
              <a:t>INSTRUCTIONS – Part III</a:t>
            </a:r>
          </a:p>
        </p:txBody>
      </p:sp>
      <p:sp>
        <p:nvSpPr>
          <p:cNvPr id="3" name="Content Placeholder 2"/>
          <p:cNvSpPr>
            <a:spLocks noGrp="1"/>
          </p:cNvSpPr>
          <p:nvPr>
            <p:ph idx="1"/>
          </p:nvPr>
        </p:nvSpPr>
        <p:spPr>
          <a:xfrm>
            <a:off x="152400" y="1493840"/>
            <a:ext cx="8839200" cy="4525963"/>
          </a:xfrm>
        </p:spPr>
        <p:txBody>
          <a:bodyPr/>
          <a:lstStyle/>
          <a:p>
            <a:pPr>
              <a:defRPr/>
            </a:pPr>
            <a:r>
              <a:rPr lang="en-US" sz="2800" dirty="0"/>
              <a:t>Plot graphs for your pathogen using the combined data – show what % of samples of your pathogen are susceptible, intermediate, or resistant to different antibiotics</a:t>
            </a:r>
          </a:p>
          <a:p>
            <a:pPr>
              <a:defRPr/>
            </a:pPr>
            <a:endParaRPr lang="en-US" sz="2800" dirty="0"/>
          </a:p>
          <a:p>
            <a:pPr>
              <a:defRPr/>
            </a:pPr>
            <a:r>
              <a:rPr lang="en-US" sz="2800" dirty="0"/>
              <a:t>Share graphs for different pathogens among your group</a:t>
            </a:r>
          </a:p>
          <a:p>
            <a:pPr>
              <a:defRPr/>
            </a:pPr>
            <a:endParaRPr lang="en-US" sz="2800" dirty="0"/>
          </a:p>
          <a:p>
            <a:pPr>
              <a:defRPr/>
            </a:pPr>
            <a:r>
              <a:rPr lang="en-US" sz="2800" dirty="0"/>
              <a:t>Answer questions at end </a:t>
            </a:r>
          </a:p>
          <a:p>
            <a:pPr>
              <a:defRPr/>
            </a:pPr>
            <a:endParaRPr lang="en-US" sz="2800" dirty="0"/>
          </a:p>
        </p:txBody>
      </p:sp>
    </p:spTree>
    <p:extLst>
      <p:ext uri="{BB962C8B-B14F-4D97-AF65-F5344CB8AC3E}">
        <p14:creationId xmlns:p14="http://schemas.microsoft.com/office/powerpoint/2010/main" val="13063066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rPr>
              <a:t>DISCUSSION</a:t>
            </a:r>
          </a:p>
        </p:txBody>
      </p:sp>
      <p:sp>
        <p:nvSpPr>
          <p:cNvPr id="3" name="Content Placeholder 2"/>
          <p:cNvSpPr>
            <a:spLocks noGrp="1"/>
          </p:cNvSpPr>
          <p:nvPr>
            <p:ph idx="1"/>
          </p:nvPr>
        </p:nvSpPr>
        <p:spPr>
          <a:xfrm>
            <a:off x="152400" y="1570040"/>
            <a:ext cx="9144000" cy="4525963"/>
          </a:xfrm>
        </p:spPr>
        <p:txBody>
          <a:bodyPr/>
          <a:lstStyle/>
          <a:p>
            <a:r>
              <a:rPr lang="en-US" sz="3000" dirty="0"/>
              <a:t>The presence of a ZOI doesn’t guarantee susceptibility </a:t>
            </a:r>
          </a:p>
          <a:p>
            <a:r>
              <a:rPr lang="en-US" sz="3000" dirty="0"/>
              <a:t>Different Antibiotics have different values of ZOI</a:t>
            </a:r>
          </a:p>
          <a:p>
            <a:r>
              <a:rPr lang="en-US" sz="3000" dirty="0"/>
              <a:t>The value for ZOI depends on various factors like disk potency, type of media</a:t>
            </a:r>
          </a:p>
          <a:p>
            <a:r>
              <a:rPr lang="en-US" sz="3000" dirty="0"/>
              <a:t>An organism may be susceptible to one antibiotic but resistant to another </a:t>
            </a:r>
          </a:p>
        </p:txBody>
      </p:sp>
    </p:spTree>
    <p:extLst>
      <p:ext uri="{BB962C8B-B14F-4D97-AF65-F5344CB8AC3E}">
        <p14:creationId xmlns:p14="http://schemas.microsoft.com/office/powerpoint/2010/main" val="54835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9252" y="1504784"/>
            <a:ext cx="9144000" cy="2308324"/>
          </a:xfrm>
          <a:prstGeom prst="rect">
            <a:avLst/>
          </a:prstGeom>
          <a:noFill/>
        </p:spPr>
        <p:txBody>
          <a:bodyPr wrap="square" rtlCol="0">
            <a:spAutoFit/>
          </a:bodyPr>
          <a:lstStyle/>
          <a:p>
            <a:r>
              <a:rPr lang="en-US" sz="7200" b="1" dirty="0">
                <a:solidFill>
                  <a:srgbClr val="D6ECFF">
                    <a:lumMod val="75000"/>
                  </a:srgbClr>
                </a:solidFill>
                <a:latin typeface="Comic Sans MS" panose="030F0702030302020204" pitchFamily="66" charset="0"/>
                <a:ea typeface="宋体"/>
              </a:rPr>
              <a:t>Let the search for antibiotics begin!!!</a:t>
            </a:r>
          </a:p>
        </p:txBody>
      </p:sp>
      <p:pic>
        <p:nvPicPr>
          <p:cNvPr id="3" name="Picture 2">
            <a:extLst>
              <a:ext uri="{FF2B5EF4-FFF2-40B4-BE49-F238E27FC236}">
                <a16:creationId xmlns:a16="http://schemas.microsoft.com/office/drawing/2014/main" id="{F46E2EAD-C1AA-6644-9968-0104503FFCFA}"/>
              </a:ext>
            </a:extLst>
          </p:cNvPr>
          <p:cNvPicPr>
            <a:picLocks noChangeAspect="1"/>
          </p:cNvPicPr>
          <p:nvPr/>
        </p:nvPicPr>
        <p:blipFill>
          <a:blip r:embed="rId2"/>
          <a:stretch>
            <a:fillRect/>
          </a:stretch>
        </p:blipFill>
        <p:spPr>
          <a:xfrm rot="20158813">
            <a:off x="827031" y="4417161"/>
            <a:ext cx="3538111" cy="1769056"/>
          </a:xfrm>
          <a:prstGeom prst="rect">
            <a:avLst/>
          </a:prstGeom>
        </p:spPr>
      </p:pic>
      <p:pic>
        <p:nvPicPr>
          <p:cNvPr id="4" name="Picture 3">
            <a:extLst>
              <a:ext uri="{FF2B5EF4-FFF2-40B4-BE49-F238E27FC236}">
                <a16:creationId xmlns:a16="http://schemas.microsoft.com/office/drawing/2014/main" id="{1525CAE0-5A55-4A4A-B267-926BAF301F1A}"/>
              </a:ext>
            </a:extLst>
          </p:cNvPr>
          <p:cNvPicPr>
            <a:picLocks noChangeAspect="1"/>
          </p:cNvPicPr>
          <p:nvPr/>
        </p:nvPicPr>
        <p:blipFill>
          <a:blip r:embed="rId3"/>
          <a:stretch>
            <a:fillRect/>
          </a:stretch>
        </p:blipFill>
        <p:spPr>
          <a:xfrm>
            <a:off x="4743094" y="3745375"/>
            <a:ext cx="3436915" cy="3044892"/>
          </a:xfrm>
          <a:prstGeom prst="rect">
            <a:avLst/>
          </a:prstGeom>
        </p:spPr>
      </p:pic>
    </p:spTree>
    <p:extLst>
      <p:ext uri="{BB962C8B-B14F-4D97-AF65-F5344CB8AC3E}">
        <p14:creationId xmlns:p14="http://schemas.microsoft.com/office/powerpoint/2010/main" val="27125602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1131</TotalTime>
  <Words>1150</Words>
  <Application>Microsoft Office PowerPoint</Application>
  <PresentationFormat>On-screen Show (4:3)</PresentationFormat>
  <Paragraphs>152</Paragraphs>
  <Slides>11</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宋体</vt:lpstr>
      <vt:lpstr>Arial</vt:lpstr>
      <vt:lpstr>Calibri</vt:lpstr>
      <vt:lpstr>Century Gothic</vt:lpstr>
      <vt:lpstr>Comic Sans MS</vt:lpstr>
      <vt:lpstr>Segoe Print</vt:lpstr>
      <vt:lpstr>Times New Roman</vt:lpstr>
      <vt:lpstr>Wingdings 3</vt:lpstr>
      <vt:lpstr>Ion</vt:lpstr>
      <vt:lpstr>PowerPoint Presentation</vt:lpstr>
      <vt:lpstr>PowerPoint Presentation</vt:lpstr>
      <vt:lpstr>MICROBES</vt:lpstr>
      <vt:lpstr>ANTIBIOTICS</vt:lpstr>
      <vt:lpstr>KIRBY-BAUER METHOD</vt:lpstr>
      <vt:lpstr>ACTIVITY</vt:lpstr>
      <vt:lpstr>INSTRUCTIONS – Part I</vt:lpstr>
      <vt:lpstr>INSTRUCTIONS – Part II</vt:lpstr>
      <vt:lpstr>INSTRUCTIONS – Part III</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Amanpreet K. Kohli</dc:creator>
  <cp:lastModifiedBy>Celia Cackowski</cp:lastModifiedBy>
  <cp:revision>124</cp:revision>
  <dcterms:created xsi:type="dcterms:W3CDTF">2020-12-10T03:40:53Z</dcterms:created>
  <dcterms:modified xsi:type="dcterms:W3CDTF">2021-04-20T14:56:44Z</dcterms:modified>
</cp:coreProperties>
</file>