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sldIdLst>
    <p:sldId id="256" r:id="rId2"/>
    <p:sldId id="279" r:id="rId3"/>
    <p:sldId id="257" r:id="rId4"/>
    <p:sldId id="264" r:id="rId5"/>
    <p:sldId id="259" r:id="rId6"/>
    <p:sldId id="260" r:id="rId7"/>
    <p:sldId id="265" r:id="rId8"/>
    <p:sldId id="266" r:id="rId9"/>
    <p:sldId id="261" r:id="rId10"/>
    <p:sldId id="262" r:id="rId11"/>
    <p:sldId id="268" r:id="rId12"/>
    <p:sldId id="269" r:id="rId13"/>
    <p:sldId id="270" r:id="rId14"/>
    <p:sldId id="271" r:id="rId15"/>
    <p:sldId id="272" r:id="rId16"/>
    <p:sldId id="273" r:id="rId17"/>
    <p:sldId id="267" r:id="rId18"/>
    <p:sldId id="275" r:id="rId19"/>
    <p:sldId id="276" r:id="rId20"/>
    <p:sldId id="277" r:id="rId21"/>
    <p:sldId id="278" r:id="rId22"/>
    <p:sldId id="263"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FB25E"/>
    <a:srgbClr val="72CEE7"/>
    <a:srgbClr val="FFDB00"/>
    <a:srgbClr val="E6F4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58"/>
    <p:restoredTop sz="96053"/>
  </p:normalViewPr>
  <p:slideViewPr>
    <p:cSldViewPr snapToGrid="0" snapToObjects="1">
      <p:cViewPr varScale="1">
        <p:scale>
          <a:sx n="108" d="100"/>
          <a:sy n="108" d="100"/>
        </p:scale>
        <p:origin x="12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Book3"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854001794079537"/>
          <c:y val="0.10475999822056141"/>
          <c:w val="0.77519000631250212"/>
          <c:h val="0.69863020319391023"/>
        </c:manualLayout>
      </c:layout>
      <c:lineChart>
        <c:grouping val="standard"/>
        <c:varyColors val="0"/>
        <c:ser>
          <c:idx val="0"/>
          <c:order val="0"/>
          <c:spPr>
            <a:ln w="28575" cap="rnd">
              <a:solidFill>
                <a:schemeClr val="accent1"/>
              </a:solidFill>
              <a:round/>
            </a:ln>
            <a:effectLst/>
          </c:spPr>
          <c:marker>
            <c:symbol val="none"/>
          </c:marker>
          <c:val>
            <c:numRef>
              <c:f>Sheet1!$B$1:$B$8</c:f>
              <c:numCache>
                <c:formatCode>General</c:formatCode>
                <c:ptCount val="8"/>
                <c:pt idx="0">
                  <c:v>2.4</c:v>
                </c:pt>
                <c:pt idx="1">
                  <c:v>3.7</c:v>
                </c:pt>
                <c:pt idx="2">
                  <c:v>4.7</c:v>
                </c:pt>
                <c:pt idx="3">
                  <c:v>4.5</c:v>
                </c:pt>
                <c:pt idx="4">
                  <c:v>3</c:v>
                </c:pt>
                <c:pt idx="5">
                  <c:v>2.7</c:v>
                </c:pt>
                <c:pt idx="6">
                  <c:v>3.6</c:v>
                </c:pt>
                <c:pt idx="7">
                  <c:v>4</c:v>
                </c:pt>
              </c:numCache>
            </c:numRef>
          </c:val>
          <c:smooth val="0"/>
          <c:extLst>
            <c:ext xmlns:c16="http://schemas.microsoft.com/office/drawing/2014/chart" uri="{C3380CC4-5D6E-409C-BE32-E72D297353CC}">
              <c16:uniqueId val="{00000000-0D73-5845-B53C-7DF34F091B1A}"/>
            </c:ext>
          </c:extLst>
        </c:ser>
        <c:dLbls>
          <c:showLegendKey val="0"/>
          <c:showVal val="0"/>
          <c:showCatName val="0"/>
          <c:showSerName val="0"/>
          <c:showPercent val="0"/>
          <c:showBubbleSize val="0"/>
        </c:dLbls>
        <c:marker val="1"/>
        <c:smooth val="0"/>
        <c:axId val="1515220623"/>
        <c:axId val="1476198895"/>
      </c:lineChart>
      <c:lineChart>
        <c:grouping val="standard"/>
        <c:varyColors val="0"/>
        <c:ser>
          <c:idx val="1"/>
          <c:order val="1"/>
          <c:spPr>
            <a:ln w="28575" cap="rnd">
              <a:solidFill>
                <a:schemeClr val="accent2"/>
              </a:solidFill>
              <a:round/>
            </a:ln>
            <a:effectLst/>
          </c:spPr>
          <c:marker>
            <c:symbol val="none"/>
          </c:marker>
          <c:val>
            <c:numRef>
              <c:f>Sheet1!$C$1:$C$8</c:f>
              <c:numCache>
                <c:formatCode>General</c:formatCode>
                <c:ptCount val="8"/>
                <c:pt idx="0">
                  <c:v>20</c:v>
                </c:pt>
                <c:pt idx="1">
                  <c:v>24</c:v>
                </c:pt>
                <c:pt idx="2">
                  <c:v>25</c:v>
                </c:pt>
                <c:pt idx="3">
                  <c:v>28</c:v>
                </c:pt>
                <c:pt idx="4">
                  <c:v>31</c:v>
                </c:pt>
                <c:pt idx="5">
                  <c:v>32</c:v>
                </c:pt>
                <c:pt idx="6">
                  <c:v>28</c:v>
                </c:pt>
                <c:pt idx="7">
                  <c:v>26</c:v>
                </c:pt>
              </c:numCache>
            </c:numRef>
          </c:val>
          <c:smooth val="0"/>
          <c:extLst>
            <c:ext xmlns:c16="http://schemas.microsoft.com/office/drawing/2014/chart" uri="{C3380CC4-5D6E-409C-BE32-E72D297353CC}">
              <c16:uniqueId val="{00000001-0D73-5845-B53C-7DF34F091B1A}"/>
            </c:ext>
          </c:extLst>
        </c:ser>
        <c:dLbls>
          <c:showLegendKey val="0"/>
          <c:showVal val="0"/>
          <c:showCatName val="0"/>
          <c:showSerName val="0"/>
          <c:showPercent val="0"/>
          <c:showBubbleSize val="0"/>
        </c:dLbls>
        <c:marker val="1"/>
        <c:smooth val="0"/>
        <c:axId val="1515658927"/>
        <c:axId val="1525650175"/>
      </c:lineChart>
      <c:catAx>
        <c:axId val="1515220623"/>
        <c:scaling>
          <c:orientation val="minMax"/>
        </c:scaling>
        <c:delete val="0"/>
        <c:axPos val="b"/>
        <c:title>
          <c:tx>
            <c:rich>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r>
                  <a:rPr lang="en-US" dirty="0"/>
                  <a:t>Month</a:t>
                </a:r>
              </a:p>
            </c:rich>
          </c:tx>
          <c:layout>
            <c:manualLayout>
              <c:xMode val="edge"/>
              <c:yMode val="edge"/>
              <c:x val="0.47770885520016787"/>
              <c:y val="0.88832846928022569"/>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title>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476198895"/>
        <c:crosses val="autoZero"/>
        <c:auto val="1"/>
        <c:lblAlgn val="ctr"/>
        <c:lblOffset val="100"/>
        <c:noMultiLvlLbl val="0"/>
      </c:catAx>
      <c:valAx>
        <c:axId val="1476198895"/>
        <c:scaling>
          <c:orientation val="minMax"/>
          <c:min val="2"/>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0" i="0" u="none" strike="noStrike" kern="1200" baseline="0">
                    <a:solidFill>
                      <a:srgbClr val="0070C0"/>
                    </a:solidFill>
                    <a:latin typeface="+mn-lt"/>
                    <a:ea typeface="+mn-ea"/>
                    <a:cs typeface="+mn-cs"/>
                  </a:defRPr>
                </a:pPr>
                <a:r>
                  <a:rPr lang="en-US" dirty="0">
                    <a:solidFill>
                      <a:srgbClr val="0070C0"/>
                    </a:solidFill>
                  </a:rPr>
                  <a:t>Rain Fall (inches)</a:t>
                </a:r>
              </a:p>
            </c:rich>
          </c:tx>
          <c:layout>
            <c:manualLayout>
              <c:xMode val="edge"/>
              <c:yMode val="edge"/>
              <c:x val="3.3160987399920135E-2"/>
              <c:y val="0.22468436419600341"/>
            </c:manualLayout>
          </c:layout>
          <c:overlay val="0"/>
          <c:spPr>
            <a:noFill/>
            <a:ln>
              <a:noFill/>
            </a:ln>
            <a:effectLst/>
          </c:spPr>
          <c:txPr>
            <a:bodyPr rot="-5400000" spcFirstLastPara="1" vertOverflow="ellipsis" vert="horz" wrap="square" anchor="ctr" anchorCtr="1"/>
            <a:lstStyle/>
            <a:p>
              <a:pPr>
                <a:defRPr sz="1400" b="0" i="0" u="none" strike="noStrike" kern="1200" baseline="0">
                  <a:solidFill>
                    <a:srgbClr val="0070C0"/>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rgbClr val="0070C0"/>
                </a:solidFill>
                <a:latin typeface="+mn-lt"/>
                <a:ea typeface="+mn-ea"/>
                <a:cs typeface="+mn-cs"/>
              </a:defRPr>
            </a:pPr>
            <a:endParaRPr lang="en-US"/>
          </a:p>
        </c:txPr>
        <c:crossAx val="1515220623"/>
        <c:crosses val="autoZero"/>
        <c:crossBetween val="between"/>
      </c:valAx>
      <c:valAx>
        <c:axId val="1525650175"/>
        <c:scaling>
          <c:orientation val="minMax"/>
          <c:max val="40"/>
          <c:min val="10"/>
        </c:scaling>
        <c:delete val="0"/>
        <c:axPos val="r"/>
        <c:title>
          <c:tx>
            <c:rich>
              <a:bodyPr rot="-5400000" spcFirstLastPara="1" vertOverflow="ellipsis" vert="horz" wrap="square" anchor="ctr" anchorCtr="1"/>
              <a:lstStyle/>
              <a:p>
                <a:pPr>
                  <a:defRPr sz="1400" b="0" i="0" u="none" strike="noStrike" kern="1200" baseline="0">
                    <a:solidFill>
                      <a:schemeClr val="accent2">
                        <a:lumMod val="75000"/>
                      </a:schemeClr>
                    </a:solidFill>
                    <a:latin typeface="+mn-lt"/>
                    <a:ea typeface="+mn-ea"/>
                    <a:cs typeface="+mn-cs"/>
                  </a:defRPr>
                </a:pPr>
                <a:r>
                  <a:rPr lang="en-US" dirty="0">
                    <a:solidFill>
                      <a:schemeClr val="accent2">
                        <a:lumMod val="75000"/>
                      </a:schemeClr>
                    </a:solidFill>
                  </a:rPr>
                  <a:t>Temperature (ºC)</a:t>
                </a:r>
              </a:p>
            </c:rich>
          </c:tx>
          <c:layout>
            <c:manualLayout>
              <c:xMode val="edge"/>
              <c:yMode val="edge"/>
              <c:x val="0.94943724319840261"/>
              <c:y val="0.21803922987512833"/>
            </c:manualLayout>
          </c:layout>
          <c:overlay val="0"/>
          <c:spPr>
            <a:noFill/>
            <a:ln>
              <a:noFill/>
            </a:ln>
            <a:effectLst/>
          </c:spPr>
          <c:txPr>
            <a:bodyPr rot="-5400000" spcFirstLastPara="1" vertOverflow="ellipsis" vert="horz" wrap="square" anchor="ctr" anchorCtr="1"/>
            <a:lstStyle/>
            <a:p>
              <a:pPr>
                <a:defRPr sz="1400" b="0" i="0" u="none" strike="noStrike" kern="1200" baseline="0">
                  <a:solidFill>
                    <a:schemeClr val="accent2">
                      <a:lumMod val="75000"/>
                    </a:schemeClr>
                  </a:solidFill>
                  <a:latin typeface="+mn-lt"/>
                  <a:ea typeface="+mn-ea"/>
                  <a:cs typeface="+mn-cs"/>
                </a:defRPr>
              </a:pPr>
              <a:endParaRPr lang="en-US"/>
            </a:p>
          </c:txPr>
        </c:title>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accent2">
                    <a:lumMod val="75000"/>
                  </a:schemeClr>
                </a:solidFill>
                <a:latin typeface="+mn-lt"/>
                <a:ea typeface="+mn-ea"/>
                <a:cs typeface="+mn-cs"/>
              </a:defRPr>
            </a:pPr>
            <a:endParaRPr lang="en-US"/>
          </a:p>
        </c:txPr>
        <c:crossAx val="1515658927"/>
        <c:crosses val="max"/>
        <c:crossBetween val="between"/>
      </c:valAx>
      <c:catAx>
        <c:axId val="1515658927"/>
        <c:scaling>
          <c:orientation val="minMax"/>
        </c:scaling>
        <c:delete val="1"/>
        <c:axPos val="b"/>
        <c:majorTickMark val="out"/>
        <c:minorTickMark val="none"/>
        <c:tickLblPos val="nextTo"/>
        <c:crossAx val="1525650175"/>
        <c:crosses val="autoZero"/>
        <c:auto val="1"/>
        <c:lblAlgn val="ctr"/>
        <c:lblOffset val="100"/>
        <c:noMultiLvlLbl val="0"/>
      </c:cat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solidFill>
            <a:schemeClr val="tx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CCA61E-75EB-D848-A3AB-DB4560CC2F27}" type="datetimeFigureOut">
              <a:rPr lang="en-US" smtClean="0"/>
              <a:t>4/20/2021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F6B967-70A9-0441-817F-0296603AECFA}" type="slidenum">
              <a:rPr lang="en-US" smtClean="0"/>
              <a:t>‹#›</a:t>
            </a:fld>
            <a:endParaRPr lang="en-US" dirty="0"/>
          </a:p>
        </p:txBody>
      </p:sp>
    </p:spTree>
    <p:extLst>
      <p:ext uri="{BB962C8B-B14F-4D97-AF65-F5344CB8AC3E}">
        <p14:creationId xmlns:p14="http://schemas.microsoft.com/office/powerpoint/2010/main" val="33779114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8F6B967-70A9-0441-817F-0296603AECFA}" type="slidenum">
              <a:rPr lang="en-US" smtClean="0"/>
              <a:t>1</a:t>
            </a:fld>
            <a:endParaRPr lang="en-US" dirty="0"/>
          </a:p>
        </p:txBody>
      </p:sp>
    </p:spTree>
    <p:extLst>
      <p:ext uri="{BB962C8B-B14F-4D97-AF65-F5344CB8AC3E}">
        <p14:creationId xmlns:p14="http://schemas.microsoft.com/office/powerpoint/2010/main" val="909668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lesson plan was created by Cristin Wright, a mater’s student at the Virginia Institute of Marine Science. </a:t>
            </a:r>
          </a:p>
          <a:p>
            <a:endParaRPr lang="en-US" dirty="0"/>
          </a:p>
          <a:p>
            <a:r>
              <a:rPr lang="en-US" sz="1200" dirty="0"/>
              <a:t>At VIMS, Cristin studies sediment erodibility in the York River Estuary. Sediment erodibility is the measurement of how susceptible sediment is to being picked up off the river bed and suspended within the water column. Sediment can become eroded due to high water flows from river discharge or from the changing tides. </a:t>
            </a:r>
          </a:p>
          <a:p>
            <a:endParaRPr lang="en-US" sz="1200" dirty="0"/>
          </a:p>
          <a:p>
            <a:r>
              <a:rPr lang="en-US" sz="1200" dirty="0"/>
              <a:t>Today, you will learn about various estuarine gradients, including suspended sediment and how it can impact the biological life in an estuary!</a:t>
            </a:r>
          </a:p>
          <a:p>
            <a:endParaRPr lang="en-US" dirty="0"/>
          </a:p>
        </p:txBody>
      </p:sp>
      <p:sp>
        <p:nvSpPr>
          <p:cNvPr id="4" name="Slide Number Placeholder 3"/>
          <p:cNvSpPr>
            <a:spLocks noGrp="1"/>
          </p:cNvSpPr>
          <p:nvPr>
            <p:ph type="sldNum" sz="quarter" idx="5"/>
          </p:nvPr>
        </p:nvSpPr>
        <p:spPr/>
        <p:txBody>
          <a:bodyPr/>
          <a:lstStyle/>
          <a:p>
            <a:fld id="{98F6B967-70A9-0441-817F-0296603AECFA}" type="slidenum">
              <a:rPr lang="en-US" smtClean="0"/>
              <a:t>2</a:t>
            </a:fld>
            <a:endParaRPr lang="en-US" dirty="0"/>
          </a:p>
        </p:txBody>
      </p:sp>
    </p:spTree>
    <p:extLst>
      <p:ext uri="{BB962C8B-B14F-4D97-AF65-F5344CB8AC3E}">
        <p14:creationId xmlns:p14="http://schemas.microsoft.com/office/powerpoint/2010/main" val="19115123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An </a:t>
            </a:r>
            <a:r>
              <a:rPr lang="en-US" sz="1200" b="1" kern="1200" dirty="0">
                <a:solidFill>
                  <a:schemeClr val="tx1"/>
                </a:solidFill>
                <a:effectLst/>
                <a:latin typeface="+mn-lt"/>
                <a:ea typeface="+mn-ea"/>
                <a:cs typeface="+mn-cs"/>
              </a:rPr>
              <a:t>estuary</a:t>
            </a:r>
            <a:r>
              <a:rPr lang="en-US" sz="1200" kern="1200" dirty="0">
                <a:solidFill>
                  <a:schemeClr val="tx1"/>
                </a:solidFill>
                <a:effectLst/>
                <a:latin typeface="+mn-lt"/>
                <a:ea typeface="+mn-ea"/>
                <a:cs typeface="+mn-cs"/>
              </a:rPr>
              <a:t> is a coastal body of water where fresh, river water mixes with salty, ocean water.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*click*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a:t>
            </a:r>
            <a:r>
              <a:rPr lang="en-US" sz="1200" b="1" kern="1200" dirty="0">
                <a:solidFill>
                  <a:schemeClr val="tx1"/>
                </a:solidFill>
                <a:effectLst/>
                <a:latin typeface="+mn-lt"/>
                <a:ea typeface="+mn-ea"/>
                <a:cs typeface="+mn-cs"/>
              </a:rPr>
              <a:t>head</a:t>
            </a:r>
            <a:r>
              <a:rPr lang="en-US" sz="1200" kern="1200" dirty="0">
                <a:solidFill>
                  <a:schemeClr val="tx1"/>
                </a:solidFill>
                <a:effectLst/>
                <a:latin typeface="+mn-lt"/>
                <a:ea typeface="+mn-ea"/>
                <a:cs typeface="+mn-cs"/>
              </a:rPr>
              <a:t> of the estuary refers to the end of the estuary with freshwater input and the </a:t>
            </a:r>
            <a:r>
              <a:rPr lang="en-US" sz="1200" b="1" kern="1200" dirty="0">
                <a:solidFill>
                  <a:schemeClr val="tx1"/>
                </a:solidFill>
                <a:effectLst/>
                <a:latin typeface="+mn-lt"/>
                <a:ea typeface="+mn-ea"/>
                <a:cs typeface="+mn-cs"/>
              </a:rPr>
              <a:t>mouth</a:t>
            </a:r>
            <a:r>
              <a:rPr lang="en-US" sz="1200" kern="1200" dirty="0">
                <a:solidFill>
                  <a:schemeClr val="tx1"/>
                </a:solidFill>
                <a:effectLst/>
                <a:latin typeface="+mn-lt"/>
                <a:ea typeface="+mn-ea"/>
                <a:cs typeface="+mn-cs"/>
              </a:rPr>
              <a:t> of the estuary is the part that is open to the ocean.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*click*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Estuaries can be affected by tides, but the average waterflow is from the head of the estuary out to the mouth where the water meets the ocean.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*click*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Throughout the estuary, there is a salinity </a:t>
            </a:r>
            <a:r>
              <a:rPr lang="en-US" sz="1200" b="1" kern="1200" dirty="0">
                <a:solidFill>
                  <a:schemeClr val="tx1"/>
                </a:solidFill>
                <a:effectLst/>
                <a:latin typeface="+mn-lt"/>
                <a:ea typeface="+mn-ea"/>
                <a:cs typeface="+mn-cs"/>
              </a:rPr>
              <a:t>gradient.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means that at the head of the estuary, there is very low salinity and as you travel down the estuary toward the mouth, the salinity increases. There are other gradients that can be found within an estuary. The ones that we will explore during this exercise include suspended sediment concentration, nutrient concentration, and phytoplankton concentration. </a:t>
            </a:r>
          </a:p>
          <a:p>
            <a:endParaRPr lang="en-US" dirty="0"/>
          </a:p>
        </p:txBody>
      </p:sp>
      <p:sp>
        <p:nvSpPr>
          <p:cNvPr id="4" name="Slide Number Placeholder 3"/>
          <p:cNvSpPr>
            <a:spLocks noGrp="1"/>
          </p:cNvSpPr>
          <p:nvPr>
            <p:ph type="sldNum" sz="quarter" idx="5"/>
          </p:nvPr>
        </p:nvSpPr>
        <p:spPr/>
        <p:txBody>
          <a:bodyPr/>
          <a:lstStyle/>
          <a:p>
            <a:fld id="{98F6B967-70A9-0441-817F-0296603AECFA}" type="slidenum">
              <a:rPr lang="en-US" smtClean="0"/>
              <a:t>3</a:t>
            </a:fld>
            <a:endParaRPr lang="en-US" dirty="0"/>
          </a:p>
        </p:txBody>
      </p:sp>
    </p:spTree>
    <p:extLst>
      <p:ext uri="{BB962C8B-B14F-4D97-AF65-F5344CB8AC3E}">
        <p14:creationId xmlns:p14="http://schemas.microsoft.com/office/powerpoint/2010/main" val="311037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Within an estuary, as well as most aquatic systems, phytoplankton are important members at the base of the food web. As you have learned in previous biology classes, phytoplankton photosynthesize and produce oxygen. The oxygen is dissolved within the water and is extremely important for higher trophic levels in the water. To photosynthesize, the phytoplankton need both sunlight and nutrients, both of which vary within an estuary. The phytoplankton also serve as a food source for other animals. </a:t>
            </a:r>
          </a:p>
          <a:p>
            <a:endParaRPr lang="en-US" dirty="0"/>
          </a:p>
        </p:txBody>
      </p:sp>
      <p:sp>
        <p:nvSpPr>
          <p:cNvPr id="4" name="Slide Number Placeholder 3"/>
          <p:cNvSpPr>
            <a:spLocks noGrp="1"/>
          </p:cNvSpPr>
          <p:nvPr>
            <p:ph type="sldNum" sz="quarter" idx="5"/>
          </p:nvPr>
        </p:nvSpPr>
        <p:spPr/>
        <p:txBody>
          <a:bodyPr/>
          <a:lstStyle/>
          <a:p>
            <a:fld id="{98F6B967-70A9-0441-817F-0296603AECFA}" type="slidenum">
              <a:rPr lang="en-US" smtClean="0"/>
              <a:t>4</a:t>
            </a:fld>
            <a:endParaRPr lang="en-US" dirty="0"/>
          </a:p>
        </p:txBody>
      </p:sp>
    </p:spTree>
    <p:extLst>
      <p:ext uri="{BB962C8B-B14F-4D97-AF65-F5344CB8AC3E}">
        <p14:creationId xmlns:p14="http://schemas.microsoft.com/office/powerpoint/2010/main" val="32444835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Suspended sediment </a:t>
            </a:r>
            <a:r>
              <a:rPr lang="en-US" sz="1200" kern="1200" dirty="0">
                <a:solidFill>
                  <a:schemeClr val="tx1"/>
                </a:solidFill>
                <a:effectLst/>
                <a:latin typeface="+mn-lt"/>
                <a:ea typeface="+mn-ea"/>
                <a:cs typeface="+mn-cs"/>
              </a:rPr>
              <a:t>refers to the very small pieces of sediment that are suspended within the water column. Some of these particles are large enough to settle to the estuary bottom over time, however some particles are so small, that they are trapped in suspension.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*click*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Suspended sediment concentrations tend to be higher in the head of the estuary from </a:t>
            </a:r>
            <a:r>
              <a:rPr lang="en-US" sz="1200" b="1" kern="1200" dirty="0">
                <a:solidFill>
                  <a:schemeClr val="tx1"/>
                </a:solidFill>
                <a:effectLst/>
                <a:latin typeface="+mn-lt"/>
                <a:ea typeface="+mn-ea"/>
                <a:cs typeface="+mn-cs"/>
              </a:rPr>
              <a:t>terrestrial runoff</a:t>
            </a:r>
            <a:r>
              <a:rPr lang="en-US" sz="1200" kern="1200" dirty="0">
                <a:solidFill>
                  <a:schemeClr val="tx1"/>
                </a:solidFill>
                <a:effectLst/>
                <a:latin typeface="+mn-lt"/>
                <a:ea typeface="+mn-ea"/>
                <a:cs typeface="+mn-cs"/>
              </a:rPr>
              <a:t>, or rain water that drains from the land into the river.</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rPr>
              <a:t>*click*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As the water flows through the estuary, some sediment particles are able to settle out resulting in lower suspended sediment concentrations at the mouth of the estuary.</a:t>
            </a:r>
            <a:r>
              <a:rPr lang="en-US" dirty="0">
                <a:effectLst/>
              </a:rPr>
              <a:t> </a:t>
            </a:r>
          </a:p>
          <a:p>
            <a:endParaRPr lang="en-US" dirty="0">
              <a:effectLst/>
            </a:endParaRPr>
          </a:p>
          <a:p>
            <a:r>
              <a:rPr lang="en-US" dirty="0">
                <a:effectLst/>
              </a:rPr>
              <a:t>This sediment can come from the land and travel within terrestrial runoff, or could be sediment that was already in the river/estuary that has been eroded from the banks or riverbed. As you can see in this figure, if SSC is high enough, it can physically change the color of the water. </a:t>
            </a:r>
            <a:endParaRPr lang="en-US" dirty="0"/>
          </a:p>
        </p:txBody>
      </p:sp>
      <p:sp>
        <p:nvSpPr>
          <p:cNvPr id="4" name="Slide Number Placeholder 3"/>
          <p:cNvSpPr>
            <a:spLocks noGrp="1"/>
          </p:cNvSpPr>
          <p:nvPr>
            <p:ph type="sldNum" sz="quarter" idx="5"/>
          </p:nvPr>
        </p:nvSpPr>
        <p:spPr/>
        <p:txBody>
          <a:bodyPr/>
          <a:lstStyle/>
          <a:p>
            <a:fld id="{98F6B967-70A9-0441-817F-0296603AECFA}" type="slidenum">
              <a:rPr lang="en-US" smtClean="0"/>
              <a:t>5</a:t>
            </a:fld>
            <a:endParaRPr lang="en-US" dirty="0"/>
          </a:p>
        </p:txBody>
      </p:sp>
    </p:spTree>
    <p:extLst>
      <p:ext uri="{BB962C8B-B14F-4D97-AF65-F5344CB8AC3E}">
        <p14:creationId xmlns:p14="http://schemas.microsoft.com/office/powerpoint/2010/main" val="4171041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Looking back at our model estuary, we see that there tends to be high SSC at the head of the estuary and low SSC at the mouth of the estuary. </a:t>
            </a:r>
          </a:p>
          <a:p>
            <a:endParaRPr lang="en-US" dirty="0"/>
          </a:p>
        </p:txBody>
      </p:sp>
      <p:sp>
        <p:nvSpPr>
          <p:cNvPr id="4" name="Slide Number Placeholder 3"/>
          <p:cNvSpPr>
            <a:spLocks noGrp="1"/>
          </p:cNvSpPr>
          <p:nvPr>
            <p:ph type="sldNum" sz="quarter" idx="5"/>
          </p:nvPr>
        </p:nvSpPr>
        <p:spPr/>
        <p:txBody>
          <a:bodyPr/>
          <a:lstStyle/>
          <a:p>
            <a:fld id="{98F6B967-70A9-0441-817F-0296603AECFA}" type="slidenum">
              <a:rPr lang="en-US" smtClean="0"/>
              <a:t>6</a:t>
            </a:fld>
            <a:endParaRPr lang="en-US" dirty="0"/>
          </a:p>
        </p:txBody>
      </p:sp>
    </p:spTree>
    <p:extLst>
      <p:ext uri="{BB962C8B-B14F-4D97-AF65-F5344CB8AC3E}">
        <p14:creationId xmlns:p14="http://schemas.microsoft.com/office/powerpoint/2010/main" val="17184547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take a look at how suspended sediment can impact the water. </a:t>
            </a:r>
          </a:p>
          <a:p>
            <a:endParaRPr lang="en-US" dirty="0"/>
          </a:p>
          <a:p>
            <a:r>
              <a:rPr lang="en-US" dirty="0"/>
              <a:t>In water that has a high suspended sediment concentration, sunlight is not able to travel deep into the water column, meaning that as you travel through the water column, it gets dark very quickly (left of image). But in water that has lower SSC, sunlight is able to penetrate the water deeper (right of image). </a:t>
            </a:r>
          </a:p>
        </p:txBody>
      </p:sp>
      <p:sp>
        <p:nvSpPr>
          <p:cNvPr id="4" name="Slide Number Placeholder 3"/>
          <p:cNvSpPr>
            <a:spLocks noGrp="1"/>
          </p:cNvSpPr>
          <p:nvPr>
            <p:ph type="sldNum" sz="quarter" idx="5"/>
          </p:nvPr>
        </p:nvSpPr>
        <p:spPr/>
        <p:txBody>
          <a:bodyPr/>
          <a:lstStyle/>
          <a:p>
            <a:fld id="{98F6B967-70A9-0441-817F-0296603AECFA}" type="slidenum">
              <a:rPr lang="en-US" smtClean="0"/>
              <a:t>7</a:t>
            </a:fld>
            <a:endParaRPr lang="en-US" dirty="0"/>
          </a:p>
        </p:txBody>
      </p:sp>
    </p:spTree>
    <p:extLst>
      <p:ext uri="{BB962C8B-B14F-4D97-AF65-F5344CB8AC3E}">
        <p14:creationId xmlns:p14="http://schemas.microsoft.com/office/powerpoint/2010/main" val="19378640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an example of what this could looks like. The turtle on the left is swimming in water with a very high SSC. You can barely see his legs just under the surface of the water, and cannot see the bottom of the river. As opposed to the right-hand-side, where this turtle is swimming in clear, blue water where you can see for hundreds of feet. </a:t>
            </a:r>
          </a:p>
        </p:txBody>
      </p:sp>
      <p:sp>
        <p:nvSpPr>
          <p:cNvPr id="4" name="Slide Number Placeholder 3"/>
          <p:cNvSpPr>
            <a:spLocks noGrp="1"/>
          </p:cNvSpPr>
          <p:nvPr>
            <p:ph type="sldNum" sz="quarter" idx="5"/>
          </p:nvPr>
        </p:nvSpPr>
        <p:spPr/>
        <p:txBody>
          <a:bodyPr/>
          <a:lstStyle/>
          <a:p>
            <a:fld id="{98F6B967-70A9-0441-817F-0296603AECFA}" type="slidenum">
              <a:rPr lang="en-US" smtClean="0"/>
              <a:t>8</a:t>
            </a:fld>
            <a:endParaRPr lang="en-US" dirty="0"/>
          </a:p>
        </p:txBody>
      </p:sp>
    </p:spTree>
    <p:extLst>
      <p:ext uri="{BB962C8B-B14F-4D97-AF65-F5344CB8AC3E}">
        <p14:creationId xmlns:p14="http://schemas.microsoft.com/office/powerpoint/2010/main" val="8170091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Nutrients</a:t>
            </a:r>
            <a:r>
              <a:rPr lang="en-US" sz="1200" kern="1200" dirty="0">
                <a:solidFill>
                  <a:schemeClr val="tx1"/>
                </a:solidFill>
                <a:effectLst/>
                <a:latin typeface="+mn-lt"/>
                <a:ea typeface="+mn-ea"/>
                <a:cs typeface="+mn-cs"/>
              </a:rPr>
              <a:t> are also introduced into the estuary, in part, from terrestrial runoff.</a:t>
            </a:r>
            <a:r>
              <a:rPr lang="en-US" sz="1200" b="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This can be from: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200" kern="1200" dirty="0">
                <a:solidFill>
                  <a:schemeClr val="tx1"/>
                </a:solidFill>
                <a:effectLst/>
                <a:latin typeface="+mn-lt"/>
                <a:ea typeface="+mn-ea"/>
                <a:cs typeface="+mn-cs"/>
              </a:rPr>
              <a:t>agricultural means – runoff from a farm into the river containing nutrients from manure or fertilizer</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200" kern="1200" dirty="0">
                <a:solidFill>
                  <a:schemeClr val="tx1"/>
                </a:solidFill>
                <a:effectLst/>
                <a:latin typeface="+mn-lt"/>
                <a:ea typeface="+mn-ea"/>
                <a:cs typeface="+mn-cs"/>
              </a:rPr>
              <a:t>The weathering and erosion of rocks that contain minerals and nutrients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200" kern="1200" dirty="0">
                <a:solidFill>
                  <a:schemeClr val="tx1"/>
                </a:solidFill>
                <a:effectLst/>
                <a:latin typeface="+mn-lt"/>
                <a:ea typeface="+mn-ea"/>
                <a:cs typeface="+mn-cs"/>
              </a:rPr>
              <a:t>Industrial runoff from waste water </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200" kern="1200" dirty="0">
                <a:solidFill>
                  <a:schemeClr val="tx1"/>
                </a:solidFill>
                <a:effectLst/>
                <a:latin typeface="+mn-lt"/>
                <a:ea typeface="+mn-ea"/>
                <a:cs typeface="+mn-cs"/>
              </a:rPr>
              <a:t>There tends to be higher nutrient concentrations (nitrogen and phosphorus) in the head of the estuary where the runoff enters the river. These nutrients get used up by primary producers along the estuary, resulting in lower concentrations at the mouth of the estuary. </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200" kern="1200" dirty="0">
                <a:solidFill>
                  <a:schemeClr val="tx1"/>
                </a:solidFill>
                <a:effectLst/>
                <a:latin typeface="+mn-lt"/>
                <a:ea typeface="+mn-ea"/>
                <a:cs typeface="+mn-cs"/>
              </a:rPr>
              <a:t>If there are large nutrient inputs into the estuary, these can sometimes lead to phytoplankton blooms. This is where the phytoplankton have so many nutrients that they are able to grow and reproduce quicker, creating high concentrations of phytoplankton (this can even change the color of the water as in the figure</a:t>
            </a:r>
          </a:p>
        </p:txBody>
      </p:sp>
      <p:sp>
        <p:nvSpPr>
          <p:cNvPr id="4" name="Slide Number Placeholder 3"/>
          <p:cNvSpPr>
            <a:spLocks noGrp="1"/>
          </p:cNvSpPr>
          <p:nvPr>
            <p:ph type="sldNum" sz="quarter" idx="5"/>
          </p:nvPr>
        </p:nvSpPr>
        <p:spPr/>
        <p:txBody>
          <a:bodyPr/>
          <a:lstStyle/>
          <a:p>
            <a:fld id="{98F6B967-70A9-0441-817F-0296603AECFA}" type="slidenum">
              <a:rPr lang="en-US" smtClean="0"/>
              <a:t>9</a:t>
            </a:fld>
            <a:endParaRPr lang="en-US" dirty="0"/>
          </a:p>
        </p:txBody>
      </p:sp>
    </p:spTree>
    <p:extLst>
      <p:ext uri="{BB962C8B-B14F-4D97-AF65-F5344CB8AC3E}">
        <p14:creationId xmlns:p14="http://schemas.microsoft.com/office/powerpoint/2010/main" val="23492450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Back to our model estuary, we now know that there are high nutrient concentrations at the head of the estuary and low nutrient concentrations at the mouth of the estuary. </a:t>
            </a:r>
          </a:p>
        </p:txBody>
      </p:sp>
      <p:sp>
        <p:nvSpPr>
          <p:cNvPr id="4" name="Slide Number Placeholder 3"/>
          <p:cNvSpPr>
            <a:spLocks noGrp="1"/>
          </p:cNvSpPr>
          <p:nvPr>
            <p:ph type="sldNum" sz="quarter" idx="5"/>
          </p:nvPr>
        </p:nvSpPr>
        <p:spPr/>
        <p:txBody>
          <a:bodyPr/>
          <a:lstStyle/>
          <a:p>
            <a:fld id="{98F6B967-70A9-0441-817F-0296603AECFA}" type="slidenum">
              <a:rPr lang="en-US" smtClean="0"/>
              <a:t>10</a:t>
            </a:fld>
            <a:endParaRPr lang="en-US" dirty="0"/>
          </a:p>
        </p:txBody>
      </p:sp>
    </p:spTree>
    <p:extLst>
      <p:ext uri="{BB962C8B-B14F-4D97-AF65-F5344CB8AC3E}">
        <p14:creationId xmlns:p14="http://schemas.microsoft.com/office/powerpoint/2010/main" val="20759778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bullets*</a:t>
            </a:r>
          </a:p>
        </p:txBody>
      </p:sp>
      <p:sp>
        <p:nvSpPr>
          <p:cNvPr id="4" name="Slide Number Placeholder 3"/>
          <p:cNvSpPr>
            <a:spLocks noGrp="1"/>
          </p:cNvSpPr>
          <p:nvPr>
            <p:ph type="sldNum" sz="quarter" idx="5"/>
          </p:nvPr>
        </p:nvSpPr>
        <p:spPr/>
        <p:txBody>
          <a:bodyPr/>
          <a:lstStyle/>
          <a:p>
            <a:fld id="{98F6B967-70A9-0441-817F-0296603AECFA}" type="slidenum">
              <a:rPr lang="en-US" smtClean="0"/>
              <a:t>11</a:t>
            </a:fld>
            <a:endParaRPr lang="en-US" dirty="0"/>
          </a:p>
        </p:txBody>
      </p:sp>
    </p:spTree>
    <p:extLst>
      <p:ext uri="{BB962C8B-B14F-4D97-AF65-F5344CB8AC3E}">
        <p14:creationId xmlns:p14="http://schemas.microsoft.com/office/powerpoint/2010/main" val="41966550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suspended sediment concentration, you will match the color of the water within the beaker to the scale bar on the left to determine suspended sediment concentration. For example, this sample has 20 mg/L of suspended sediment. </a:t>
            </a:r>
          </a:p>
        </p:txBody>
      </p:sp>
      <p:sp>
        <p:nvSpPr>
          <p:cNvPr id="4" name="Slide Number Placeholder 3"/>
          <p:cNvSpPr>
            <a:spLocks noGrp="1"/>
          </p:cNvSpPr>
          <p:nvPr>
            <p:ph type="sldNum" sz="quarter" idx="5"/>
          </p:nvPr>
        </p:nvSpPr>
        <p:spPr/>
        <p:txBody>
          <a:bodyPr/>
          <a:lstStyle/>
          <a:p>
            <a:fld id="{98F6B967-70A9-0441-817F-0296603AECFA}" type="slidenum">
              <a:rPr lang="en-US" smtClean="0"/>
              <a:t>13</a:t>
            </a:fld>
            <a:endParaRPr lang="en-US" dirty="0"/>
          </a:p>
        </p:txBody>
      </p:sp>
    </p:spTree>
    <p:extLst>
      <p:ext uri="{BB962C8B-B14F-4D97-AF65-F5344CB8AC3E}">
        <p14:creationId xmlns:p14="http://schemas.microsoft.com/office/powerpoint/2010/main" val="35000304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nutrient concentration, you will count that number of nutrient icons in the beaker. One nutrient icon represents 0.05 mg/L. Since this sample has 6 icons, this sample has 0.3 mg/L of nutrients.</a:t>
            </a:r>
          </a:p>
        </p:txBody>
      </p:sp>
      <p:sp>
        <p:nvSpPr>
          <p:cNvPr id="4" name="Slide Number Placeholder 3"/>
          <p:cNvSpPr>
            <a:spLocks noGrp="1"/>
          </p:cNvSpPr>
          <p:nvPr>
            <p:ph type="sldNum" sz="quarter" idx="5"/>
          </p:nvPr>
        </p:nvSpPr>
        <p:spPr/>
        <p:txBody>
          <a:bodyPr/>
          <a:lstStyle/>
          <a:p>
            <a:fld id="{98F6B967-70A9-0441-817F-0296603AECFA}" type="slidenum">
              <a:rPr lang="en-US" smtClean="0"/>
              <a:t>14</a:t>
            </a:fld>
            <a:endParaRPr lang="en-US" dirty="0"/>
          </a:p>
        </p:txBody>
      </p:sp>
    </p:spTree>
    <p:extLst>
      <p:ext uri="{BB962C8B-B14F-4D97-AF65-F5344CB8AC3E}">
        <p14:creationId xmlns:p14="http://schemas.microsoft.com/office/powerpoint/2010/main" val="4261295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then for phytoplankton, you will count the number of phytoplankton in the beaker. Each phytoplankton represents 100,000 cells/L. Since this sample has 7 phytoplankton, this water has 700,000 cells/L of phytoplankton. </a:t>
            </a:r>
          </a:p>
          <a:p>
            <a:endParaRPr lang="en-US" dirty="0"/>
          </a:p>
          <a:p>
            <a:r>
              <a:rPr lang="en-US" dirty="0"/>
              <a:t>**If you would like to demonstrate with the Sampling Power point, feel free!</a:t>
            </a:r>
          </a:p>
        </p:txBody>
      </p:sp>
      <p:sp>
        <p:nvSpPr>
          <p:cNvPr id="4" name="Slide Number Placeholder 3"/>
          <p:cNvSpPr>
            <a:spLocks noGrp="1"/>
          </p:cNvSpPr>
          <p:nvPr>
            <p:ph type="sldNum" sz="quarter" idx="5"/>
          </p:nvPr>
        </p:nvSpPr>
        <p:spPr/>
        <p:txBody>
          <a:bodyPr/>
          <a:lstStyle/>
          <a:p>
            <a:fld id="{98F6B967-70A9-0441-817F-0296603AECFA}" type="slidenum">
              <a:rPr lang="en-US" smtClean="0"/>
              <a:t>15</a:t>
            </a:fld>
            <a:endParaRPr lang="en-US" dirty="0"/>
          </a:p>
        </p:txBody>
      </p:sp>
    </p:spTree>
    <p:extLst>
      <p:ext uri="{BB962C8B-B14F-4D97-AF65-F5344CB8AC3E}">
        <p14:creationId xmlns:p14="http://schemas.microsoft.com/office/powerpoint/2010/main" val="17177160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After you have recorded data from all 8 sites, you will plot each parameter in the plots provided.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Once you have plotted them individually, you will try your hand at creating a multiple axis plot. These are helpful to visualize relationships between your measured parameters with the data from each parameter are orders of magnitude difference (i.e. </a:t>
            </a:r>
            <a:r>
              <a:rPr lang="en-US" sz="1200" u="sng" dirty="0"/>
              <a:t>0.3</a:t>
            </a:r>
            <a:r>
              <a:rPr lang="en-US" sz="1200" dirty="0"/>
              <a:t> vs </a:t>
            </a:r>
            <a:r>
              <a:rPr lang="en-US" sz="1200" u="sng" dirty="0"/>
              <a:t>700,000</a:t>
            </a:r>
            <a:r>
              <a:rPr lang="en-US" sz="1200" dirty="0"/>
              <a:t>).</a:t>
            </a:r>
          </a:p>
          <a:p>
            <a:endParaRPr lang="en-US" dirty="0"/>
          </a:p>
          <a:p>
            <a:r>
              <a:rPr lang="en-US" dirty="0"/>
              <a:t>On a multiple axis plot, there can be two y-axis as shown in this figure. On the left-hand side, there is an axis showing rain fall. On the right-hand side, there is an axis showing temperature. The color of the two axis match the colors of the data lines plotted in the figure. </a:t>
            </a:r>
          </a:p>
          <a:p>
            <a:endParaRPr lang="en-US" dirty="0"/>
          </a:p>
          <a:p>
            <a:r>
              <a:rPr lang="en-US" dirty="0"/>
              <a:t>*click*</a:t>
            </a:r>
          </a:p>
          <a:p>
            <a:r>
              <a:rPr lang="en-US" dirty="0"/>
              <a:t>So the blue line is showing values for rainfall on the blue axis. Rainfall ranges from about 2.4 – 4.7 inches. </a:t>
            </a:r>
          </a:p>
          <a:p>
            <a:endParaRPr lang="en-US" dirty="0"/>
          </a:p>
          <a:p>
            <a:r>
              <a:rPr lang="en-US" dirty="0"/>
              <a:t>*click*</a:t>
            </a:r>
          </a:p>
          <a:p>
            <a:r>
              <a:rPr lang="en-US" dirty="0"/>
              <a:t>And the orange lines is showing values for temperature on the orange axis. We can see that temperature ranges from about 20 – 32 C. </a:t>
            </a:r>
          </a:p>
          <a:p>
            <a:endParaRPr lang="en-US" dirty="0"/>
          </a:p>
          <a:p>
            <a:r>
              <a:rPr lang="en-US" dirty="0"/>
              <a:t>You will make a plot like this with SSC, nutrients, and phytoplankton concentrations. </a:t>
            </a:r>
          </a:p>
        </p:txBody>
      </p:sp>
      <p:sp>
        <p:nvSpPr>
          <p:cNvPr id="4" name="Slide Number Placeholder 3"/>
          <p:cNvSpPr>
            <a:spLocks noGrp="1"/>
          </p:cNvSpPr>
          <p:nvPr>
            <p:ph type="sldNum" sz="quarter" idx="5"/>
          </p:nvPr>
        </p:nvSpPr>
        <p:spPr/>
        <p:txBody>
          <a:bodyPr/>
          <a:lstStyle/>
          <a:p>
            <a:fld id="{98F6B967-70A9-0441-817F-0296603AECFA}" type="slidenum">
              <a:rPr lang="en-US" smtClean="0"/>
              <a:t>16</a:t>
            </a:fld>
            <a:endParaRPr lang="en-US" dirty="0"/>
          </a:p>
        </p:txBody>
      </p:sp>
    </p:spTree>
    <p:extLst>
      <p:ext uri="{BB962C8B-B14F-4D97-AF65-F5344CB8AC3E}">
        <p14:creationId xmlns:p14="http://schemas.microsoft.com/office/powerpoint/2010/main" val="663180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*SKIP IF NOT DOING PART 3*</a:t>
            </a:r>
          </a:p>
          <a:p>
            <a:endParaRPr lang="en-US" dirty="0"/>
          </a:p>
          <a:p>
            <a:r>
              <a:rPr lang="en-US" dirty="0"/>
              <a:t>Lastly, once you have hand-plotted all your data, you will use a program called R to create plots online. R is a program used for statistical analysis and creating graphics. You will code (or enter text) into the program to create plots for each parameter that you collected along the estuary and compare them to your hand-drawn figures. </a:t>
            </a:r>
          </a:p>
        </p:txBody>
      </p:sp>
      <p:sp>
        <p:nvSpPr>
          <p:cNvPr id="4" name="Slide Number Placeholder 3"/>
          <p:cNvSpPr>
            <a:spLocks noGrp="1"/>
          </p:cNvSpPr>
          <p:nvPr>
            <p:ph type="sldNum" sz="quarter" idx="5"/>
          </p:nvPr>
        </p:nvSpPr>
        <p:spPr/>
        <p:txBody>
          <a:bodyPr/>
          <a:lstStyle/>
          <a:p>
            <a:fld id="{98F6B967-70A9-0441-817F-0296603AECFA}" type="slidenum">
              <a:rPr lang="en-US" smtClean="0"/>
              <a:t>17</a:t>
            </a:fld>
            <a:endParaRPr lang="en-US" dirty="0"/>
          </a:p>
        </p:txBody>
      </p:sp>
    </p:spTree>
    <p:extLst>
      <p:ext uri="{BB962C8B-B14F-4D97-AF65-F5344CB8AC3E}">
        <p14:creationId xmlns:p14="http://schemas.microsoft.com/office/powerpoint/2010/main" val="244559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8F6B967-70A9-0441-817F-0296603AECFA}" type="slidenum">
              <a:rPr lang="en-US" smtClean="0"/>
              <a:t>18</a:t>
            </a:fld>
            <a:endParaRPr lang="en-US" dirty="0"/>
          </a:p>
        </p:txBody>
      </p:sp>
    </p:spTree>
    <p:extLst>
      <p:ext uri="{BB962C8B-B14F-4D97-AF65-F5344CB8AC3E}">
        <p14:creationId xmlns:p14="http://schemas.microsoft.com/office/powerpoint/2010/main" val="29027653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brief summary of what students learned during the activity</a:t>
            </a:r>
          </a:p>
        </p:txBody>
      </p:sp>
      <p:sp>
        <p:nvSpPr>
          <p:cNvPr id="4" name="Slide Number Placeholder 3"/>
          <p:cNvSpPr>
            <a:spLocks noGrp="1"/>
          </p:cNvSpPr>
          <p:nvPr>
            <p:ph type="sldNum" sz="quarter" idx="5"/>
          </p:nvPr>
        </p:nvSpPr>
        <p:spPr/>
        <p:txBody>
          <a:bodyPr/>
          <a:lstStyle/>
          <a:p>
            <a:fld id="{98F6B967-70A9-0441-817F-0296603AECFA}" type="slidenum">
              <a:rPr lang="en-US" smtClean="0"/>
              <a:t>19</a:t>
            </a:fld>
            <a:endParaRPr lang="en-US" dirty="0"/>
          </a:p>
        </p:txBody>
      </p:sp>
    </p:spTree>
    <p:extLst>
      <p:ext uri="{BB962C8B-B14F-4D97-AF65-F5344CB8AC3E}">
        <p14:creationId xmlns:p14="http://schemas.microsoft.com/office/powerpoint/2010/main" val="10540779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Back to our model estuary, we now know that there can be a “Sweet spot” in the estuary for phytoplankton growth, with lower concentrations in the head and mouth of the estuary. </a:t>
            </a:r>
          </a:p>
        </p:txBody>
      </p:sp>
      <p:sp>
        <p:nvSpPr>
          <p:cNvPr id="4" name="Slide Number Placeholder 3"/>
          <p:cNvSpPr>
            <a:spLocks noGrp="1"/>
          </p:cNvSpPr>
          <p:nvPr>
            <p:ph type="sldNum" sz="quarter" idx="5"/>
          </p:nvPr>
        </p:nvSpPr>
        <p:spPr/>
        <p:txBody>
          <a:bodyPr/>
          <a:lstStyle/>
          <a:p>
            <a:fld id="{98F6B967-70A9-0441-817F-0296603AECFA}" type="slidenum">
              <a:rPr lang="en-US" smtClean="0"/>
              <a:t>20</a:t>
            </a:fld>
            <a:endParaRPr lang="en-US" dirty="0"/>
          </a:p>
        </p:txBody>
      </p:sp>
    </p:spTree>
    <p:extLst>
      <p:ext uri="{BB962C8B-B14F-4D97-AF65-F5344CB8AC3E}">
        <p14:creationId xmlns:p14="http://schemas.microsoft.com/office/powerpoint/2010/main" val="19382701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Overview of all estuarine gradients that were explored during the activity. </a:t>
            </a:r>
          </a:p>
        </p:txBody>
      </p:sp>
      <p:sp>
        <p:nvSpPr>
          <p:cNvPr id="4" name="Slide Number Placeholder 3"/>
          <p:cNvSpPr>
            <a:spLocks noGrp="1"/>
          </p:cNvSpPr>
          <p:nvPr>
            <p:ph type="sldNum" sz="quarter" idx="5"/>
          </p:nvPr>
        </p:nvSpPr>
        <p:spPr/>
        <p:txBody>
          <a:bodyPr/>
          <a:lstStyle/>
          <a:p>
            <a:fld id="{98F6B967-70A9-0441-817F-0296603AECFA}" type="slidenum">
              <a:rPr lang="en-US" smtClean="0"/>
              <a:t>21</a:t>
            </a:fld>
            <a:endParaRPr lang="en-US" dirty="0"/>
          </a:p>
        </p:txBody>
      </p:sp>
    </p:spTree>
    <p:extLst>
      <p:ext uri="{BB962C8B-B14F-4D97-AF65-F5344CB8AC3E}">
        <p14:creationId xmlns:p14="http://schemas.microsoft.com/office/powerpoint/2010/main" val="31854199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*SKIP IF NOT DOING PART 3*</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is a slide to get the student’s feelings on the coding part of the activity – general class discussion with some prompting questions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kern="1200" dirty="0">
                <a:solidFill>
                  <a:schemeClr val="tx1"/>
                </a:solidFill>
                <a:effectLst/>
                <a:latin typeface="+mn-lt"/>
                <a:ea typeface="+mn-ea"/>
                <a:cs typeface="+mn-cs"/>
              </a:rPr>
              <a:t>Had any of you done any coding before? If so, in what program?</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kern="1200" dirty="0">
                <a:solidFill>
                  <a:schemeClr val="tx1"/>
                </a:solidFill>
                <a:effectLst/>
                <a:latin typeface="+mn-lt"/>
                <a:ea typeface="+mn-ea"/>
                <a:cs typeface="+mn-cs"/>
              </a:rPr>
              <a:t>Did you enjoy learning how to write code to display your data?</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kern="1200" dirty="0">
                <a:solidFill>
                  <a:schemeClr val="tx1"/>
                </a:solidFill>
                <a:effectLst/>
                <a:latin typeface="+mn-lt"/>
                <a:ea typeface="+mn-ea"/>
                <a:cs typeface="+mn-cs"/>
              </a:rPr>
              <a:t>What did you like about the coding portion?</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kern="1200" dirty="0">
                <a:solidFill>
                  <a:schemeClr val="tx1"/>
                </a:solidFill>
                <a:effectLst/>
                <a:latin typeface="+mn-lt"/>
                <a:ea typeface="+mn-ea"/>
                <a:cs typeface="+mn-cs"/>
              </a:rPr>
              <a:t>What did you not like about the coding portion?</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part will hopefully excite students in wanting to learn more about programming and computer science!”</a:t>
            </a:r>
          </a:p>
          <a:p>
            <a:endParaRPr lang="en-US" dirty="0"/>
          </a:p>
        </p:txBody>
      </p:sp>
      <p:sp>
        <p:nvSpPr>
          <p:cNvPr id="4" name="Slide Number Placeholder 3"/>
          <p:cNvSpPr>
            <a:spLocks noGrp="1"/>
          </p:cNvSpPr>
          <p:nvPr>
            <p:ph type="sldNum" sz="quarter" idx="5"/>
          </p:nvPr>
        </p:nvSpPr>
        <p:spPr/>
        <p:txBody>
          <a:bodyPr/>
          <a:lstStyle/>
          <a:p>
            <a:fld id="{98F6B967-70A9-0441-817F-0296603AECFA}" type="slidenum">
              <a:rPr lang="en-US" smtClean="0"/>
              <a:t>22</a:t>
            </a:fld>
            <a:endParaRPr lang="en-US" dirty="0"/>
          </a:p>
        </p:txBody>
      </p:sp>
    </p:spTree>
    <p:extLst>
      <p:ext uri="{BB962C8B-B14F-4D97-AF65-F5344CB8AC3E}">
        <p14:creationId xmlns:p14="http://schemas.microsoft.com/office/powerpoint/2010/main" val="810882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2495D-051D-5D4C-82F4-D1DC20B01A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4077759-F62F-2F45-892C-A7E96D3C8EC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4FA210B-16A2-6240-BB53-0F99FF04DBFE}"/>
              </a:ext>
            </a:extLst>
          </p:cNvPr>
          <p:cNvSpPr>
            <a:spLocks noGrp="1"/>
          </p:cNvSpPr>
          <p:nvPr>
            <p:ph type="dt" sz="half" idx="10"/>
          </p:nvPr>
        </p:nvSpPr>
        <p:spPr/>
        <p:txBody>
          <a:bodyPr/>
          <a:lstStyle/>
          <a:p>
            <a:fld id="{B12821EE-31DF-534E-AFC1-EAA464185554}" type="datetimeFigureOut">
              <a:rPr lang="en-US" smtClean="0"/>
              <a:t>4/20/2021</a:t>
            </a:fld>
            <a:endParaRPr lang="en-US" dirty="0"/>
          </a:p>
        </p:txBody>
      </p:sp>
      <p:sp>
        <p:nvSpPr>
          <p:cNvPr id="5" name="Footer Placeholder 4">
            <a:extLst>
              <a:ext uri="{FF2B5EF4-FFF2-40B4-BE49-F238E27FC236}">
                <a16:creationId xmlns:a16="http://schemas.microsoft.com/office/drawing/2014/main" id="{AFAA29B4-049B-4A48-8BA4-F59A35ED176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1468291-68CD-B14C-BE73-D1248CF6899F}"/>
              </a:ext>
            </a:extLst>
          </p:cNvPr>
          <p:cNvSpPr>
            <a:spLocks noGrp="1"/>
          </p:cNvSpPr>
          <p:nvPr>
            <p:ph type="sldNum" sz="quarter" idx="12"/>
          </p:nvPr>
        </p:nvSpPr>
        <p:spPr/>
        <p:txBody>
          <a:bodyPr/>
          <a:lstStyle/>
          <a:p>
            <a:fld id="{062BAE6D-42CA-254C-98BD-EE17D1304EB1}" type="slidenum">
              <a:rPr lang="en-US" smtClean="0"/>
              <a:t>‹#›</a:t>
            </a:fld>
            <a:endParaRPr lang="en-US" dirty="0"/>
          </a:p>
        </p:txBody>
      </p:sp>
    </p:spTree>
    <p:extLst>
      <p:ext uri="{BB962C8B-B14F-4D97-AF65-F5344CB8AC3E}">
        <p14:creationId xmlns:p14="http://schemas.microsoft.com/office/powerpoint/2010/main" val="1669202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625E2-BF4E-BC4D-9727-3FCCEC43556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E419D55-D5E5-B244-A6AC-7087CCC3E0C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5F91388-0761-A347-9C36-38828B9C863B}"/>
              </a:ext>
            </a:extLst>
          </p:cNvPr>
          <p:cNvSpPr>
            <a:spLocks noGrp="1"/>
          </p:cNvSpPr>
          <p:nvPr>
            <p:ph type="dt" sz="half" idx="10"/>
          </p:nvPr>
        </p:nvSpPr>
        <p:spPr/>
        <p:txBody>
          <a:bodyPr/>
          <a:lstStyle/>
          <a:p>
            <a:fld id="{B12821EE-31DF-534E-AFC1-EAA464185554}" type="datetimeFigureOut">
              <a:rPr lang="en-US" smtClean="0"/>
              <a:t>4/20/2021</a:t>
            </a:fld>
            <a:endParaRPr lang="en-US" dirty="0"/>
          </a:p>
        </p:txBody>
      </p:sp>
      <p:sp>
        <p:nvSpPr>
          <p:cNvPr id="5" name="Footer Placeholder 4">
            <a:extLst>
              <a:ext uri="{FF2B5EF4-FFF2-40B4-BE49-F238E27FC236}">
                <a16:creationId xmlns:a16="http://schemas.microsoft.com/office/drawing/2014/main" id="{E725F7FC-A88C-CF4A-BD57-5BC7EDD0E33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87AEBA9-41A5-E047-9065-54B90B0B0253}"/>
              </a:ext>
            </a:extLst>
          </p:cNvPr>
          <p:cNvSpPr>
            <a:spLocks noGrp="1"/>
          </p:cNvSpPr>
          <p:nvPr>
            <p:ph type="sldNum" sz="quarter" idx="12"/>
          </p:nvPr>
        </p:nvSpPr>
        <p:spPr/>
        <p:txBody>
          <a:bodyPr/>
          <a:lstStyle/>
          <a:p>
            <a:fld id="{062BAE6D-42CA-254C-98BD-EE17D1304EB1}" type="slidenum">
              <a:rPr lang="en-US" smtClean="0"/>
              <a:t>‹#›</a:t>
            </a:fld>
            <a:endParaRPr lang="en-US" dirty="0"/>
          </a:p>
        </p:txBody>
      </p:sp>
    </p:spTree>
    <p:extLst>
      <p:ext uri="{BB962C8B-B14F-4D97-AF65-F5344CB8AC3E}">
        <p14:creationId xmlns:p14="http://schemas.microsoft.com/office/powerpoint/2010/main" val="193902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8F4EB-D49A-B146-9FCD-5D184BACF6A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3485C3-D10E-C848-8FE0-973E359154E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201BE8C-E81D-0542-8ACB-D57ADE72F22A}"/>
              </a:ext>
            </a:extLst>
          </p:cNvPr>
          <p:cNvSpPr>
            <a:spLocks noGrp="1"/>
          </p:cNvSpPr>
          <p:nvPr>
            <p:ph type="dt" sz="half" idx="10"/>
          </p:nvPr>
        </p:nvSpPr>
        <p:spPr/>
        <p:txBody>
          <a:bodyPr/>
          <a:lstStyle/>
          <a:p>
            <a:fld id="{B12821EE-31DF-534E-AFC1-EAA464185554}" type="datetimeFigureOut">
              <a:rPr lang="en-US" smtClean="0"/>
              <a:t>4/20/2021</a:t>
            </a:fld>
            <a:endParaRPr lang="en-US" dirty="0"/>
          </a:p>
        </p:txBody>
      </p:sp>
      <p:sp>
        <p:nvSpPr>
          <p:cNvPr id="5" name="Footer Placeholder 4">
            <a:extLst>
              <a:ext uri="{FF2B5EF4-FFF2-40B4-BE49-F238E27FC236}">
                <a16:creationId xmlns:a16="http://schemas.microsoft.com/office/drawing/2014/main" id="{5CD6C003-98E3-734D-B6A6-1ADEE3425A8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7915605-AD12-F748-A0CC-2D5FCA377D11}"/>
              </a:ext>
            </a:extLst>
          </p:cNvPr>
          <p:cNvSpPr>
            <a:spLocks noGrp="1"/>
          </p:cNvSpPr>
          <p:nvPr>
            <p:ph type="sldNum" sz="quarter" idx="12"/>
          </p:nvPr>
        </p:nvSpPr>
        <p:spPr/>
        <p:txBody>
          <a:bodyPr/>
          <a:lstStyle/>
          <a:p>
            <a:fld id="{062BAE6D-42CA-254C-98BD-EE17D1304EB1}" type="slidenum">
              <a:rPr lang="en-US" smtClean="0"/>
              <a:t>‹#›</a:t>
            </a:fld>
            <a:endParaRPr lang="en-US" dirty="0"/>
          </a:p>
        </p:txBody>
      </p:sp>
    </p:spTree>
    <p:extLst>
      <p:ext uri="{BB962C8B-B14F-4D97-AF65-F5344CB8AC3E}">
        <p14:creationId xmlns:p14="http://schemas.microsoft.com/office/powerpoint/2010/main" val="399932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832367-9806-7E48-B3F1-2F933AD130F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D38AEF8-ED51-FB4A-BE46-330863262DA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D1F36ED-DC80-754F-8CE7-3D1F1D4CCFF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2C58E32-D22B-BA46-BC17-ED84DCBE3985}"/>
              </a:ext>
            </a:extLst>
          </p:cNvPr>
          <p:cNvSpPr>
            <a:spLocks noGrp="1"/>
          </p:cNvSpPr>
          <p:nvPr>
            <p:ph type="dt" sz="half" idx="10"/>
          </p:nvPr>
        </p:nvSpPr>
        <p:spPr/>
        <p:txBody>
          <a:bodyPr/>
          <a:lstStyle/>
          <a:p>
            <a:fld id="{B12821EE-31DF-534E-AFC1-EAA464185554}" type="datetimeFigureOut">
              <a:rPr lang="en-US" smtClean="0"/>
              <a:t>4/20/2021</a:t>
            </a:fld>
            <a:endParaRPr lang="en-US" dirty="0"/>
          </a:p>
        </p:txBody>
      </p:sp>
      <p:sp>
        <p:nvSpPr>
          <p:cNvPr id="6" name="Footer Placeholder 5">
            <a:extLst>
              <a:ext uri="{FF2B5EF4-FFF2-40B4-BE49-F238E27FC236}">
                <a16:creationId xmlns:a16="http://schemas.microsoft.com/office/drawing/2014/main" id="{F965FAC8-8F04-7A4A-8291-1B659239AAD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1C13905-0715-D944-99C0-655BAC00F3E8}"/>
              </a:ext>
            </a:extLst>
          </p:cNvPr>
          <p:cNvSpPr>
            <a:spLocks noGrp="1"/>
          </p:cNvSpPr>
          <p:nvPr>
            <p:ph type="sldNum" sz="quarter" idx="12"/>
          </p:nvPr>
        </p:nvSpPr>
        <p:spPr/>
        <p:txBody>
          <a:bodyPr/>
          <a:lstStyle/>
          <a:p>
            <a:fld id="{062BAE6D-42CA-254C-98BD-EE17D1304EB1}" type="slidenum">
              <a:rPr lang="en-US" smtClean="0"/>
              <a:t>‹#›</a:t>
            </a:fld>
            <a:endParaRPr lang="en-US" dirty="0"/>
          </a:p>
        </p:txBody>
      </p:sp>
    </p:spTree>
    <p:extLst>
      <p:ext uri="{BB962C8B-B14F-4D97-AF65-F5344CB8AC3E}">
        <p14:creationId xmlns:p14="http://schemas.microsoft.com/office/powerpoint/2010/main" val="1730863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82ECE-78F6-2A4D-83FE-102045CB7EF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3B31F76-F090-3246-9449-FE22CA9C37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21752F9-AAF1-784B-9BDD-D3617BBE881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206E22E-705C-5449-AA3F-849215794D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1675B76-1803-5B45-8889-7ED50F726A6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097B933-04BF-164A-93EF-87665BC049F5}"/>
              </a:ext>
            </a:extLst>
          </p:cNvPr>
          <p:cNvSpPr>
            <a:spLocks noGrp="1"/>
          </p:cNvSpPr>
          <p:nvPr>
            <p:ph type="dt" sz="half" idx="10"/>
          </p:nvPr>
        </p:nvSpPr>
        <p:spPr/>
        <p:txBody>
          <a:bodyPr/>
          <a:lstStyle/>
          <a:p>
            <a:fld id="{B12821EE-31DF-534E-AFC1-EAA464185554}" type="datetimeFigureOut">
              <a:rPr lang="en-US" smtClean="0"/>
              <a:t>4/20/2021</a:t>
            </a:fld>
            <a:endParaRPr lang="en-US" dirty="0"/>
          </a:p>
        </p:txBody>
      </p:sp>
      <p:sp>
        <p:nvSpPr>
          <p:cNvPr id="8" name="Footer Placeholder 7">
            <a:extLst>
              <a:ext uri="{FF2B5EF4-FFF2-40B4-BE49-F238E27FC236}">
                <a16:creationId xmlns:a16="http://schemas.microsoft.com/office/drawing/2014/main" id="{2A954623-F202-614C-AA0C-3023807AD45D}"/>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3C9D6D86-E5B3-C448-BFF9-810BE6247377}"/>
              </a:ext>
            </a:extLst>
          </p:cNvPr>
          <p:cNvSpPr>
            <a:spLocks noGrp="1"/>
          </p:cNvSpPr>
          <p:nvPr>
            <p:ph type="sldNum" sz="quarter" idx="12"/>
          </p:nvPr>
        </p:nvSpPr>
        <p:spPr/>
        <p:txBody>
          <a:bodyPr/>
          <a:lstStyle/>
          <a:p>
            <a:fld id="{062BAE6D-42CA-254C-98BD-EE17D1304EB1}" type="slidenum">
              <a:rPr lang="en-US" smtClean="0"/>
              <a:t>‹#›</a:t>
            </a:fld>
            <a:endParaRPr lang="en-US" dirty="0"/>
          </a:p>
        </p:txBody>
      </p:sp>
    </p:spTree>
    <p:extLst>
      <p:ext uri="{BB962C8B-B14F-4D97-AF65-F5344CB8AC3E}">
        <p14:creationId xmlns:p14="http://schemas.microsoft.com/office/powerpoint/2010/main" val="10133180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5F107-933A-7D4B-A75A-10BFEBFE04C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3BB9B7-A221-F448-84B5-868B66D409AC}"/>
              </a:ext>
            </a:extLst>
          </p:cNvPr>
          <p:cNvSpPr>
            <a:spLocks noGrp="1"/>
          </p:cNvSpPr>
          <p:nvPr>
            <p:ph type="dt" sz="half" idx="10"/>
          </p:nvPr>
        </p:nvSpPr>
        <p:spPr/>
        <p:txBody>
          <a:bodyPr/>
          <a:lstStyle/>
          <a:p>
            <a:fld id="{B12821EE-31DF-534E-AFC1-EAA464185554}" type="datetimeFigureOut">
              <a:rPr lang="en-US" smtClean="0"/>
              <a:t>4/20/2021</a:t>
            </a:fld>
            <a:endParaRPr lang="en-US" dirty="0"/>
          </a:p>
        </p:txBody>
      </p:sp>
      <p:sp>
        <p:nvSpPr>
          <p:cNvPr id="4" name="Footer Placeholder 3">
            <a:extLst>
              <a:ext uri="{FF2B5EF4-FFF2-40B4-BE49-F238E27FC236}">
                <a16:creationId xmlns:a16="http://schemas.microsoft.com/office/drawing/2014/main" id="{F60F2BAC-C289-1E4E-87F1-0CE4504AD95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E2FF53D1-E48C-9040-9804-6918E302609A}"/>
              </a:ext>
            </a:extLst>
          </p:cNvPr>
          <p:cNvSpPr>
            <a:spLocks noGrp="1"/>
          </p:cNvSpPr>
          <p:nvPr>
            <p:ph type="sldNum" sz="quarter" idx="12"/>
          </p:nvPr>
        </p:nvSpPr>
        <p:spPr/>
        <p:txBody>
          <a:bodyPr/>
          <a:lstStyle/>
          <a:p>
            <a:fld id="{062BAE6D-42CA-254C-98BD-EE17D1304EB1}" type="slidenum">
              <a:rPr lang="en-US" smtClean="0"/>
              <a:t>‹#›</a:t>
            </a:fld>
            <a:endParaRPr lang="en-US" dirty="0"/>
          </a:p>
        </p:txBody>
      </p:sp>
    </p:spTree>
    <p:extLst>
      <p:ext uri="{BB962C8B-B14F-4D97-AF65-F5344CB8AC3E}">
        <p14:creationId xmlns:p14="http://schemas.microsoft.com/office/powerpoint/2010/main" val="168530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C9F3E6-9753-8B46-93AF-94E4EAFACD4D}"/>
              </a:ext>
            </a:extLst>
          </p:cNvPr>
          <p:cNvSpPr>
            <a:spLocks noGrp="1"/>
          </p:cNvSpPr>
          <p:nvPr>
            <p:ph type="dt" sz="half" idx="10"/>
          </p:nvPr>
        </p:nvSpPr>
        <p:spPr/>
        <p:txBody>
          <a:bodyPr/>
          <a:lstStyle/>
          <a:p>
            <a:fld id="{B12821EE-31DF-534E-AFC1-EAA464185554}" type="datetimeFigureOut">
              <a:rPr lang="en-US" smtClean="0"/>
              <a:t>4/20/2021</a:t>
            </a:fld>
            <a:endParaRPr lang="en-US" dirty="0"/>
          </a:p>
        </p:txBody>
      </p:sp>
      <p:sp>
        <p:nvSpPr>
          <p:cNvPr id="3" name="Footer Placeholder 2">
            <a:extLst>
              <a:ext uri="{FF2B5EF4-FFF2-40B4-BE49-F238E27FC236}">
                <a16:creationId xmlns:a16="http://schemas.microsoft.com/office/drawing/2014/main" id="{D3D8577A-8BBF-F044-A701-9563F40A1DB7}"/>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329EE3A-F9B0-EE48-91A7-E0850D8AF72D}"/>
              </a:ext>
            </a:extLst>
          </p:cNvPr>
          <p:cNvSpPr>
            <a:spLocks noGrp="1"/>
          </p:cNvSpPr>
          <p:nvPr>
            <p:ph type="sldNum" sz="quarter" idx="12"/>
          </p:nvPr>
        </p:nvSpPr>
        <p:spPr/>
        <p:txBody>
          <a:bodyPr/>
          <a:lstStyle/>
          <a:p>
            <a:fld id="{062BAE6D-42CA-254C-98BD-EE17D1304EB1}" type="slidenum">
              <a:rPr lang="en-US" smtClean="0"/>
              <a:t>‹#›</a:t>
            </a:fld>
            <a:endParaRPr lang="en-US" dirty="0"/>
          </a:p>
        </p:txBody>
      </p:sp>
    </p:spTree>
    <p:extLst>
      <p:ext uri="{BB962C8B-B14F-4D97-AF65-F5344CB8AC3E}">
        <p14:creationId xmlns:p14="http://schemas.microsoft.com/office/powerpoint/2010/main" val="21003291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95C3A-70CD-EF4C-94C6-438CA55795C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81EF895-1941-F84A-8A26-E662A3F4AD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7B79702-3918-9F4B-8C6A-743B3053B5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33DC8D5-BA98-4340-9A85-686ABEBA4F56}"/>
              </a:ext>
            </a:extLst>
          </p:cNvPr>
          <p:cNvSpPr>
            <a:spLocks noGrp="1"/>
          </p:cNvSpPr>
          <p:nvPr>
            <p:ph type="dt" sz="half" idx="10"/>
          </p:nvPr>
        </p:nvSpPr>
        <p:spPr/>
        <p:txBody>
          <a:bodyPr/>
          <a:lstStyle/>
          <a:p>
            <a:fld id="{B12821EE-31DF-534E-AFC1-EAA464185554}" type="datetimeFigureOut">
              <a:rPr lang="en-US" smtClean="0"/>
              <a:t>4/20/2021</a:t>
            </a:fld>
            <a:endParaRPr lang="en-US" dirty="0"/>
          </a:p>
        </p:txBody>
      </p:sp>
      <p:sp>
        <p:nvSpPr>
          <p:cNvPr id="6" name="Footer Placeholder 5">
            <a:extLst>
              <a:ext uri="{FF2B5EF4-FFF2-40B4-BE49-F238E27FC236}">
                <a16:creationId xmlns:a16="http://schemas.microsoft.com/office/drawing/2014/main" id="{FE42E9E6-6E99-B44B-A2FB-1F9234B5167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B7F1FB7-62D1-DC43-AD23-F326A4F9F0CB}"/>
              </a:ext>
            </a:extLst>
          </p:cNvPr>
          <p:cNvSpPr>
            <a:spLocks noGrp="1"/>
          </p:cNvSpPr>
          <p:nvPr>
            <p:ph type="sldNum" sz="quarter" idx="12"/>
          </p:nvPr>
        </p:nvSpPr>
        <p:spPr/>
        <p:txBody>
          <a:bodyPr/>
          <a:lstStyle/>
          <a:p>
            <a:fld id="{062BAE6D-42CA-254C-98BD-EE17D1304EB1}" type="slidenum">
              <a:rPr lang="en-US" smtClean="0"/>
              <a:t>‹#›</a:t>
            </a:fld>
            <a:endParaRPr lang="en-US" dirty="0"/>
          </a:p>
        </p:txBody>
      </p:sp>
    </p:spTree>
    <p:extLst>
      <p:ext uri="{BB962C8B-B14F-4D97-AF65-F5344CB8AC3E}">
        <p14:creationId xmlns:p14="http://schemas.microsoft.com/office/powerpoint/2010/main" val="56973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EF580-137F-C343-9BD9-0282B09A77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BA9FF91-E847-FF4A-BE89-8505231A2F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BB3E9A3B-AF5D-914B-B56C-3CB62FE94C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5DAA0D5-6E06-DF4F-AC5B-03FEBA3E465F}"/>
              </a:ext>
            </a:extLst>
          </p:cNvPr>
          <p:cNvSpPr>
            <a:spLocks noGrp="1"/>
          </p:cNvSpPr>
          <p:nvPr>
            <p:ph type="dt" sz="half" idx="10"/>
          </p:nvPr>
        </p:nvSpPr>
        <p:spPr/>
        <p:txBody>
          <a:bodyPr/>
          <a:lstStyle/>
          <a:p>
            <a:fld id="{B12821EE-31DF-534E-AFC1-EAA464185554}" type="datetimeFigureOut">
              <a:rPr lang="en-US" smtClean="0"/>
              <a:t>4/20/2021</a:t>
            </a:fld>
            <a:endParaRPr lang="en-US" dirty="0"/>
          </a:p>
        </p:txBody>
      </p:sp>
      <p:sp>
        <p:nvSpPr>
          <p:cNvPr id="6" name="Footer Placeholder 5">
            <a:extLst>
              <a:ext uri="{FF2B5EF4-FFF2-40B4-BE49-F238E27FC236}">
                <a16:creationId xmlns:a16="http://schemas.microsoft.com/office/drawing/2014/main" id="{77FB86BE-189D-F847-9562-FA967FC4B53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8D6C16E-1A25-7C46-80AA-782E93F4535C}"/>
              </a:ext>
            </a:extLst>
          </p:cNvPr>
          <p:cNvSpPr>
            <a:spLocks noGrp="1"/>
          </p:cNvSpPr>
          <p:nvPr>
            <p:ph type="sldNum" sz="quarter" idx="12"/>
          </p:nvPr>
        </p:nvSpPr>
        <p:spPr/>
        <p:txBody>
          <a:bodyPr/>
          <a:lstStyle/>
          <a:p>
            <a:fld id="{062BAE6D-42CA-254C-98BD-EE17D1304EB1}" type="slidenum">
              <a:rPr lang="en-US" smtClean="0"/>
              <a:t>‹#›</a:t>
            </a:fld>
            <a:endParaRPr lang="en-US" dirty="0"/>
          </a:p>
        </p:txBody>
      </p:sp>
    </p:spTree>
    <p:extLst>
      <p:ext uri="{BB962C8B-B14F-4D97-AF65-F5344CB8AC3E}">
        <p14:creationId xmlns:p14="http://schemas.microsoft.com/office/powerpoint/2010/main" val="436940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96813-9AD0-CC4E-B52E-A2CEA2C8752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F6F321-093A-B74A-AC34-98C159C1AD3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A2D923-8306-1F4E-8BAE-CB9486E500EB}"/>
              </a:ext>
            </a:extLst>
          </p:cNvPr>
          <p:cNvSpPr>
            <a:spLocks noGrp="1"/>
          </p:cNvSpPr>
          <p:nvPr>
            <p:ph type="dt" sz="half" idx="10"/>
          </p:nvPr>
        </p:nvSpPr>
        <p:spPr/>
        <p:txBody>
          <a:bodyPr/>
          <a:lstStyle/>
          <a:p>
            <a:fld id="{B12821EE-31DF-534E-AFC1-EAA464185554}" type="datetimeFigureOut">
              <a:rPr lang="en-US" smtClean="0"/>
              <a:t>4/20/2021</a:t>
            </a:fld>
            <a:endParaRPr lang="en-US" dirty="0"/>
          </a:p>
        </p:txBody>
      </p:sp>
      <p:sp>
        <p:nvSpPr>
          <p:cNvPr id="5" name="Footer Placeholder 4">
            <a:extLst>
              <a:ext uri="{FF2B5EF4-FFF2-40B4-BE49-F238E27FC236}">
                <a16:creationId xmlns:a16="http://schemas.microsoft.com/office/drawing/2014/main" id="{87DE7721-624B-0F4E-AABD-D0721B1CAE8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DAC5432-4AE5-E047-9360-1B62209F129B}"/>
              </a:ext>
            </a:extLst>
          </p:cNvPr>
          <p:cNvSpPr>
            <a:spLocks noGrp="1"/>
          </p:cNvSpPr>
          <p:nvPr>
            <p:ph type="sldNum" sz="quarter" idx="12"/>
          </p:nvPr>
        </p:nvSpPr>
        <p:spPr/>
        <p:txBody>
          <a:bodyPr/>
          <a:lstStyle/>
          <a:p>
            <a:fld id="{062BAE6D-42CA-254C-98BD-EE17D1304EB1}" type="slidenum">
              <a:rPr lang="en-US" smtClean="0"/>
              <a:t>‹#›</a:t>
            </a:fld>
            <a:endParaRPr lang="en-US" dirty="0"/>
          </a:p>
        </p:txBody>
      </p:sp>
    </p:spTree>
    <p:extLst>
      <p:ext uri="{BB962C8B-B14F-4D97-AF65-F5344CB8AC3E}">
        <p14:creationId xmlns:p14="http://schemas.microsoft.com/office/powerpoint/2010/main" val="1322359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8EB8782-AB03-4242-B251-6A6570E1C41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14BDD55-AF7E-1646-B2EC-35FF41227A7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ABE59F-D473-1240-AC69-EF8E126471F2}"/>
              </a:ext>
            </a:extLst>
          </p:cNvPr>
          <p:cNvSpPr>
            <a:spLocks noGrp="1"/>
          </p:cNvSpPr>
          <p:nvPr>
            <p:ph type="dt" sz="half" idx="10"/>
          </p:nvPr>
        </p:nvSpPr>
        <p:spPr/>
        <p:txBody>
          <a:bodyPr/>
          <a:lstStyle/>
          <a:p>
            <a:fld id="{B12821EE-31DF-534E-AFC1-EAA464185554}" type="datetimeFigureOut">
              <a:rPr lang="en-US" smtClean="0"/>
              <a:t>4/20/2021</a:t>
            </a:fld>
            <a:endParaRPr lang="en-US" dirty="0"/>
          </a:p>
        </p:txBody>
      </p:sp>
      <p:sp>
        <p:nvSpPr>
          <p:cNvPr id="5" name="Footer Placeholder 4">
            <a:extLst>
              <a:ext uri="{FF2B5EF4-FFF2-40B4-BE49-F238E27FC236}">
                <a16:creationId xmlns:a16="http://schemas.microsoft.com/office/drawing/2014/main" id="{CA467B07-7938-3749-B1EF-F259BAED22C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749DEC7-46C9-B54C-BDF3-521B6383B7AA}"/>
              </a:ext>
            </a:extLst>
          </p:cNvPr>
          <p:cNvSpPr>
            <a:spLocks noGrp="1"/>
          </p:cNvSpPr>
          <p:nvPr>
            <p:ph type="sldNum" sz="quarter" idx="12"/>
          </p:nvPr>
        </p:nvSpPr>
        <p:spPr/>
        <p:txBody>
          <a:bodyPr/>
          <a:lstStyle/>
          <a:p>
            <a:fld id="{062BAE6D-42CA-254C-98BD-EE17D1304EB1}" type="slidenum">
              <a:rPr lang="en-US" smtClean="0"/>
              <a:t>‹#›</a:t>
            </a:fld>
            <a:endParaRPr lang="en-US" dirty="0"/>
          </a:p>
        </p:txBody>
      </p:sp>
    </p:spTree>
    <p:extLst>
      <p:ext uri="{BB962C8B-B14F-4D97-AF65-F5344CB8AC3E}">
        <p14:creationId xmlns:p14="http://schemas.microsoft.com/office/powerpoint/2010/main" val="2691522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2DA5A4B-288D-A246-928B-8A6D406D73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19D8A6E-E75D-854A-942F-E1CDC5BB19D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94DD1C-45A8-9B43-81D9-E5BBCEFFA2F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2821EE-31DF-534E-AFC1-EAA464185554}" type="datetimeFigureOut">
              <a:rPr lang="en-US" smtClean="0"/>
              <a:t>4/20/2021</a:t>
            </a:fld>
            <a:endParaRPr lang="en-US" dirty="0"/>
          </a:p>
        </p:txBody>
      </p:sp>
      <p:sp>
        <p:nvSpPr>
          <p:cNvPr id="5" name="Footer Placeholder 4">
            <a:extLst>
              <a:ext uri="{FF2B5EF4-FFF2-40B4-BE49-F238E27FC236}">
                <a16:creationId xmlns:a16="http://schemas.microsoft.com/office/drawing/2014/main" id="{6950CE70-132E-424E-B2E4-C7D8AAF624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984F1BF7-3BD5-6A4D-9171-0D96B5EE477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2BAE6D-42CA-254C-98BD-EE17D1304EB1}" type="slidenum">
              <a:rPr lang="en-US" smtClean="0"/>
              <a:t>‹#›</a:t>
            </a:fld>
            <a:endParaRPr lang="en-US" dirty="0"/>
          </a:p>
        </p:txBody>
      </p:sp>
    </p:spTree>
    <p:extLst>
      <p:ext uri="{BB962C8B-B14F-4D97-AF65-F5344CB8AC3E}">
        <p14:creationId xmlns:p14="http://schemas.microsoft.com/office/powerpoint/2010/main" val="3323584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tiff"/><Relationship Id="rId13" Type="http://schemas.openxmlformats.org/officeDocument/2006/relationships/image" Target="../media/image15.tiff"/><Relationship Id="rId3" Type="http://schemas.openxmlformats.org/officeDocument/2006/relationships/image" Target="../media/image5.tiff"/><Relationship Id="rId7" Type="http://schemas.openxmlformats.org/officeDocument/2006/relationships/image" Target="../media/image9.tiff"/><Relationship Id="rId12" Type="http://schemas.openxmlformats.org/officeDocument/2006/relationships/image" Target="../media/image14.tiff"/><Relationship Id="rId17" Type="http://schemas.openxmlformats.org/officeDocument/2006/relationships/image" Target="../media/image19.tiff"/><Relationship Id="rId2" Type="http://schemas.openxmlformats.org/officeDocument/2006/relationships/notesSlide" Target="../notesSlides/notesSlide4.xml"/><Relationship Id="rId16" Type="http://schemas.openxmlformats.org/officeDocument/2006/relationships/image" Target="../media/image18.tiff"/><Relationship Id="rId1" Type="http://schemas.openxmlformats.org/officeDocument/2006/relationships/slideLayout" Target="../slideLayouts/slideLayout2.xml"/><Relationship Id="rId6" Type="http://schemas.openxmlformats.org/officeDocument/2006/relationships/image" Target="../media/image8.tiff"/><Relationship Id="rId11" Type="http://schemas.openxmlformats.org/officeDocument/2006/relationships/image" Target="../media/image13.tiff"/><Relationship Id="rId5" Type="http://schemas.openxmlformats.org/officeDocument/2006/relationships/image" Target="../media/image7.tiff"/><Relationship Id="rId15" Type="http://schemas.openxmlformats.org/officeDocument/2006/relationships/image" Target="../media/image17.tiff"/><Relationship Id="rId10" Type="http://schemas.openxmlformats.org/officeDocument/2006/relationships/image" Target="../media/image12.tiff"/><Relationship Id="rId4" Type="http://schemas.openxmlformats.org/officeDocument/2006/relationships/image" Target="../media/image6.tiff"/><Relationship Id="rId9" Type="http://schemas.openxmlformats.org/officeDocument/2006/relationships/image" Target="../media/image11.tiff"/><Relationship Id="rId14" Type="http://schemas.openxmlformats.org/officeDocument/2006/relationships/image" Target="../media/image16.tiff"/></Relationships>
</file>

<file path=ppt/slides/_rels/slide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3.jpg"/></Relationships>
</file>

<file path=ppt/slides/_rels/slide9.xml.rels><?xml version="1.0" encoding="UTF-8" standalone="yes"?>
<Relationships xmlns="http://schemas.openxmlformats.org/package/2006/relationships"><Relationship Id="rId3" Type="http://schemas.openxmlformats.org/officeDocument/2006/relationships/image" Target="../media/image24.tif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6.tiff"/></Relationships>
</file>

<file path=ppt/slides/_rels/slide15.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7.tiff"/></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a:extLst>
              <a:ext uri="{FF2B5EF4-FFF2-40B4-BE49-F238E27FC236}">
                <a16:creationId xmlns:a16="http://schemas.microsoft.com/office/drawing/2014/main" id="{DF5DCD1E-ABED-1243-85FA-963FEAE646ED}"/>
              </a:ext>
            </a:extLst>
          </p:cNvPr>
          <p:cNvPicPr>
            <a:picLocks noChangeAspect="1"/>
          </p:cNvPicPr>
          <p:nvPr/>
        </p:nvPicPr>
        <p:blipFill>
          <a:blip r:embed="rId3"/>
          <a:stretch>
            <a:fillRect/>
          </a:stretch>
        </p:blipFill>
        <p:spPr>
          <a:xfrm>
            <a:off x="0" y="-172278"/>
            <a:ext cx="12192000" cy="8108156"/>
          </a:xfrm>
          <a:prstGeom prst="rect">
            <a:avLst/>
          </a:prstGeom>
        </p:spPr>
      </p:pic>
      <p:sp>
        <p:nvSpPr>
          <p:cNvPr id="2" name="Title 1">
            <a:extLst>
              <a:ext uri="{FF2B5EF4-FFF2-40B4-BE49-F238E27FC236}">
                <a16:creationId xmlns:a16="http://schemas.microsoft.com/office/drawing/2014/main" id="{F72350A6-9B3A-4E48-BA4C-84833D459845}"/>
              </a:ext>
            </a:extLst>
          </p:cNvPr>
          <p:cNvSpPr>
            <a:spLocks noGrp="1"/>
          </p:cNvSpPr>
          <p:nvPr>
            <p:ph type="ctrTitle"/>
          </p:nvPr>
        </p:nvSpPr>
        <p:spPr>
          <a:xfrm>
            <a:off x="-14126" y="-609601"/>
            <a:ext cx="12206126" cy="1590261"/>
          </a:xfrm>
        </p:spPr>
        <p:txBody>
          <a:bodyPr>
            <a:normAutofit fontScale="90000"/>
          </a:bodyPr>
          <a:lstStyle/>
          <a:p>
            <a:r>
              <a:rPr lang="en-US" b="1" dirty="0"/>
              <a:t>High to Low: Exploring Estuarine Gradients</a:t>
            </a:r>
          </a:p>
        </p:txBody>
      </p:sp>
      <p:sp>
        <p:nvSpPr>
          <p:cNvPr id="5" name="Rectangle 4">
            <a:extLst>
              <a:ext uri="{FF2B5EF4-FFF2-40B4-BE49-F238E27FC236}">
                <a16:creationId xmlns:a16="http://schemas.microsoft.com/office/drawing/2014/main" id="{A97CA91D-9E88-F247-A9D7-B79498A66402}"/>
              </a:ext>
            </a:extLst>
          </p:cNvPr>
          <p:cNvSpPr/>
          <p:nvPr/>
        </p:nvSpPr>
        <p:spPr>
          <a:xfrm>
            <a:off x="8430987" y="6581001"/>
            <a:ext cx="8226996" cy="276999"/>
          </a:xfrm>
          <a:prstGeom prst="rect">
            <a:avLst/>
          </a:prstGeom>
        </p:spPr>
        <p:txBody>
          <a:bodyPr wrap="square">
            <a:spAutoFit/>
          </a:bodyPr>
          <a:lstStyle/>
          <a:p>
            <a:r>
              <a:rPr lang="en-US" sz="1200" b="0" i="0" dirty="0">
                <a:solidFill>
                  <a:schemeClr val="bg1">
                    <a:lumMod val="50000"/>
                  </a:schemeClr>
                </a:solidFill>
                <a:effectLst/>
                <a:latin typeface="-apple-system"/>
              </a:rPr>
              <a:t>Photo by Stuart Rankin on Flickr Commons (CC BY-NC 2.0) </a:t>
            </a:r>
            <a:endParaRPr lang="en-US" sz="1200" dirty="0">
              <a:solidFill>
                <a:schemeClr val="bg1">
                  <a:lumMod val="50000"/>
                </a:schemeClr>
              </a:solidFill>
            </a:endParaRPr>
          </a:p>
        </p:txBody>
      </p:sp>
    </p:spTree>
    <p:extLst>
      <p:ext uri="{BB962C8B-B14F-4D97-AF65-F5344CB8AC3E}">
        <p14:creationId xmlns:p14="http://schemas.microsoft.com/office/powerpoint/2010/main" val="31904559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a:extLst>
              <a:ext uri="{FF2B5EF4-FFF2-40B4-BE49-F238E27FC236}">
                <a16:creationId xmlns:a16="http://schemas.microsoft.com/office/drawing/2014/main" id="{DF5DCD1E-ABED-1243-85FA-963FEAE646ED}"/>
              </a:ext>
            </a:extLst>
          </p:cNvPr>
          <p:cNvPicPr>
            <a:picLocks noChangeAspect="1"/>
          </p:cNvPicPr>
          <p:nvPr/>
        </p:nvPicPr>
        <p:blipFill>
          <a:blip r:embed="rId3">
            <a:alphaModFix amt="23000"/>
          </a:blip>
          <a:stretch>
            <a:fillRect/>
          </a:stretch>
        </p:blipFill>
        <p:spPr>
          <a:xfrm>
            <a:off x="0" y="-172278"/>
            <a:ext cx="12192000" cy="8108156"/>
          </a:xfrm>
          <a:prstGeom prst="rect">
            <a:avLst/>
          </a:prstGeom>
          <a:effectLst>
            <a:outerShdw blurRad="50800" dist="50800" dir="5400000" algn="ctr" rotWithShape="0">
              <a:srgbClr val="000000"/>
            </a:outerShdw>
          </a:effectLst>
        </p:spPr>
      </p:pic>
      <p:sp>
        <p:nvSpPr>
          <p:cNvPr id="2" name="Title 1">
            <a:extLst>
              <a:ext uri="{FF2B5EF4-FFF2-40B4-BE49-F238E27FC236}">
                <a16:creationId xmlns:a16="http://schemas.microsoft.com/office/drawing/2014/main" id="{F72350A6-9B3A-4E48-BA4C-84833D459845}"/>
              </a:ext>
            </a:extLst>
          </p:cNvPr>
          <p:cNvSpPr>
            <a:spLocks noGrp="1"/>
          </p:cNvSpPr>
          <p:nvPr>
            <p:ph type="ctrTitle"/>
          </p:nvPr>
        </p:nvSpPr>
        <p:spPr>
          <a:xfrm>
            <a:off x="-14126" y="-609601"/>
            <a:ext cx="5702004" cy="1590261"/>
          </a:xfrm>
        </p:spPr>
        <p:txBody>
          <a:bodyPr>
            <a:normAutofit/>
          </a:bodyPr>
          <a:lstStyle/>
          <a:p>
            <a:r>
              <a:rPr lang="en-US" b="1" dirty="0"/>
              <a:t>Lesson Plan by:</a:t>
            </a:r>
          </a:p>
        </p:txBody>
      </p:sp>
      <p:sp>
        <p:nvSpPr>
          <p:cNvPr id="5" name="Rectangle 4">
            <a:extLst>
              <a:ext uri="{FF2B5EF4-FFF2-40B4-BE49-F238E27FC236}">
                <a16:creationId xmlns:a16="http://schemas.microsoft.com/office/drawing/2014/main" id="{A97CA91D-9E88-F247-A9D7-B79498A66402}"/>
              </a:ext>
            </a:extLst>
          </p:cNvPr>
          <p:cNvSpPr/>
          <p:nvPr/>
        </p:nvSpPr>
        <p:spPr>
          <a:xfrm>
            <a:off x="7700211" y="6581001"/>
            <a:ext cx="8957772" cy="276999"/>
          </a:xfrm>
          <a:prstGeom prst="rect">
            <a:avLst/>
          </a:prstGeom>
        </p:spPr>
        <p:txBody>
          <a:bodyPr wrap="square">
            <a:spAutoFit/>
          </a:bodyPr>
          <a:lstStyle/>
          <a:p>
            <a:r>
              <a:rPr lang="en-US" sz="1200" b="0" i="0" dirty="0">
                <a:solidFill>
                  <a:schemeClr val="bg1">
                    <a:lumMod val="50000"/>
                  </a:schemeClr>
                </a:solidFill>
                <a:effectLst/>
                <a:latin typeface="-apple-system"/>
              </a:rPr>
              <a:t>Background Photo by Stuart Rankin on Flickr Commons (CC BY-NC 2.0) </a:t>
            </a:r>
            <a:endParaRPr lang="en-US" sz="1200" dirty="0">
              <a:solidFill>
                <a:schemeClr val="bg1">
                  <a:lumMod val="50000"/>
                </a:schemeClr>
              </a:solidFill>
            </a:endParaRPr>
          </a:p>
        </p:txBody>
      </p:sp>
      <p:pic>
        <p:nvPicPr>
          <p:cNvPr id="6" name="Picture 5">
            <a:extLst>
              <a:ext uri="{FF2B5EF4-FFF2-40B4-BE49-F238E27FC236}">
                <a16:creationId xmlns:a16="http://schemas.microsoft.com/office/drawing/2014/main" id="{7A68536E-0E18-5741-9C91-A1BB0F8759A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283207" y="1525650"/>
            <a:ext cx="3680166" cy="2760124"/>
          </a:xfrm>
          <a:prstGeom prst="rect">
            <a:avLst/>
          </a:prstGeom>
        </p:spPr>
      </p:pic>
      <p:sp>
        <p:nvSpPr>
          <p:cNvPr id="7" name="Rectangle 6">
            <a:extLst>
              <a:ext uri="{FF2B5EF4-FFF2-40B4-BE49-F238E27FC236}">
                <a16:creationId xmlns:a16="http://schemas.microsoft.com/office/drawing/2014/main" id="{4CA3CA5A-C4DE-C34C-876D-CFF138DD9645}"/>
              </a:ext>
            </a:extLst>
          </p:cNvPr>
          <p:cNvSpPr/>
          <p:nvPr/>
        </p:nvSpPr>
        <p:spPr>
          <a:xfrm>
            <a:off x="10483696" y="6430197"/>
            <a:ext cx="1695401" cy="276999"/>
          </a:xfrm>
          <a:prstGeom prst="rect">
            <a:avLst/>
          </a:prstGeom>
        </p:spPr>
        <p:txBody>
          <a:bodyPr wrap="none">
            <a:spAutoFit/>
          </a:bodyPr>
          <a:lstStyle/>
          <a:p>
            <a:r>
              <a:rPr lang="en-US" sz="1200" dirty="0">
                <a:solidFill>
                  <a:schemeClr val="bg1">
                    <a:lumMod val="50000"/>
                  </a:schemeClr>
                </a:solidFill>
                <a:latin typeface="+mj-lt"/>
              </a:rPr>
              <a:t>Images by Grace Massey</a:t>
            </a:r>
          </a:p>
        </p:txBody>
      </p:sp>
      <p:sp>
        <p:nvSpPr>
          <p:cNvPr id="8" name="Title 1">
            <a:extLst>
              <a:ext uri="{FF2B5EF4-FFF2-40B4-BE49-F238E27FC236}">
                <a16:creationId xmlns:a16="http://schemas.microsoft.com/office/drawing/2014/main" id="{4A2538D2-CF22-7844-A732-A69884E19CF1}"/>
              </a:ext>
            </a:extLst>
          </p:cNvPr>
          <p:cNvSpPr txBox="1">
            <a:spLocks/>
          </p:cNvSpPr>
          <p:nvPr/>
        </p:nvSpPr>
        <p:spPr>
          <a:xfrm>
            <a:off x="466608" y="4906656"/>
            <a:ext cx="5294288" cy="1325563"/>
          </a:xfrm>
          <a:prstGeom prst="rect">
            <a:avLst/>
          </a:prstGeom>
        </p:spPr>
        <p:txBody>
          <a:bodyPr vert="horz" lIns="91440" tIns="45720" rIns="91440" bIns="45720" rtlCol="0" anchor="ctr">
            <a:normAutofit fontScale="7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600" dirty="0"/>
              <a:t>Cristin Wright</a:t>
            </a:r>
          </a:p>
          <a:p>
            <a:pPr algn="ctr"/>
            <a:r>
              <a:rPr lang="en-US" sz="3600" i="1" dirty="0"/>
              <a:t>Master’s Student at the </a:t>
            </a:r>
          </a:p>
          <a:p>
            <a:pPr algn="ctr"/>
            <a:r>
              <a:rPr lang="en-US" sz="3600" i="1" dirty="0"/>
              <a:t>Virginia Institute of Marine Science (VIMS) </a:t>
            </a:r>
          </a:p>
        </p:txBody>
      </p:sp>
      <p:pic>
        <p:nvPicPr>
          <p:cNvPr id="9" name="Picture 8">
            <a:extLst>
              <a:ext uri="{FF2B5EF4-FFF2-40B4-BE49-F238E27FC236}">
                <a16:creationId xmlns:a16="http://schemas.microsoft.com/office/drawing/2014/main" id="{9D5D9CE6-19AA-864E-B29C-A723D4375C8F}"/>
              </a:ext>
            </a:extLst>
          </p:cNvPr>
          <p:cNvPicPr>
            <a:picLocks noChangeAspect="1"/>
          </p:cNvPicPr>
          <p:nvPr/>
        </p:nvPicPr>
        <p:blipFill>
          <a:blip r:embed="rId5"/>
          <a:stretch>
            <a:fillRect/>
          </a:stretch>
        </p:blipFill>
        <p:spPr>
          <a:xfrm>
            <a:off x="3113752" y="1065629"/>
            <a:ext cx="2760125" cy="3680166"/>
          </a:xfrm>
          <a:prstGeom prst="rect">
            <a:avLst/>
          </a:prstGeom>
        </p:spPr>
      </p:pic>
      <p:sp>
        <p:nvSpPr>
          <p:cNvPr id="10" name="TextBox 9">
            <a:extLst>
              <a:ext uri="{FF2B5EF4-FFF2-40B4-BE49-F238E27FC236}">
                <a16:creationId xmlns:a16="http://schemas.microsoft.com/office/drawing/2014/main" id="{5034E591-3FCD-9048-B40B-F124BD79A1FB}"/>
              </a:ext>
            </a:extLst>
          </p:cNvPr>
          <p:cNvSpPr txBox="1"/>
          <p:nvPr/>
        </p:nvSpPr>
        <p:spPr>
          <a:xfrm>
            <a:off x="6261499" y="711701"/>
            <a:ext cx="5542878" cy="6247864"/>
          </a:xfrm>
          <a:prstGeom prst="rect">
            <a:avLst/>
          </a:prstGeom>
          <a:noFill/>
        </p:spPr>
        <p:txBody>
          <a:bodyPr wrap="square" rtlCol="0">
            <a:spAutoFit/>
          </a:bodyPr>
          <a:lstStyle/>
          <a:p>
            <a:r>
              <a:rPr lang="en-US" sz="2500" dirty="0"/>
              <a:t>At VIMS, Cristin studies sediment erodibility in the York River Estuary. Sediment erodibility is the measurement of how susceptible sediment is to being picked up off the river bed and suspended within the water column. Sediment can become eroded due to high water flows from river discharge or from the changing tides. </a:t>
            </a:r>
          </a:p>
          <a:p>
            <a:endParaRPr lang="en-US" sz="2500" dirty="0"/>
          </a:p>
          <a:p>
            <a:r>
              <a:rPr lang="en-US" sz="2500" dirty="0"/>
              <a:t>Today, you will learn about various estuarine gradients, including suspended sediment and how it can impact the biological life in an estuary!</a:t>
            </a:r>
          </a:p>
          <a:p>
            <a:endParaRPr lang="en-US" sz="2500" dirty="0"/>
          </a:p>
          <a:p>
            <a:endParaRPr lang="en-US" sz="2500" dirty="0"/>
          </a:p>
        </p:txBody>
      </p:sp>
    </p:spTree>
    <p:extLst>
      <p:ext uri="{BB962C8B-B14F-4D97-AF65-F5344CB8AC3E}">
        <p14:creationId xmlns:p14="http://schemas.microsoft.com/office/powerpoint/2010/main" val="920316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AC615-BDC8-674E-B03E-02BD96FC28D4}"/>
              </a:ext>
            </a:extLst>
          </p:cNvPr>
          <p:cNvSpPr>
            <a:spLocks noGrp="1"/>
          </p:cNvSpPr>
          <p:nvPr>
            <p:ph type="title"/>
          </p:nvPr>
        </p:nvSpPr>
        <p:spPr>
          <a:xfrm>
            <a:off x="124871" y="143926"/>
            <a:ext cx="3697905" cy="1325563"/>
          </a:xfrm>
        </p:spPr>
        <p:txBody>
          <a:bodyPr/>
          <a:lstStyle/>
          <a:p>
            <a:r>
              <a:rPr lang="en-US" dirty="0"/>
              <a:t>What is an estuary?</a:t>
            </a:r>
          </a:p>
        </p:txBody>
      </p:sp>
      <p:pic>
        <p:nvPicPr>
          <p:cNvPr id="9" name="Picture 8">
            <a:extLst>
              <a:ext uri="{FF2B5EF4-FFF2-40B4-BE49-F238E27FC236}">
                <a16:creationId xmlns:a16="http://schemas.microsoft.com/office/drawing/2014/main" id="{F99909E0-7E7B-BC4C-8FEE-94A5D3225C4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131598" y="93645"/>
            <a:ext cx="5927880" cy="6559167"/>
          </a:xfrm>
          <a:prstGeom prst="rect">
            <a:avLst/>
          </a:prstGeom>
        </p:spPr>
      </p:pic>
      <p:sp>
        <p:nvSpPr>
          <p:cNvPr id="10" name="TextBox 9">
            <a:extLst>
              <a:ext uri="{FF2B5EF4-FFF2-40B4-BE49-F238E27FC236}">
                <a16:creationId xmlns:a16="http://schemas.microsoft.com/office/drawing/2014/main" id="{CB6DCBCD-10D1-D144-B9C4-09A508F9A55F}"/>
              </a:ext>
            </a:extLst>
          </p:cNvPr>
          <p:cNvSpPr txBox="1"/>
          <p:nvPr/>
        </p:nvSpPr>
        <p:spPr>
          <a:xfrm>
            <a:off x="7527866" y="254210"/>
            <a:ext cx="674672" cy="369332"/>
          </a:xfrm>
          <a:prstGeom prst="rect">
            <a:avLst/>
          </a:prstGeom>
          <a:noFill/>
        </p:spPr>
        <p:txBody>
          <a:bodyPr wrap="none" rtlCol="0">
            <a:spAutoFit/>
          </a:bodyPr>
          <a:lstStyle/>
          <a:p>
            <a:r>
              <a:rPr lang="en-US" b="1" dirty="0">
                <a:solidFill>
                  <a:schemeClr val="bg1"/>
                </a:solidFill>
              </a:rPr>
              <a:t>River</a:t>
            </a:r>
          </a:p>
        </p:txBody>
      </p:sp>
      <p:sp>
        <p:nvSpPr>
          <p:cNvPr id="11" name="Arc 10">
            <a:extLst>
              <a:ext uri="{FF2B5EF4-FFF2-40B4-BE49-F238E27FC236}">
                <a16:creationId xmlns:a16="http://schemas.microsoft.com/office/drawing/2014/main" id="{ACC17E1D-F897-0346-BFAE-D43FBEECD4FB}"/>
              </a:ext>
            </a:extLst>
          </p:cNvPr>
          <p:cNvSpPr/>
          <p:nvPr/>
        </p:nvSpPr>
        <p:spPr>
          <a:xfrm rot="1945880" flipV="1">
            <a:off x="8000270" y="-89700"/>
            <a:ext cx="633046" cy="687821"/>
          </a:xfrm>
          <a:prstGeom prst="arc">
            <a:avLst/>
          </a:prstGeom>
          <a:ln w="38100">
            <a:solidFill>
              <a:schemeClr val="bg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2" name="TextBox 11">
            <a:extLst>
              <a:ext uri="{FF2B5EF4-FFF2-40B4-BE49-F238E27FC236}">
                <a16:creationId xmlns:a16="http://schemas.microsoft.com/office/drawing/2014/main" id="{F952F1ED-B366-894A-B4F8-9873090CB610}"/>
              </a:ext>
            </a:extLst>
          </p:cNvPr>
          <p:cNvSpPr txBox="1"/>
          <p:nvPr/>
        </p:nvSpPr>
        <p:spPr>
          <a:xfrm>
            <a:off x="11159602" y="4094992"/>
            <a:ext cx="788999" cy="369332"/>
          </a:xfrm>
          <a:prstGeom prst="rect">
            <a:avLst/>
          </a:prstGeom>
          <a:noFill/>
        </p:spPr>
        <p:txBody>
          <a:bodyPr wrap="none" rtlCol="0">
            <a:spAutoFit/>
          </a:bodyPr>
          <a:lstStyle/>
          <a:p>
            <a:r>
              <a:rPr lang="en-US" b="1" dirty="0">
                <a:solidFill>
                  <a:schemeClr val="bg1"/>
                </a:solidFill>
              </a:rPr>
              <a:t>Ocean</a:t>
            </a:r>
          </a:p>
        </p:txBody>
      </p:sp>
      <p:sp>
        <p:nvSpPr>
          <p:cNvPr id="13" name="TextBox 12">
            <a:extLst>
              <a:ext uri="{FF2B5EF4-FFF2-40B4-BE49-F238E27FC236}">
                <a16:creationId xmlns:a16="http://schemas.microsoft.com/office/drawing/2014/main" id="{1DC5074C-9BFB-4D45-A680-62F808C118D5}"/>
              </a:ext>
            </a:extLst>
          </p:cNvPr>
          <p:cNvSpPr txBox="1"/>
          <p:nvPr/>
        </p:nvSpPr>
        <p:spPr>
          <a:xfrm>
            <a:off x="7149675" y="1395107"/>
            <a:ext cx="676788" cy="369332"/>
          </a:xfrm>
          <a:prstGeom prst="rect">
            <a:avLst/>
          </a:prstGeom>
          <a:noFill/>
        </p:spPr>
        <p:txBody>
          <a:bodyPr wrap="none" rtlCol="0">
            <a:spAutoFit/>
          </a:bodyPr>
          <a:lstStyle/>
          <a:p>
            <a:r>
              <a:rPr lang="en-US" b="1" dirty="0">
                <a:solidFill>
                  <a:schemeClr val="bg1"/>
                </a:solidFill>
              </a:rPr>
              <a:t>Head</a:t>
            </a:r>
          </a:p>
        </p:txBody>
      </p:sp>
      <p:sp>
        <p:nvSpPr>
          <p:cNvPr id="14" name="TextBox 13">
            <a:extLst>
              <a:ext uri="{FF2B5EF4-FFF2-40B4-BE49-F238E27FC236}">
                <a16:creationId xmlns:a16="http://schemas.microsoft.com/office/drawing/2014/main" id="{FAA7E746-F3E4-6D4F-9435-38C8EB00F8E2}"/>
              </a:ext>
            </a:extLst>
          </p:cNvPr>
          <p:cNvSpPr txBox="1"/>
          <p:nvPr/>
        </p:nvSpPr>
        <p:spPr>
          <a:xfrm>
            <a:off x="10584490" y="5772331"/>
            <a:ext cx="837089" cy="369332"/>
          </a:xfrm>
          <a:prstGeom prst="rect">
            <a:avLst/>
          </a:prstGeom>
          <a:noFill/>
        </p:spPr>
        <p:txBody>
          <a:bodyPr wrap="none" rtlCol="0">
            <a:spAutoFit/>
          </a:bodyPr>
          <a:lstStyle/>
          <a:p>
            <a:r>
              <a:rPr lang="en-US" b="1" dirty="0">
                <a:solidFill>
                  <a:schemeClr val="bg1"/>
                </a:solidFill>
              </a:rPr>
              <a:t>Mouth</a:t>
            </a:r>
          </a:p>
        </p:txBody>
      </p:sp>
      <p:sp>
        <p:nvSpPr>
          <p:cNvPr id="15" name="Arc 14">
            <a:extLst>
              <a:ext uri="{FF2B5EF4-FFF2-40B4-BE49-F238E27FC236}">
                <a16:creationId xmlns:a16="http://schemas.microsoft.com/office/drawing/2014/main" id="{E699C086-4B9B-B64B-AE6D-0C43D5333FBD}"/>
              </a:ext>
            </a:extLst>
          </p:cNvPr>
          <p:cNvSpPr/>
          <p:nvPr/>
        </p:nvSpPr>
        <p:spPr>
          <a:xfrm rot="8221241">
            <a:off x="10077421" y="5455807"/>
            <a:ext cx="633046" cy="633046"/>
          </a:xfrm>
          <a:prstGeom prst="arc">
            <a:avLst/>
          </a:prstGeom>
          <a:ln w="38100">
            <a:solidFill>
              <a:schemeClr val="bg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cxnSp>
        <p:nvCxnSpPr>
          <p:cNvPr id="16" name="Straight Connector 15">
            <a:extLst>
              <a:ext uri="{FF2B5EF4-FFF2-40B4-BE49-F238E27FC236}">
                <a16:creationId xmlns:a16="http://schemas.microsoft.com/office/drawing/2014/main" id="{C92D3013-E2AD-1C4F-A81C-C86E5C129D80}"/>
              </a:ext>
            </a:extLst>
          </p:cNvPr>
          <p:cNvCxnSpPr>
            <a:cxnSpLocks/>
          </p:cNvCxnSpPr>
          <p:nvPr/>
        </p:nvCxnSpPr>
        <p:spPr>
          <a:xfrm>
            <a:off x="7794269" y="1584106"/>
            <a:ext cx="522524" cy="0"/>
          </a:xfrm>
          <a:prstGeom prst="line">
            <a:avLst/>
          </a:prstGeom>
          <a:ln w="38100">
            <a:solidFill>
              <a:schemeClr val="bg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175D0402-B998-B34A-9FD5-EF58BB74763B}"/>
              </a:ext>
            </a:extLst>
          </p:cNvPr>
          <p:cNvCxnSpPr>
            <a:cxnSpLocks/>
          </p:cNvCxnSpPr>
          <p:nvPr/>
        </p:nvCxnSpPr>
        <p:spPr>
          <a:xfrm>
            <a:off x="8931966" y="3175780"/>
            <a:ext cx="252353" cy="460768"/>
          </a:xfrm>
          <a:prstGeom prst="line">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B77EA72-B09A-4A48-8DC3-0CF60DDA4D29}"/>
              </a:ext>
            </a:extLst>
          </p:cNvPr>
          <p:cNvCxnSpPr>
            <a:cxnSpLocks/>
          </p:cNvCxnSpPr>
          <p:nvPr/>
        </p:nvCxnSpPr>
        <p:spPr>
          <a:xfrm>
            <a:off x="8633367" y="2532186"/>
            <a:ext cx="209820" cy="537950"/>
          </a:xfrm>
          <a:prstGeom prst="line">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1212F0F-247F-7443-94C1-D300D091869A}"/>
              </a:ext>
            </a:extLst>
          </p:cNvPr>
          <p:cNvCxnSpPr>
            <a:cxnSpLocks/>
          </p:cNvCxnSpPr>
          <p:nvPr/>
        </p:nvCxnSpPr>
        <p:spPr>
          <a:xfrm>
            <a:off x="8560790" y="1868557"/>
            <a:ext cx="0" cy="593289"/>
          </a:xfrm>
          <a:prstGeom prst="line">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CBD9ACD-BA84-464F-8D0D-F9F1DD1A259A}"/>
              </a:ext>
            </a:extLst>
          </p:cNvPr>
          <p:cNvCxnSpPr>
            <a:cxnSpLocks/>
          </p:cNvCxnSpPr>
          <p:nvPr/>
        </p:nvCxnSpPr>
        <p:spPr>
          <a:xfrm flipH="1">
            <a:off x="8714650" y="623542"/>
            <a:ext cx="257072" cy="484014"/>
          </a:xfrm>
          <a:prstGeom prst="line">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821E793-FB3D-0B44-A5CF-E9C538D049CB}"/>
              </a:ext>
            </a:extLst>
          </p:cNvPr>
          <p:cNvCxnSpPr>
            <a:cxnSpLocks/>
          </p:cNvCxnSpPr>
          <p:nvPr/>
        </p:nvCxnSpPr>
        <p:spPr>
          <a:xfrm flipH="1">
            <a:off x="8560790" y="1198642"/>
            <a:ext cx="145155" cy="541694"/>
          </a:xfrm>
          <a:prstGeom prst="line">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DD90DE7-6C35-0E41-B039-7CFD717A2398}"/>
              </a:ext>
            </a:extLst>
          </p:cNvPr>
          <p:cNvCxnSpPr>
            <a:cxnSpLocks/>
          </p:cNvCxnSpPr>
          <p:nvPr/>
        </p:nvCxnSpPr>
        <p:spPr>
          <a:xfrm>
            <a:off x="9230567" y="3818890"/>
            <a:ext cx="252353" cy="460768"/>
          </a:xfrm>
          <a:prstGeom prst="line">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C61A56D9-8C1A-DB40-9E5F-87B7DFD899D1}"/>
              </a:ext>
            </a:extLst>
          </p:cNvPr>
          <p:cNvCxnSpPr>
            <a:cxnSpLocks/>
          </p:cNvCxnSpPr>
          <p:nvPr/>
        </p:nvCxnSpPr>
        <p:spPr>
          <a:xfrm>
            <a:off x="9509424" y="4437820"/>
            <a:ext cx="117290" cy="518423"/>
          </a:xfrm>
          <a:prstGeom prst="line">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F0DFD2BB-6487-8348-94F2-A75BEB6B350A}"/>
              </a:ext>
            </a:extLst>
          </p:cNvPr>
          <p:cNvCxnSpPr>
            <a:cxnSpLocks/>
          </p:cNvCxnSpPr>
          <p:nvPr/>
        </p:nvCxnSpPr>
        <p:spPr>
          <a:xfrm>
            <a:off x="9666470" y="5113896"/>
            <a:ext cx="117290" cy="518423"/>
          </a:xfrm>
          <a:prstGeom prst="line">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03FBC07B-A59A-9545-B445-4AD4E529FD60}"/>
              </a:ext>
            </a:extLst>
          </p:cNvPr>
          <p:cNvCxnSpPr>
            <a:cxnSpLocks/>
          </p:cNvCxnSpPr>
          <p:nvPr/>
        </p:nvCxnSpPr>
        <p:spPr>
          <a:xfrm>
            <a:off x="9804025" y="5772330"/>
            <a:ext cx="400365" cy="369333"/>
          </a:xfrm>
          <a:prstGeom prst="line">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4BD008F3-754A-694E-9CCE-5F3B400E308D}"/>
              </a:ext>
            </a:extLst>
          </p:cNvPr>
          <p:cNvSpPr txBox="1"/>
          <p:nvPr/>
        </p:nvSpPr>
        <p:spPr>
          <a:xfrm>
            <a:off x="6213525" y="4327699"/>
            <a:ext cx="2103268" cy="369332"/>
          </a:xfrm>
          <a:prstGeom prst="rect">
            <a:avLst/>
          </a:prstGeom>
          <a:noFill/>
        </p:spPr>
        <p:txBody>
          <a:bodyPr wrap="none" rtlCol="0">
            <a:spAutoFit/>
          </a:bodyPr>
          <a:lstStyle/>
          <a:p>
            <a:r>
              <a:rPr lang="en-US" b="1" dirty="0">
                <a:solidFill>
                  <a:srgbClr val="FF0000"/>
                </a:solidFill>
              </a:rPr>
              <a:t>Average Water Flow</a:t>
            </a:r>
          </a:p>
        </p:txBody>
      </p:sp>
      <p:sp>
        <p:nvSpPr>
          <p:cNvPr id="41" name="Trapezoid 40">
            <a:extLst>
              <a:ext uri="{FF2B5EF4-FFF2-40B4-BE49-F238E27FC236}">
                <a16:creationId xmlns:a16="http://schemas.microsoft.com/office/drawing/2014/main" id="{1497CC36-AB0B-CD49-8CD0-1CFB30A931B7}"/>
              </a:ext>
            </a:extLst>
          </p:cNvPr>
          <p:cNvSpPr/>
          <p:nvPr/>
        </p:nvSpPr>
        <p:spPr>
          <a:xfrm>
            <a:off x="5235212" y="316649"/>
            <a:ext cx="689113" cy="5903034"/>
          </a:xfrm>
          <a:prstGeom prst="trapezoid">
            <a:avLst>
              <a:gd name="adj" fmla="val 38461"/>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D84DCA10-B494-6443-A7FD-A9E235FA485F}"/>
              </a:ext>
            </a:extLst>
          </p:cNvPr>
          <p:cNvSpPr txBox="1"/>
          <p:nvPr/>
        </p:nvSpPr>
        <p:spPr>
          <a:xfrm>
            <a:off x="3380492" y="399904"/>
            <a:ext cx="2138698" cy="646331"/>
          </a:xfrm>
          <a:prstGeom prst="rect">
            <a:avLst/>
          </a:prstGeom>
          <a:noFill/>
        </p:spPr>
        <p:txBody>
          <a:bodyPr wrap="square" rtlCol="0">
            <a:spAutoFit/>
          </a:bodyPr>
          <a:lstStyle/>
          <a:p>
            <a:r>
              <a:rPr lang="en-US" dirty="0"/>
              <a:t>Low salinity at the </a:t>
            </a:r>
            <a:r>
              <a:rPr lang="en-US" b="1" dirty="0"/>
              <a:t>head</a:t>
            </a:r>
            <a:r>
              <a:rPr lang="en-US" dirty="0"/>
              <a:t> of the estuary</a:t>
            </a:r>
          </a:p>
        </p:txBody>
      </p:sp>
      <p:sp>
        <p:nvSpPr>
          <p:cNvPr id="44" name="TextBox 43">
            <a:extLst>
              <a:ext uri="{FF2B5EF4-FFF2-40B4-BE49-F238E27FC236}">
                <a16:creationId xmlns:a16="http://schemas.microsoft.com/office/drawing/2014/main" id="{B62E69C6-BFBB-954B-8E19-D2A980DA30E6}"/>
              </a:ext>
            </a:extLst>
          </p:cNvPr>
          <p:cNvSpPr txBox="1"/>
          <p:nvPr/>
        </p:nvSpPr>
        <p:spPr>
          <a:xfrm>
            <a:off x="3085153" y="5656607"/>
            <a:ext cx="2277898" cy="646331"/>
          </a:xfrm>
          <a:prstGeom prst="rect">
            <a:avLst/>
          </a:prstGeom>
          <a:noFill/>
        </p:spPr>
        <p:txBody>
          <a:bodyPr wrap="square" rtlCol="0">
            <a:spAutoFit/>
          </a:bodyPr>
          <a:lstStyle/>
          <a:p>
            <a:r>
              <a:rPr lang="en-US" dirty="0"/>
              <a:t>High salinity at the </a:t>
            </a:r>
            <a:r>
              <a:rPr lang="en-US" b="1" dirty="0"/>
              <a:t>mouth</a:t>
            </a:r>
            <a:r>
              <a:rPr lang="en-US" dirty="0"/>
              <a:t> of the estuary</a:t>
            </a:r>
          </a:p>
        </p:txBody>
      </p:sp>
      <p:sp>
        <p:nvSpPr>
          <p:cNvPr id="45" name="TextBox 44">
            <a:extLst>
              <a:ext uri="{FF2B5EF4-FFF2-40B4-BE49-F238E27FC236}">
                <a16:creationId xmlns:a16="http://schemas.microsoft.com/office/drawing/2014/main" id="{8A97C7E7-C8EB-7B46-9D06-A224ECDE6A08}"/>
              </a:ext>
            </a:extLst>
          </p:cNvPr>
          <p:cNvSpPr txBox="1"/>
          <p:nvPr/>
        </p:nvSpPr>
        <p:spPr>
          <a:xfrm rot="16200000">
            <a:off x="5129350" y="3275076"/>
            <a:ext cx="888385" cy="369332"/>
          </a:xfrm>
          <a:prstGeom prst="rect">
            <a:avLst/>
          </a:prstGeom>
          <a:noFill/>
        </p:spPr>
        <p:txBody>
          <a:bodyPr wrap="none" rtlCol="0">
            <a:spAutoFit/>
          </a:bodyPr>
          <a:lstStyle/>
          <a:p>
            <a:r>
              <a:rPr lang="en-US" b="1" dirty="0">
                <a:solidFill>
                  <a:schemeClr val="bg1"/>
                </a:solidFill>
              </a:rPr>
              <a:t>Salinity</a:t>
            </a:r>
          </a:p>
        </p:txBody>
      </p:sp>
      <p:cxnSp>
        <p:nvCxnSpPr>
          <p:cNvPr id="47" name="Straight Arrow Connector 46">
            <a:extLst>
              <a:ext uri="{FF2B5EF4-FFF2-40B4-BE49-F238E27FC236}">
                <a16:creationId xmlns:a16="http://schemas.microsoft.com/office/drawing/2014/main" id="{A7FA89D4-5E6B-4147-B240-44C61758D188}"/>
              </a:ext>
            </a:extLst>
          </p:cNvPr>
          <p:cNvCxnSpPr>
            <a:cxnSpLocks/>
          </p:cNvCxnSpPr>
          <p:nvPr/>
        </p:nvCxnSpPr>
        <p:spPr>
          <a:xfrm>
            <a:off x="6213525" y="575615"/>
            <a:ext cx="2128377" cy="341376"/>
          </a:xfrm>
          <a:prstGeom prst="straightConnector1">
            <a:avLst/>
          </a:prstGeom>
          <a:ln w="38100">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0FEAAAC1-D79E-D249-9DA9-8233055BE18D}"/>
              </a:ext>
            </a:extLst>
          </p:cNvPr>
          <p:cNvCxnSpPr>
            <a:cxnSpLocks/>
          </p:cNvCxnSpPr>
          <p:nvPr/>
        </p:nvCxnSpPr>
        <p:spPr>
          <a:xfrm flipV="1">
            <a:off x="6304425" y="5731382"/>
            <a:ext cx="2792866" cy="225614"/>
          </a:xfrm>
          <a:prstGeom prst="straightConnector1">
            <a:avLst/>
          </a:prstGeom>
          <a:ln w="38100">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DDCE936A-7142-9544-AB40-5595483ACC80}"/>
              </a:ext>
            </a:extLst>
          </p:cNvPr>
          <p:cNvSpPr txBox="1"/>
          <p:nvPr/>
        </p:nvSpPr>
        <p:spPr>
          <a:xfrm>
            <a:off x="1113183" y="2040835"/>
            <a:ext cx="184731" cy="369332"/>
          </a:xfrm>
          <a:prstGeom prst="rect">
            <a:avLst/>
          </a:prstGeom>
          <a:noFill/>
        </p:spPr>
        <p:txBody>
          <a:bodyPr wrap="none" rtlCol="0">
            <a:spAutoFit/>
          </a:bodyPr>
          <a:lstStyle/>
          <a:p>
            <a:endParaRPr lang="en-US" dirty="0"/>
          </a:p>
        </p:txBody>
      </p:sp>
      <p:sp>
        <p:nvSpPr>
          <p:cNvPr id="55" name="TextBox 54">
            <a:extLst>
              <a:ext uri="{FF2B5EF4-FFF2-40B4-BE49-F238E27FC236}">
                <a16:creationId xmlns:a16="http://schemas.microsoft.com/office/drawing/2014/main" id="{AF602C05-D1A8-8D43-86B2-99591E36383B}"/>
              </a:ext>
            </a:extLst>
          </p:cNvPr>
          <p:cNvSpPr txBox="1"/>
          <p:nvPr/>
        </p:nvSpPr>
        <p:spPr>
          <a:xfrm>
            <a:off x="142429" y="1890204"/>
            <a:ext cx="4454884" cy="2015936"/>
          </a:xfrm>
          <a:prstGeom prst="rect">
            <a:avLst/>
          </a:prstGeom>
          <a:noFill/>
        </p:spPr>
        <p:txBody>
          <a:bodyPr wrap="square" rtlCol="0">
            <a:spAutoFit/>
          </a:bodyPr>
          <a:lstStyle/>
          <a:p>
            <a:r>
              <a:rPr lang="en-US" sz="2500" dirty="0"/>
              <a:t>Estuary: A coastal body of water where fresh, river water mixes with salty, ocean water. </a:t>
            </a:r>
          </a:p>
          <a:p>
            <a:endParaRPr lang="en-US" sz="2500" dirty="0"/>
          </a:p>
          <a:p>
            <a:endParaRPr lang="en-US" sz="2500" dirty="0"/>
          </a:p>
        </p:txBody>
      </p:sp>
      <p:sp>
        <p:nvSpPr>
          <p:cNvPr id="56" name="Rectangle 55">
            <a:extLst>
              <a:ext uri="{FF2B5EF4-FFF2-40B4-BE49-F238E27FC236}">
                <a16:creationId xmlns:a16="http://schemas.microsoft.com/office/drawing/2014/main" id="{3C755B83-9E8F-3C45-83A6-5F37F681ED16}"/>
              </a:ext>
            </a:extLst>
          </p:cNvPr>
          <p:cNvSpPr/>
          <p:nvPr/>
        </p:nvSpPr>
        <p:spPr>
          <a:xfrm>
            <a:off x="5988716" y="6577136"/>
            <a:ext cx="6138851" cy="253916"/>
          </a:xfrm>
          <a:prstGeom prst="rect">
            <a:avLst/>
          </a:prstGeom>
          <a:solidFill>
            <a:schemeClr val="bg1"/>
          </a:solidFill>
        </p:spPr>
        <p:txBody>
          <a:bodyPr wrap="square">
            <a:spAutoFit/>
          </a:bodyPr>
          <a:lstStyle/>
          <a:p>
            <a:pPr algn="r"/>
            <a:r>
              <a:rPr lang="en-US" sz="1050" dirty="0">
                <a:solidFill>
                  <a:schemeClr val="bg1">
                    <a:lumMod val="50000"/>
                  </a:schemeClr>
                </a:solidFill>
              </a:rPr>
              <a:t>By NASA Goddard Space Flight Center on Flickr  (CC BY 2.0)</a:t>
            </a:r>
          </a:p>
        </p:txBody>
      </p:sp>
      <p:sp>
        <p:nvSpPr>
          <p:cNvPr id="62" name="TextBox 61">
            <a:extLst>
              <a:ext uri="{FF2B5EF4-FFF2-40B4-BE49-F238E27FC236}">
                <a16:creationId xmlns:a16="http://schemas.microsoft.com/office/drawing/2014/main" id="{EFE8C69D-2D01-A440-B84C-BD13B5446C97}"/>
              </a:ext>
            </a:extLst>
          </p:cNvPr>
          <p:cNvSpPr txBox="1"/>
          <p:nvPr/>
        </p:nvSpPr>
        <p:spPr>
          <a:xfrm>
            <a:off x="221291" y="3268166"/>
            <a:ext cx="4376021" cy="2308324"/>
          </a:xfrm>
          <a:prstGeom prst="rect">
            <a:avLst/>
          </a:prstGeom>
          <a:noFill/>
        </p:spPr>
        <p:txBody>
          <a:bodyPr wrap="square" rtlCol="0">
            <a:spAutoFit/>
          </a:bodyPr>
          <a:lstStyle/>
          <a:p>
            <a:pPr marL="285750" indent="-285750">
              <a:buFont typeface="Arial" panose="020B0604020202020204" pitchFamily="34" charset="0"/>
              <a:buChar char="•"/>
            </a:pPr>
            <a:r>
              <a:rPr lang="en-US" dirty="0"/>
              <a:t>The </a:t>
            </a:r>
            <a:r>
              <a:rPr lang="en-US" b="1" dirty="0"/>
              <a:t>head</a:t>
            </a:r>
            <a:r>
              <a:rPr lang="en-US" dirty="0"/>
              <a:t> of the estuary refers to the end with freshwater input and the </a:t>
            </a:r>
            <a:r>
              <a:rPr lang="en-US" b="1" dirty="0"/>
              <a:t>mouth</a:t>
            </a:r>
            <a:r>
              <a:rPr lang="en-US" dirty="0"/>
              <a:t> of the estuary is the part that is open to the ocean. </a:t>
            </a:r>
          </a:p>
          <a:p>
            <a:pPr marL="285750" indent="-285750">
              <a:buFont typeface="Arial" panose="020B0604020202020204" pitchFamily="34" charset="0"/>
              <a:buChar char="•"/>
            </a:pPr>
            <a:r>
              <a:rPr lang="en-US" dirty="0"/>
              <a:t>Salinity is measure in parts per thousand (PPT). Freshwater is 0 PPT and average ocean water is ~ 35 PPT. </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040468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4"/>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6"/>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xit" presetSubtype="0" fill="hold" grpId="1" nodeType="clickEffect">
                                  <p:stCondLst>
                                    <p:cond delay="0"/>
                                  </p:stCondLst>
                                  <p:childTnLst>
                                    <p:set>
                                      <p:cBhvr>
                                        <p:cTn id="40" dur="1" fill="hold">
                                          <p:stCondLst>
                                            <p:cond delay="0"/>
                                          </p:stCondLst>
                                        </p:cTn>
                                        <p:tgtEl>
                                          <p:spTgt spid="10"/>
                                        </p:tgtEl>
                                        <p:attrNameLst>
                                          <p:attrName>style.visibility</p:attrName>
                                        </p:attrNameLst>
                                      </p:cBhvr>
                                      <p:to>
                                        <p:strVal val="hidden"/>
                                      </p:to>
                                    </p:set>
                                  </p:childTnLst>
                                </p:cTn>
                              </p:par>
                              <p:par>
                                <p:cTn id="41" presetID="1" presetClass="exit" presetSubtype="0" fill="hold" grpId="1" nodeType="withEffect">
                                  <p:stCondLst>
                                    <p:cond delay="0"/>
                                  </p:stCondLst>
                                  <p:childTnLst>
                                    <p:set>
                                      <p:cBhvr>
                                        <p:cTn id="42" dur="1" fill="hold">
                                          <p:stCondLst>
                                            <p:cond delay="0"/>
                                          </p:stCondLst>
                                        </p:cTn>
                                        <p:tgtEl>
                                          <p:spTgt spid="11"/>
                                        </p:tgtEl>
                                        <p:attrNameLst>
                                          <p:attrName>style.visibility</p:attrName>
                                        </p:attrNameLst>
                                      </p:cBhvr>
                                      <p:to>
                                        <p:strVal val="hidden"/>
                                      </p:to>
                                    </p:set>
                                  </p:childTnLst>
                                </p:cTn>
                              </p:par>
                              <p:par>
                                <p:cTn id="43" presetID="1" presetClass="exit" presetSubtype="0" fill="hold" grpId="1" nodeType="withEffect">
                                  <p:stCondLst>
                                    <p:cond delay="0"/>
                                  </p:stCondLst>
                                  <p:childTnLst>
                                    <p:set>
                                      <p:cBhvr>
                                        <p:cTn id="44" dur="1" fill="hold">
                                          <p:stCondLst>
                                            <p:cond delay="0"/>
                                          </p:stCondLst>
                                        </p:cTn>
                                        <p:tgtEl>
                                          <p:spTgt spid="12"/>
                                        </p:tgtEl>
                                        <p:attrNameLst>
                                          <p:attrName>style.visibility</p:attrName>
                                        </p:attrNameLst>
                                      </p:cBhvr>
                                      <p:to>
                                        <p:strVal val="hidden"/>
                                      </p:to>
                                    </p:set>
                                  </p:childTnLst>
                                </p:cTn>
                              </p:par>
                              <p:par>
                                <p:cTn id="45" presetID="1" presetClass="exit" presetSubtype="0" fill="hold" grpId="1" nodeType="withEffect">
                                  <p:stCondLst>
                                    <p:cond delay="0"/>
                                  </p:stCondLst>
                                  <p:childTnLst>
                                    <p:set>
                                      <p:cBhvr>
                                        <p:cTn id="46" dur="1" fill="hold">
                                          <p:stCondLst>
                                            <p:cond delay="0"/>
                                          </p:stCondLst>
                                        </p:cTn>
                                        <p:tgtEl>
                                          <p:spTgt spid="13"/>
                                        </p:tgtEl>
                                        <p:attrNameLst>
                                          <p:attrName>style.visibility</p:attrName>
                                        </p:attrNameLst>
                                      </p:cBhvr>
                                      <p:to>
                                        <p:strVal val="hidden"/>
                                      </p:to>
                                    </p:set>
                                  </p:childTnLst>
                                </p:cTn>
                              </p:par>
                              <p:par>
                                <p:cTn id="47" presetID="1" presetClass="exit" presetSubtype="0" fill="hold" grpId="1" nodeType="withEffect">
                                  <p:stCondLst>
                                    <p:cond delay="0"/>
                                  </p:stCondLst>
                                  <p:childTnLst>
                                    <p:set>
                                      <p:cBhvr>
                                        <p:cTn id="48" dur="1" fill="hold">
                                          <p:stCondLst>
                                            <p:cond delay="0"/>
                                          </p:stCondLst>
                                        </p:cTn>
                                        <p:tgtEl>
                                          <p:spTgt spid="14"/>
                                        </p:tgtEl>
                                        <p:attrNameLst>
                                          <p:attrName>style.visibility</p:attrName>
                                        </p:attrNameLst>
                                      </p:cBhvr>
                                      <p:to>
                                        <p:strVal val="hidden"/>
                                      </p:to>
                                    </p:set>
                                  </p:childTnLst>
                                </p:cTn>
                              </p:par>
                              <p:par>
                                <p:cTn id="49" presetID="1" presetClass="exit" presetSubtype="0" fill="hold" grpId="1" nodeType="withEffect">
                                  <p:stCondLst>
                                    <p:cond delay="0"/>
                                  </p:stCondLst>
                                  <p:childTnLst>
                                    <p:set>
                                      <p:cBhvr>
                                        <p:cTn id="50" dur="1" fill="hold">
                                          <p:stCondLst>
                                            <p:cond delay="0"/>
                                          </p:stCondLst>
                                        </p:cTn>
                                        <p:tgtEl>
                                          <p:spTgt spid="15"/>
                                        </p:tgtEl>
                                        <p:attrNameLst>
                                          <p:attrName>style.visibility</p:attrName>
                                        </p:attrNameLst>
                                      </p:cBhvr>
                                      <p:to>
                                        <p:strVal val="hidden"/>
                                      </p:to>
                                    </p:set>
                                  </p:childTnLst>
                                </p:cTn>
                              </p:par>
                              <p:par>
                                <p:cTn id="51" presetID="1" presetClass="exit" presetSubtype="0" fill="hold" nodeType="withEffect">
                                  <p:stCondLst>
                                    <p:cond delay="0"/>
                                  </p:stCondLst>
                                  <p:childTnLst>
                                    <p:set>
                                      <p:cBhvr>
                                        <p:cTn id="52" dur="1" fill="hold">
                                          <p:stCondLst>
                                            <p:cond delay="0"/>
                                          </p:stCondLst>
                                        </p:cTn>
                                        <p:tgtEl>
                                          <p:spTgt spid="16"/>
                                        </p:tgtEl>
                                        <p:attrNameLst>
                                          <p:attrName>style.visibility</p:attrName>
                                        </p:attrNameLst>
                                      </p:cBhvr>
                                      <p:to>
                                        <p:strVal val="hidden"/>
                                      </p:to>
                                    </p:set>
                                  </p:childTnLst>
                                </p:cTn>
                              </p:par>
                              <p:par>
                                <p:cTn id="53" presetID="1" presetClass="exit" presetSubtype="0" fill="hold" nodeType="withEffect">
                                  <p:stCondLst>
                                    <p:cond delay="0"/>
                                  </p:stCondLst>
                                  <p:childTnLst>
                                    <p:set>
                                      <p:cBhvr>
                                        <p:cTn id="54" dur="1" fill="hold">
                                          <p:stCondLst>
                                            <p:cond delay="0"/>
                                          </p:stCondLst>
                                        </p:cTn>
                                        <p:tgtEl>
                                          <p:spTgt spid="18"/>
                                        </p:tgtEl>
                                        <p:attrNameLst>
                                          <p:attrName>style.visibility</p:attrName>
                                        </p:attrNameLst>
                                      </p:cBhvr>
                                      <p:to>
                                        <p:strVal val="hidden"/>
                                      </p:to>
                                    </p:set>
                                  </p:childTnLst>
                                </p:cTn>
                              </p:par>
                              <p:par>
                                <p:cTn id="55" presetID="1" presetClass="exit" presetSubtype="0" fill="hold" nodeType="withEffect">
                                  <p:stCondLst>
                                    <p:cond delay="0"/>
                                  </p:stCondLst>
                                  <p:childTnLst>
                                    <p:set>
                                      <p:cBhvr>
                                        <p:cTn id="56" dur="1" fill="hold">
                                          <p:stCondLst>
                                            <p:cond delay="0"/>
                                          </p:stCondLst>
                                        </p:cTn>
                                        <p:tgtEl>
                                          <p:spTgt spid="19"/>
                                        </p:tgtEl>
                                        <p:attrNameLst>
                                          <p:attrName>style.visibility</p:attrName>
                                        </p:attrNameLst>
                                      </p:cBhvr>
                                      <p:to>
                                        <p:strVal val="hidden"/>
                                      </p:to>
                                    </p:set>
                                  </p:childTnLst>
                                </p:cTn>
                              </p:par>
                              <p:par>
                                <p:cTn id="57" presetID="1" presetClass="exit" presetSubtype="0" fill="hold" nodeType="withEffect">
                                  <p:stCondLst>
                                    <p:cond delay="0"/>
                                  </p:stCondLst>
                                  <p:childTnLst>
                                    <p:set>
                                      <p:cBhvr>
                                        <p:cTn id="58" dur="1" fill="hold">
                                          <p:stCondLst>
                                            <p:cond delay="0"/>
                                          </p:stCondLst>
                                        </p:cTn>
                                        <p:tgtEl>
                                          <p:spTgt spid="20"/>
                                        </p:tgtEl>
                                        <p:attrNameLst>
                                          <p:attrName>style.visibility</p:attrName>
                                        </p:attrNameLst>
                                      </p:cBhvr>
                                      <p:to>
                                        <p:strVal val="hidden"/>
                                      </p:to>
                                    </p:set>
                                  </p:childTnLst>
                                </p:cTn>
                              </p:par>
                              <p:par>
                                <p:cTn id="59" presetID="1" presetClass="exit" presetSubtype="0" fill="hold" nodeType="withEffect">
                                  <p:stCondLst>
                                    <p:cond delay="0"/>
                                  </p:stCondLst>
                                  <p:childTnLst>
                                    <p:set>
                                      <p:cBhvr>
                                        <p:cTn id="60" dur="1" fill="hold">
                                          <p:stCondLst>
                                            <p:cond delay="0"/>
                                          </p:stCondLst>
                                        </p:cTn>
                                        <p:tgtEl>
                                          <p:spTgt spid="21"/>
                                        </p:tgtEl>
                                        <p:attrNameLst>
                                          <p:attrName>style.visibility</p:attrName>
                                        </p:attrNameLst>
                                      </p:cBhvr>
                                      <p:to>
                                        <p:strVal val="hidden"/>
                                      </p:to>
                                    </p:set>
                                  </p:childTnLst>
                                </p:cTn>
                              </p:par>
                              <p:par>
                                <p:cTn id="61" presetID="1" presetClass="exit" presetSubtype="0" fill="hold" nodeType="withEffect">
                                  <p:stCondLst>
                                    <p:cond delay="0"/>
                                  </p:stCondLst>
                                  <p:childTnLst>
                                    <p:set>
                                      <p:cBhvr>
                                        <p:cTn id="62" dur="1" fill="hold">
                                          <p:stCondLst>
                                            <p:cond delay="0"/>
                                          </p:stCondLst>
                                        </p:cTn>
                                        <p:tgtEl>
                                          <p:spTgt spid="23"/>
                                        </p:tgtEl>
                                        <p:attrNameLst>
                                          <p:attrName>style.visibility</p:attrName>
                                        </p:attrNameLst>
                                      </p:cBhvr>
                                      <p:to>
                                        <p:strVal val="hidden"/>
                                      </p:to>
                                    </p:set>
                                  </p:childTnLst>
                                </p:cTn>
                              </p:par>
                              <p:par>
                                <p:cTn id="63" presetID="1" presetClass="exit" presetSubtype="0" fill="hold" nodeType="withEffect">
                                  <p:stCondLst>
                                    <p:cond delay="0"/>
                                  </p:stCondLst>
                                  <p:childTnLst>
                                    <p:set>
                                      <p:cBhvr>
                                        <p:cTn id="64" dur="1" fill="hold">
                                          <p:stCondLst>
                                            <p:cond delay="0"/>
                                          </p:stCondLst>
                                        </p:cTn>
                                        <p:tgtEl>
                                          <p:spTgt spid="33"/>
                                        </p:tgtEl>
                                        <p:attrNameLst>
                                          <p:attrName>style.visibility</p:attrName>
                                        </p:attrNameLst>
                                      </p:cBhvr>
                                      <p:to>
                                        <p:strVal val="hidden"/>
                                      </p:to>
                                    </p:set>
                                  </p:childTnLst>
                                </p:cTn>
                              </p:par>
                              <p:par>
                                <p:cTn id="65" presetID="1" presetClass="exit" presetSubtype="0" fill="hold" nodeType="withEffect">
                                  <p:stCondLst>
                                    <p:cond delay="0"/>
                                  </p:stCondLst>
                                  <p:childTnLst>
                                    <p:set>
                                      <p:cBhvr>
                                        <p:cTn id="66" dur="1" fill="hold">
                                          <p:stCondLst>
                                            <p:cond delay="0"/>
                                          </p:stCondLst>
                                        </p:cTn>
                                        <p:tgtEl>
                                          <p:spTgt spid="34"/>
                                        </p:tgtEl>
                                        <p:attrNameLst>
                                          <p:attrName>style.visibility</p:attrName>
                                        </p:attrNameLst>
                                      </p:cBhvr>
                                      <p:to>
                                        <p:strVal val="hidden"/>
                                      </p:to>
                                    </p:set>
                                  </p:childTnLst>
                                </p:cTn>
                              </p:par>
                              <p:par>
                                <p:cTn id="67" presetID="1" presetClass="exit" presetSubtype="0" fill="hold" nodeType="withEffect">
                                  <p:stCondLst>
                                    <p:cond delay="0"/>
                                  </p:stCondLst>
                                  <p:childTnLst>
                                    <p:set>
                                      <p:cBhvr>
                                        <p:cTn id="68" dur="1" fill="hold">
                                          <p:stCondLst>
                                            <p:cond delay="0"/>
                                          </p:stCondLst>
                                        </p:cTn>
                                        <p:tgtEl>
                                          <p:spTgt spid="36"/>
                                        </p:tgtEl>
                                        <p:attrNameLst>
                                          <p:attrName>style.visibility</p:attrName>
                                        </p:attrNameLst>
                                      </p:cBhvr>
                                      <p:to>
                                        <p:strVal val="hidden"/>
                                      </p:to>
                                    </p:set>
                                  </p:childTnLst>
                                </p:cTn>
                              </p:par>
                              <p:par>
                                <p:cTn id="69" presetID="1" presetClass="exit" presetSubtype="0" fill="hold" nodeType="withEffect">
                                  <p:stCondLst>
                                    <p:cond delay="0"/>
                                  </p:stCondLst>
                                  <p:childTnLst>
                                    <p:set>
                                      <p:cBhvr>
                                        <p:cTn id="70" dur="1" fill="hold">
                                          <p:stCondLst>
                                            <p:cond delay="0"/>
                                          </p:stCondLst>
                                        </p:cTn>
                                        <p:tgtEl>
                                          <p:spTgt spid="37"/>
                                        </p:tgtEl>
                                        <p:attrNameLst>
                                          <p:attrName>style.visibility</p:attrName>
                                        </p:attrNameLst>
                                      </p:cBhvr>
                                      <p:to>
                                        <p:strVal val="hidden"/>
                                      </p:to>
                                    </p:set>
                                  </p:childTnLst>
                                </p:cTn>
                              </p:par>
                              <p:par>
                                <p:cTn id="71" presetID="1" presetClass="exit" presetSubtype="0" fill="hold" grpId="1" nodeType="withEffect">
                                  <p:stCondLst>
                                    <p:cond delay="0"/>
                                  </p:stCondLst>
                                  <p:childTnLst>
                                    <p:set>
                                      <p:cBhvr>
                                        <p:cTn id="72" dur="1" fill="hold">
                                          <p:stCondLst>
                                            <p:cond delay="0"/>
                                          </p:stCondLst>
                                        </p:cTn>
                                        <p:tgtEl>
                                          <p:spTgt spid="39"/>
                                        </p:tgtEl>
                                        <p:attrNameLst>
                                          <p:attrName>style.visibility</p:attrName>
                                        </p:attrNameLst>
                                      </p:cBhvr>
                                      <p:to>
                                        <p:strVal val="hidden"/>
                                      </p:to>
                                    </p:set>
                                  </p:childTnLst>
                                </p:cTn>
                              </p:par>
                              <p:par>
                                <p:cTn id="73" presetID="1" presetClass="entr" presetSubtype="0" fill="hold" nodeType="withEffect">
                                  <p:stCondLst>
                                    <p:cond delay="0"/>
                                  </p:stCondLst>
                                  <p:childTnLst>
                                    <p:set>
                                      <p:cBhvr>
                                        <p:cTn id="74" dur="1" fill="hold">
                                          <p:stCondLst>
                                            <p:cond delay="0"/>
                                          </p:stCondLst>
                                        </p:cTn>
                                        <p:tgtEl>
                                          <p:spTgt spid="47"/>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43"/>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45"/>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44"/>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1"/>
      <p:bldP spid="11" grpId="1" animBg="1"/>
      <p:bldP spid="12" grpId="1"/>
      <p:bldP spid="13" grpId="0"/>
      <p:bldP spid="13" grpId="1"/>
      <p:bldP spid="14" grpId="0"/>
      <p:bldP spid="14" grpId="1"/>
      <p:bldP spid="15" grpId="0" animBg="1"/>
      <p:bldP spid="15" grpId="1" animBg="1"/>
      <p:bldP spid="39" grpId="0"/>
      <p:bldP spid="39" grpId="1"/>
      <p:bldP spid="41" grpId="0" animBg="1"/>
      <p:bldP spid="43" grpId="0"/>
      <p:bldP spid="44" grpId="0"/>
      <p:bldP spid="45" grpId="0"/>
      <p:bldP spid="6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EAF94BBF-686D-DE42-9234-71362C6A6D7B}"/>
              </a:ext>
            </a:extLst>
          </p:cNvPr>
          <p:cNvSpPr/>
          <p:nvPr/>
        </p:nvSpPr>
        <p:spPr>
          <a:xfrm>
            <a:off x="7263382" y="128789"/>
            <a:ext cx="4855640" cy="6375042"/>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F21EAE8D-49AF-6A48-87BE-C1211D88E893}"/>
              </a:ext>
            </a:extLst>
          </p:cNvPr>
          <p:cNvSpPr>
            <a:spLocks noGrp="1"/>
          </p:cNvSpPr>
          <p:nvPr>
            <p:ph type="title"/>
          </p:nvPr>
        </p:nvSpPr>
        <p:spPr>
          <a:xfrm>
            <a:off x="225911" y="1"/>
            <a:ext cx="5133594" cy="1151068"/>
          </a:xfrm>
        </p:spPr>
        <p:txBody>
          <a:bodyPr/>
          <a:lstStyle/>
          <a:p>
            <a:r>
              <a:rPr lang="en-US" dirty="0"/>
              <a:t>Estuarine Food Webs</a:t>
            </a:r>
          </a:p>
        </p:txBody>
      </p:sp>
      <p:sp>
        <p:nvSpPr>
          <p:cNvPr id="8" name="TextBox 7">
            <a:extLst>
              <a:ext uri="{FF2B5EF4-FFF2-40B4-BE49-F238E27FC236}">
                <a16:creationId xmlns:a16="http://schemas.microsoft.com/office/drawing/2014/main" id="{06888ED3-8580-F04D-94D8-7D3BA169B8B7}"/>
              </a:ext>
            </a:extLst>
          </p:cNvPr>
          <p:cNvSpPr txBox="1"/>
          <p:nvPr/>
        </p:nvSpPr>
        <p:spPr>
          <a:xfrm>
            <a:off x="225911" y="1259559"/>
            <a:ext cx="6949440" cy="1754326"/>
          </a:xfrm>
          <a:prstGeom prst="rect">
            <a:avLst/>
          </a:prstGeom>
          <a:noFill/>
        </p:spPr>
        <p:txBody>
          <a:bodyPr wrap="square" rtlCol="0">
            <a:spAutoFit/>
          </a:bodyPr>
          <a:lstStyle/>
          <a:p>
            <a:pPr marL="285750" indent="-285750">
              <a:buFont typeface="Arial" panose="020B0604020202020204" pitchFamily="34" charset="0"/>
              <a:buChar char="•"/>
            </a:pPr>
            <a:r>
              <a:rPr lang="en-US" dirty="0"/>
              <a:t>Within an estuary, phytoplankton are important organisms at the base of the food web. </a:t>
            </a:r>
          </a:p>
          <a:p>
            <a:pPr marL="285750" indent="-285750">
              <a:buFont typeface="Arial" panose="020B0604020202020204" pitchFamily="34" charset="0"/>
              <a:buChar char="•"/>
            </a:pPr>
            <a:r>
              <a:rPr lang="en-US" dirty="0"/>
              <a:t>Phytoplankton are primary producers (perform photosynthesis) and require </a:t>
            </a:r>
            <a:r>
              <a:rPr lang="en-US" u="sng" dirty="0"/>
              <a:t>sunlight</a:t>
            </a:r>
            <a:r>
              <a:rPr lang="en-US" dirty="0"/>
              <a:t> and </a:t>
            </a:r>
            <a:r>
              <a:rPr lang="en-US" u="sng" dirty="0"/>
              <a:t>nutrients</a:t>
            </a:r>
            <a:r>
              <a:rPr lang="en-US" dirty="0"/>
              <a:t> to produce oxygen.</a:t>
            </a:r>
          </a:p>
          <a:p>
            <a:endParaRPr lang="en-US" dirty="0"/>
          </a:p>
          <a:p>
            <a:endParaRPr lang="en-US" dirty="0"/>
          </a:p>
        </p:txBody>
      </p:sp>
      <p:pic>
        <p:nvPicPr>
          <p:cNvPr id="9" name="Picture 8">
            <a:extLst>
              <a:ext uri="{FF2B5EF4-FFF2-40B4-BE49-F238E27FC236}">
                <a16:creationId xmlns:a16="http://schemas.microsoft.com/office/drawing/2014/main" id="{2CE996F4-3B6C-6F43-87F6-56F5C3A6C75F}"/>
              </a:ext>
            </a:extLst>
          </p:cNvPr>
          <p:cNvPicPr>
            <a:picLocks noChangeAspect="1"/>
          </p:cNvPicPr>
          <p:nvPr/>
        </p:nvPicPr>
        <p:blipFill>
          <a:blip r:embed="rId3"/>
          <a:stretch>
            <a:fillRect/>
          </a:stretch>
        </p:blipFill>
        <p:spPr>
          <a:xfrm>
            <a:off x="1228764" y="2495775"/>
            <a:ext cx="5193786" cy="3497149"/>
          </a:xfrm>
          <a:prstGeom prst="rect">
            <a:avLst/>
          </a:prstGeom>
        </p:spPr>
      </p:pic>
      <p:sp>
        <p:nvSpPr>
          <p:cNvPr id="10" name="Rectangle 9">
            <a:extLst>
              <a:ext uri="{FF2B5EF4-FFF2-40B4-BE49-F238E27FC236}">
                <a16:creationId xmlns:a16="http://schemas.microsoft.com/office/drawing/2014/main" id="{A737DE9E-B23C-A946-A199-D87902D3745B}"/>
              </a:ext>
            </a:extLst>
          </p:cNvPr>
          <p:cNvSpPr/>
          <p:nvPr/>
        </p:nvSpPr>
        <p:spPr>
          <a:xfrm>
            <a:off x="5120640" y="5739008"/>
            <a:ext cx="1301910" cy="253916"/>
          </a:xfrm>
          <a:prstGeom prst="rect">
            <a:avLst/>
          </a:prstGeom>
          <a:noFill/>
        </p:spPr>
        <p:txBody>
          <a:bodyPr wrap="square">
            <a:spAutoFit/>
          </a:bodyPr>
          <a:lstStyle/>
          <a:p>
            <a:pPr algn="r"/>
            <a:r>
              <a:rPr lang="en-US" sz="1050" dirty="0">
                <a:solidFill>
                  <a:schemeClr val="bg1">
                    <a:lumMod val="50000"/>
                  </a:schemeClr>
                </a:solidFill>
              </a:rPr>
              <a:t>(CC0 Public Domain)</a:t>
            </a:r>
          </a:p>
        </p:txBody>
      </p:sp>
      <p:sp>
        <p:nvSpPr>
          <p:cNvPr id="11" name="TextBox 10">
            <a:extLst>
              <a:ext uri="{FF2B5EF4-FFF2-40B4-BE49-F238E27FC236}">
                <a16:creationId xmlns:a16="http://schemas.microsoft.com/office/drawing/2014/main" id="{DAB8FBF8-1B1F-8042-A2F7-5733FB829E22}"/>
              </a:ext>
            </a:extLst>
          </p:cNvPr>
          <p:cNvSpPr txBox="1"/>
          <p:nvPr/>
        </p:nvSpPr>
        <p:spPr>
          <a:xfrm>
            <a:off x="111263" y="6098408"/>
            <a:ext cx="6924328" cy="646331"/>
          </a:xfrm>
          <a:prstGeom prst="rect">
            <a:avLst/>
          </a:prstGeom>
          <a:noFill/>
        </p:spPr>
        <p:txBody>
          <a:bodyPr wrap="square" rtlCol="0">
            <a:spAutoFit/>
          </a:bodyPr>
          <a:lstStyle/>
          <a:p>
            <a:r>
              <a:rPr lang="en-US" dirty="0"/>
              <a:t>We will explore how the phytoplankton concentration varies throughout an estuary. </a:t>
            </a:r>
          </a:p>
        </p:txBody>
      </p:sp>
      <p:sp>
        <p:nvSpPr>
          <p:cNvPr id="12" name="Rectangle 11">
            <a:extLst>
              <a:ext uri="{FF2B5EF4-FFF2-40B4-BE49-F238E27FC236}">
                <a16:creationId xmlns:a16="http://schemas.microsoft.com/office/drawing/2014/main" id="{3ABB83EC-C77D-2A48-8636-A3D4ED589E5A}"/>
              </a:ext>
            </a:extLst>
          </p:cNvPr>
          <p:cNvSpPr/>
          <p:nvPr/>
        </p:nvSpPr>
        <p:spPr>
          <a:xfrm>
            <a:off x="8463212" y="6591421"/>
            <a:ext cx="3755618" cy="253916"/>
          </a:xfrm>
          <a:prstGeom prst="rect">
            <a:avLst/>
          </a:prstGeom>
          <a:noFill/>
        </p:spPr>
        <p:txBody>
          <a:bodyPr wrap="square">
            <a:spAutoFit/>
          </a:bodyPr>
          <a:lstStyle/>
          <a:p>
            <a:pPr algn="r"/>
            <a:r>
              <a:rPr lang="en-US" sz="1050" dirty="0">
                <a:solidFill>
                  <a:schemeClr val="bg1">
                    <a:lumMod val="50000"/>
                  </a:schemeClr>
                </a:solidFill>
              </a:rPr>
              <a:t>Modified from Bruce </a:t>
            </a:r>
            <a:r>
              <a:rPr lang="en-US" sz="1050" dirty="0" err="1">
                <a:solidFill>
                  <a:schemeClr val="bg1">
                    <a:lumMod val="50000"/>
                  </a:schemeClr>
                </a:solidFill>
              </a:rPr>
              <a:t>Mahalski</a:t>
            </a:r>
            <a:r>
              <a:rPr lang="en-US" sz="1050" dirty="0">
                <a:solidFill>
                  <a:schemeClr val="bg1">
                    <a:lumMod val="50000"/>
                  </a:schemeClr>
                </a:solidFill>
              </a:rPr>
              <a:t>; Icons from UMCES Media Library</a:t>
            </a:r>
          </a:p>
        </p:txBody>
      </p:sp>
      <p:sp>
        <p:nvSpPr>
          <p:cNvPr id="13" name="Sun 12">
            <a:extLst>
              <a:ext uri="{FF2B5EF4-FFF2-40B4-BE49-F238E27FC236}">
                <a16:creationId xmlns:a16="http://schemas.microsoft.com/office/drawing/2014/main" id="{A1237A59-03EC-D64A-9842-093BD6C94795}"/>
              </a:ext>
            </a:extLst>
          </p:cNvPr>
          <p:cNvSpPr/>
          <p:nvPr/>
        </p:nvSpPr>
        <p:spPr>
          <a:xfrm rot="1313463">
            <a:off x="9566331" y="129246"/>
            <a:ext cx="647771" cy="647771"/>
          </a:xfrm>
          <a:prstGeom prst="sun">
            <a:avLst/>
          </a:prstGeom>
          <a:solidFill>
            <a:srgbClr val="FFDB00"/>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4" name="Group 43">
            <a:extLst>
              <a:ext uri="{FF2B5EF4-FFF2-40B4-BE49-F238E27FC236}">
                <a16:creationId xmlns:a16="http://schemas.microsoft.com/office/drawing/2014/main" id="{E45CC607-EFB5-0346-9C01-4A143377A752}"/>
              </a:ext>
            </a:extLst>
          </p:cNvPr>
          <p:cNvGrpSpPr/>
          <p:nvPr/>
        </p:nvGrpSpPr>
        <p:grpSpPr>
          <a:xfrm>
            <a:off x="7989996" y="1034422"/>
            <a:ext cx="1550230" cy="838942"/>
            <a:chOff x="7415739" y="1064572"/>
            <a:chExt cx="1550230" cy="838942"/>
          </a:xfrm>
        </p:grpSpPr>
        <p:sp>
          <p:nvSpPr>
            <p:cNvPr id="36" name="Rectangle 35">
              <a:extLst>
                <a:ext uri="{FF2B5EF4-FFF2-40B4-BE49-F238E27FC236}">
                  <a16:creationId xmlns:a16="http://schemas.microsoft.com/office/drawing/2014/main" id="{099E24B3-C4D8-254A-AE8F-B7F1B1EE80CD}"/>
                </a:ext>
              </a:extLst>
            </p:cNvPr>
            <p:cNvSpPr/>
            <p:nvPr/>
          </p:nvSpPr>
          <p:spPr>
            <a:xfrm>
              <a:off x="7415739" y="1064572"/>
              <a:ext cx="1545381" cy="838942"/>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E6701EBF-82BE-9D49-AC90-04D945CD979C}"/>
                </a:ext>
              </a:extLst>
            </p:cNvPr>
            <p:cNvPicPr>
              <a:picLocks noChangeAspect="1"/>
            </p:cNvPicPr>
            <p:nvPr/>
          </p:nvPicPr>
          <p:blipFill>
            <a:blip r:embed="rId4"/>
            <a:stretch>
              <a:fillRect/>
            </a:stretch>
          </p:blipFill>
          <p:spPr>
            <a:xfrm>
              <a:off x="7616427" y="1151069"/>
              <a:ext cx="477520" cy="481371"/>
            </a:xfrm>
            <a:prstGeom prst="rect">
              <a:avLst/>
            </a:prstGeom>
          </p:spPr>
        </p:pic>
        <p:pic>
          <p:nvPicPr>
            <p:cNvPr id="3" name="Picture 2">
              <a:extLst>
                <a:ext uri="{FF2B5EF4-FFF2-40B4-BE49-F238E27FC236}">
                  <a16:creationId xmlns:a16="http://schemas.microsoft.com/office/drawing/2014/main" id="{9C50E306-2DC2-A94F-AEC2-62B0C4375055}"/>
                </a:ext>
              </a:extLst>
            </p:cNvPr>
            <p:cNvPicPr>
              <a:picLocks noChangeAspect="1"/>
            </p:cNvPicPr>
            <p:nvPr/>
          </p:nvPicPr>
          <p:blipFill>
            <a:blip r:embed="rId5"/>
            <a:stretch>
              <a:fillRect/>
            </a:stretch>
          </p:blipFill>
          <p:spPr>
            <a:xfrm>
              <a:off x="8502126" y="1151069"/>
              <a:ext cx="121920" cy="544286"/>
            </a:xfrm>
            <a:prstGeom prst="rect">
              <a:avLst/>
            </a:prstGeom>
          </p:spPr>
        </p:pic>
        <p:pic>
          <p:nvPicPr>
            <p:cNvPr id="4" name="Picture 3">
              <a:extLst>
                <a:ext uri="{FF2B5EF4-FFF2-40B4-BE49-F238E27FC236}">
                  <a16:creationId xmlns:a16="http://schemas.microsoft.com/office/drawing/2014/main" id="{2AE14106-7DBC-D345-AC18-726EEC937830}"/>
                </a:ext>
              </a:extLst>
            </p:cNvPr>
            <p:cNvPicPr>
              <a:picLocks noChangeAspect="1"/>
            </p:cNvPicPr>
            <p:nvPr/>
          </p:nvPicPr>
          <p:blipFill>
            <a:blip r:embed="rId5"/>
            <a:stretch>
              <a:fillRect/>
            </a:stretch>
          </p:blipFill>
          <p:spPr>
            <a:xfrm>
              <a:off x="8618068" y="1188389"/>
              <a:ext cx="121920" cy="544286"/>
            </a:xfrm>
            <a:prstGeom prst="rect">
              <a:avLst/>
            </a:prstGeom>
          </p:spPr>
        </p:pic>
        <p:sp>
          <p:nvSpPr>
            <p:cNvPr id="23" name="TextBox 22">
              <a:extLst>
                <a:ext uri="{FF2B5EF4-FFF2-40B4-BE49-F238E27FC236}">
                  <a16:creationId xmlns:a16="http://schemas.microsoft.com/office/drawing/2014/main" id="{4DC91FE9-008E-874C-8530-C35F9422277F}"/>
                </a:ext>
              </a:extLst>
            </p:cNvPr>
            <p:cNvSpPr txBox="1"/>
            <p:nvPr/>
          </p:nvSpPr>
          <p:spPr>
            <a:xfrm>
              <a:off x="7415739" y="1595295"/>
              <a:ext cx="878895" cy="276999"/>
            </a:xfrm>
            <a:prstGeom prst="rect">
              <a:avLst/>
            </a:prstGeom>
            <a:noFill/>
          </p:spPr>
          <p:txBody>
            <a:bodyPr wrap="none" rtlCol="0">
              <a:spAutoFit/>
            </a:bodyPr>
            <a:lstStyle/>
            <a:p>
              <a:r>
                <a:rPr lang="en-US" sz="1200" dirty="0"/>
                <a:t>Mangroves</a:t>
              </a:r>
            </a:p>
          </p:txBody>
        </p:sp>
        <p:sp>
          <p:nvSpPr>
            <p:cNvPr id="24" name="TextBox 23">
              <a:extLst>
                <a:ext uri="{FF2B5EF4-FFF2-40B4-BE49-F238E27FC236}">
                  <a16:creationId xmlns:a16="http://schemas.microsoft.com/office/drawing/2014/main" id="{B633AC0D-CC0B-E246-8C31-29B1ADCB3DEB}"/>
                </a:ext>
              </a:extLst>
            </p:cNvPr>
            <p:cNvSpPr txBox="1"/>
            <p:nvPr/>
          </p:nvSpPr>
          <p:spPr>
            <a:xfrm>
              <a:off x="8242629" y="1607127"/>
              <a:ext cx="723340" cy="276999"/>
            </a:xfrm>
            <a:prstGeom prst="rect">
              <a:avLst/>
            </a:prstGeom>
            <a:noFill/>
          </p:spPr>
          <p:txBody>
            <a:bodyPr wrap="none" rtlCol="0">
              <a:spAutoFit/>
            </a:bodyPr>
            <a:lstStyle/>
            <a:p>
              <a:r>
                <a:rPr lang="en-US" sz="1200" dirty="0"/>
                <a:t>Seagrass</a:t>
              </a:r>
            </a:p>
          </p:txBody>
        </p:sp>
      </p:grpSp>
      <p:grpSp>
        <p:nvGrpSpPr>
          <p:cNvPr id="43" name="Group 42">
            <a:extLst>
              <a:ext uri="{FF2B5EF4-FFF2-40B4-BE49-F238E27FC236}">
                <a16:creationId xmlns:a16="http://schemas.microsoft.com/office/drawing/2014/main" id="{6C31A550-1C0C-3145-BCE1-1461E7B12D0E}"/>
              </a:ext>
            </a:extLst>
          </p:cNvPr>
          <p:cNvGrpSpPr/>
          <p:nvPr/>
        </p:nvGrpSpPr>
        <p:grpSpPr>
          <a:xfrm>
            <a:off x="10423502" y="1038703"/>
            <a:ext cx="1094146" cy="843993"/>
            <a:chOff x="10280942" y="1064572"/>
            <a:chExt cx="1094146" cy="843993"/>
          </a:xfrm>
        </p:grpSpPr>
        <p:sp>
          <p:nvSpPr>
            <p:cNvPr id="37" name="Rectangle 36">
              <a:extLst>
                <a:ext uri="{FF2B5EF4-FFF2-40B4-BE49-F238E27FC236}">
                  <a16:creationId xmlns:a16="http://schemas.microsoft.com/office/drawing/2014/main" id="{D84AF118-4033-684C-A960-52A74867F1C4}"/>
                </a:ext>
              </a:extLst>
            </p:cNvPr>
            <p:cNvSpPr/>
            <p:nvPr/>
          </p:nvSpPr>
          <p:spPr>
            <a:xfrm>
              <a:off x="10280942" y="1064572"/>
              <a:ext cx="1094146" cy="838942"/>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83B500E0-1023-8348-A6ED-0FF727345672}"/>
                </a:ext>
              </a:extLst>
            </p:cNvPr>
            <p:cNvPicPr>
              <a:picLocks noChangeAspect="1"/>
            </p:cNvPicPr>
            <p:nvPr/>
          </p:nvPicPr>
          <p:blipFill>
            <a:blip r:embed="rId6"/>
            <a:stretch>
              <a:fillRect/>
            </a:stretch>
          </p:blipFill>
          <p:spPr>
            <a:xfrm>
              <a:off x="10389419" y="1177516"/>
              <a:ext cx="800923" cy="454924"/>
            </a:xfrm>
            <a:prstGeom prst="rect">
              <a:avLst/>
            </a:prstGeom>
          </p:spPr>
        </p:pic>
        <p:sp>
          <p:nvSpPr>
            <p:cNvPr id="25" name="TextBox 24">
              <a:extLst>
                <a:ext uri="{FF2B5EF4-FFF2-40B4-BE49-F238E27FC236}">
                  <a16:creationId xmlns:a16="http://schemas.microsoft.com/office/drawing/2014/main" id="{FBA1BF8B-DEB8-F94E-8625-C0C42DA9797D}"/>
                </a:ext>
              </a:extLst>
            </p:cNvPr>
            <p:cNvSpPr txBox="1"/>
            <p:nvPr/>
          </p:nvSpPr>
          <p:spPr>
            <a:xfrm>
              <a:off x="10280942" y="1631566"/>
              <a:ext cx="1094146" cy="276999"/>
            </a:xfrm>
            <a:prstGeom prst="rect">
              <a:avLst/>
            </a:prstGeom>
            <a:noFill/>
          </p:spPr>
          <p:txBody>
            <a:bodyPr wrap="none" rtlCol="0">
              <a:spAutoFit/>
            </a:bodyPr>
            <a:lstStyle/>
            <a:p>
              <a:r>
                <a:rPr lang="en-US" sz="1200" dirty="0"/>
                <a:t>Phytoplankton</a:t>
              </a:r>
            </a:p>
          </p:txBody>
        </p:sp>
      </p:grpSp>
      <p:grpSp>
        <p:nvGrpSpPr>
          <p:cNvPr id="45" name="Group 44">
            <a:extLst>
              <a:ext uri="{FF2B5EF4-FFF2-40B4-BE49-F238E27FC236}">
                <a16:creationId xmlns:a16="http://schemas.microsoft.com/office/drawing/2014/main" id="{611183C2-A690-C84C-824E-0BAF6ADB24BC}"/>
              </a:ext>
            </a:extLst>
          </p:cNvPr>
          <p:cNvGrpSpPr/>
          <p:nvPr/>
        </p:nvGrpSpPr>
        <p:grpSpPr>
          <a:xfrm>
            <a:off x="10423502" y="2185559"/>
            <a:ext cx="1094146" cy="864709"/>
            <a:chOff x="10280942" y="2038991"/>
            <a:chExt cx="1094146" cy="864709"/>
          </a:xfrm>
        </p:grpSpPr>
        <p:sp>
          <p:nvSpPr>
            <p:cNvPr id="38" name="Rectangle 37">
              <a:extLst>
                <a:ext uri="{FF2B5EF4-FFF2-40B4-BE49-F238E27FC236}">
                  <a16:creationId xmlns:a16="http://schemas.microsoft.com/office/drawing/2014/main" id="{3D8DFA6F-2392-5249-A0AB-BF19146FC72B}"/>
                </a:ext>
              </a:extLst>
            </p:cNvPr>
            <p:cNvSpPr/>
            <p:nvPr/>
          </p:nvSpPr>
          <p:spPr>
            <a:xfrm>
              <a:off x="10280942" y="2038991"/>
              <a:ext cx="1094146" cy="838942"/>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FD826195-C767-FB42-857D-02820D44A0D7}"/>
                </a:ext>
              </a:extLst>
            </p:cNvPr>
            <p:cNvPicPr>
              <a:picLocks noChangeAspect="1"/>
            </p:cNvPicPr>
            <p:nvPr/>
          </p:nvPicPr>
          <p:blipFill>
            <a:blip r:embed="rId7"/>
            <a:stretch>
              <a:fillRect/>
            </a:stretch>
          </p:blipFill>
          <p:spPr>
            <a:xfrm>
              <a:off x="10512590" y="2136722"/>
              <a:ext cx="248756" cy="545518"/>
            </a:xfrm>
            <a:prstGeom prst="rect">
              <a:avLst/>
            </a:prstGeom>
          </p:spPr>
        </p:pic>
        <p:pic>
          <p:nvPicPr>
            <p:cNvPr id="15" name="Picture 14">
              <a:extLst>
                <a:ext uri="{FF2B5EF4-FFF2-40B4-BE49-F238E27FC236}">
                  <a16:creationId xmlns:a16="http://schemas.microsoft.com/office/drawing/2014/main" id="{8DC0FCA1-C71B-3B46-BB20-7161C9AE9AEB}"/>
                </a:ext>
              </a:extLst>
            </p:cNvPr>
            <p:cNvPicPr>
              <a:picLocks noChangeAspect="1"/>
            </p:cNvPicPr>
            <p:nvPr/>
          </p:nvPicPr>
          <p:blipFill>
            <a:blip r:embed="rId8"/>
            <a:stretch>
              <a:fillRect/>
            </a:stretch>
          </p:blipFill>
          <p:spPr>
            <a:xfrm>
              <a:off x="10706449" y="2136722"/>
              <a:ext cx="494630" cy="433296"/>
            </a:xfrm>
            <a:prstGeom prst="rect">
              <a:avLst/>
            </a:prstGeom>
          </p:spPr>
        </p:pic>
        <p:sp>
          <p:nvSpPr>
            <p:cNvPr id="26" name="TextBox 25">
              <a:extLst>
                <a:ext uri="{FF2B5EF4-FFF2-40B4-BE49-F238E27FC236}">
                  <a16:creationId xmlns:a16="http://schemas.microsoft.com/office/drawing/2014/main" id="{A4ADAE87-0BA3-D34B-BCB6-F0A9DC91146D}"/>
                </a:ext>
              </a:extLst>
            </p:cNvPr>
            <p:cNvSpPr txBox="1"/>
            <p:nvPr/>
          </p:nvSpPr>
          <p:spPr>
            <a:xfrm>
              <a:off x="10323654" y="2626701"/>
              <a:ext cx="968920" cy="276999"/>
            </a:xfrm>
            <a:prstGeom prst="rect">
              <a:avLst/>
            </a:prstGeom>
            <a:noFill/>
          </p:spPr>
          <p:txBody>
            <a:bodyPr wrap="none" rtlCol="0">
              <a:spAutoFit/>
            </a:bodyPr>
            <a:lstStyle/>
            <a:p>
              <a:r>
                <a:rPr lang="en-US" sz="1200" dirty="0"/>
                <a:t>Zooplankton</a:t>
              </a:r>
            </a:p>
          </p:txBody>
        </p:sp>
      </p:grpSp>
      <p:grpSp>
        <p:nvGrpSpPr>
          <p:cNvPr id="47" name="Group 46">
            <a:extLst>
              <a:ext uri="{FF2B5EF4-FFF2-40B4-BE49-F238E27FC236}">
                <a16:creationId xmlns:a16="http://schemas.microsoft.com/office/drawing/2014/main" id="{C4C8A56F-9E54-6146-9ECB-C634D35093CB}"/>
              </a:ext>
            </a:extLst>
          </p:cNvPr>
          <p:cNvGrpSpPr/>
          <p:nvPr/>
        </p:nvGrpSpPr>
        <p:grpSpPr>
          <a:xfrm>
            <a:off x="7361635" y="3409290"/>
            <a:ext cx="2203155" cy="838942"/>
            <a:chOff x="7284705" y="3052190"/>
            <a:chExt cx="2203155" cy="838942"/>
          </a:xfrm>
        </p:grpSpPr>
        <p:sp>
          <p:nvSpPr>
            <p:cNvPr id="40" name="Rectangle 39">
              <a:extLst>
                <a:ext uri="{FF2B5EF4-FFF2-40B4-BE49-F238E27FC236}">
                  <a16:creationId xmlns:a16="http://schemas.microsoft.com/office/drawing/2014/main" id="{EBB6E80E-1245-CF41-860D-421705BDB8D9}"/>
                </a:ext>
              </a:extLst>
            </p:cNvPr>
            <p:cNvSpPr/>
            <p:nvPr/>
          </p:nvSpPr>
          <p:spPr>
            <a:xfrm>
              <a:off x="7284705" y="3052190"/>
              <a:ext cx="2203155" cy="838942"/>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E534F1A0-3021-244F-BC4B-2C30B6AD056B}"/>
                </a:ext>
              </a:extLst>
            </p:cNvPr>
            <p:cNvPicPr>
              <a:picLocks noChangeAspect="1"/>
            </p:cNvPicPr>
            <p:nvPr/>
          </p:nvPicPr>
          <p:blipFill>
            <a:blip r:embed="rId9"/>
            <a:stretch>
              <a:fillRect/>
            </a:stretch>
          </p:blipFill>
          <p:spPr>
            <a:xfrm>
              <a:off x="7390394" y="3280214"/>
              <a:ext cx="527153" cy="367537"/>
            </a:xfrm>
            <a:prstGeom prst="rect">
              <a:avLst/>
            </a:prstGeom>
          </p:spPr>
        </p:pic>
        <p:pic>
          <p:nvPicPr>
            <p:cNvPr id="17" name="Picture 16">
              <a:extLst>
                <a:ext uri="{FF2B5EF4-FFF2-40B4-BE49-F238E27FC236}">
                  <a16:creationId xmlns:a16="http://schemas.microsoft.com/office/drawing/2014/main" id="{512D2DCC-D18E-AA4B-BB8C-98D5BB5BC619}"/>
                </a:ext>
              </a:extLst>
            </p:cNvPr>
            <p:cNvPicPr>
              <a:picLocks noChangeAspect="1"/>
            </p:cNvPicPr>
            <p:nvPr/>
          </p:nvPicPr>
          <p:blipFill>
            <a:blip r:embed="rId10"/>
            <a:stretch>
              <a:fillRect/>
            </a:stretch>
          </p:blipFill>
          <p:spPr>
            <a:xfrm>
              <a:off x="8101105" y="3184584"/>
              <a:ext cx="501098" cy="463167"/>
            </a:xfrm>
            <a:prstGeom prst="rect">
              <a:avLst/>
            </a:prstGeom>
          </p:spPr>
        </p:pic>
        <p:pic>
          <p:nvPicPr>
            <p:cNvPr id="18" name="Picture 17">
              <a:extLst>
                <a:ext uri="{FF2B5EF4-FFF2-40B4-BE49-F238E27FC236}">
                  <a16:creationId xmlns:a16="http://schemas.microsoft.com/office/drawing/2014/main" id="{AE0491C0-FCAA-3B48-AB3B-818D8CA154E6}"/>
                </a:ext>
              </a:extLst>
            </p:cNvPr>
            <p:cNvPicPr>
              <a:picLocks noChangeAspect="1"/>
            </p:cNvPicPr>
            <p:nvPr/>
          </p:nvPicPr>
          <p:blipFill>
            <a:blip r:embed="rId11"/>
            <a:stretch>
              <a:fillRect/>
            </a:stretch>
          </p:blipFill>
          <p:spPr>
            <a:xfrm rot="16200000">
              <a:off x="8948291" y="3239442"/>
              <a:ext cx="355772" cy="460845"/>
            </a:xfrm>
            <a:prstGeom prst="rect">
              <a:avLst/>
            </a:prstGeom>
          </p:spPr>
        </p:pic>
        <p:sp>
          <p:nvSpPr>
            <p:cNvPr id="27" name="TextBox 26">
              <a:extLst>
                <a:ext uri="{FF2B5EF4-FFF2-40B4-BE49-F238E27FC236}">
                  <a16:creationId xmlns:a16="http://schemas.microsoft.com/office/drawing/2014/main" id="{E629B824-55C7-AA40-B190-18825DA8DAE8}"/>
                </a:ext>
              </a:extLst>
            </p:cNvPr>
            <p:cNvSpPr txBox="1"/>
            <p:nvPr/>
          </p:nvSpPr>
          <p:spPr>
            <a:xfrm>
              <a:off x="7325723" y="3574949"/>
              <a:ext cx="540533" cy="276999"/>
            </a:xfrm>
            <a:prstGeom prst="rect">
              <a:avLst/>
            </a:prstGeom>
            <a:noFill/>
          </p:spPr>
          <p:txBody>
            <a:bodyPr wrap="none" rtlCol="0">
              <a:spAutoFit/>
            </a:bodyPr>
            <a:lstStyle/>
            <a:p>
              <a:r>
                <a:rPr lang="en-US" sz="1200" dirty="0"/>
                <a:t>Snails</a:t>
              </a:r>
            </a:p>
          </p:txBody>
        </p:sp>
        <p:sp>
          <p:nvSpPr>
            <p:cNvPr id="28" name="TextBox 27">
              <a:extLst>
                <a:ext uri="{FF2B5EF4-FFF2-40B4-BE49-F238E27FC236}">
                  <a16:creationId xmlns:a16="http://schemas.microsoft.com/office/drawing/2014/main" id="{EF7F8E85-3C43-C441-88F8-CD9B5CC91E38}"/>
                </a:ext>
              </a:extLst>
            </p:cNvPr>
            <p:cNvSpPr txBox="1"/>
            <p:nvPr/>
          </p:nvSpPr>
          <p:spPr>
            <a:xfrm>
              <a:off x="8072422" y="3586417"/>
              <a:ext cx="530210" cy="276999"/>
            </a:xfrm>
            <a:prstGeom prst="rect">
              <a:avLst/>
            </a:prstGeom>
            <a:noFill/>
          </p:spPr>
          <p:txBody>
            <a:bodyPr wrap="none" rtlCol="0">
              <a:spAutoFit/>
            </a:bodyPr>
            <a:lstStyle/>
            <a:p>
              <a:r>
                <a:rPr lang="en-US" sz="1200" dirty="0"/>
                <a:t>Crabs</a:t>
              </a:r>
            </a:p>
          </p:txBody>
        </p:sp>
        <p:sp>
          <p:nvSpPr>
            <p:cNvPr id="29" name="TextBox 28">
              <a:extLst>
                <a:ext uri="{FF2B5EF4-FFF2-40B4-BE49-F238E27FC236}">
                  <a16:creationId xmlns:a16="http://schemas.microsoft.com/office/drawing/2014/main" id="{ADE97D1D-E1BA-9D49-B262-BE06FD266F8A}"/>
                </a:ext>
              </a:extLst>
            </p:cNvPr>
            <p:cNvSpPr txBox="1"/>
            <p:nvPr/>
          </p:nvSpPr>
          <p:spPr>
            <a:xfrm>
              <a:off x="8802389" y="3586416"/>
              <a:ext cx="633443" cy="276999"/>
            </a:xfrm>
            <a:prstGeom prst="rect">
              <a:avLst/>
            </a:prstGeom>
            <a:noFill/>
          </p:spPr>
          <p:txBody>
            <a:bodyPr wrap="none" rtlCol="0">
              <a:spAutoFit/>
            </a:bodyPr>
            <a:lstStyle/>
            <a:p>
              <a:r>
                <a:rPr lang="en-US" sz="1200" dirty="0"/>
                <a:t>Worms</a:t>
              </a:r>
            </a:p>
          </p:txBody>
        </p:sp>
      </p:grpSp>
      <p:grpSp>
        <p:nvGrpSpPr>
          <p:cNvPr id="46" name="Group 45">
            <a:extLst>
              <a:ext uri="{FF2B5EF4-FFF2-40B4-BE49-F238E27FC236}">
                <a16:creationId xmlns:a16="http://schemas.microsoft.com/office/drawing/2014/main" id="{94316C2A-92E5-F54A-ACA1-BCA8083C894B}"/>
              </a:ext>
            </a:extLst>
          </p:cNvPr>
          <p:cNvGrpSpPr/>
          <p:nvPr/>
        </p:nvGrpSpPr>
        <p:grpSpPr>
          <a:xfrm>
            <a:off x="10082063" y="3362262"/>
            <a:ext cx="1685680" cy="846786"/>
            <a:chOff x="9992693" y="3048001"/>
            <a:chExt cx="1685680" cy="846786"/>
          </a:xfrm>
        </p:grpSpPr>
        <p:sp>
          <p:nvSpPr>
            <p:cNvPr id="39" name="Rectangle 38">
              <a:extLst>
                <a:ext uri="{FF2B5EF4-FFF2-40B4-BE49-F238E27FC236}">
                  <a16:creationId xmlns:a16="http://schemas.microsoft.com/office/drawing/2014/main" id="{8C9F3143-0325-3948-AB5B-C3BB627E6FB8}"/>
                </a:ext>
              </a:extLst>
            </p:cNvPr>
            <p:cNvSpPr/>
            <p:nvPr/>
          </p:nvSpPr>
          <p:spPr>
            <a:xfrm>
              <a:off x="9992693" y="3048001"/>
              <a:ext cx="1670644" cy="838942"/>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9B5DC9EE-31EF-F649-9AD3-6CFED7BE2E4D}"/>
                </a:ext>
              </a:extLst>
            </p:cNvPr>
            <p:cNvPicPr>
              <a:picLocks noChangeAspect="1"/>
            </p:cNvPicPr>
            <p:nvPr/>
          </p:nvPicPr>
          <p:blipFill>
            <a:blip r:embed="rId12"/>
            <a:stretch>
              <a:fillRect/>
            </a:stretch>
          </p:blipFill>
          <p:spPr>
            <a:xfrm>
              <a:off x="10117429" y="3233334"/>
              <a:ext cx="523254" cy="414417"/>
            </a:xfrm>
            <a:prstGeom prst="rect">
              <a:avLst/>
            </a:prstGeom>
          </p:spPr>
        </p:pic>
        <p:pic>
          <p:nvPicPr>
            <p:cNvPr id="20" name="Picture 19">
              <a:extLst>
                <a:ext uri="{FF2B5EF4-FFF2-40B4-BE49-F238E27FC236}">
                  <a16:creationId xmlns:a16="http://schemas.microsoft.com/office/drawing/2014/main" id="{A5206706-9C90-0840-AD09-FE253FAEEC7F}"/>
                </a:ext>
              </a:extLst>
            </p:cNvPr>
            <p:cNvPicPr>
              <a:picLocks noChangeAspect="1"/>
            </p:cNvPicPr>
            <p:nvPr/>
          </p:nvPicPr>
          <p:blipFill>
            <a:blip r:embed="rId13"/>
            <a:stretch>
              <a:fillRect/>
            </a:stretch>
          </p:blipFill>
          <p:spPr>
            <a:xfrm>
              <a:off x="10770285" y="3306134"/>
              <a:ext cx="861587" cy="268815"/>
            </a:xfrm>
            <a:prstGeom prst="rect">
              <a:avLst/>
            </a:prstGeom>
          </p:spPr>
        </p:pic>
        <p:sp>
          <p:nvSpPr>
            <p:cNvPr id="30" name="TextBox 29">
              <a:extLst>
                <a:ext uri="{FF2B5EF4-FFF2-40B4-BE49-F238E27FC236}">
                  <a16:creationId xmlns:a16="http://schemas.microsoft.com/office/drawing/2014/main" id="{A121FF0E-422A-4848-8B24-FA51962DCD43}"/>
                </a:ext>
              </a:extLst>
            </p:cNvPr>
            <p:cNvSpPr txBox="1"/>
            <p:nvPr/>
          </p:nvSpPr>
          <p:spPr>
            <a:xfrm>
              <a:off x="10072697" y="3617788"/>
              <a:ext cx="705642" cy="276999"/>
            </a:xfrm>
            <a:prstGeom prst="rect">
              <a:avLst/>
            </a:prstGeom>
            <a:noFill/>
          </p:spPr>
          <p:txBody>
            <a:bodyPr wrap="none" rtlCol="0">
              <a:spAutoFit/>
            </a:bodyPr>
            <a:lstStyle/>
            <a:p>
              <a:r>
                <a:rPr lang="en-US" sz="1200" dirty="0"/>
                <a:t>Shellfish</a:t>
              </a:r>
            </a:p>
          </p:txBody>
        </p:sp>
        <p:sp>
          <p:nvSpPr>
            <p:cNvPr id="31" name="TextBox 30">
              <a:extLst>
                <a:ext uri="{FF2B5EF4-FFF2-40B4-BE49-F238E27FC236}">
                  <a16:creationId xmlns:a16="http://schemas.microsoft.com/office/drawing/2014/main" id="{B5B09964-F4CE-AB4C-AC11-9957E528410C}"/>
                </a:ext>
              </a:extLst>
            </p:cNvPr>
            <p:cNvSpPr txBox="1"/>
            <p:nvPr/>
          </p:nvSpPr>
          <p:spPr>
            <a:xfrm>
              <a:off x="10833526" y="3614133"/>
              <a:ext cx="844847" cy="276999"/>
            </a:xfrm>
            <a:prstGeom prst="rect">
              <a:avLst/>
            </a:prstGeom>
            <a:noFill/>
          </p:spPr>
          <p:txBody>
            <a:bodyPr wrap="none" rtlCol="0">
              <a:spAutoFit/>
            </a:bodyPr>
            <a:lstStyle/>
            <a:p>
              <a:r>
                <a:rPr lang="en-US" sz="1200" dirty="0"/>
                <a:t>Young Fish</a:t>
              </a:r>
            </a:p>
          </p:txBody>
        </p:sp>
      </p:grpSp>
      <p:grpSp>
        <p:nvGrpSpPr>
          <p:cNvPr id="48" name="Group 47">
            <a:extLst>
              <a:ext uri="{FF2B5EF4-FFF2-40B4-BE49-F238E27FC236}">
                <a16:creationId xmlns:a16="http://schemas.microsoft.com/office/drawing/2014/main" id="{99518DEF-94B6-CB4B-8589-AC8C36B1072C}"/>
              </a:ext>
            </a:extLst>
          </p:cNvPr>
          <p:cNvGrpSpPr/>
          <p:nvPr/>
        </p:nvGrpSpPr>
        <p:grpSpPr>
          <a:xfrm>
            <a:off x="8820816" y="4574638"/>
            <a:ext cx="1793932" cy="838942"/>
            <a:chOff x="8618069" y="4492956"/>
            <a:chExt cx="1793932" cy="838942"/>
          </a:xfrm>
        </p:grpSpPr>
        <p:sp>
          <p:nvSpPr>
            <p:cNvPr id="41" name="Rectangle 40">
              <a:extLst>
                <a:ext uri="{FF2B5EF4-FFF2-40B4-BE49-F238E27FC236}">
                  <a16:creationId xmlns:a16="http://schemas.microsoft.com/office/drawing/2014/main" id="{529ECEC0-4BBB-CB47-A57A-098AFFD97B86}"/>
                </a:ext>
              </a:extLst>
            </p:cNvPr>
            <p:cNvSpPr/>
            <p:nvPr/>
          </p:nvSpPr>
          <p:spPr>
            <a:xfrm>
              <a:off x="8618069" y="4492956"/>
              <a:ext cx="1793932" cy="838942"/>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20D0AED6-DB5A-B140-820F-A2743A3572E1}"/>
                </a:ext>
              </a:extLst>
            </p:cNvPr>
            <p:cNvPicPr>
              <a:picLocks noChangeAspect="1"/>
            </p:cNvPicPr>
            <p:nvPr/>
          </p:nvPicPr>
          <p:blipFill>
            <a:blip r:embed="rId14"/>
            <a:stretch>
              <a:fillRect/>
            </a:stretch>
          </p:blipFill>
          <p:spPr>
            <a:xfrm>
              <a:off x="8732166" y="4590880"/>
              <a:ext cx="859549" cy="381640"/>
            </a:xfrm>
            <a:prstGeom prst="rect">
              <a:avLst/>
            </a:prstGeom>
          </p:spPr>
        </p:pic>
        <p:pic>
          <p:nvPicPr>
            <p:cNvPr id="22" name="Picture 21">
              <a:extLst>
                <a:ext uri="{FF2B5EF4-FFF2-40B4-BE49-F238E27FC236}">
                  <a16:creationId xmlns:a16="http://schemas.microsoft.com/office/drawing/2014/main" id="{EAEE1A95-6960-414F-BFCD-F984C62FA154}"/>
                </a:ext>
              </a:extLst>
            </p:cNvPr>
            <p:cNvPicPr>
              <a:picLocks noChangeAspect="1"/>
            </p:cNvPicPr>
            <p:nvPr/>
          </p:nvPicPr>
          <p:blipFill>
            <a:blip r:embed="rId15"/>
            <a:stretch>
              <a:fillRect/>
            </a:stretch>
          </p:blipFill>
          <p:spPr>
            <a:xfrm>
              <a:off x="9838976" y="4587364"/>
              <a:ext cx="534939" cy="385156"/>
            </a:xfrm>
            <a:prstGeom prst="rect">
              <a:avLst/>
            </a:prstGeom>
          </p:spPr>
        </p:pic>
        <p:sp>
          <p:nvSpPr>
            <p:cNvPr id="32" name="TextBox 31">
              <a:extLst>
                <a:ext uri="{FF2B5EF4-FFF2-40B4-BE49-F238E27FC236}">
                  <a16:creationId xmlns:a16="http://schemas.microsoft.com/office/drawing/2014/main" id="{946B84A9-E8DC-B845-941F-63592121E01E}"/>
                </a:ext>
              </a:extLst>
            </p:cNvPr>
            <p:cNvSpPr txBox="1"/>
            <p:nvPr/>
          </p:nvSpPr>
          <p:spPr>
            <a:xfrm>
              <a:off x="8921016" y="5026379"/>
              <a:ext cx="431528" cy="276999"/>
            </a:xfrm>
            <a:prstGeom prst="rect">
              <a:avLst/>
            </a:prstGeom>
            <a:noFill/>
          </p:spPr>
          <p:txBody>
            <a:bodyPr wrap="none" rtlCol="0">
              <a:spAutoFit/>
            </a:bodyPr>
            <a:lstStyle/>
            <a:p>
              <a:r>
                <a:rPr lang="en-US" sz="1200" dirty="0"/>
                <a:t>Fish</a:t>
              </a:r>
            </a:p>
          </p:txBody>
        </p:sp>
        <p:sp>
          <p:nvSpPr>
            <p:cNvPr id="33" name="TextBox 32">
              <a:extLst>
                <a:ext uri="{FF2B5EF4-FFF2-40B4-BE49-F238E27FC236}">
                  <a16:creationId xmlns:a16="http://schemas.microsoft.com/office/drawing/2014/main" id="{E4E91D46-5FA2-B348-BA88-320ADD50FA0E}"/>
                </a:ext>
              </a:extLst>
            </p:cNvPr>
            <p:cNvSpPr txBox="1"/>
            <p:nvPr/>
          </p:nvSpPr>
          <p:spPr>
            <a:xfrm>
              <a:off x="9804338" y="5026379"/>
              <a:ext cx="495136" cy="276999"/>
            </a:xfrm>
            <a:prstGeom prst="rect">
              <a:avLst/>
            </a:prstGeom>
            <a:noFill/>
          </p:spPr>
          <p:txBody>
            <a:bodyPr wrap="none" rtlCol="0">
              <a:spAutoFit/>
            </a:bodyPr>
            <a:lstStyle/>
            <a:p>
              <a:r>
                <a:rPr lang="en-US" sz="1200" dirty="0"/>
                <a:t>Birds</a:t>
              </a:r>
            </a:p>
          </p:txBody>
        </p:sp>
      </p:grpSp>
      <p:grpSp>
        <p:nvGrpSpPr>
          <p:cNvPr id="49" name="Group 48">
            <a:extLst>
              <a:ext uri="{FF2B5EF4-FFF2-40B4-BE49-F238E27FC236}">
                <a16:creationId xmlns:a16="http://schemas.microsoft.com/office/drawing/2014/main" id="{EC8D0734-468F-9644-9B7B-6F51352AF0F2}"/>
              </a:ext>
            </a:extLst>
          </p:cNvPr>
          <p:cNvGrpSpPr/>
          <p:nvPr/>
        </p:nvGrpSpPr>
        <p:grpSpPr>
          <a:xfrm>
            <a:off x="10919060" y="5054202"/>
            <a:ext cx="972171" cy="1354129"/>
            <a:chOff x="10863795" y="4650336"/>
            <a:chExt cx="972171" cy="1354129"/>
          </a:xfrm>
        </p:grpSpPr>
        <p:sp>
          <p:nvSpPr>
            <p:cNvPr id="42" name="Rectangle 41">
              <a:extLst>
                <a:ext uri="{FF2B5EF4-FFF2-40B4-BE49-F238E27FC236}">
                  <a16:creationId xmlns:a16="http://schemas.microsoft.com/office/drawing/2014/main" id="{0699F082-81D3-DF42-A517-236085833E19}"/>
                </a:ext>
              </a:extLst>
            </p:cNvPr>
            <p:cNvSpPr/>
            <p:nvPr/>
          </p:nvSpPr>
          <p:spPr>
            <a:xfrm>
              <a:off x="10863795" y="4650336"/>
              <a:ext cx="972171" cy="1342587"/>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7EBDAEF9-AD9C-534F-8994-365198F283DA}"/>
                </a:ext>
              </a:extLst>
            </p:cNvPr>
            <p:cNvSpPr txBox="1"/>
            <p:nvPr/>
          </p:nvSpPr>
          <p:spPr>
            <a:xfrm>
              <a:off x="11025473" y="5727466"/>
              <a:ext cx="699230" cy="276999"/>
            </a:xfrm>
            <a:prstGeom prst="rect">
              <a:avLst/>
            </a:prstGeom>
            <a:noFill/>
          </p:spPr>
          <p:txBody>
            <a:bodyPr wrap="none" rtlCol="0">
              <a:spAutoFit/>
            </a:bodyPr>
            <a:lstStyle/>
            <a:p>
              <a:r>
                <a:rPr lang="en-US" sz="1200" dirty="0"/>
                <a:t>Humans</a:t>
              </a:r>
            </a:p>
          </p:txBody>
        </p:sp>
        <p:pic>
          <p:nvPicPr>
            <p:cNvPr id="35" name="Picture 34">
              <a:extLst>
                <a:ext uri="{FF2B5EF4-FFF2-40B4-BE49-F238E27FC236}">
                  <a16:creationId xmlns:a16="http://schemas.microsoft.com/office/drawing/2014/main" id="{2A5B962A-3C7F-2945-85B2-75B09BB81577}"/>
                </a:ext>
              </a:extLst>
            </p:cNvPr>
            <p:cNvPicPr>
              <a:picLocks noChangeAspect="1"/>
            </p:cNvPicPr>
            <p:nvPr/>
          </p:nvPicPr>
          <p:blipFill>
            <a:blip r:embed="rId16"/>
            <a:stretch>
              <a:fillRect/>
            </a:stretch>
          </p:blipFill>
          <p:spPr>
            <a:xfrm>
              <a:off x="10988492" y="4732944"/>
              <a:ext cx="652699" cy="982980"/>
            </a:xfrm>
            <a:prstGeom prst="rect">
              <a:avLst/>
            </a:prstGeom>
          </p:spPr>
        </p:pic>
      </p:grpSp>
      <p:sp>
        <p:nvSpPr>
          <p:cNvPr id="50" name="TextBox 49">
            <a:extLst>
              <a:ext uri="{FF2B5EF4-FFF2-40B4-BE49-F238E27FC236}">
                <a16:creationId xmlns:a16="http://schemas.microsoft.com/office/drawing/2014/main" id="{5C269514-CE0A-2C46-AEA9-FDA3CC3160B6}"/>
              </a:ext>
            </a:extLst>
          </p:cNvPr>
          <p:cNvSpPr txBox="1"/>
          <p:nvPr/>
        </p:nvSpPr>
        <p:spPr>
          <a:xfrm>
            <a:off x="9566451" y="725274"/>
            <a:ext cx="688202" cy="276999"/>
          </a:xfrm>
          <a:prstGeom prst="rect">
            <a:avLst/>
          </a:prstGeom>
          <a:noFill/>
        </p:spPr>
        <p:txBody>
          <a:bodyPr wrap="none" rtlCol="0">
            <a:spAutoFit/>
          </a:bodyPr>
          <a:lstStyle/>
          <a:p>
            <a:r>
              <a:rPr lang="en-US" sz="1200" dirty="0"/>
              <a:t>Sunlight</a:t>
            </a:r>
          </a:p>
        </p:txBody>
      </p:sp>
      <p:sp>
        <p:nvSpPr>
          <p:cNvPr id="51" name="TextBox 50">
            <a:extLst>
              <a:ext uri="{FF2B5EF4-FFF2-40B4-BE49-F238E27FC236}">
                <a16:creationId xmlns:a16="http://schemas.microsoft.com/office/drawing/2014/main" id="{27B7F94C-7AEF-C240-8973-90F692206FAE}"/>
              </a:ext>
            </a:extLst>
          </p:cNvPr>
          <p:cNvSpPr txBox="1"/>
          <p:nvPr/>
        </p:nvSpPr>
        <p:spPr>
          <a:xfrm>
            <a:off x="7900675" y="2663799"/>
            <a:ext cx="687176" cy="276999"/>
          </a:xfrm>
          <a:prstGeom prst="rect">
            <a:avLst/>
          </a:prstGeom>
          <a:noFill/>
        </p:spPr>
        <p:txBody>
          <a:bodyPr wrap="none" rtlCol="0">
            <a:spAutoFit/>
          </a:bodyPr>
          <a:lstStyle/>
          <a:p>
            <a:r>
              <a:rPr lang="en-US" sz="1200" dirty="0"/>
              <a:t>Detritus</a:t>
            </a:r>
          </a:p>
        </p:txBody>
      </p:sp>
      <p:pic>
        <p:nvPicPr>
          <p:cNvPr id="52" name="Picture 51">
            <a:extLst>
              <a:ext uri="{FF2B5EF4-FFF2-40B4-BE49-F238E27FC236}">
                <a16:creationId xmlns:a16="http://schemas.microsoft.com/office/drawing/2014/main" id="{B8FB8932-49E7-914A-B76E-CE794ADE50F8}"/>
              </a:ext>
            </a:extLst>
          </p:cNvPr>
          <p:cNvPicPr>
            <a:picLocks noChangeAspect="1"/>
          </p:cNvPicPr>
          <p:nvPr/>
        </p:nvPicPr>
        <p:blipFill>
          <a:blip r:embed="rId17"/>
          <a:stretch>
            <a:fillRect/>
          </a:stretch>
        </p:blipFill>
        <p:spPr>
          <a:xfrm>
            <a:off x="7527050" y="2328351"/>
            <a:ext cx="1264967" cy="339011"/>
          </a:xfrm>
          <a:prstGeom prst="rect">
            <a:avLst/>
          </a:prstGeom>
        </p:spPr>
      </p:pic>
      <p:sp>
        <p:nvSpPr>
          <p:cNvPr id="55" name="Freeform 54">
            <a:extLst>
              <a:ext uri="{FF2B5EF4-FFF2-40B4-BE49-F238E27FC236}">
                <a16:creationId xmlns:a16="http://schemas.microsoft.com/office/drawing/2014/main" id="{152B63FD-E5EA-1246-996E-6A6FE6AFEC4E}"/>
              </a:ext>
            </a:extLst>
          </p:cNvPr>
          <p:cNvSpPr/>
          <p:nvPr/>
        </p:nvSpPr>
        <p:spPr>
          <a:xfrm>
            <a:off x="8606001" y="391201"/>
            <a:ext cx="901901" cy="553679"/>
          </a:xfrm>
          <a:custGeom>
            <a:avLst/>
            <a:gdLst>
              <a:gd name="connsiteX0" fmla="*/ 901901 w 901901"/>
              <a:gd name="connsiteY0" fmla="*/ 55839 h 553679"/>
              <a:gd name="connsiteX1" fmla="*/ 129741 w 901901"/>
              <a:gd name="connsiteY1" fmla="*/ 45679 h 553679"/>
              <a:gd name="connsiteX2" fmla="*/ 7821 w 901901"/>
              <a:gd name="connsiteY2" fmla="*/ 553679 h 553679"/>
            </a:gdLst>
            <a:ahLst/>
            <a:cxnLst>
              <a:cxn ang="0">
                <a:pos x="connsiteX0" y="connsiteY0"/>
              </a:cxn>
              <a:cxn ang="0">
                <a:pos x="connsiteX1" y="connsiteY1"/>
              </a:cxn>
              <a:cxn ang="0">
                <a:pos x="connsiteX2" y="connsiteY2"/>
              </a:cxn>
            </a:cxnLst>
            <a:rect l="l" t="t" r="r" b="b"/>
            <a:pathLst>
              <a:path w="901901" h="553679">
                <a:moveTo>
                  <a:pt x="901901" y="55839"/>
                </a:moveTo>
                <a:cubicBezTo>
                  <a:pt x="590327" y="9272"/>
                  <a:pt x="278754" y="-37294"/>
                  <a:pt x="129741" y="45679"/>
                </a:cubicBezTo>
                <a:cubicBezTo>
                  <a:pt x="-19272" y="128652"/>
                  <a:pt x="-5726" y="341165"/>
                  <a:pt x="7821" y="553679"/>
                </a:cubicBezTo>
              </a:path>
            </a:pathLst>
          </a:custGeom>
          <a:noFill/>
          <a:ln w="28575">
            <a:solidFill>
              <a:schemeClr val="accent2">
                <a:lumMod val="75000"/>
              </a:schemeClr>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Freeform 55">
            <a:extLst>
              <a:ext uri="{FF2B5EF4-FFF2-40B4-BE49-F238E27FC236}">
                <a16:creationId xmlns:a16="http://schemas.microsoft.com/office/drawing/2014/main" id="{DABF609B-D23D-7744-B7EF-5D82EFB261D1}"/>
              </a:ext>
            </a:extLst>
          </p:cNvPr>
          <p:cNvSpPr/>
          <p:nvPr/>
        </p:nvSpPr>
        <p:spPr>
          <a:xfrm flipH="1">
            <a:off x="10280796" y="391201"/>
            <a:ext cx="901901" cy="553679"/>
          </a:xfrm>
          <a:custGeom>
            <a:avLst/>
            <a:gdLst>
              <a:gd name="connsiteX0" fmla="*/ 901901 w 901901"/>
              <a:gd name="connsiteY0" fmla="*/ 55839 h 553679"/>
              <a:gd name="connsiteX1" fmla="*/ 129741 w 901901"/>
              <a:gd name="connsiteY1" fmla="*/ 45679 h 553679"/>
              <a:gd name="connsiteX2" fmla="*/ 7821 w 901901"/>
              <a:gd name="connsiteY2" fmla="*/ 553679 h 553679"/>
            </a:gdLst>
            <a:ahLst/>
            <a:cxnLst>
              <a:cxn ang="0">
                <a:pos x="connsiteX0" y="connsiteY0"/>
              </a:cxn>
              <a:cxn ang="0">
                <a:pos x="connsiteX1" y="connsiteY1"/>
              </a:cxn>
              <a:cxn ang="0">
                <a:pos x="connsiteX2" y="connsiteY2"/>
              </a:cxn>
            </a:cxnLst>
            <a:rect l="l" t="t" r="r" b="b"/>
            <a:pathLst>
              <a:path w="901901" h="553679">
                <a:moveTo>
                  <a:pt x="901901" y="55839"/>
                </a:moveTo>
                <a:cubicBezTo>
                  <a:pt x="590327" y="9272"/>
                  <a:pt x="278754" y="-37294"/>
                  <a:pt x="129741" y="45679"/>
                </a:cubicBezTo>
                <a:cubicBezTo>
                  <a:pt x="-19272" y="128652"/>
                  <a:pt x="-5726" y="341165"/>
                  <a:pt x="7821" y="553679"/>
                </a:cubicBezTo>
              </a:path>
            </a:pathLst>
          </a:custGeom>
          <a:noFill/>
          <a:ln w="28575">
            <a:solidFill>
              <a:schemeClr val="accent2">
                <a:lumMod val="75000"/>
              </a:schemeClr>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8" name="Straight Arrow Connector 57">
            <a:extLst>
              <a:ext uri="{FF2B5EF4-FFF2-40B4-BE49-F238E27FC236}">
                <a16:creationId xmlns:a16="http://schemas.microsoft.com/office/drawing/2014/main" id="{AD3C75A9-F42C-2249-B2B8-4605F4B1D2C2}"/>
              </a:ext>
            </a:extLst>
          </p:cNvPr>
          <p:cNvCxnSpPr/>
          <p:nvPr/>
        </p:nvCxnSpPr>
        <p:spPr>
          <a:xfrm>
            <a:off x="11182697" y="1882696"/>
            <a:ext cx="0" cy="302863"/>
          </a:xfrm>
          <a:prstGeom prst="straightConnector1">
            <a:avLst/>
          </a:prstGeom>
          <a:ln w="28575">
            <a:solidFill>
              <a:schemeClr val="accent2">
                <a:lumMod val="7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CA297C56-C547-5F48-8F72-8CEAE9C2C4B3}"/>
              </a:ext>
            </a:extLst>
          </p:cNvPr>
          <p:cNvCxnSpPr>
            <a:cxnSpLocks/>
          </p:cNvCxnSpPr>
          <p:nvPr/>
        </p:nvCxnSpPr>
        <p:spPr>
          <a:xfrm>
            <a:off x="11201412" y="3050268"/>
            <a:ext cx="0" cy="311994"/>
          </a:xfrm>
          <a:prstGeom prst="straightConnector1">
            <a:avLst/>
          </a:prstGeom>
          <a:ln w="28575">
            <a:solidFill>
              <a:schemeClr val="accent2">
                <a:lumMod val="7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60" name="Straight Arrow Connector 59">
            <a:extLst>
              <a:ext uri="{FF2B5EF4-FFF2-40B4-BE49-F238E27FC236}">
                <a16:creationId xmlns:a16="http://schemas.microsoft.com/office/drawing/2014/main" id="{2FB335AC-254B-A442-9489-988EF482B9C5}"/>
              </a:ext>
            </a:extLst>
          </p:cNvPr>
          <p:cNvCxnSpPr>
            <a:cxnSpLocks/>
          </p:cNvCxnSpPr>
          <p:nvPr/>
        </p:nvCxnSpPr>
        <p:spPr>
          <a:xfrm>
            <a:off x="11208362" y="4220515"/>
            <a:ext cx="0" cy="833687"/>
          </a:xfrm>
          <a:prstGeom prst="straightConnector1">
            <a:avLst/>
          </a:prstGeom>
          <a:ln w="28575">
            <a:solidFill>
              <a:schemeClr val="accent2">
                <a:lumMod val="7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64" name="Freeform 63">
            <a:extLst>
              <a:ext uri="{FF2B5EF4-FFF2-40B4-BE49-F238E27FC236}">
                <a16:creationId xmlns:a16="http://schemas.microsoft.com/office/drawing/2014/main" id="{BC36FB98-C5BE-ED4A-B530-D4033A1D0126}"/>
              </a:ext>
            </a:extLst>
          </p:cNvPr>
          <p:cNvSpPr/>
          <p:nvPr/>
        </p:nvSpPr>
        <p:spPr>
          <a:xfrm>
            <a:off x="10676302" y="4226560"/>
            <a:ext cx="487680" cy="690880"/>
          </a:xfrm>
          <a:custGeom>
            <a:avLst/>
            <a:gdLst>
              <a:gd name="connsiteX0" fmla="*/ 487680 w 487680"/>
              <a:gd name="connsiteY0" fmla="*/ 0 h 690880"/>
              <a:gd name="connsiteX1" fmla="*/ 396240 w 487680"/>
              <a:gd name="connsiteY1" fmla="*/ 558800 h 690880"/>
              <a:gd name="connsiteX2" fmla="*/ 0 w 487680"/>
              <a:gd name="connsiteY2" fmla="*/ 690880 h 690880"/>
            </a:gdLst>
            <a:ahLst/>
            <a:cxnLst>
              <a:cxn ang="0">
                <a:pos x="connsiteX0" y="connsiteY0"/>
              </a:cxn>
              <a:cxn ang="0">
                <a:pos x="connsiteX1" y="connsiteY1"/>
              </a:cxn>
              <a:cxn ang="0">
                <a:pos x="connsiteX2" y="connsiteY2"/>
              </a:cxn>
            </a:cxnLst>
            <a:rect l="l" t="t" r="r" b="b"/>
            <a:pathLst>
              <a:path w="487680" h="690880">
                <a:moveTo>
                  <a:pt x="487680" y="0"/>
                </a:moveTo>
                <a:cubicBezTo>
                  <a:pt x="482600" y="221826"/>
                  <a:pt x="477520" y="443653"/>
                  <a:pt x="396240" y="558800"/>
                </a:cubicBezTo>
                <a:cubicBezTo>
                  <a:pt x="314960" y="673947"/>
                  <a:pt x="157480" y="682413"/>
                  <a:pt x="0" y="690880"/>
                </a:cubicBezTo>
              </a:path>
            </a:pathLst>
          </a:custGeom>
          <a:noFill/>
          <a:ln w="28575">
            <a:solidFill>
              <a:schemeClr val="accent2">
                <a:lumMod val="75000"/>
              </a:schemeClr>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Freeform 64">
            <a:extLst>
              <a:ext uri="{FF2B5EF4-FFF2-40B4-BE49-F238E27FC236}">
                <a16:creationId xmlns:a16="http://schemas.microsoft.com/office/drawing/2014/main" id="{17584062-5DBA-9347-8146-C8FEB7D03826}"/>
              </a:ext>
            </a:extLst>
          </p:cNvPr>
          <p:cNvSpPr/>
          <p:nvPr/>
        </p:nvSpPr>
        <p:spPr>
          <a:xfrm>
            <a:off x="8258222" y="1899920"/>
            <a:ext cx="294640" cy="365760"/>
          </a:xfrm>
          <a:custGeom>
            <a:avLst/>
            <a:gdLst>
              <a:gd name="connsiteX0" fmla="*/ 294640 w 294640"/>
              <a:gd name="connsiteY0" fmla="*/ 0 h 365760"/>
              <a:gd name="connsiteX1" fmla="*/ 0 w 294640"/>
              <a:gd name="connsiteY1" fmla="*/ 365760 h 365760"/>
              <a:gd name="connsiteX2" fmla="*/ 0 w 294640"/>
              <a:gd name="connsiteY2" fmla="*/ 365760 h 365760"/>
              <a:gd name="connsiteX3" fmla="*/ 0 w 294640"/>
              <a:gd name="connsiteY3" fmla="*/ 365760 h 365760"/>
            </a:gdLst>
            <a:ahLst/>
            <a:cxnLst>
              <a:cxn ang="0">
                <a:pos x="connsiteX0" y="connsiteY0"/>
              </a:cxn>
              <a:cxn ang="0">
                <a:pos x="connsiteX1" y="connsiteY1"/>
              </a:cxn>
              <a:cxn ang="0">
                <a:pos x="connsiteX2" y="connsiteY2"/>
              </a:cxn>
              <a:cxn ang="0">
                <a:pos x="connsiteX3" y="connsiteY3"/>
              </a:cxn>
            </a:cxnLst>
            <a:rect l="l" t="t" r="r" b="b"/>
            <a:pathLst>
              <a:path w="294640" h="365760">
                <a:moveTo>
                  <a:pt x="294640" y="0"/>
                </a:moveTo>
                <a:lnTo>
                  <a:pt x="0" y="365760"/>
                </a:lnTo>
                <a:lnTo>
                  <a:pt x="0" y="365760"/>
                </a:lnTo>
                <a:lnTo>
                  <a:pt x="0" y="365760"/>
                </a:lnTo>
              </a:path>
            </a:pathLst>
          </a:custGeom>
          <a:noFill/>
          <a:ln w="28575">
            <a:solidFill>
              <a:schemeClr val="accent6">
                <a:lumMod val="75000"/>
              </a:schemeClr>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Freeform 65">
            <a:extLst>
              <a:ext uri="{FF2B5EF4-FFF2-40B4-BE49-F238E27FC236}">
                <a16:creationId xmlns:a16="http://schemas.microsoft.com/office/drawing/2014/main" id="{2EB612F1-6621-0149-8681-995166B22E21}"/>
              </a:ext>
            </a:extLst>
          </p:cNvPr>
          <p:cNvSpPr/>
          <p:nvPr/>
        </p:nvSpPr>
        <p:spPr>
          <a:xfrm>
            <a:off x="8888142" y="1808480"/>
            <a:ext cx="1412240" cy="629920"/>
          </a:xfrm>
          <a:custGeom>
            <a:avLst/>
            <a:gdLst>
              <a:gd name="connsiteX0" fmla="*/ 1412240 w 1412240"/>
              <a:gd name="connsiteY0" fmla="*/ 0 h 629920"/>
              <a:gd name="connsiteX1" fmla="*/ 701040 w 1412240"/>
              <a:gd name="connsiteY1" fmla="*/ 436880 h 629920"/>
              <a:gd name="connsiteX2" fmla="*/ 0 w 1412240"/>
              <a:gd name="connsiteY2" fmla="*/ 629920 h 629920"/>
            </a:gdLst>
            <a:ahLst/>
            <a:cxnLst>
              <a:cxn ang="0">
                <a:pos x="connsiteX0" y="connsiteY0"/>
              </a:cxn>
              <a:cxn ang="0">
                <a:pos x="connsiteX1" y="connsiteY1"/>
              </a:cxn>
              <a:cxn ang="0">
                <a:pos x="connsiteX2" y="connsiteY2"/>
              </a:cxn>
            </a:cxnLst>
            <a:rect l="l" t="t" r="r" b="b"/>
            <a:pathLst>
              <a:path w="1412240" h="629920">
                <a:moveTo>
                  <a:pt x="1412240" y="0"/>
                </a:moveTo>
                <a:cubicBezTo>
                  <a:pt x="1174326" y="165946"/>
                  <a:pt x="936413" y="331893"/>
                  <a:pt x="701040" y="436880"/>
                </a:cubicBezTo>
                <a:cubicBezTo>
                  <a:pt x="465667" y="541867"/>
                  <a:pt x="232833" y="585893"/>
                  <a:pt x="0" y="629920"/>
                </a:cubicBezTo>
              </a:path>
            </a:pathLst>
          </a:custGeom>
          <a:noFill/>
          <a:ln w="28575">
            <a:solidFill>
              <a:schemeClr val="accent6">
                <a:lumMod val="75000"/>
              </a:schemeClr>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Freeform 66">
            <a:extLst>
              <a:ext uri="{FF2B5EF4-FFF2-40B4-BE49-F238E27FC236}">
                <a16:creationId xmlns:a16="http://schemas.microsoft.com/office/drawing/2014/main" id="{1E5BC53A-724B-784E-AC71-F7782E90F11B}"/>
              </a:ext>
            </a:extLst>
          </p:cNvPr>
          <p:cNvSpPr/>
          <p:nvPr/>
        </p:nvSpPr>
        <p:spPr>
          <a:xfrm>
            <a:off x="8583342" y="2372867"/>
            <a:ext cx="1778000" cy="300753"/>
          </a:xfrm>
          <a:custGeom>
            <a:avLst/>
            <a:gdLst>
              <a:gd name="connsiteX0" fmla="*/ 1778000 w 1778000"/>
              <a:gd name="connsiteY0" fmla="*/ 0 h 164100"/>
              <a:gd name="connsiteX1" fmla="*/ 883920 w 1778000"/>
              <a:gd name="connsiteY1" fmla="*/ 152400 h 164100"/>
              <a:gd name="connsiteX2" fmla="*/ 0 w 1778000"/>
              <a:gd name="connsiteY2" fmla="*/ 142240 h 164100"/>
            </a:gdLst>
            <a:ahLst/>
            <a:cxnLst>
              <a:cxn ang="0">
                <a:pos x="connsiteX0" y="connsiteY0"/>
              </a:cxn>
              <a:cxn ang="0">
                <a:pos x="connsiteX1" y="connsiteY1"/>
              </a:cxn>
              <a:cxn ang="0">
                <a:pos x="connsiteX2" y="connsiteY2"/>
              </a:cxn>
            </a:cxnLst>
            <a:rect l="l" t="t" r="r" b="b"/>
            <a:pathLst>
              <a:path w="1778000" h="164100">
                <a:moveTo>
                  <a:pt x="1778000" y="0"/>
                </a:moveTo>
                <a:cubicBezTo>
                  <a:pt x="1479126" y="64346"/>
                  <a:pt x="1180253" y="128693"/>
                  <a:pt x="883920" y="152400"/>
                </a:cubicBezTo>
                <a:cubicBezTo>
                  <a:pt x="587587" y="176107"/>
                  <a:pt x="293793" y="159173"/>
                  <a:pt x="0" y="142240"/>
                </a:cubicBezTo>
              </a:path>
            </a:pathLst>
          </a:custGeom>
          <a:noFill/>
          <a:ln w="28575">
            <a:solidFill>
              <a:schemeClr val="accent6">
                <a:lumMod val="75000"/>
              </a:schemeClr>
            </a:solidFill>
            <a:headEnd type="arrow"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a:extLst>
              <a:ext uri="{FF2B5EF4-FFF2-40B4-BE49-F238E27FC236}">
                <a16:creationId xmlns:a16="http://schemas.microsoft.com/office/drawing/2014/main" id="{B7DC268D-FE33-1742-AA6D-690576AACD28}"/>
              </a:ext>
            </a:extLst>
          </p:cNvPr>
          <p:cNvSpPr/>
          <p:nvPr/>
        </p:nvSpPr>
        <p:spPr>
          <a:xfrm>
            <a:off x="8542702" y="2844800"/>
            <a:ext cx="2072640" cy="467360"/>
          </a:xfrm>
          <a:custGeom>
            <a:avLst/>
            <a:gdLst>
              <a:gd name="connsiteX0" fmla="*/ 0 w 2072640"/>
              <a:gd name="connsiteY0" fmla="*/ 0 h 467360"/>
              <a:gd name="connsiteX1" fmla="*/ 558800 w 2072640"/>
              <a:gd name="connsiteY1" fmla="*/ 213360 h 467360"/>
              <a:gd name="connsiteX2" fmla="*/ 1513840 w 2072640"/>
              <a:gd name="connsiteY2" fmla="*/ 182880 h 467360"/>
              <a:gd name="connsiteX3" fmla="*/ 2072640 w 2072640"/>
              <a:gd name="connsiteY3" fmla="*/ 467360 h 467360"/>
            </a:gdLst>
            <a:ahLst/>
            <a:cxnLst>
              <a:cxn ang="0">
                <a:pos x="connsiteX0" y="connsiteY0"/>
              </a:cxn>
              <a:cxn ang="0">
                <a:pos x="connsiteX1" y="connsiteY1"/>
              </a:cxn>
              <a:cxn ang="0">
                <a:pos x="connsiteX2" y="connsiteY2"/>
              </a:cxn>
              <a:cxn ang="0">
                <a:pos x="connsiteX3" y="connsiteY3"/>
              </a:cxn>
            </a:cxnLst>
            <a:rect l="l" t="t" r="r" b="b"/>
            <a:pathLst>
              <a:path w="2072640" h="467360">
                <a:moveTo>
                  <a:pt x="0" y="0"/>
                </a:moveTo>
                <a:cubicBezTo>
                  <a:pt x="153246" y="91440"/>
                  <a:pt x="306493" y="182880"/>
                  <a:pt x="558800" y="213360"/>
                </a:cubicBezTo>
                <a:cubicBezTo>
                  <a:pt x="811107" y="243840"/>
                  <a:pt x="1261533" y="140547"/>
                  <a:pt x="1513840" y="182880"/>
                </a:cubicBezTo>
                <a:cubicBezTo>
                  <a:pt x="1766147" y="225213"/>
                  <a:pt x="1919393" y="346286"/>
                  <a:pt x="2072640" y="467360"/>
                </a:cubicBezTo>
              </a:path>
            </a:pathLst>
          </a:custGeom>
          <a:noFill/>
          <a:ln w="28575">
            <a:solidFill>
              <a:schemeClr val="accent6">
                <a:lumMod val="75000"/>
              </a:schemeClr>
            </a:solidFill>
            <a:headEnd type="arrow"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a:extLst>
              <a:ext uri="{FF2B5EF4-FFF2-40B4-BE49-F238E27FC236}">
                <a16:creationId xmlns:a16="http://schemas.microsoft.com/office/drawing/2014/main" id="{462A8CD2-C88B-9E49-BD8B-46E5436D20D9}"/>
              </a:ext>
            </a:extLst>
          </p:cNvPr>
          <p:cNvSpPr/>
          <p:nvPr/>
        </p:nvSpPr>
        <p:spPr>
          <a:xfrm>
            <a:off x="8430942" y="2976880"/>
            <a:ext cx="1374840" cy="1524000"/>
          </a:xfrm>
          <a:custGeom>
            <a:avLst/>
            <a:gdLst>
              <a:gd name="connsiteX0" fmla="*/ 0 w 1374840"/>
              <a:gd name="connsiteY0" fmla="*/ 0 h 1524000"/>
              <a:gd name="connsiteX1" fmla="*/ 447040 w 1374840"/>
              <a:gd name="connsiteY1" fmla="*/ 335280 h 1524000"/>
              <a:gd name="connsiteX2" fmla="*/ 1280160 w 1374840"/>
              <a:gd name="connsiteY2" fmla="*/ 396240 h 1524000"/>
              <a:gd name="connsiteX3" fmla="*/ 1320800 w 1374840"/>
              <a:gd name="connsiteY3" fmla="*/ 1524000 h 1524000"/>
            </a:gdLst>
            <a:ahLst/>
            <a:cxnLst>
              <a:cxn ang="0">
                <a:pos x="connsiteX0" y="connsiteY0"/>
              </a:cxn>
              <a:cxn ang="0">
                <a:pos x="connsiteX1" y="connsiteY1"/>
              </a:cxn>
              <a:cxn ang="0">
                <a:pos x="connsiteX2" y="connsiteY2"/>
              </a:cxn>
              <a:cxn ang="0">
                <a:pos x="connsiteX3" y="connsiteY3"/>
              </a:cxn>
            </a:cxnLst>
            <a:rect l="l" t="t" r="r" b="b"/>
            <a:pathLst>
              <a:path w="1374840" h="1524000">
                <a:moveTo>
                  <a:pt x="0" y="0"/>
                </a:moveTo>
                <a:cubicBezTo>
                  <a:pt x="116840" y="134620"/>
                  <a:pt x="233680" y="269240"/>
                  <a:pt x="447040" y="335280"/>
                </a:cubicBezTo>
                <a:cubicBezTo>
                  <a:pt x="660400" y="401320"/>
                  <a:pt x="1134533" y="198120"/>
                  <a:pt x="1280160" y="396240"/>
                </a:cubicBezTo>
                <a:cubicBezTo>
                  <a:pt x="1425787" y="594360"/>
                  <a:pt x="1373293" y="1059180"/>
                  <a:pt x="1320800" y="1524000"/>
                </a:cubicBezTo>
              </a:path>
            </a:pathLst>
          </a:custGeom>
          <a:noFill/>
          <a:ln w="28575">
            <a:solidFill>
              <a:schemeClr val="accent6">
                <a:lumMod val="75000"/>
              </a:schemeClr>
            </a:solidFill>
            <a:headEnd type="arrow"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 name="Straight Arrow Connector 70">
            <a:extLst>
              <a:ext uri="{FF2B5EF4-FFF2-40B4-BE49-F238E27FC236}">
                <a16:creationId xmlns:a16="http://schemas.microsoft.com/office/drawing/2014/main" id="{CBA2D4C1-33B0-9C49-8806-8569489FF9AF}"/>
              </a:ext>
            </a:extLst>
          </p:cNvPr>
          <p:cNvCxnSpPr>
            <a:cxnSpLocks/>
          </p:cNvCxnSpPr>
          <p:nvPr/>
        </p:nvCxnSpPr>
        <p:spPr>
          <a:xfrm flipH="1" flipV="1">
            <a:off x="8087686" y="2976880"/>
            <a:ext cx="170536" cy="365751"/>
          </a:xfrm>
          <a:prstGeom prst="straightConnector1">
            <a:avLst/>
          </a:prstGeom>
          <a:ln w="28575">
            <a:solidFill>
              <a:schemeClr val="accent6">
                <a:lumMod val="7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74" name="Freeform 73">
            <a:extLst>
              <a:ext uri="{FF2B5EF4-FFF2-40B4-BE49-F238E27FC236}">
                <a16:creationId xmlns:a16="http://schemas.microsoft.com/office/drawing/2014/main" id="{FDF808CD-6297-5E40-A57F-3D904263F662}"/>
              </a:ext>
            </a:extLst>
          </p:cNvPr>
          <p:cNvSpPr/>
          <p:nvPr/>
        </p:nvSpPr>
        <p:spPr>
          <a:xfrm>
            <a:off x="8522382" y="2778129"/>
            <a:ext cx="1879600" cy="544191"/>
          </a:xfrm>
          <a:custGeom>
            <a:avLst/>
            <a:gdLst>
              <a:gd name="connsiteX0" fmla="*/ 1879600 w 1879600"/>
              <a:gd name="connsiteY0" fmla="*/ 5711 h 544191"/>
              <a:gd name="connsiteX1" fmla="*/ 558800 w 1879600"/>
              <a:gd name="connsiteY1" fmla="*/ 76831 h 544191"/>
              <a:gd name="connsiteX2" fmla="*/ 0 w 1879600"/>
              <a:gd name="connsiteY2" fmla="*/ 544191 h 544191"/>
            </a:gdLst>
            <a:ahLst/>
            <a:cxnLst>
              <a:cxn ang="0">
                <a:pos x="connsiteX0" y="connsiteY0"/>
              </a:cxn>
              <a:cxn ang="0">
                <a:pos x="connsiteX1" y="connsiteY1"/>
              </a:cxn>
              <a:cxn ang="0">
                <a:pos x="connsiteX2" y="connsiteY2"/>
              </a:cxn>
            </a:cxnLst>
            <a:rect l="l" t="t" r="r" b="b"/>
            <a:pathLst>
              <a:path w="1879600" h="544191">
                <a:moveTo>
                  <a:pt x="1879600" y="5711"/>
                </a:moveTo>
                <a:cubicBezTo>
                  <a:pt x="1375833" y="-3603"/>
                  <a:pt x="872067" y="-12916"/>
                  <a:pt x="558800" y="76831"/>
                </a:cubicBezTo>
                <a:cubicBezTo>
                  <a:pt x="245533" y="166578"/>
                  <a:pt x="122766" y="355384"/>
                  <a:pt x="0" y="544191"/>
                </a:cubicBezTo>
              </a:path>
            </a:pathLst>
          </a:custGeom>
          <a:noFill/>
          <a:ln w="28575">
            <a:solidFill>
              <a:schemeClr val="accent2">
                <a:lumMod val="75000"/>
              </a:schemeClr>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74">
            <a:extLst>
              <a:ext uri="{FF2B5EF4-FFF2-40B4-BE49-F238E27FC236}">
                <a16:creationId xmlns:a16="http://schemas.microsoft.com/office/drawing/2014/main" id="{684D3BF9-1626-F344-A354-404E0500EB75}"/>
              </a:ext>
            </a:extLst>
          </p:cNvPr>
          <p:cNvSpPr/>
          <p:nvPr/>
        </p:nvSpPr>
        <p:spPr>
          <a:xfrm>
            <a:off x="7597822" y="4297680"/>
            <a:ext cx="1158240" cy="797910"/>
          </a:xfrm>
          <a:custGeom>
            <a:avLst/>
            <a:gdLst>
              <a:gd name="connsiteX0" fmla="*/ 0 w 1158240"/>
              <a:gd name="connsiteY0" fmla="*/ 0 h 797910"/>
              <a:gd name="connsiteX1" fmla="*/ 386080 w 1158240"/>
              <a:gd name="connsiteY1" fmla="*/ 680720 h 797910"/>
              <a:gd name="connsiteX2" fmla="*/ 1158240 w 1158240"/>
              <a:gd name="connsiteY2" fmla="*/ 792480 h 797910"/>
            </a:gdLst>
            <a:ahLst/>
            <a:cxnLst>
              <a:cxn ang="0">
                <a:pos x="connsiteX0" y="connsiteY0"/>
              </a:cxn>
              <a:cxn ang="0">
                <a:pos x="connsiteX1" y="connsiteY1"/>
              </a:cxn>
              <a:cxn ang="0">
                <a:pos x="connsiteX2" y="connsiteY2"/>
              </a:cxn>
            </a:cxnLst>
            <a:rect l="l" t="t" r="r" b="b"/>
            <a:pathLst>
              <a:path w="1158240" h="797910">
                <a:moveTo>
                  <a:pt x="0" y="0"/>
                </a:moveTo>
                <a:cubicBezTo>
                  <a:pt x="96520" y="274320"/>
                  <a:pt x="193040" y="548640"/>
                  <a:pt x="386080" y="680720"/>
                </a:cubicBezTo>
                <a:cubicBezTo>
                  <a:pt x="579120" y="812800"/>
                  <a:pt x="868680" y="802640"/>
                  <a:pt x="1158240" y="792480"/>
                </a:cubicBezTo>
              </a:path>
            </a:pathLst>
          </a:custGeom>
          <a:noFill/>
          <a:ln w="28575">
            <a:solidFill>
              <a:schemeClr val="accent2">
                <a:lumMod val="75000"/>
              </a:schemeClr>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Freeform 75">
            <a:extLst>
              <a:ext uri="{FF2B5EF4-FFF2-40B4-BE49-F238E27FC236}">
                <a16:creationId xmlns:a16="http://schemas.microsoft.com/office/drawing/2014/main" id="{5A5743A3-461C-294E-B0F3-8094D43A2259}"/>
              </a:ext>
            </a:extLst>
          </p:cNvPr>
          <p:cNvSpPr/>
          <p:nvPr/>
        </p:nvSpPr>
        <p:spPr>
          <a:xfrm>
            <a:off x="9701415" y="5450862"/>
            <a:ext cx="1158240" cy="467621"/>
          </a:xfrm>
          <a:custGeom>
            <a:avLst/>
            <a:gdLst>
              <a:gd name="connsiteX0" fmla="*/ 0 w 1158240"/>
              <a:gd name="connsiteY0" fmla="*/ 0 h 797910"/>
              <a:gd name="connsiteX1" fmla="*/ 386080 w 1158240"/>
              <a:gd name="connsiteY1" fmla="*/ 680720 h 797910"/>
              <a:gd name="connsiteX2" fmla="*/ 1158240 w 1158240"/>
              <a:gd name="connsiteY2" fmla="*/ 792480 h 797910"/>
            </a:gdLst>
            <a:ahLst/>
            <a:cxnLst>
              <a:cxn ang="0">
                <a:pos x="connsiteX0" y="connsiteY0"/>
              </a:cxn>
              <a:cxn ang="0">
                <a:pos x="connsiteX1" y="connsiteY1"/>
              </a:cxn>
              <a:cxn ang="0">
                <a:pos x="connsiteX2" y="connsiteY2"/>
              </a:cxn>
            </a:cxnLst>
            <a:rect l="l" t="t" r="r" b="b"/>
            <a:pathLst>
              <a:path w="1158240" h="797910">
                <a:moveTo>
                  <a:pt x="0" y="0"/>
                </a:moveTo>
                <a:cubicBezTo>
                  <a:pt x="96520" y="274320"/>
                  <a:pt x="193040" y="548640"/>
                  <a:pt x="386080" y="680720"/>
                </a:cubicBezTo>
                <a:cubicBezTo>
                  <a:pt x="579120" y="812800"/>
                  <a:pt x="868680" y="802640"/>
                  <a:pt x="1158240" y="792480"/>
                </a:cubicBezTo>
              </a:path>
            </a:pathLst>
          </a:custGeom>
          <a:noFill/>
          <a:ln w="28575">
            <a:solidFill>
              <a:schemeClr val="accent2">
                <a:lumMod val="75000"/>
              </a:schemeClr>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9509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9F192-4B85-4243-A432-CBA6F31D18D3}"/>
              </a:ext>
            </a:extLst>
          </p:cNvPr>
          <p:cNvSpPr>
            <a:spLocks noGrp="1"/>
          </p:cNvSpPr>
          <p:nvPr>
            <p:ph type="title"/>
          </p:nvPr>
        </p:nvSpPr>
        <p:spPr>
          <a:xfrm>
            <a:off x="6225" y="12731"/>
            <a:ext cx="4104860" cy="1385764"/>
          </a:xfrm>
        </p:spPr>
        <p:txBody>
          <a:bodyPr>
            <a:normAutofit/>
          </a:bodyPr>
          <a:lstStyle/>
          <a:p>
            <a:r>
              <a:rPr lang="en-US" dirty="0"/>
              <a:t>Suspended Sediment</a:t>
            </a:r>
          </a:p>
        </p:txBody>
      </p:sp>
      <p:pic>
        <p:nvPicPr>
          <p:cNvPr id="5" name="Content Placeholder 4">
            <a:extLst>
              <a:ext uri="{FF2B5EF4-FFF2-40B4-BE49-F238E27FC236}">
                <a16:creationId xmlns:a16="http://schemas.microsoft.com/office/drawing/2014/main" id="{4A372DCF-4D91-934C-A66A-29496F8CF1C5}"/>
              </a:ext>
            </a:extLst>
          </p:cNvPr>
          <p:cNvPicPr>
            <a:picLocks noGrp="1" noChangeAspect="1"/>
          </p:cNvPicPr>
          <p:nvPr>
            <p:ph idx="1"/>
          </p:nvPr>
        </p:nvPicPr>
        <p:blipFill>
          <a:blip r:embed="rId3"/>
          <a:stretch>
            <a:fillRect/>
          </a:stretch>
        </p:blipFill>
        <p:spPr>
          <a:xfrm>
            <a:off x="5484088" y="119270"/>
            <a:ext cx="6601032" cy="6601032"/>
          </a:xfrm>
        </p:spPr>
      </p:pic>
      <p:sp>
        <p:nvSpPr>
          <p:cNvPr id="8" name="TextBox 7">
            <a:extLst>
              <a:ext uri="{FF2B5EF4-FFF2-40B4-BE49-F238E27FC236}">
                <a16:creationId xmlns:a16="http://schemas.microsoft.com/office/drawing/2014/main" id="{A3F5D6E8-83E4-974E-B0F6-D9EE55083A8E}"/>
              </a:ext>
            </a:extLst>
          </p:cNvPr>
          <p:cNvSpPr txBox="1"/>
          <p:nvPr/>
        </p:nvSpPr>
        <p:spPr>
          <a:xfrm>
            <a:off x="120089" y="1720341"/>
            <a:ext cx="4742352" cy="4708981"/>
          </a:xfrm>
          <a:prstGeom prst="rect">
            <a:avLst/>
          </a:prstGeom>
          <a:noFill/>
        </p:spPr>
        <p:txBody>
          <a:bodyPr wrap="square" rtlCol="0">
            <a:spAutoFit/>
          </a:bodyPr>
          <a:lstStyle/>
          <a:p>
            <a:pPr marL="342900" indent="-342900">
              <a:buFont typeface="Arial" panose="020B0604020202020204" pitchFamily="34" charset="0"/>
              <a:buChar char="•"/>
            </a:pPr>
            <a:r>
              <a:rPr lang="en-US" sz="2500" dirty="0"/>
              <a:t>Sediment that is trapped in suspension within the water column. </a:t>
            </a:r>
          </a:p>
          <a:p>
            <a:pPr marL="342900" indent="-342900">
              <a:buFont typeface="Arial" panose="020B0604020202020204" pitchFamily="34" charset="0"/>
              <a:buChar char="•"/>
            </a:pPr>
            <a:endParaRPr lang="en-US" sz="2500" dirty="0"/>
          </a:p>
          <a:p>
            <a:pPr marL="342900" indent="-342900">
              <a:buFont typeface="Arial" panose="020B0604020202020204" pitchFamily="34" charset="0"/>
              <a:buChar char="•"/>
            </a:pPr>
            <a:r>
              <a:rPr lang="en-US" sz="2500" dirty="0"/>
              <a:t>Introduced into the water from terrestrial runoff or due to river bank or river bed erosion. </a:t>
            </a:r>
          </a:p>
          <a:p>
            <a:endParaRPr lang="en-US" sz="2500" dirty="0"/>
          </a:p>
          <a:p>
            <a:pPr marL="342900" indent="-342900">
              <a:buFont typeface="Arial" panose="020B0604020202020204" pitchFamily="34" charset="0"/>
              <a:buChar char="•"/>
            </a:pPr>
            <a:r>
              <a:rPr lang="en-US" sz="2500" dirty="0"/>
              <a:t>Measured in a concentration – mass of sediment per volume of water (mg/L).</a:t>
            </a:r>
          </a:p>
          <a:p>
            <a:pPr marL="342900" indent="-342900">
              <a:buFont typeface="Arial" panose="020B0604020202020204" pitchFamily="34" charset="0"/>
              <a:buChar char="•"/>
            </a:pPr>
            <a:endParaRPr lang="en-US" sz="2500" dirty="0"/>
          </a:p>
        </p:txBody>
      </p:sp>
      <p:sp>
        <p:nvSpPr>
          <p:cNvPr id="9" name="TextBox 8">
            <a:extLst>
              <a:ext uri="{FF2B5EF4-FFF2-40B4-BE49-F238E27FC236}">
                <a16:creationId xmlns:a16="http://schemas.microsoft.com/office/drawing/2014/main" id="{0E3FFF5E-0C96-014B-BEA2-27D90E6FA5E2}"/>
              </a:ext>
            </a:extLst>
          </p:cNvPr>
          <p:cNvSpPr txBox="1"/>
          <p:nvPr/>
        </p:nvSpPr>
        <p:spPr>
          <a:xfrm>
            <a:off x="8536413" y="529565"/>
            <a:ext cx="1454486" cy="369332"/>
          </a:xfrm>
          <a:prstGeom prst="rect">
            <a:avLst/>
          </a:prstGeom>
          <a:noFill/>
        </p:spPr>
        <p:txBody>
          <a:bodyPr wrap="square" rtlCol="0">
            <a:spAutoFit/>
          </a:bodyPr>
          <a:lstStyle/>
          <a:p>
            <a:r>
              <a:rPr lang="en-US" b="1" dirty="0">
                <a:solidFill>
                  <a:schemeClr val="bg1"/>
                </a:solidFill>
              </a:rPr>
              <a:t>Higher SSC</a:t>
            </a:r>
          </a:p>
        </p:txBody>
      </p:sp>
      <p:sp>
        <p:nvSpPr>
          <p:cNvPr id="10" name="Arc 9">
            <a:extLst>
              <a:ext uri="{FF2B5EF4-FFF2-40B4-BE49-F238E27FC236}">
                <a16:creationId xmlns:a16="http://schemas.microsoft.com/office/drawing/2014/main" id="{F3562A9A-EF7F-2D45-96F9-6FF6E49B4514}"/>
              </a:ext>
            </a:extLst>
          </p:cNvPr>
          <p:cNvSpPr/>
          <p:nvPr/>
        </p:nvSpPr>
        <p:spPr>
          <a:xfrm rot="1945880" flipV="1">
            <a:off x="9683296" y="94966"/>
            <a:ext cx="633046" cy="687821"/>
          </a:xfrm>
          <a:prstGeom prst="arc">
            <a:avLst/>
          </a:prstGeom>
          <a:ln w="38100">
            <a:solidFill>
              <a:schemeClr val="bg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1" name="TextBox 10">
            <a:extLst>
              <a:ext uri="{FF2B5EF4-FFF2-40B4-BE49-F238E27FC236}">
                <a16:creationId xmlns:a16="http://schemas.microsoft.com/office/drawing/2014/main" id="{DA863315-76F7-C54D-BCDC-8C56CD43D629}"/>
              </a:ext>
            </a:extLst>
          </p:cNvPr>
          <p:cNvSpPr txBox="1"/>
          <p:nvPr/>
        </p:nvSpPr>
        <p:spPr>
          <a:xfrm>
            <a:off x="7620000" y="5227461"/>
            <a:ext cx="1315161" cy="369332"/>
          </a:xfrm>
          <a:prstGeom prst="rect">
            <a:avLst/>
          </a:prstGeom>
          <a:noFill/>
        </p:spPr>
        <p:txBody>
          <a:bodyPr wrap="square" rtlCol="0">
            <a:spAutoFit/>
          </a:bodyPr>
          <a:lstStyle/>
          <a:p>
            <a:r>
              <a:rPr lang="en-US" b="1" dirty="0">
                <a:solidFill>
                  <a:schemeClr val="bg1"/>
                </a:solidFill>
              </a:rPr>
              <a:t>Lower SSC</a:t>
            </a:r>
          </a:p>
        </p:txBody>
      </p:sp>
      <p:sp>
        <p:nvSpPr>
          <p:cNvPr id="12" name="Arc 11">
            <a:extLst>
              <a:ext uri="{FF2B5EF4-FFF2-40B4-BE49-F238E27FC236}">
                <a16:creationId xmlns:a16="http://schemas.microsoft.com/office/drawing/2014/main" id="{25E74D91-BE80-334F-BA92-D0D66D654264}"/>
              </a:ext>
            </a:extLst>
          </p:cNvPr>
          <p:cNvSpPr/>
          <p:nvPr/>
        </p:nvSpPr>
        <p:spPr>
          <a:xfrm rot="1945880" flipV="1">
            <a:off x="8671481" y="4792862"/>
            <a:ext cx="633046" cy="687821"/>
          </a:xfrm>
          <a:prstGeom prst="arc">
            <a:avLst/>
          </a:prstGeom>
          <a:ln w="38100">
            <a:solidFill>
              <a:schemeClr val="bg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 name="Left Brace 12">
            <a:extLst>
              <a:ext uri="{FF2B5EF4-FFF2-40B4-BE49-F238E27FC236}">
                <a16:creationId xmlns:a16="http://schemas.microsoft.com/office/drawing/2014/main" id="{59014655-9D05-554B-8116-E9C1E271EEAB}"/>
              </a:ext>
            </a:extLst>
          </p:cNvPr>
          <p:cNvSpPr/>
          <p:nvPr/>
        </p:nvSpPr>
        <p:spPr>
          <a:xfrm rot="1073573">
            <a:off x="7752522" y="2212915"/>
            <a:ext cx="662608" cy="1696278"/>
          </a:xfrm>
          <a:prstGeom prst="leftBrace">
            <a:avLst>
              <a:gd name="adj1" fmla="val 54001"/>
              <a:gd name="adj2" fmla="val 51562"/>
            </a:avLst>
          </a:prstGeom>
          <a:ln w="381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4" name="TextBox 13">
            <a:extLst>
              <a:ext uri="{FF2B5EF4-FFF2-40B4-BE49-F238E27FC236}">
                <a16:creationId xmlns:a16="http://schemas.microsoft.com/office/drawing/2014/main" id="{42886DEE-592C-4741-9C91-4DFCFB56A893}"/>
              </a:ext>
            </a:extLst>
          </p:cNvPr>
          <p:cNvSpPr txBox="1"/>
          <p:nvPr/>
        </p:nvSpPr>
        <p:spPr>
          <a:xfrm>
            <a:off x="5721235" y="2636197"/>
            <a:ext cx="2176719" cy="646331"/>
          </a:xfrm>
          <a:prstGeom prst="rect">
            <a:avLst/>
          </a:prstGeom>
          <a:noFill/>
        </p:spPr>
        <p:txBody>
          <a:bodyPr wrap="square" rtlCol="0">
            <a:spAutoFit/>
          </a:bodyPr>
          <a:lstStyle/>
          <a:p>
            <a:r>
              <a:rPr lang="en-US" b="1" dirty="0">
                <a:solidFill>
                  <a:schemeClr val="bg1"/>
                </a:solidFill>
              </a:rPr>
              <a:t>Sediment begins to settle to the bottom</a:t>
            </a:r>
          </a:p>
        </p:txBody>
      </p:sp>
      <p:sp>
        <p:nvSpPr>
          <p:cNvPr id="17" name="Rectangle 16">
            <a:extLst>
              <a:ext uri="{FF2B5EF4-FFF2-40B4-BE49-F238E27FC236}">
                <a16:creationId xmlns:a16="http://schemas.microsoft.com/office/drawing/2014/main" id="{07CC0940-1CA2-4F40-BEE5-7F36D61E6247}"/>
              </a:ext>
            </a:extLst>
          </p:cNvPr>
          <p:cNvSpPr/>
          <p:nvPr/>
        </p:nvSpPr>
        <p:spPr>
          <a:xfrm>
            <a:off x="5297714" y="6593344"/>
            <a:ext cx="6894286" cy="253916"/>
          </a:xfrm>
          <a:prstGeom prst="rect">
            <a:avLst/>
          </a:prstGeom>
          <a:solidFill>
            <a:schemeClr val="bg1"/>
          </a:solidFill>
        </p:spPr>
        <p:txBody>
          <a:bodyPr wrap="square">
            <a:spAutoFit/>
          </a:bodyPr>
          <a:lstStyle/>
          <a:p>
            <a:pPr algn="r"/>
            <a:r>
              <a:rPr lang="en-US" sz="1050" dirty="0">
                <a:solidFill>
                  <a:schemeClr val="bg1">
                    <a:lumMod val="50000"/>
                  </a:schemeClr>
                </a:solidFill>
              </a:rPr>
              <a:t>By NASA Johnson on Flickr (CC BY-NC 2.0)</a:t>
            </a:r>
          </a:p>
        </p:txBody>
      </p:sp>
    </p:spTree>
    <p:extLst>
      <p:ext uri="{BB962C8B-B14F-4D97-AF65-F5344CB8AC3E}">
        <p14:creationId xmlns:p14="http://schemas.microsoft.com/office/powerpoint/2010/main" val="336023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bldP spid="12" grpId="0" animBg="1"/>
      <p:bldP spid="13" grpId="0" animBg="1"/>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99909E0-7E7B-BC4C-8FEE-94A5D3225C4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131598" y="93645"/>
            <a:ext cx="5927880" cy="6559167"/>
          </a:xfrm>
          <a:prstGeom prst="rect">
            <a:avLst/>
          </a:prstGeom>
        </p:spPr>
      </p:pic>
      <p:sp>
        <p:nvSpPr>
          <p:cNvPr id="44" name="TextBox 43">
            <a:extLst>
              <a:ext uri="{FF2B5EF4-FFF2-40B4-BE49-F238E27FC236}">
                <a16:creationId xmlns:a16="http://schemas.microsoft.com/office/drawing/2014/main" id="{B62E69C6-BFBB-954B-8E19-D2A980DA30E6}"/>
              </a:ext>
            </a:extLst>
          </p:cNvPr>
          <p:cNvSpPr txBox="1"/>
          <p:nvPr/>
        </p:nvSpPr>
        <p:spPr>
          <a:xfrm>
            <a:off x="3355727" y="5684620"/>
            <a:ext cx="2228705" cy="646331"/>
          </a:xfrm>
          <a:prstGeom prst="rect">
            <a:avLst/>
          </a:prstGeom>
          <a:noFill/>
        </p:spPr>
        <p:txBody>
          <a:bodyPr wrap="square" rtlCol="0">
            <a:spAutoFit/>
          </a:bodyPr>
          <a:lstStyle/>
          <a:p>
            <a:r>
              <a:rPr lang="en-US" dirty="0"/>
              <a:t>Low SSC at the </a:t>
            </a:r>
            <a:r>
              <a:rPr lang="en-US" b="1" dirty="0"/>
              <a:t>mouth</a:t>
            </a:r>
            <a:r>
              <a:rPr lang="en-US" dirty="0"/>
              <a:t> of the estuary</a:t>
            </a:r>
          </a:p>
        </p:txBody>
      </p:sp>
      <p:cxnSp>
        <p:nvCxnSpPr>
          <p:cNvPr id="47" name="Straight Arrow Connector 46">
            <a:extLst>
              <a:ext uri="{FF2B5EF4-FFF2-40B4-BE49-F238E27FC236}">
                <a16:creationId xmlns:a16="http://schemas.microsoft.com/office/drawing/2014/main" id="{A7FA89D4-5E6B-4147-B240-44C61758D188}"/>
              </a:ext>
            </a:extLst>
          </p:cNvPr>
          <p:cNvCxnSpPr>
            <a:cxnSpLocks/>
          </p:cNvCxnSpPr>
          <p:nvPr/>
        </p:nvCxnSpPr>
        <p:spPr>
          <a:xfrm>
            <a:off x="6282466" y="532725"/>
            <a:ext cx="2059436" cy="384266"/>
          </a:xfrm>
          <a:prstGeom prst="straightConnector1">
            <a:avLst/>
          </a:prstGeom>
          <a:ln w="38100">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0FEAAAC1-D79E-D249-9DA9-8233055BE18D}"/>
              </a:ext>
            </a:extLst>
          </p:cNvPr>
          <p:cNvCxnSpPr>
            <a:cxnSpLocks/>
          </p:cNvCxnSpPr>
          <p:nvPr/>
        </p:nvCxnSpPr>
        <p:spPr>
          <a:xfrm flipV="1">
            <a:off x="6368527" y="5872556"/>
            <a:ext cx="2797599" cy="108696"/>
          </a:xfrm>
          <a:prstGeom prst="straightConnector1">
            <a:avLst/>
          </a:prstGeom>
          <a:ln w="38100">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DDCE936A-7142-9544-AB40-5595483ACC80}"/>
              </a:ext>
            </a:extLst>
          </p:cNvPr>
          <p:cNvSpPr txBox="1"/>
          <p:nvPr/>
        </p:nvSpPr>
        <p:spPr>
          <a:xfrm>
            <a:off x="1113183" y="2040835"/>
            <a:ext cx="184731" cy="369332"/>
          </a:xfrm>
          <a:prstGeom prst="rect">
            <a:avLst/>
          </a:prstGeom>
          <a:noFill/>
        </p:spPr>
        <p:txBody>
          <a:bodyPr wrap="none" rtlCol="0">
            <a:spAutoFit/>
          </a:bodyPr>
          <a:lstStyle/>
          <a:p>
            <a:endParaRPr lang="en-US" dirty="0"/>
          </a:p>
        </p:txBody>
      </p:sp>
      <p:grpSp>
        <p:nvGrpSpPr>
          <p:cNvPr id="24" name="Group 23">
            <a:extLst>
              <a:ext uri="{FF2B5EF4-FFF2-40B4-BE49-F238E27FC236}">
                <a16:creationId xmlns:a16="http://schemas.microsoft.com/office/drawing/2014/main" id="{4E829ADE-BDB9-2140-9530-0A1FAEB1C3CE}"/>
              </a:ext>
            </a:extLst>
          </p:cNvPr>
          <p:cNvGrpSpPr/>
          <p:nvPr/>
        </p:nvGrpSpPr>
        <p:grpSpPr>
          <a:xfrm>
            <a:off x="5295738" y="339829"/>
            <a:ext cx="689113" cy="5854135"/>
            <a:chOff x="5295738" y="339829"/>
            <a:chExt cx="689113" cy="5854135"/>
          </a:xfrm>
        </p:grpSpPr>
        <p:sp>
          <p:nvSpPr>
            <p:cNvPr id="29" name="Trapezoid 28">
              <a:extLst>
                <a:ext uri="{FF2B5EF4-FFF2-40B4-BE49-F238E27FC236}">
                  <a16:creationId xmlns:a16="http://schemas.microsoft.com/office/drawing/2014/main" id="{66A75EB8-98A8-D745-B3B3-B9B5C1B23C84}"/>
                </a:ext>
              </a:extLst>
            </p:cNvPr>
            <p:cNvSpPr/>
            <p:nvPr/>
          </p:nvSpPr>
          <p:spPr>
            <a:xfrm flipV="1">
              <a:off x="5295738" y="339829"/>
              <a:ext cx="689113" cy="5854135"/>
            </a:xfrm>
            <a:prstGeom prst="trapezoid">
              <a:avLst>
                <a:gd name="adj" fmla="val 38077"/>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TextBox 37">
              <a:extLst>
                <a:ext uri="{FF2B5EF4-FFF2-40B4-BE49-F238E27FC236}">
                  <a16:creationId xmlns:a16="http://schemas.microsoft.com/office/drawing/2014/main" id="{B867774E-AA45-DE42-831D-E45B4AF6A000}"/>
                </a:ext>
              </a:extLst>
            </p:cNvPr>
            <p:cNvSpPr txBox="1"/>
            <p:nvPr/>
          </p:nvSpPr>
          <p:spPr>
            <a:xfrm rot="16200000">
              <a:off x="5374481" y="3352841"/>
              <a:ext cx="524503" cy="369332"/>
            </a:xfrm>
            <a:prstGeom prst="rect">
              <a:avLst/>
            </a:prstGeom>
            <a:noFill/>
          </p:spPr>
          <p:txBody>
            <a:bodyPr wrap="none" rtlCol="0">
              <a:spAutoFit/>
            </a:bodyPr>
            <a:lstStyle/>
            <a:p>
              <a:r>
                <a:rPr lang="en-US" b="1" dirty="0">
                  <a:solidFill>
                    <a:schemeClr val="bg1"/>
                  </a:solidFill>
                </a:rPr>
                <a:t>SSC</a:t>
              </a:r>
            </a:p>
          </p:txBody>
        </p:sp>
      </p:grpSp>
      <p:sp>
        <p:nvSpPr>
          <p:cNvPr id="40" name="TextBox 39">
            <a:extLst>
              <a:ext uri="{FF2B5EF4-FFF2-40B4-BE49-F238E27FC236}">
                <a16:creationId xmlns:a16="http://schemas.microsoft.com/office/drawing/2014/main" id="{CB111925-D3E9-EA45-9E75-3A8D9732E747}"/>
              </a:ext>
            </a:extLst>
          </p:cNvPr>
          <p:cNvSpPr txBox="1"/>
          <p:nvPr/>
        </p:nvSpPr>
        <p:spPr>
          <a:xfrm>
            <a:off x="3231044" y="532725"/>
            <a:ext cx="2083324" cy="646331"/>
          </a:xfrm>
          <a:prstGeom prst="rect">
            <a:avLst/>
          </a:prstGeom>
          <a:noFill/>
        </p:spPr>
        <p:txBody>
          <a:bodyPr wrap="square" rtlCol="0">
            <a:spAutoFit/>
          </a:bodyPr>
          <a:lstStyle/>
          <a:p>
            <a:r>
              <a:rPr lang="en-US" dirty="0"/>
              <a:t>High SSC at the </a:t>
            </a:r>
            <a:r>
              <a:rPr lang="en-US" b="1" dirty="0"/>
              <a:t>head</a:t>
            </a:r>
            <a:r>
              <a:rPr lang="en-US" dirty="0"/>
              <a:t> of the estuary</a:t>
            </a:r>
          </a:p>
        </p:txBody>
      </p:sp>
      <p:sp>
        <p:nvSpPr>
          <p:cNvPr id="46" name="Title 1">
            <a:extLst>
              <a:ext uri="{FF2B5EF4-FFF2-40B4-BE49-F238E27FC236}">
                <a16:creationId xmlns:a16="http://schemas.microsoft.com/office/drawing/2014/main" id="{E2BF554D-7FE8-4D40-89DA-6101CB9D0DB5}"/>
              </a:ext>
            </a:extLst>
          </p:cNvPr>
          <p:cNvSpPr>
            <a:spLocks noGrp="1"/>
          </p:cNvSpPr>
          <p:nvPr>
            <p:ph type="title"/>
          </p:nvPr>
        </p:nvSpPr>
        <p:spPr>
          <a:xfrm>
            <a:off x="0" y="2161025"/>
            <a:ext cx="5032030" cy="2752963"/>
          </a:xfrm>
        </p:spPr>
        <p:txBody>
          <a:bodyPr>
            <a:normAutofit/>
          </a:bodyPr>
          <a:lstStyle/>
          <a:p>
            <a:r>
              <a:rPr lang="en-US" dirty="0"/>
              <a:t>Suspended Sediment Concentration (SSC)</a:t>
            </a:r>
          </a:p>
        </p:txBody>
      </p:sp>
      <p:sp>
        <p:nvSpPr>
          <p:cNvPr id="51" name="Rectangle 50">
            <a:extLst>
              <a:ext uri="{FF2B5EF4-FFF2-40B4-BE49-F238E27FC236}">
                <a16:creationId xmlns:a16="http://schemas.microsoft.com/office/drawing/2014/main" id="{8BB0EE8C-EE28-C941-99EC-C974EEC47799}"/>
              </a:ext>
            </a:extLst>
          </p:cNvPr>
          <p:cNvSpPr/>
          <p:nvPr/>
        </p:nvSpPr>
        <p:spPr>
          <a:xfrm>
            <a:off x="5988716" y="6577136"/>
            <a:ext cx="6138851" cy="253916"/>
          </a:xfrm>
          <a:prstGeom prst="rect">
            <a:avLst/>
          </a:prstGeom>
          <a:solidFill>
            <a:schemeClr val="bg1"/>
          </a:solidFill>
        </p:spPr>
        <p:txBody>
          <a:bodyPr wrap="square">
            <a:spAutoFit/>
          </a:bodyPr>
          <a:lstStyle/>
          <a:p>
            <a:pPr algn="r"/>
            <a:r>
              <a:rPr lang="en-US" sz="1050" dirty="0">
                <a:solidFill>
                  <a:schemeClr val="bg1">
                    <a:lumMod val="50000"/>
                  </a:schemeClr>
                </a:solidFill>
              </a:rPr>
              <a:t>By NASA Goddard Space Flight Center on Flickr  (CC BY 2.0)</a:t>
            </a:r>
          </a:p>
        </p:txBody>
      </p:sp>
    </p:spTree>
    <p:extLst>
      <p:ext uri="{BB962C8B-B14F-4D97-AF65-F5344CB8AC3E}">
        <p14:creationId xmlns:p14="http://schemas.microsoft.com/office/powerpoint/2010/main" val="17052083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0BAEEE57-D67C-004B-A329-8962FFD8016B}"/>
              </a:ext>
            </a:extLst>
          </p:cNvPr>
          <p:cNvPicPr>
            <a:picLocks noChangeAspect="1"/>
          </p:cNvPicPr>
          <p:nvPr/>
        </p:nvPicPr>
        <p:blipFill rotWithShape="1">
          <a:blip r:embed="rId3"/>
          <a:srcRect l="29595" t="35733" r="16300" b="14844"/>
          <a:stretch/>
        </p:blipFill>
        <p:spPr>
          <a:xfrm>
            <a:off x="5170291" y="1624868"/>
            <a:ext cx="6213438" cy="4385788"/>
          </a:xfrm>
          <a:prstGeom prst="rect">
            <a:avLst/>
          </a:prstGeom>
        </p:spPr>
      </p:pic>
      <p:sp>
        <p:nvSpPr>
          <p:cNvPr id="15" name="Rectangle 14">
            <a:extLst>
              <a:ext uri="{FF2B5EF4-FFF2-40B4-BE49-F238E27FC236}">
                <a16:creationId xmlns:a16="http://schemas.microsoft.com/office/drawing/2014/main" id="{11E1584A-9F1B-7642-9FD0-7F85E514F096}"/>
              </a:ext>
            </a:extLst>
          </p:cNvPr>
          <p:cNvSpPr/>
          <p:nvPr/>
        </p:nvSpPr>
        <p:spPr>
          <a:xfrm>
            <a:off x="5177125" y="2139935"/>
            <a:ext cx="3137819" cy="3870721"/>
          </a:xfrm>
          <a:prstGeom prst="rect">
            <a:avLst/>
          </a:prstGeom>
          <a:gradFill flip="none" rotWithShape="1">
            <a:gsLst>
              <a:gs pos="64000">
                <a:srgbClr val="8FB25E"/>
              </a:gs>
              <a:gs pos="100000">
                <a:srgbClr val="72CE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3776D820-D30E-444E-B1A8-0E919769B203}"/>
              </a:ext>
            </a:extLst>
          </p:cNvPr>
          <p:cNvSpPr txBox="1">
            <a:spLocks/>
          </p:cNvSpPr>
          <p:nvPr/>
        </p:nvSpPr>
        <p:spPr>
          <a:xfrm>
            <a:off x="6225" y="12730"/>
            <a:ext cx="4104860" cy="27529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Suspended Sediment Concentration (SSC)</a:t>
            </a:r>
          </a:p>
        </p:txBody>
      </p:sp>
      <p:sp>
        <p:nvSpPr>
          <p:cNvPr id="6" name="Down Arrow 5">
            <a:extLst>
              <a:ext uri="{FF2B5EF4-FFF2-40B4-BE49-F238E27FC236}">
                <a16:creationId xmlns:a16="http://schemas.microsoft.com/office/drawing/2014/main" id="{BECA3740-9123-9847-85AE-AFCB2C2057CD}"/>
              </a:ext>
            </a:extLst>
          </p:cNvPr>
          <p:cNvSpPr/>
          <p:nvPr/>
        </p:nvSpPr>
        <p:spPr>
          <a:xfrm>
            <a:off x="7702675" y="1805850"/>
            <a:ext cx="347509" cy="959843"/>
          </a:xfrm>
          <a:prstGeom prst="downArrow">
            <a:avLst/>
          </a:prstGeom>
          <a:solidFill>
            <a:srgbClr val="FFDB00"/>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8E27F134-72E0-8F4F-BA1E-6E15CB4F7225}"/>
              </a:ext>
            </a:extLst>
          </p:cNvPr>
          <p:cNvSpPr txBox="1"/>
          <p:nvPr/>
        </p:nvSpPr>
        <p:spPr>
          <a:xfrm>
            <a:off x="6281032" y="5123643"/>
            <a:ext cx="1000595" cy="369332"/>
          </a:xfrm>
          <a:prstGeom prst="rect">
            <a:avLst/>
          </a:prstGeom>
          <a:noFill/>
        </p:spPr>
        <p:txBody>
          <a:bodyPr wrap="none" rtlCol="0">
            <a:spAutoFit/>
          </a:bodyPr>
          <a:lstStyle/>
          <a:p>
            <a:r>
              <a:rPr lang="en-US" dirty="0"/>
              <a:t>High SSC</a:t>
            </a:r>
          </a:p>
        </p:txBody>
      </p:sp>
      <p:sp>
        <p:nvSpPr>
          <p:cNvPr id="10" name="Sun 9">
            <a:extLst>
              <a:ext uri="{FF2B5EF4-FFF2-40B4-BE49-F238E27FC236}">
                <a16:creationId xmlns:a16="http://schemas.microsoft.com/office/drawing/2014/main" id="{BD9AD7F7-8373-5148-9E8E-7DF4A634052F}"/>
              </a:ext>
            </a:extLst>
          </p:cNvPr>
          <p:cNvSpPr/>
          <p:nvPr/>
        </p:nvSpPr>
        <p:spPr>
          <a:xfrm>
            <a:off x="7724069" y="461602"/>
            <a:ext cx="1119549" cy="1119549"/>
          </a:xfrm>
          <a:prstGeom prst="sun">
            <a:avLst/>
          </a:prstGeom>
          <a:solidFill>
            <a:srgbClr val="FFDB00"/>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7B301A9D-C0D1-BB41-8B9E-41424BC2F597}"/>
              </a:ext>
            </a:extLst>
          </p:cNvPr>
          <p:cNvSpPr txBox="1"/>
          <p:nvPr/>
        </p:nvSpPr>
        <p:spPr>
          <a:xfrm>
            <a:off x="148178" y="3369316"/>
            <a:ext cx="4228750" cy="2308324"/>
          </a:xfrm>
          <a:prstGeom prst="rect">
            <a:avLst/>
          </a:prstGeom>
          <a:noFill/>
        </p:spPr>
        <p:txBody>
          <a:bodyPr wrap="square" rtlCol="0">
            <a:spAutoFit/>
          </a:bodyPr>
          <a:lstStyle/>
          <a:p>
            <a:pPr marL="285750" indent="-285750">
              <a:buFont typeface="Arial" panose="020B0604020202020204" pitchFamily="34" charset="0"/>
              <a:buChar char="•"/>
            </a:pPr>
            <a:r>
              <a:rPr lang="en-US" sz="2400" dirty="0"/>
              <a:t>Sunlight does not travel deep into the water column when there is high SSC compared to low SSC, as represented by the yellow arrows.</a:t>
            </a:r>
          </a:p>
          <a:p>
            <a:pPr marL="285750" indent="-285750">
              <a:buFont typeface="Arial" panose="020B0604020202020204" pitchFamily="34" charset="0"/>
              <a:buChar char="•"/>
            </a:pPr>
            <a:endParaRPr lang="en-US" sz="2400" dirty="0"/>
          </a:p>
        </p:txBody>
      </p:sp>
      <p:sp>
        <p:nvSpPr>
          <p:cNvPr id="16" name="Rectangle 15">
            <a:extLst>
              <a:ext uri="{FF2B5EF4-FFF2-40B4-BE49-F238E27FC236}">
                <a16:creationId xmlns:a16="http://schemas.microsoft.com/office/drawing/2014/main" id="{72DDC100-8A48-734F-9AA6-CA600A9C34DE}"/>
              </a:ext>
            </a:extLst>
          </p:cNvPr>
          <p:cNvSpPr/>
          <p:nvPr/>
        </p:nvSpPr>
        <p:spPr>
          <a:xfrm>
            <a:off x="8314944" y="2110153"/>
            <a:ext cx="3075619" cy="3870721"/>
          </a:xfrm>
          <a:prstGeom prst="rect">
            <a:avLst/>
          </a:prstGeom>
          <a:gradFill flip="none" rotWithShape="1">
            <a:gsLst>
              <a:gs pos="0">
                <a:srgbClr val="8FB25E"/>
              </a:gs>
              <a:gs pos="49000">
                <a:srgbClr val="72CE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Down Arrow 6">
            <a:extLst>
              <a:ext uri="{FF2B5EF4-FFF2-40B4-BE49-F238E27FC236}">
                <a16:creationId xmlns:a16="http://schemas.microsoft.com/office/drawing/2014/main" id="{24D95EDB-4F0E-9043-B446-5C81CF26B216}"/>
              </a:ext>
            </a:extLst>
          </p:cNvPr>
          <p:cNvSpPr/>
          <p:nvPr/>
        </p:nvSpPr>
        <p:spPr>
          <a:xfrm>
            <a:off x="8521408" y="1805850"/>
            <a:ext cx="369516" cy="3083141"/>
          </a:xfrm>
          <a:prstGeom prst="downArrow">
            <a:avLst/>
          </a:prstGeom>
          <a:solidFill>
            <a:srgbClr val="FFDB00"/>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24A01EF8-6EE9-024D-BCEA-FEFFC9A8D4C5}"/>
              </a:ext>
            </a:extLst>
          </p:cNvPr>
          <p:cNvSpPr txBox="1"/>
          <p:nvPr/>
        </p:nvSpPr>
        <p:spPr>
          <a:xfrm>
            <a:off x="9444852" y="5123643"/>
            <a:ext cx="956416" cy="369332"/>
          </a:xfrm>
          <a:prstGeom prst="rect">
            <a:avLst/>
          </a:prstGeom>
          <a:noFill/>
        </p:spPr>
        <p:txBody>
          <a:bodyPr wrap="none" rtlCol="0">
            <a:spAutoFit/>
          </a:bodyPr>
          <a:lstStyle/>
          <a:p>
            <a:r>
              <a:rPr lang="en-US" dirty="0"/>
              <a:t>Low SSC</a:t>
            </a:r>
          </a:p>
        </p:txBody>
      </p:sp>
    </p:spTree>
    <p:extLst>
      <p:ext uri="{BB962C8B-B14F-4D97-AF65-F5344CB8AC3E}">
        <p14:creationId xmlns:p14="http://schemas.microsoft.com/office/powerpoint/2010/main" val="9073314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776D820-D30E-444E-B1A8-0E919769B203}"/>
              </a:ext>
            </a:extLst>
          </p:cNvPr>
          <p:cNvSpPr txBox="1">
            <a:spLocks/>
          </p:cNvSpPr>
          <p:nvPr/>
        </p:nvSpPr>
        <p:spPr>
          <a:xfrm>
            <a:off x="6225" y="12730"/>
            <a:ext cx="4104860" cy="27529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Suspended Sediment Concentration (SSC)</a:t>
            </a:r>
          </a:p>
        </p:txBody>
      </p:sp>
      <p:pic>
        <p:nvPicPr>
          <p:cNvPr id="5" name="Picture 4">
            <a:extLst>
              <a:ext uri="{FF2B5EF4-FFF2-40B4-BE49-F238E27FC236}">
                <a16:creationId xmlns:a16="http://schemas.microsoft.com/office/drawing/2014/main" id="{63F7DCE2-241C-944C-9CA4-004C02F4E569}"/>
              </a:ext>
            </a:extLst>
          </p:cNvPr>
          <p:cNvPicPr>
            <a:picLocks noChangeAspect="1"/>
          </p:cNvPicPr>
          <p:nvPr/>
        </p:nvPicPr>
        <p:blipFill>
          <a:blip r:embed="rId3"/>
          <a:stretch>
            <a:fillRect/>
          </a:stretch>
        </p:blipFill>
        <p:spPr>
          <a:xfrm>
            <a:off x="6477591" y="2127743"/>
            <a:ext cx="6927273" cy="3810000"/>
          </a:xfrm>
          <a:prstGeom prst="rect">
            <a:avLst/>
          </a:prstGeom>
        </p:spPr>
      </p:pic>
      <p:grpSp>
        <p:nvGrpSpPr>
          <p:cNvPr id="21" name="Group 20">
            <a:extLst>
              <a:ext uri="{FF2B5EF4-FFF2-40B4-BE49-F238E27FC236}">
                <a16:creationId xmlns:a16="http://schemas.microsoft.com/office/drawing/2014/main" id="{5ECB8F09-A3F7-E14C-9EBF-5CE00E32643F}"/>
              </a:ext>
            </a:extLst>
          </p:cNvPr>
          <p:cNvGrpSpPr/>
          <p:nvPr/>
        </p:nvGrpSpPr>
        <p:grpSpPr>
          <a:xfrm>
            <a:off x="2282792" y="2127743"/>
            <a:ext cx="5160861" cy="3810000"/>
            <a:chOff x="649079" y="2715723"/>
            <a:chExt cx="5160861" cy="3810000"/>
          </a:xfrm>
        </p:grpSpPr>
        <p:pic>
          <p:nvPicPr>
            <p:cNvPr id="20" name="Picture 19">
              <a:extLst>
                <a:ext uri="{FF2B5EF4-FFF2-40B4-BE49-F238E27FC236}">
                  <a16:creationId xmlns:a16="http://schemas.microsoft.com/office/drawing/2014/main" id="{4BA9722E-DDE5-CF43-8B30-A2AB46921ABE}"/>
                </a:ext>
              </a:extLst>
            </p:cNvPr>
            <p:cNvPicPr>
              <a:picLocks noChangeAspect="1"/>
            </p:cNvPicPr>
            <p:nvPr/>
          </p:nvPicPr>
          <p:blipFill>
            <a:blip r:embed="rId4"/>
            <a:stretch>
              <a:fillRect/>
            </a:stretch>
          </p:blipFill>
          <p:spPr>
            <a:xfrm>
              <a:off x="649079" y="2715723"/>
              <a:ext cx="5080000" cy="3810000"/>
            </a:xfrm>
            <a:prstGeom prst="rect">
              <a:avLst/>
            </a:prstGeom>
          </p:spPr>
        </p:pic>
        <p:sp>
          <p:nvSpPr>
            <p:cNvPr id="17" name="Rectangle 16">
              <a:extLst>
                <a:ext uri="{FF2B5EF4-FFF2-40B4-BE49-F238E27FC236}">
                  <a16:creationId xmlns:a16="http://schemas.microsoft.com/office/drawing/2014/main" id="{DFEF2A32-A8A2-FD48-96CA-9826418B4145}"/>
                </a:ext>
              </a:extLst>
            </p:cNvPr>
            <p:cNvSpPr/>
            <p:nvPr/>
          </p:nvSpPr>
          <p:spPr>
            <a:xfrm>
              <a:off x="3015585" y="6264113"/>
              <a:ext cx="2794355" cy="261610"/>
            </a:xfrm>
            <a:prstGeom prst="rect">
              <a:avLst/>
            </a:prstGeom>
          </p:spPr>
          <p:txBody>
            <a:bodyPr wrap="none">
              <a:spAutoFit/>
            </a:bodyPr>
            <a:lstStyle/>
            <a:p>
              <a:pPr algn="ctr"/>
              <a:r>
                <a:rPr lang="en-US" sz="1100" i="0" dirty="0">
                  <a:solidFill>
                    <a:schemeClr val="bg1">
                      <a:lumMod val="50000"/>
                    </a:schemeClr>
                  </a:solidFill>
                  <a:effectLst/>
                  <a:latin typeface="source sans pro"/>
                </a:rPr>
                <a:t>Michael Zimmer on Flickr (CC BY-SA 2.0)</a:t>
              </a:r>
            </a:p>
          </p:txBody>
        </p:sp>
      </p:grpSp>
      <p:sp>
        <p:nvSpPr>
          <p:cNvPr id="2" name="TextBox 1">
            <a:extLst>
              <a:ext uri="{FF2B5EF4-FFF2-40B4-BE49-F238E27FC236}">
                <a16:creationId xmlns:a16="http://schemas.microsoft.com/office/drawing/2014/main" id="{9C144507-8AFA-3343-BAD6-381D05958B94}"/>
              </a:ext>
            </a:extLst>
          </p:cNvPr>
          <p:cNvSpPr txBox="1"/>
          <p:nvPr/>
        </p:nvSpPr>
        <p:spPr>
          <a:xfrm>
            <a:off x="9639359" y="5660744"/>
            <a:ext cx="2622577" cy="276999"/>
          </a:xfrm>
          <a:prstGeom prst="rect">
            <a:avLst/>
          </a:prstGeom>
          <a:noFill/>
        </p:spPr>
        <p:txBody>
          <a:bodyPr wrap="none" rtlCol="0">
            <a:spAutoFit/>
          </a:bodyPr>
          <a:lstStyle/>
          <a:p>
            <a:r>
              <a:rPr lang="en-US" sz="1200" dirty="0">
                <a:solidFill>
                  <a:schemeClr val="bg1">
                    <a:lumMod val="50000"/>
                  </a:schemeClr>
                </a:solidFill>
              </a:rPr>
              <a:t>MudflapDC on Flickr (CC BY-NC-ND 2.0)</a:t>
            </a:r>
          </a:p>
        </p:txBody>
      </p:sp>
      <p:sp>
        <p:nvSpPr>
          <p:cNvPr id="19" name="TextBox 18">
            <a:extLst>
              <a:ext uri="{FF2B5EF4-FFF2-40B4-BE49-F238E27FC236}">
                <a16:creationId xmlns:a16="http://schemas.microsoft.com/office/drawing/2014/main" id="{BC3ACA86-09FD-E24D-A260-5B53B0084F49}"/>
              </a:ext>
            </a:extLst>
          </p:cNvPr>
          <p:cNvSpPr txBox="1"/>
          <p:nvPr/>
        </p:nvSpPr>
        <p:spPr>
          <a:xfrm>
            <a:off x="4481247" y="5937743"/>
            <a:ext cx="1000595" cy="369332"/>
          </a:xfrm>
          <a:prstGeom prst="rect">
            <a:avLst/>
          </a:prstGeom>
          <a:noFill/>
        </p:spPr>
        <p:txBody>
          <a:bodyPr wrap="none" rtlCol="0">
            <a:spAutoFit/>
          </a:bodyPr>
          <a:lstStyle/>
          <a:p>
            <a:r>
              <a:rPr lang="en-US" dirty="0"/>
              <a:t>High SSC</a:t>
            </a:r>
          </a:p>
        </p:txBody>
      </p:sp>
      <p:sp>
        <p:nvSpPr>
          <p:cNvPr id="22" name="TextBox 21">
            <a:extLst>
              <a:ext uri="{FF2B5EF4-FFF2-40B4-BE49-F238E27FC236}">
                <a16:creationId xmlns:a16="http://schemas.microsoft.com/office/drawing/2014/main" id="{4EEEED54-4110-774B-8E2C-26F0269743FA}"/>
              </a:ext>
            </a:extLst>
          </p:cNvPr>
          <p:cNvSpPr txBox="1"/>
          <p:nvPr/>
        </p:nvSpPr>
        <p:spPr>
          <a:xfrm>
            <a:off x="9528943" y="5937743"/>
            <a:ext cx="956416" cy="369332"/>
          </a:xfrm>
          <a:prstGeom prst="rect">
            <a:avLst/>
          </a:prstGeom>
          <a:noFill/>
        </p:spPr>
        <p:txBody>
          <a:bodyPr wrap="none" rtlCol="0">
            <a:spAutoFit/>
          </a:bodyPr>
          <a:lstStyle/>
          <a:p>
            <a:r>
              <a:rPr lang="en-US" dirty="0"/>
              <a:t>Low SSC</a:t>
            </a:r>
          </a:p>
        </p:txBody>
      </p:sp>
    </p:spTree>
    <p:extLst>
      <p:ext uri="{BB962C8B-B14F-4D97-AF65-F5344CB8AC3E}">
        <p14:creationId xmlns:p14="http://schemas.microsoft.com/office/powerpoint/2010/main" val="3687840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53">
            <a:extLst>
              <a:ext uri="{FF2B5EF4-FFF2-40B4-BE49-F238E27FC236}">
                <a16:creationId xmlns:a16="http://schemas.microsoft.com/office/drawing/2014/main" id="{DDCE936A-7142-9544-AB40-5595483ACC80}"/>
              </a:ext>
            </a:extLst>
          </p:cNvPr>
          <p:cNvSpPr txBox="1"/>
          <p:nvPr/>
        </p:nvSpPr>
        <p:spPr>
          <a:xfrm>
            <a:off x="1113183" y="2040835"/>
            <a:ext cx="184731" cy="369332"/>
          </a:xfrm>
          <a:prstGeom prst="rect">
            <a:avLst/>
          </a:prstGeom>
          <a:noFill/>
        </p:spPr>
        <p:txBody>
          <a:bodyPr wrap="none" rtlCol="0">
            <a:spAutoFit/>
          </a:bodyPr>
          <a:lstStyle/>
          <a:p>
            <a:endParaRPr lang="en-US" dirty="0"/>
          </a:p>
        </p:txBody>
      </p:sp>
      <p:sp>
        <p:nvSpPr>
          <p:cNvPr id="46" name="Title 1">
            <a:extLst>
              <a:ext uri="{FF2B5EF4-FFF2-40B4-BE49-F238E27FC236}">
                <a16:creationId xmlns:a16="http://schemas.microsoft.com/office/drawing/2014/main" id="{E2BF554D-7FE8-4D40-89DA-6101CB9D0DB5}"/>
              </a:ext>
            </a:extLst>
          </p:cNvPr>
          <p:cNvSpPr>
            <a:spLocks noGrp="1"/>
          </p:cNvSpPr>
          <p:nvPr>
            <p:ph type="title"/>
          </p:nvPr>
        </p:nvSpPr>
        <p:spPr>
          <a:xfrm>
            <a:off x="6225" y="12731"/>
            <a:ext cx="4104860" cy="1670296"/>
          </a:xfrm>
        </p:spPr>
        <p:txBody>
          <a:bodyPr>
            <a:normAutofit/>
          </a:bodyPr>
          <a:lstStyle/>
          <a:p>
            <a:r>
              <a:rPr lang="en-US" dirty="0"/>
              <a:t>Nutrient Concentration</a:t>
            </a:r>
          </a:p>
        </p:txBody>
      </p:sp>
      <p:sp>
        <p:nvSpPr>
          <p:cNvPr id="15" name="TextBox 14">
            <a:extLst>
              <a:ext uri="{FF2B5EF4-FFF2-40B4-BE49-F238E27FC236}">
                <a16:creationId xmlns:a16="http://schemas.microsoft.com/office/drawing/2014/main" id="{8DB3D967-A7E5-D44F-A4E8-63B7EB60DC87}"/>
              </a:ext>
            </a:extLst>
          </p:cNvPr>
          <p:cNvSpPr txBox="1"/>
          <p:nvPr/>
        </p:nvSpPr>
        <p:spPr>
          <a:xfrm>
            <a:off x="107896" y="1683027"/>
            <a:ext cx="6622088" cy="5863144"/>
          </a:xfrm>
          <a:prstGeom prst="rect">
            <a:avLst/>
          </a:prstGeom>
          <a:noFill/>
        </p:spPr>
        <p:txBody>
          <a:bodyPr wrap="square" rtlCol="0">
            <a:spAutoFit/>
          </a:bodyPr>
          <a:lstStyle/>
          <a:p>
            <a:pPr marL="342900" indent="-342900">
              <a:buFont typeface="Arial" panose="020B0604020202020204" pitchFamily="34" charset="0"/>
              <a:buChar char="•"/>
            </a:pPr>
            <a:r>
              <a:rPr lang="en-US" sz="2500" dirty="0"/>
              <a:t>Nutrients that are dissolved in the water column, available for uptake by organisms. </a:t>
            </a:r>
          </a:p>
          <a:p>
            <a:pPr marL="342900" indent="-342900">
              <a:buFont typeface="Arial" panose="020B0604020202020204" pitchFamily="34" charset="0"/>
              <a:buChar char="•"/>
            </a:pPr>
            <a:endParaRPr lang="en-US" sz="2500" dirty="0"/>
          </a:p>
          <a:p>
            <a:pPr marL="342900" indent="-342900">
              <a:buFont typeface="Arial" panose="020B0604020202020204" pitchFamily="34" charset="0"/>
              <a:buChar char="•"/>
            </a:pPr>
            <a:r>
              <a:rPr lang="en-US" sz="2500" dirty="0"/>
              <a:t>Nutrients can be introduced by terrestrial runoff from farming, rock weathering, and industrial inputs.</a:t>
            </a:r>
          </a:p>
          <a:p>
            <a:pPr marL="342900" indent="-342900">
              <a:buFont typeface="Arial" panose="020B0604020202020204" pitchFamily="34" charset="0"/>
              <a:buChar char="•"/>
            </a:pPr>
            <a:endParaRPr lang="en-US" sz="2500" dirty="0"/>
          </a:p>
          <a:p>
            <a:pPr marL="342900" indent="-342900">
              <a:buFont typeface="Arial" panose="020B0604020202020204" pitchFamily="34" charset="0"/>
              <a:buChar char="•"/>
            </a:pPr>
            <a:r>
              <a:rPr lang="en-US" sz="2500" dirty="0"/>
              <a:t>Large increases in nutrients can sometimes lead to phytoplankton blooms. Phytoplankton utilize the nutrients and grow and reproduce quicker, creating high concentrations of phytoplankton. </a:t>
            </a:r>
          </a:p>
          <a:p>
            <a:pPr marL="342900" indent="-342900">
              <a:buFont typeface="Arial" panose="020B0604020202020204" pitchFamily="34" charset="0"/>
              <a:buChar char="•"/>
            </a:pPr>
            <a:endParaRPr lang="en-US" sz="2500" dirty="0"/>
          </a:p>
          <a:p>
            <a:pPr marL="342900" indent="-342900">
              <a:buFont typeface="Arial" panose="020B0604020202020204" pitchFamily="34" charset="0"/>
              <a:buChar char="•"/>
            </a:pPr>
            <a:endParaRPr lang="en-US" sz="2500" dirty="0"/>
          </a:p>
          <a:p>
            <a:pPr marL="342900" indent="-342900">
              <a:buFont typeface="Arial" panose="020B0604020202020204" pitchFamily="34" charset="0"/>
              <a:buChar char="•"/>
            </a:pPr>
            <a:endParaRPr lang="en-US" sz="2500" dirty="0"/>
          </a:p>
        </p:txBody>
      </p:sp>
      <p:pic>
        <p:nvPicPr>
          <p:cNvPr id="3" name="Picture 2">
            <a:extLst>
              <a:ext uri="{FF2B5EF4-FFF2-40B4-BE49-F238E27FC236}">
                <a16:creationId xmlns:a16="http://schemas.microsoft.com/office/drawing/2014/main" id="{39002104-D007-5941-B6EE-D86A1696BAA0}"/>
              </a:ext>
            </a:extLst>
          </p:cNvPr>
          <p:cNvPicPr>
            <a:picLocks noChangeAspect="1"/>
          </p:cNvPicPr>
          <p:nvPr/>
        </p:nvPicPr>
        <p:blipFill rotWithShape="1">
          <a:blip r:embed="rId3"/>
          <a:srcRect l="19174"/>
          <a:stretch/>
        </p:blipFill>
        <p:spPr>
          <a:xfrm>
            <a:off x="6729984" y="177130"/>
            <a:ext cx="5315827" cy="6126134"/>
          </a:xfrm>
          <a:prstGeom prst="rect">
            <a:avLst/>
          </a:prstGeom>
        </p:spPr>
      </p:pic>
      <p:sp>
        <p:nvSpPr>
          <p:cNvPr id="2" name="TextBox 1">
            <a:extLst>
              <a:ext uri="{FF2B5EF4-FFF2-40B4-BE49-F238E27FC236}">
                <a16:creationId xmlns:a16="http://schemas.microsoft.com/office/drawing/2014/main" id="{03D20EF2-A0B0-FE4F-BB61-CF62286027FE}"/>
              </a:ext>
            </a:extLst>
          </p:cNvPr>
          <p:cNvSpPr txBox="1"/>
          <p:nvPr/>
        </p:nvSpPr>
        <p:spPr>
          <a:xfrm>
            <a:off x="8078053" y="6026265"/>
            <a:ext cx="4113947" cy="553998"/>
          </a:xfrm>
          <a:prstGeom prst="rect">
            <a:avLst/>
          </a:prstGeom>
          <a:noFill/>
        </p:spPr>
        <p:txBody>
          <a:bodyPr wrap="none" rtlCol="0">
            <a:spAutoFit/>
          </a:bodyPr>
          <a:lstStyle/>
          <a:p>
            <a:r>
              <a:rPr lang="en-US" sz="1200" dirty="0">
                <a:solidFill>
                  <a:schemeClr val="bg1">
                    <a:lumMod val="75000"/>
                  </a:schemeClr>
                </a:solidFill>
              </a:rPr>
              <a:t>European Space Agency on Wiki Commons (CC BY-SA 3.0 IGO)</a:t>
            </a:r>
          </a:p>
          <a:p>
            <a:endParaRPr lang="en-US" dirty="0"/>
          </a:p>
        </p:txBody>
      </p:sp>
      <p:sp>
        <p:nvSpPr>
          <p:cNvPr id="18" name="TextBox 17">
            <a:extLst>
              <a:ext uri="{FF2B5EF4-FFF2-40B4-BE49-F238E27FC236}">
                <a16:creationId xmlns:a16="http://schemas.microsoft.com/office/drawing/2014/main" id="{79DDAB19-80F5-4F46-B585-DA8B2EE9969D}"/>
              </a:ext>
            </a:extLst>
          </p:cNvPr>
          <p:cNvSpPr txBox="1"/>
          <p:nvPr/>
        </p:nvSpPr>
        <p:spPr>
          <a:xfrm>
            <a:off x="7979572" y="1933562"/>
            <a:ext cx="2375427" cy="369332"/>
          </a:xfrm>
          <a:prstGeom prst="rect">
            <a:avLst/>
          </a:prstGeom>
          <a:noFill/>
        </p:spPr>
        <p:txBody>
          <a:bodyPr wrap="square" rtlCol="0">
            <a:spAutoFit/>
          </a:bodyPr>
          <a:lstStyle/>
          <a:p>
            <a:r>
              <a:rPr lang="en-US" b="1" dirty="0">
                <a:solidFill>
                  <a:schemeClr val="bg1"/>
                </a:solidFill>
              </a:rPr>
              <a:t>Phytoplankton Bloom</a:t>
            </a:r>
          </a:p>
        </p:txBody>
      </p:sp>
      <p:sp>
        <p:nvSpPr>
          <p:cNvPr id="19" name="Arc 18">
            <a:extLst>
              <a:ext uri="{FF2B5EF4-FFF2-40B4-BE49-F238E27FC236}">
                <a16:creationId xmlns:a16="http://schemas.microsoft.com/office/drawing/2014/main" id="{AEA6E3F5-536B-DE4F-8ACC-74F148DA7FD9}"/>
              </a:ext>
            </a:extLst>
          </p:cNvPr>
          <p:cNvSpPr/>
          <p:nvPr/>
        </p:nvSpPr>
        <p:spPr>
          <a:xfrm rot="15337450" flipV="1">
            <a:off x="9920453" y="2088923"/>
            <a:ext cx="633046" cy="687821"/>
          </a:xfrm>
          <a:prstGeom prst="arc">
            <a:avLst/>
          </a:prstGeom>
          <a:ln w="38100">
            <a:solidFill>
              <a:schemeClr val="bg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Tree>
    <p:extLst>
      <p:ext uri="{BB962C8B-B14F-4D97-AF65-F5344CB8AC3E}">
        <p14:creationId xmlns:p14="http://schemas.microsoft.com/office/powerpoint/2010/main" val="2464272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99909E0-7E7B-BC4C-8FEE-94A5D3225C4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131598" y="93645"/>
            <a:ext cx="5927880" cy="6559167"/>
          </a:xfrm>
          <a:prstGeom prst="rect">
            <a:avLst/>
          </a:prstGeom>
        </p:spPr>
      </p:pic>
      <p:sp>
        <p:nvSpPr>
          <p:cNvPr id="44" name="TextBox 43">
            <a:extLst>
              <a:ext uri="{FF2B5EF4-FFF2-40B4-BE49-F238E27FC236}">
                <a16:creationId xmlns:a16="http://schemas.microsoft.com/office/drawing/2014/main" id="{B62E69C6-BFBB-954B-8E19-D2A980DA30E6}"/>
              </a:ext>
            </a:extLst>
          </p:cNvPr>
          <p:cNvSpPr txBox="1"/>
          <p:nvPr/>
        </p:nvSpPr>
        <p:spPr>
          <a:xfrm>
            <a:off x="3419560" y="5433434"/>
            <a:ext cx="2321598" cy="923330"/>
          </a:xfrm>
          <a:prstGeom prst="rect">
            <a:avLst/>
          </a:prstGeom>
          <a:noFill/>
        </p:spPr>
        <p:txBody>
          <a:bodyPr wrap="square" rtlCol="0">
            <a:spAutoFit/>
          </a:bodyPr>
          <a:lstStyle/>
          <a:p>
            <a:r>
              <a:rPr lang="en-US" dirty="0"/>
              <a:t>Low nutrient concentration at the </a:t>
            </a:r>
            <a:r>
              <a:rPr lang="en-US" b="1" dirty="0"/>
              <a:t>mouth</a:t>
            </a:r>
            <a:r>
              <a:rPr lang="en-US" dirty="0"/>
              <a:t> of the estuary</a:t>
            </a:r>
          </a:p>
        </p:txBody>
      </p:sp>
      <p:cxnSp>
        <p:nvCxnSpPr>
          <p:cNvPr id="47" name="Straight Arrow Connector 46">
            <a:extLst>
              <a:ext uri="{FF2B5EF4-FFF2-40B4-BE49-F238E27FC236}">
                <a16:creationId xmlns:a16="http://schemas.microsoft.com/office/drawing/2014/main" id="{A7FA89D4-5E6B-4147-B240-44C61758D188}"/>
              </a:ext>
            </a:extLst>
          </p:cNvPr>
          <p:cNvCxnSpPr>
            <a:cxnSpLocks/>
          </p:cNvCxnSpPr>
          <p:nvPr/>
        </p:nvCxnSpPr>
        <p:spPr>
          <a:xfrm>
            <a:off x="6329569" y="549070"/>
            <a:ext cx="2012333" cy="367921"/>
          </a:xfrm>
          <a:prstGeom prst="straightConnector1">
            <a:avLst/>
          </a:prstGeom>
          <a:ln w="38100">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0FEAAAC1-D79E-D249-9DA9-8233055BE18D}"/>
              </a:ext>
            </a:extLst>
          </p:cNvPr>
          <p:cNvCxnSpPr>
            <a:cxnSpLocks/>
          </p:cNvCxnSpPr>
          <p:nvPr/>
        </p:nvCxnSpPr>
        <p:spPr>
          <a:xfrm flipV="1">
            <a:off x="6643574" y="5872555"/>
            <a:ext cx="2522552" cy="269108"/>
          </a:xfrm>
          <a:prstGeom prst="straightConnector1">
            <a:avLst/>
          </a:prstGeom>
          <a:ln w="38100">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DDCE936A-7142-9544-AB40-5595483ACC80}"/>
              </a:ext>
            </a:extLst>
          </p:cNvPr>
          <p:cNvSpPr txBox="1"/>
          <p:nvPr/>
        </p:nvSpPr>
        <p:spPr>
          <a:xfrm>
            <a:off x="1113183" y="2040835"/>
            <a:ext cx="184731" cy="369332"/>
          </a:xfrm>
          <a:prstGeom prst="rect">
            <a:avLst/>
          </a:prstGeom>
          <a:noFill/>
        </p:spPr>
        <p:txBody>
          <a:bodyPr wrap="none" rtlCol="0">
            <a:spAutoFit/>
          </a:bodyPr>
          <a:lstStyle/>
          <a:p>
            <a:endParaRPr lang="en-US" dirty="0"/>
          </a:p>
        </p:txBody>
      </p:sp>
      <p:sp>
        <p:nvSpPr>
          <p:cNvPr id="29" name="Trapezoid 28">
            <a:extLst>
              <a:ext uri="{FF2B5EF4-FFF2-40B4-BE49-F238E27FC236}">
                <a16:creationId xmlns:a16="http://schemas.microsoft.com/office/drawing/2014/main" id="{66A75EB8-98A8-D745-B3B3-B9B5C1B23C84}"/>
              </a:ext>
            </a:extLst>
          </p:cNvPr>
          <p:cNvSpPr/>
          <p:nvPr/>
        </p:nvSpPr>
        <p:spPr>
          <a:xfrm flipV="1">
            <a:off x="5312458" y="314018"/>
            <a:ext cx="689113" cy="6042746"/>
          </a:xfrm>
          <a:prstGeom prst="trapezoid">
            <a:avLst>
              <a:gd name="adj" fmla="val 38077"/>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TextBox 37">
            <a:extLst>
              <a:ext uri="{FF2B5EF4-FFF2-40B4-BE49-F238E27FC236}">
                <a16:creationId xmlns:a16="http://schemas.microsoft.com/office/drawing/2014/main" id="{B867774E-AA45-DE42-831D-E45B4AF6A000}"/>
              </a:ext>
            </a:extLst>
          </p:cNvPr>
          <p:cNvSpPr txBox="1"/>
          <p:nvPr/>
        </p:nvSpPr>
        <p:spPr>
          <a:xfrm rot="16200000">
            <a:off x="4452743" y="3327030"/>
            <a:ext cx="2401427" cy="369332"/>
          </a:xfrm>
          <a:prstGeom prst="rect">
            <a:avLst/>
          </a:prstGeom>
          <a:noFill/>
        </p:spPr>
        <p:txBody>
          <a:bodyPr wrap="none" rtlCol="0">
            <a:spAutoFit/>
          </a:bodyPr>
          <a:lstStyle/>
          <a:p>
            <a:r>
              <a:rPr lang="en-US" b="1" dirty="0">
                <a:solidFill>
                  <a:schemeClr val="bg1"/>
                </a:solidFill>
              </a:rPr>
              <a:t>Nutrient Concentration</a:t>
            </a:r>
          </a:p>
        </p:txBody>
      </p:sp>
      <p:sp>
        <p:nvSpPr>
          <p:cNvPr id="40" name="TextBox 39">
            <a:extLst>
              <a:ext uri="{FF2B5EF4-FFF2-40B4-BE49-F238E27FC236}">
                <a16:creationId xmlns:a16="http://schemas.microsoft.com/office/drawing/2014/main" id="{CB111925-D3E9-EA45-9E75-3A8D9732E747}"/>
              </a:ext>
            </a:extLst>
          </p:cNvPr>
          <p:cNvSpPr txBox="1"/>
          <p:nvPr/>
        </p:nvSpPr>
        <p:spPr>
          <a:xfrm>
            <a:off x="3267394" y="271365"/>
            <a:ext cx="2083324" cy="923330"/>
          </a:xfrm>
          <a:prstGeom prst="rect">
            <a:avLst/>
          </a:prstGeom>
          <a:noFill/>
        </p:spPr>
        <p:txBody>
          <a:bodyPr wrap="square" rtlCol="0">
            <a:spAutoFit/>
          </a:bodyPr>
          <a:lstStyle/>
          <a:p>
            <a:r>
              <a:rPr lang="en-US" dirty="0"/>
              <a:t>High nutrient concentration at the </a:t>
            </a:r>
            <a:r>
              <a:rPr lang="en-US" b="1" dirty="0"/>
              <a:t>head</a:t>
            </a:r>
            <a:r>
              <a:rPr lang="en-US" dirty="0"/>
              <a:t> of the estuary</a:t>
            </a:r>
          </a:p>
        </p:txBody>
      </p:sp>
      <p:sp>
        <p:nvSpPr>
          <p:cNvPr id="46" name="Title 1">
            <a:extLst>
              <a:ext uri="{FF2B5EF4-FFF2-40B4-BE49-F238E27FC236}">
                <a16:creationId xmlns:a16="http://schemas.microsoft.com/office/drawing/2014/main" id="{E2BF554D-7FE8-4D40-89DA-6101CB9D0DB5}"/>
              </a:ext>
            </a:extLst>
          </p:cNvPr>
          <p:cNvSpPr>
            <a:spLocks noGrp="1"/>
          </p:cNvSpPr>
          <p:nvPr>
            <p:ph type="title"/>
          </p:nvPr>
        </p:nvSpPr>
        <p:spPr>
          <a:xfrm>
            <a:off x="185066" y="2538080"/>
            <a:ext cx="4104860" cy="1670296"/>
          </a:xfrm>
        </p:spPr>
        <p:txBody>
          <a:bodyPr>
            <a:normAutofit/>
          </a:bodyPr>
          <a:lstStyle/>
          <a:p>
            <a:r>
              <a:rPr lang="en-US" dirty="0"/>
              <a:t>Nutrient Concentration</a:t>
            </a:r>
          </a:p>
        </p:txBody>
      </p:sp>
      <p:sp>
        <p:nvSpPr>
          <p:cNvPr id="13" name="Rectangle 12">
            <a:extLst>
              <a:ext uri="{FF2B5EF4-FFF2-40B4-BE49-F238E27FC236}">
                <a16:creationId xmlns:a16="http://schemas.microsoft.com/office/drawing/2014/main" id="{8A51EE6C-47AA-C94F-916A-BE795C46CA77}"/>
              </a:ext>
            </a:extLst>
          </p:cNvPr>
          <p:cNvSpPr/>
          <p:nvPr/>
        </p:nvSpPr>
        <p:spPr>
          <a:xfrm>
            <a:off x="5988716" y="6577136"/>
            <a:ext cx="6138851" cy="253916"/>
          </a:xfrm>
          <a:prstGeom prst="rect">
            <a:avLst/>
          </a:prstGeom>
          <a:solidFill>
            <a:schemeClr val="bg1"/>
          </a:solidFill>
        </p:spPr>
        <p:txBody>
          <a:bodyPr wrap="square">
            <a:spAutoFit/>
          </a:bodyPr>
          <a:lstStyle/>
          <a:p>
            <a:pPr algn="r"/>
            <a:r>
              <a:rPr lang="en-US" sz="1050" dirty="0">
                <a:solidFill>
                  <a:schemeClr val="bg1">
                    <a:lumMod val="50000"/>
                  </a:schemeClr>
                </a:solidFill>
              </a:rPr>
              <a:t>By NASA Goddard Space Flight Center on Flickr  (CC BY 2.0)</a:t>
            </a:r>
          </a:p>
        </p:txBody>
      </p:sp>
    </p:spTree>
    <p:extLst>
      <p:ext uri="{BB962C8B-B14F-4D97-AF65-F5344CB8AC3E}">
        <p14:creationId xmlns:p14="http://schemas.microsoft.com/office/powerpoint/2010/main" val="4284833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06888ED3-8580-F04D-94D8-7D3BA169B8B7}"/>
              </a:ext>
            </a:extLst>
          </p:cNvPr>
          <p:cNvSpPr txBox="1"/>
          <p:nvPr/>
        </p:nvSpPr>
        <p:spPr>
          <a:xfrm>
            <a:off x="225910" y="1023584"/>
            <a:ext cx="6949440" cy="6678751"/>
          </a:xfrm>
          <a:prstGeom prst="rect">
            <a:avLst/>
          </a:prstGeom>
          <a:noFill/>
        </p:spPr>
        <p:txBody>
          <a:bodyPr wrap="square" rtlCol="0">
            <a:spAutoFit/>
          </a:bodyPr>
          <a:lstStyle/>
          <a:p>
            <a:pPr marL="285750" indent="-285750">
              <a:buFont typeface="Arial" panose="020B0604020202020204" pitchFamily="34" charset="0"/>
              <a:buChar char="•"/>
            </a:pPr>
            <a:r>
              <a:rPr lang="en-US" sz="2800" dirty="0"/>
              <a:t>We know that phytoplankton need nutrients and sunlight to photosynthesize, and now we know that both of those can vary throughout an estuary. </a:t>
            </a:r>
          </a:p>
          <a:p>
            <a:pPr marL="285750" indent="-285750">
              <a:buFont typeface="Arial" panose="020B0604020202020204" pitchFamily="34" charset="0"/>
              <a:buChar char="•"/>
            </a:pPr>
            <a:endParaRPr lang="en-US" sz="2800" dirty="0"/>
          </a:p>
          <a:p>
            <a:pPr marL="285750" indent="-285750">
              <a:buFont typeface="Arial" panose="020B0604020202020204" pitchFamily="34" charset="0"/>
              <a:buChar char="•"/>
            </a:pPr>
            <a:r>
              <a:rPr lang="en-US" sz="2800" dirty="0"/>
              <a:t>Lets explore how the suspended sediment and nutrient gradients impact phytoplankton in an estuary!</a:t>
            </a:r>
          </a:p>
          <a:p>
            <a:pPr marL="285750" indent="-285750">
              <a:buFont typeface="Arial" panose="020B0604020202020204" pitchFamily="34" charset="0"/>
              <a:buChar char="•"/>
            </a:pPr>
            <a:endParaRPr lang="en-US" sz="2800" dirty="0"/>
          </a:p>
          <a:p>
            <a:pPr marL="285750" indent="-285750">
              <a:buFont typeface="Arial" panose="020B0604020202020204" pitchFamily="34" charset="0"/>
              <a:buChar char="•"/>
            </a:pPr>
            <a:r>
              <a:rPr lang="en-US" sz="2800" dirty="0"/>
              <a:t>In the activity, you will investigate different biological, chemical, and physical gradients present in estuaries and how they interact with one another. </a:t>
            </a:r>
          </a:p>
          <a:p>
            <a:pPr marL="285750" indent="-285750">
              <a:buFont typeface="Arial" panose="020B0604020202020204" pitchFamily="34" charset="0"/>
              <a:buChar char="•"/>
            </a:pPr>
            <a:endParaRPr lang="en-US" sz="2800" dirty="0"/>
          </a:p>
          <a:p>
            <a:endParaRPr lang="en-US" dirty="0"/>
          </a:p>
          <a:p>
            <a:endParaRPr lang="en-US" dirty="0"/>
          </a:p>
        </p:txBody>
      </p:sp>
      <p:pic>
        <p:nvPicPr>
          <p:cNvPr id="9" name="Picture 8">
            <a:extLst>
              <a:ext uri="{FF2B5EF4-FFF2-40B4-BE49-F238E27FC236}">
                <a16:creationId xmlns:a16="http://schemas.microsoft.com/office/drawing/2014/main" id="{2CE996F4-3B6C-6F43-87F6-56F5C3A6C75F}"/>
              </a:ext>
            </a:extLst>
          </p:cNvPr>
          <p:cNvPicPr>
            <a:picLocks noChangeAspect="1"/>
          </p:cNvPicPr>
          <p:nvPr/>
        </p:nvPicPr>
        <p:blipFill>
          <a:blip r:embed="rId3"/>
          <a:stretch>
            <a:fillRect/>
          </a:stretch>
        </p:blipFill>
        <p:spPr>
          <a:xfrm rot="5400000">
            <a:off x="6414166" y="1249450"/>
            <a:ext cx="6439469" cy="4335909"/>
          </a:xfrm>
          <a:prstGeom prst="rect">
            <a:avLst/>
          </a:prstGeom>
        </p:spPr>
      </p:pic>
      <p:sp>
        <p:nvSpPr>
          <p:cNvPr id="10" name="Rectangle 9">
            <a:extLst>
              <a:ext uri="{FF2B5EF4-FFF2-40B4-BE49-F238E27FC236}">
                <a16:creationId xmlns:a16="http://schemas.microsoft.com/office/drawing/2014/main" id="{A737DE9E-B23C-A946-A199-D87902D3745B}"/>
              </a:ext>
            </a:extLst>
          </p:cNvPr>
          <p:cNvSpPr/>
          <p:nvPr/>
        </p:nvSpPr>
        <p:spPr>
          <a:xfrm>
            <a:off x="10499945" y="6383223"/>
            <a:ext cx="1301910" cy="253916"/>
          </a:xfrm>
          <a:prstGeom prst="rect">
            <a:avLst/>
          </a:prstGeom>
          <a:noFill/>
        </p:spPr>
        <p:txBody>
          <a:bodyPr wrap="square">
            <a:spAutoFit/>
          </a:bodyPr>
          <a:lstStyle/>
          <a:p>
            <a:pPr algn="r"/>
            <a:r>
              <a:rPr lang="en-US" sz="1050" dirty="0">
                <a:solidFill>
                  <a:schemeClr val="bg1">
                    <a:lumMod val="50000"/>
                  </a:schemeClr>
                </a:solidFill>
              </a:rPr>
              <a:t>(CC0 Public Domain)</a:t>
            </a:r>
          </a:p>
        </p:txBody>
      </p:sp>
      <p:sp>
        <p:nvSpPr>
          <p:cNvPr id="11" name="Title 1">
            <a:extLst>
              <a:ext uri="{FF2B5EF4-FFF2-40B4-BE49-F238E27FC236}">
                <a16:creationId xmlns:a16="http://schemas.microsoft.com/office/drawing/2014/main" id="{F8A55BAD-9ADE-DF41-A155-5C1476C38E4A}"/>
              </a:ext>
            </a:extLst>
          </p:cNvPr>
          <p:cNvSpPr txBox="1">
            <a:spLocks/>
          </p:cNvSpPr>
          <p:nvPr/>
        </p:nvSpPr>
        <p:spPr>
          <a:xfrm>
            <a:off x="158496" y="-13474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Activity Objectives</a:t>
            </a:r>
          </a:p>
        </p:txBody>
      </p:sp>
    </p:spTree>
    <p:extLst>
      <p:ext uri="{BB962C8B-B14F-4D97-AF65-F5344CB8AC3E}">
        <p14:creationId xmlns:p14="http://schemas.microsoft.com/office/powerpoint/2010/main" val="13701566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1B55E-6FA1-DE43-A3DD-09B2ABECA275}"/>
              </a:ext>
            </a:extLst>
          </p:cNvPr>
          <p:cNvSpPr>
            <a:spLocks noGrp="1"/>
          </p:cNvSpPr>
          <p:nvPr>
            <p:ph type="title"/>
          </p:nvPr>
        </p:nvSpPr>
        <p:spPr>
          <a:xfrm>
            <a:off x="158496" y="-134747"/>
            <a:ext cx="10515600" cy="1325563"/>
          </a:xfrm>
        </p:spPr>
        <p:txBody>
          <a:bodyPr/>
          <a:lstStyle/>
          <a:p>
            <a:r>
              <a:rPr lang="en-US" dirty="0"/>
              <a:t>Activity Directions</a:t>
            </a:r>
          </a:p>
        </p:txBody>
      </p:sp>
      <p:sp>
        <p:nvSpPr>
          <p:cNvPr id="3" name="Content Placeholder 2">
            <a:extLst>
              <a:ext uri="{FF2B5EF4-FFF2-40B4-BE49-F238E27FC236}">
                <a16:creationId xmlns:a16="http://schemas.microsoft.com/office/drawing/2014/main" id="{B76300D6-B5F2-4D45-9F93-A7020BF3ECD2}"/>
              </a:ext>
            </a:extLst>
          </p:cNvPr>
          <p:cNvSpPr>
            <a:spLocks noGrp="1"/>
          </p:cNvSpPr>
          <p:nvPr>
            <p:ph idx="1"/>
          </p:nvPr>
        </p:nvSpPr>
        <p:spPr>
          <a:xfrm>
            <a:off x="338328" y="1190816"/>
            <a:ext cx="10515600" cy="4088320"/>
          </a:xfrm>
        </p:spPr>
        <p:txBody>
          <a:bodyPr>
            <a:normAutofit/>
          </a:bodyPr>
          <a:lstStyle/>
          <a:p>
            <a:pPr marL="0" indent="0">
              <a:buNone/>
            </a:pPr>
            <a:r>
              <a:rPr lang="en-US" dirty="0"/>
              <a:t>In your groups, you will take samples from the Clark Estuary using the Sampling PowerPoint provided. You will record data on your worksheet for:</a:t>
            </a:r>
          </a:p>
          <a:p>
            <a:pPr marL="628650" indent="-339725"/>
            <a:r>
              <a:rPr lang="en-US" dirty="0"/>
              <a:t>salinity</a:t>
            </a:r>
          </a:p>
          <a:p>
            <a:pPr marL="628650" indent="-339725"/>
            <a:r>
              <a:rPr lang="en-US" dirty="0"/>
              <a:t>suspended sediment concentration</a:t>
            </a:r>
          </a:p>
          <a:p>
            <a:pPr marL="628650" indent="-339725"/>
            <a:r>
              <a:rPr lang="en-US" dirty="0"/>
              <a:t>nutrient concentration</a:t>
            </a:r>
          </a:p>
          <a:p>
            <a:pPr marL="628650" indent="-339725"/>
            <a:r>
              <a:rPr lang="en-US" dirty="0"/>
              <a:t>phytoplankton concentration</a:t>
            </a:r>
          </a:p>
          <a:p>
            <a:pPr marL="288925" indent="0">
              <a:buNone/>
            </a:pPr>
            <a:endParaRPr lang="en-US" dirty="0"/>
          </a:p>
        </p:txBody>
      </p:sp>
    </p:spTree>
    <p:extLst>
      <p:ext uri="{BB962C8B-B14F-4D97-AF65-F5344CB8AC3E}">
        <p14:creationId xmlns:p14="http://schemas.microsoft.com/office/powerpoint/2010/main" val="20496389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8DB3138-B12D-D841-898B-C92951EF3E41}"/>
              </a:ext>
            </a:extLst>
          </p:cNvPr>
          <p:cNvSpPr txBox="1">
            <a:spLocks/>
          </p:cNvSpPr>
          <p:nvPr/>
        </p:nvSpPr>
        <p:spPr>
          <a:xfrm>
            <a:off x="0" y="45799"/>
            <a:ext cx="11129554" cy="1248688"/>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500" dirty="0"/>
              <a:t>At each sample site, there will be three beakers to collect data from. Each water sample will be 1L.</a:t>
            </a:r>
          </a:p>
          <a:p>
            <a:endParaRPr lang="en-US" sz="2500" dirty="0"/>
          </a:p>
          <a:p>
            <a:pPr marL="342900" indent="-342900">
              <a:buFont typeface="Arial" panose="020B0604020202020204" pitchFamily="34" charset="0"/>
              <a:buChar char="•"/>
            </a:pPr>
            <a:r>
              <a:rPr lang="en-US" sz="2500" dirty="0"/>
              <a:t>For suspended sediment concentrations, you will match the color of the water in the beaker to the color bar on the left. This will tell you how much sediment is in the water. </a:t>
            </a:r>
          </a:p>
        </p:txBody>
      </p:sp>
      <p:grpSp>
        <p:nvGrpSpPr>
          <p:cNvPr id="25" name="Group 24">
            <a:extLst>
              <a:ext uri="{FF2B5EF4-FFF2-40B4-BE49-F238E27FC236}">
                <a16:creationId xmlns:a16="http://schemas.microsoft.com/office/drawing/2014/main" id="{AE5E2C6C-9B41-B74A-A09F-ADB9F56EFC22}"/>
              </a:ext>
            </a:extLst>
          </p:cNvPr>
          <p:cNvGrpSpPr/>
          <p:nvPr/>
        </p:nvGrpSpPr>
        <p:grpSpPr>
          <a:xfrm>
            <a:off x="3385928" y="1964795"/>
            <a:ext cx="3200126" cy="4266835"/>
            <a:chOff x="2203147" y="1864111"/>
            <a:chExt cx="2168351" cy="2891135"/>
          </a:xfrm>
        </p:grpSpPr>
        <p:pic>
          <p:nvPicPr>
            <p:cNvPr id="14" name="Picture 13">
              <a:extLst>
                <a:ext uri="{FF2B5EF4-FFF2-40B4-BE49-F238E27FC236}">
                  <a16:creationId xmlns:a16="http://schemas.microsoft.com/office/drawing/2014/main" id="{17F55613-BDDC-0C41-B32E-FD714910FA4E}"/>
                </a:ext>
              </a:extLst>
            </p:cNvPr>
            <p:cNvPicPr>
              <a:picLocks noChangeAspect="1"/>
            </p:cNvPicPr>
            <p:nvPr/>
          </p:nvPicPr>
          <p:blipFill>
            <a:blip r:embed="rId3"/>
            <a:stretch>
              <a:fillRect/>
            </a:stretch>
          </p:blipFill>
          <p:spPr>
            <a:xfrm>
              <a:off x="2203147" y="1864111"/>
              <a:ext cx="2168351" cy="2891135"/>
            </a:xfrm>
            <a:prstGeom prst="rect">
              <a:avLst/>
            </a:prstGeom>
          </p:spPr>
        </p:pic>
        <p:sp>
          <p:nvSpPr>
            <p:cNvPr id="15" name="Can 14">
              <a:extLst>
                <a:ext uri="{FF2B5EF4-FFF2-40B4-BE49-F238E27FC236}">
                  <a16:creationId xmlns:a16="http://schemas.microsoft.com/office/drawing/2014/main" id="{268F7469-D09D-634D-98F5-3944F67C8620}"/>
                </a:ext>
              </a:extLst>
            </p:cNvPr>
            <p:cNvSpPr/>
            <p:nvPr/>
          </p:nvSpPr>
          <p:spPr>
            <a:xfrm>
              <a:off x="2553897" y="2566156"/>
              <a:ext cx="1627150" cy="2061228"/>
            </a:xfrm>
            <a:prstGeom prst="can">
              <a:avLst>
                <a:gd name="adj" fmla="val 27749"/>
              </a:avLst>
            </a:prstGeom>
            <a:solidFill>
              <a:srgbClr val="6A8F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 name="Group 27">
            <a:extLst>
              <a:ext uri="{FF2B5EF4-FFF2-40B4-BE49-F238E27FC236}">
                <a16:creationId xmlns:a16="http://schemas.microsoft.com/office/drawing/2014/main" id="{368143D5-0C95-5F45-9972-0D13E26F676E}"/>
              </a:ext>
            </a:extLst>
          </p:cNvPr>
          <p:cNvGrpSpPr/>
          <p:nvPr/>
        </p:nvGrpSpPr>
        <p:grpSpPr>
          <a:xfrm>
            <a:off x="208470" y="1650278"/>
            <a:ext cx="2312701" cy="5033959"/>
            <a:chOff x="208470" y="1650278"/>
            <a:chExt cx="2312701" cy="5033959"/>
          </a:xfrm>
        </p:grpSpPr>
        <p:sp>
          <p:nvSpPr>
            <p:cNvPr id="16" name="Rectangle 15">
              <a:extLst>
                <a:ext uri="{FF2B5EF4-FFF2-40B4-BE49-F238E27FC236}">
                  <a16:creationId xmlns:a16="http://schemas.microsoft.com/office/drawing/2014/main" id="{F989BB30-EC5A-7248-B500-BC58A474CCB2}"/>
                </a:ext>
              </a:extLst>
            </p:cNvPr>
            <p:cNvSpPr/>
            <p:nvPr/>
          </p:nvSpPr>
          <p:spPr>
            <a:xfrm>
              <a:off x="216478" y="1650278"/>
              <a:ext cx="1285557" cy="629035"/>
            </a:xfrm>
            <a:prstGeom prst="rect">
              <a:avLst/>
            </a:prstGeom>
            <a:solidFill>
              <a:srgbClr val="497B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F7060345-B2A6-0646-B2B4-78352F3C0420}"/>
                </a:ext>
              </a:extLst>
            </p:cNvPr>
            <p:cNvSpPr/>
            <p:nvPr/>
          </p:nvSpPr>
          <p:spPr>
            <a:xfrm>
              <a:off x="216478" y="2279466"/>
              <a:ext cx="1285557" cy="629035"/>
            </a:xfrm>
            <a:prstGeom prst="rect">
              <a:avLst/>
            </a:prstGeom>
            <a:solidFill>
              <a:srgbClr val="5285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FEDB06A1-FDD3-E544-87E1-F1B486218AAB}"/>
                </a:ext>
              </a:extLst>
            </p:cNvPr>
            <p:cNvSpPr/>
            <p:nvPr/>
          </p:nvSpPr>
          <p:spPr>
            <a:xfrm>
              <a:off x="208470" y="2908805"/>
              <a:ext cx="1293565" cy="629035"/>
            </a:xfrm>
            <a:prstGeom prst="rect">
              <a:avLst/>
            </a:prstGeom>
            <a:solidFill>
              <a:srgbClr val="6A8F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8B6E26C9-1ACE-5C4D-A1A0-105EFD0445A3}"/>
                </a:ext>
              </a:extLst>
            </p:cNvPr>
            <p:cNvSpPr/>
            <p:nvPr/>
          </p:nvSpPr>
          <p:spPr>
            <a:xfrm>
              <a:off x="210656" y="3537994"/>
              <a:ext cx="1291379" cy="629035"/>
            </a:xfrm>
            <a:prstGeom prst="rect">
              <a:avLst/>
            </a:prstGeom>
            <a:solidFill>
              <a:srgbClr val="7D9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526B8E69-7041-964F-97F6-7CE68BAAF3FE}"/>
                </a:ext>
              </a:extLst>
            </p:cNvPr>
            <p:cNvSpPr/>
            <p:nvPr/>
          </p:nvSpPr>
          <p:spPr>
            <a:xfrm>
              <a:off x="210656" y="4166876"/>
              <a:ext cx="1291379" cy="629342"/>
            </a:xfrm>
            <a:prstGeom prst="rect">
              <a:avLst/>
            </a:prstGeom>
            <a:solidFill>
              <a:srgbClr val="879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3098E964-71CA-534F-BB53-C49FE1E74AD0}"/>
                </a:ext>
              </a:extLst>
            </p:cNvPr>
            <p:cNvSpPr/>
            <p:nvPr/>
          </p:nvSpPr>
          <p:spPr>
            <a:xfrm>
              <a:off x="210656" y="4796522"/>
              <a:ext cx="1291379" cy="629035"/>
            </a:xfrm>
            <a:prstGeom prst="rect">
              <a:avLst/>
            </a:prstGeom>
            <a:solidFill>
              <a:srgbClr val="9BA2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553DCDA9-883E-A24C-AF29-D1D0845005DF}"/>
                </a:ext>
              </a:extLst>
            </p:cNvPr>
            <p:cNvSpPr/>
            <p:nvPr/>
          </p:nvSpPr>
          <p:spPr>
            <a:xfrm>
              <a:off x="210656" y="5425557"/>
              <a:ext cx="1291379" cy="629340"/>
            </a:xfrm>
            <a:prstGeom prst="rect">
              <a:avLst/>
            </a:prstGeom>
            <a:solidFill>
              <a:srgbClr val="9FA0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E4BB61AD-825C-C641-AF65-A9D080AFA826}"/>
                </a:ext>
              </a:extLst>
            </p:cNvPr>
            <p:cNvSpPr/>
            <p:nvPr/>
          </p:nvSpPr>
          <p:spPr>
            <a:xfrm>
              <a:off x="216478" y="6054897"/>
              <a:ext cx="1285557" cy="629340"/>
            </a:xfrm>
            <a:prstGeom prst="rect">
              <a:avLst/>
            </a:prstGeom>
            <a:solidFill>
              <a:srgbClr val="ABA9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C3EF6580-C320-B740-933C-B36BA14EAFF9}"/>
                </a:ext>
              </a:extLst>
            </p:cNvPr>
            <p:cNvSpPr/>
            <p:nvPr/>
          </p:nvSpPr>
          <p:spPr>
            <a:xfrm>
              <a:off x="208470" y="1650278"/>
              <a:ext cx="1293565" cy="5033959"/>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TextBox 25">
              <a:extLst>
                <a:ext uri="{FF2B5EF4-FFF2-40B4-BE49-F238E27FC236}">
                  <a16:creationId xmlns:a16="http://schemas.microsoft.com/office/drawing/2014/main" id="{2BCBE50E-2E35-EC4E-8D53-49711ACAE4DF}"/>
                </a:ext>
              </a:extLst>
            </p:cNvPr>
            <p:cNvSpPr txBox="1"/>
            <p:nvPr/>
          </p:nvSpPr>
          <p:spPr>
            <a:xfrm>
              <a:off x="1477744" y="1812538"/>
              <a:ext cx="1043427" cy="4816703"/>
            </a:xfrm>
            <a:prstGeom prst="rect">
              <a:avLst/>
            </a:prstGeom>
            <a:noFill/>
          </p:spPr>
          <p:txBody>
            <a:bodyPr wrap="none" rtlCol="0">
              <a:spAutoFit/>
            </a:bodyPr>
            <a:lstStyle/>
            <a:p>
              <a:r>
                <a:rPr lang="en-US" sz="2000" dirty="0"/>
                <a:t>10 mg/L</a:t>
              </a:r>
            </a:p>
            <a:p>
              <a:endParaRPr lang="en-US" sz="2100" dirty="0"/>
            </a:p>
            <a:p>
              <a:r>
                <a:rPr lang="en-US" sz="2000" dirty="0"/>
                <a:t>15 mg/L</a:t>
              </a:r>
            </a:p>
            <a:p>
              <a:endParaRPr lang="en-US" sz="2100" dirty="0"/>
            </a:p>
            <a:p>
              <a:r>
                <a:rPr lang="en-US" sz="2000" dirty="0"/>
                <a:t>20 mg/L</a:t>
              </a:r>
            </a:p>
            <a:p>
              <a:endParaRPr lang="en-US" sz="2100" dirty="0"/>
            </a:p>
            <a:p>
              <a:r>
                <a:rPr lang="en-US" sz="2000" dirty="0"/>
                <a:t>25 mg/L</a:t>
              </a:r>
            </a:p>
            <a:p>
              <a:endParaRPr lang="en-US" sz="2100" dirty="0"/>
            </a:p>
            <a:p>
              <a:r>
                <a:rPr lang="en-US" sz="2000" dirty="0"/>
                <a:t>30 mg/L</a:t>
              </a:r>
            </a:p>
            <a:p>
              <a:endParaRPr lang="en-US" sz="2100" dirty="0"/>
            </a:p>
            <a:p>
              <a:r>
                <a:rPr lang="en-US" sz="2000" dirty="0"/>
                <a:t>35 mg/L</a:t>
              </a:r>
            </a:p>
            <a:p>
              <a:endParaRPr lang="en-US" sz="2100" dirty="0"/>
            </a:p>
            <a:p>
              <a:r>
                <a:rPr lang="en-US" sz="2000" dirty="0"/>
                <a:t>40 mg/L</a:t>
              </a:r>
            </a:p>
            <a:p>
              <a:endParaRPr lang="en-US" sz="2100" dirty="0"/>
            </a:p>
            <a:p>
              <a:r>
                <a:rPr lang="en-US" sz="2000" dirty="0"/>
                <a:t>45 mg/L</a:t>
              </a:r>
            </a:p>
          </p:txBody>
        </p:sp>
      </p:grpSp>
      <p:sp>
        <p:nvSpPr>
          <p:cNvPr id="27" name="TextBox 26">
            <a:extLst>
              <a:ext uri="{FF2B5EF4-FFF2-40B4-BE49-F238E27FC236}">
                <a16:creationId xmlns:a16="http://schemas.microsoft.com/office/drawing/2014/main" id="{F7651A2B-F70C-684A-82B1-97946F6A11D8}"/>
              </a:ext>
            </a:extLst>
          </p:cNvPr>
          <p:cNvSpPr txBox="1"/>
          <p:nvPr/>
        </p:nvSpPr>
        <p:spPr>
          <a:xfrm>
            <a:off x="7790213" y="2660073"/>
            <a:ext cx="3431969" cy="923330"/>
          </a:xfrm>
          <a:prstGeom prst="rect">
            <a:avLst/>
          </a:prstGeom>
          <a:noFill/>
        </p:spPr>
        <p:txBody>
          <a:bodyPr wrap="square" rtlCol="0">
            <a:spAutoFit/>
          </a:bodyPr>
          <a:lstStyle/>
          <a:p>
            <a:r>
              <a:rPr lang="en-US" dirty="0"/>
              <a:t>For example, this water sample has 20 mg/L of suspended sediment. </a:t>
            </a:r>
          </a:p>
        </p:txBody>
      </p:sp>
    </p:spTree>
    <p:extLst>
      <p:ext uri="{BB962C8B-B14F-4D97-AF65-F5344CB8AC3E}">
        <p14:creationId xmlns:p14="http://schemas.microsoft.com/office/powerpoint/2010/main" val="25826412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8DB3138-B12D-D841-898B-C92951EF3E41}"/>
              </a:ext>
            </a:extLst>
          </p:cNvPr>
          <p:cNvSpPr txBox="1">
            <a:spLocks/>
          </p:cNvSpPr>
          <p:nvPr/>
        </p:nvSpPr>
        <p:spPr>
          <a:xfrm>
            <a:off x="0" y="45799"/>
            <a:ext cx="11129554" cy="1248688"/>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500" dirty="0"/>
              <a:t>At each sample site, there will be three beakers to collect data from. Each water sample will be 1L.</a:t>
            </a:r>
          </a:p>
          <a:p>
            <a:endParaRPr lang="en-US" sz="2500" dirty="0"/>
          </a:p>
          <a:p>
            <a:pPr marL="342900" indent="-342900">
              <a:buFont typeface="Arial" panose="020B0604020202020204" pitchFamily="34" charset="0"/>
              <a:buChar char="•"/>
            </a:pPr>
            <a:r>
              <a:rPr lang="en-US" sz="2500" dirty="0"/>
              <a:t>For nutrient concentration, you will count the number of nutrient icons in each beaker. Each icon represents 0.05 mg of nutrients. Find the nutrient concentration in mg/L.</a:t>
            </a:r>
          </a:p>
        </p:txBody>
      </p:sp>
      <p:sp>
        <p:nvSpPr>
          <p:cNvPr id="27" name="TextBox 26">
            <a:extLst>
              <a:ext uri="{FF2B5EF4-FFF2-40B4-BE49-F238E27FC236}">
                <a16:creationId xmlns:a16="http://schemas.microsoft.com/office/drawing/2014/main" id="{F7651A2B-F70C-684A-82B1-97946F6A11D8}"/>
              </a:ext>
            </a:extLst>
          </p:cNvPr>
          <p:cNvSpPr txBox="1"/>
          <p:nvPr/>
        </p:nvSpPr>
        <p:spPr>
          <a:xfrm>
            <a:off x="7785074" y="3838090"/>
            <a:ext cx="3431969" cy="646331"/>
          </a:xfrm>
          <a:prstGeom prst="rect">
            <a:avLst/>
          </a:prstGeom>
          <a:noFill/>
        </p:spPr>
        <p:txBody>
          <a:bodyPr wrap="square" rtlCol="0">
            <a:spAutoFit/>
          </a:bodyPr>
          <a:lstStyle/>
          <a:p>
            <a:r>
              <a:rPr lang="en-US" dirty="0"/>
              <a:t>For example, this water sample’s nutrient concentration is 0.3 mg/L. </a:t>
            </a:r>
          </a:p>
        </p:txBody>
      </p:sp>
      <p:grpSp>
        <p:nvGrpSpPr>
          <p:cNvPr id="2" name="Group 1">
            <a:extLst>
              <a:ext uri="{FF2B5EF4-FFF2-40B4-BE49-F238E27FC236}">
                <a16:creationId xmlns:a16="http://schemas.microsoft.com/office/drawing/2014/main" id="{3DABB255-95FD-3D41-A420-679FFACA1626}"/>
              </a:ext>
            </a:extLst>
          </p:cNvPr>
          <p:cNvGrpSpPr/>
          <p:nvPr/>
        </p:nvGrpSpPr>
        <p:grpSpPr>
          <a:xfrm>
            <a:off x="3385928" y="1943715"/>
            <a:ext cx="3231745" cy="4308994"/>
            <a:chOff x="1940773" y="3749401"/>
            <a:chExt cx="2168351" cy="2891135"/>
          </a:xfrm>
        </p:grpSpPr>
        <p:pic>
          <p:nvPicPr>
            <p:cNvPr id="28" name="Picture 27">
              <a:extLst>
                <a:ext uri="{FF2B5EF4-FFF2-40B4-BE49-F238E27FC236}">
                  <a16:creationId xmlns:a16="http://schemas.microsoft.com/office/drawing/2014/main" id="{F5B5DB5B-0851-704A-B010-18B2C011F789}"/>
                </a:ext>
              </a:extLst>
            </p:cNvPr>
            <p:cNvPicPr>
              <a:picLocks noChangeAspect="1"/>
            </p:cNvPicPr>
            <p:nvPr/>
          </p:nvPicPr>
          <p:blipFill>
            <a:blip r:embed="rId3"/>
            <a:stretch>
              <a:fillRect/>
            </a:stretch>
          </p:blipFill>
          <p:spPr>
            <a:xfrm>
              <a:off x="1940773" y="3749401"/>
              <a:ext cx="2168351" cy="2891135"/>
            </a:xfrm>
            <a:prstGeom prst="rect">
              <a:avLst/>
            </a:prstGeom>
          </p:spPr>
        </p:pic>
        <p:sp>
          <p:nvSpPr>
            <p:cNvPr id="29" name="Can 28">
              <a:extLst>
                <a:ext uri="{FF2B5EF4-FFF2-40B4-BE49-F238E27FC236}">
                  <a16:creationId xmlns:a16="http://schemas.microsoft.com/office/drawing/2014/main" id="{4BBE83B2-D70E-7543-B5CB-56B451A81CFA}"/>
                </a:ext>
              </a:extLst>
            </p:cNvPr>
            <p:cNvSpPr/>
            <p:nvPr/>
          </p:nvSpPr>
          <p:spPr>
            <a:xfrm>
              <a:off x="2278690" y="4423483"/>
              <a:ext cx="1627150" cy="2061228"/>
            </a:xfrm>
            <a:prstGeom prst="can">
              <a:avLst>
                <a:gd name="adj" fmla="val 18133"/>
              </a:avLst>
            </a:prstGeom>
            <a:solidFill>
              <a:srgbClr val="497BAB">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0" name="Picture 29">
              <a:extLst>
                <a:ext uri="{FF2B5EF4-FFF2-40B4-BE49-F238E27FC236}">
                  <a16:creationId xmlns:a16="http://schemas.microsoft.com/office/drawing/2014/main" id="{4AF1DB2D-AEE9-FC4D-9C11-0128AB4D53B7}"/>
                </a:ext>
              </a:extLst>
            </p:cNvPr>
            <p:cNvPicPr>
              <a:picLocks noChangeAspect="1"/>
            </p:cNvPicPr>
            <p:nvPr/>
          </p:nvPicPr>
          <p:blipFill>
            <a:blip r:embed="rId4"/>
            <a:stretch>
              <a:fillRect/>
            </a:stretch>
          </p:blipFill>
          <p:spPr>
            <a:xfrm>
              <a:off x="2339795" y="4793327"/>
              <a:ext cx="288290" cy="288290"/>
            </a:xfrm>
            <a:prstGeom prst="rect">
              <a:avLst/>
            </a:prstGeom>
          </p:spPr>
        </p:pic>
        <p:pic>
          <p:nvPicPr>
            <p:cNvPr id="31" name="Picture 30">
              <a:extLst>
                <a:ext uri="{FF2B5EF4-FFF2-40B4-BE49-F238E27FC236}">
                  <a16:creationId xmlns:a16="http://schemas.microsoft.com/office/drawing/2014/main" id="{021600A9-07FD-824F-9554-D652A31A70B8}"/>
                </a:ext>
              </a:extLst>
            </p:cNvPr>
            <p:cNvPicPr>
              <a:picLocks noChangeAspect="1"/>
            </p:cNvPicPr>
            <p:nvPr/>
          </p:nvPicPr>
          <p:blipFill>
            <a:blip r:embed="rId4"/>
            <a:stretch>
              <a:fillRect/>
            </a:stretch>
          </p:blipFill>
          <p:spPr>
            <a:xfrm>
              <a:off x="2742052" y="5463044"/>
              <a:ext cx="288290" cy="288290"/>
            </a:xfrm>
            <a:prstGeom prst="rect">
              <a:avLst/>
            </a:prstGeom>
          </p:spPr>
        </p:pic>
        <p:pic>
          <p:nvPicPr>
            <p:cNvPr id="32" name="Picture 31">
              <a:extLst>
                <a:ext uri="{FF2B5EF4-FFF2-40B4-BE49-F238E27FC236}">
                  <a16:creationId xmlns:a16="http://schemas.microsoft.com/office/drawing/2014/main" id="{0483A1B1-2B4E-3548-9FEB-F9B05A5C2488}"/>
                </a:ext>
              </a:extLst>
            </p:cNvPr>
            <p:cNvPicPr>
              <a:picLocks noChangeAspect="1"/>
            </p:cNvPicPr>
            <p:nvPr/>
          </p:nvPicPr>
          <p:blipFill>
            <a:blip r:embed="rId4"/>
            <a:stretch>
              <a:fillRect/>
            </a:stretch>
          </p:blipFill>
          <p:spPr>
            <a:xfrm>
              <a:off x="3265246" y="4888299"/>
              <a:ext cx="288290" cy="288290"/>
            </a:xfrm>
            <a:prstGeom prst="rect">
              <a:avLst/>
            </a:prstGeom>
          </p:spPr>
        </p:pic>
        <p:pic>
          <p:nvPicPr>
            <p:cNvPr id="33" name="Picture 32">
              <a:extLst>
                <a:ext uri="{FF2B5EF4-FFF2-40B4-BE49-F238E27FC236}">
                  <a16:creationId xmlns:a16="http://schemas.microsoft.com/office/drawing/2014/main" id="{19276A93-CB69-9B4F-8EEB-D070CC3A8709}"/>
                </a:ext>
              </a:extLst>
            </p:cNvPr>
            <p:cNvPicPr>
              <a:picLocks noChangeAspect="1"/>
            </p:cNvPicPr>
            <p:nvPr/>
          </p:nvPicPr>
          <p:blipFill>
            <a:blip r:embed="rId4"/>
            <a:stretch>
              <a:fillRect/>
            </a:stretch>
          </p:blipFill>
          <p:spPr>
            <a:xfrm>
              <a:off x="2439317" y="6029953"/>
              <a:ext cx="288290" cy="288290"/>
            </a:xfrm>
            <a:prstGeom prst="rect">
              <a:avLst/>
            </a:prstGeom>
          </p:spPr>
        </p:pic>
        <p:pic>
          <p:nvPicPr>
            <p:cNvPr id="34" name="Picture 33">
              <a:extLst>
                <a:ext uri="{FF2B5EF4-FFF2-40B4-BE49-F238E27FC236}">
                  <a16:creationId xmlns:a16="http://schemas.microsoft.com/office/drawing/2014/main" id="{E56FEA6D-36BA-B647-B824-B31F86377ED6}"/>
                </a:ext>
              </a:extLst>
            </p:cNvPr>
            <p:cNvPicPr>
              <a:picLocks noChangeAspect="1"/>
            </p:cNvPicPr>
            <p:nvPr/>
          </p:nvPicPr>
          <p:blipFill>
            <a:blip r:embed="rId4"/>
            <a:stretch>
              <a:fillRect/>
            </a:stretch>
          </p:blipFill>
          <p:spPr>
            <a:xfrm>
              <a:off x="3338025" y="5513630"/>
              <a:ext cx="288290" cy="288290"/>
            </a:xfrm>
            <a:prstGeom prst="rect">
              <a:avLst/>
            </a:prstGeom>
          </p:spPr>
        </p:pic>
        <p:pic>
          <p:nvPicPr>
            <p:cNvPr id="35" name="Picture 34">
              <a:extLst>
                <a:ext uri="{FF2B5EF4-FFF2-40B4-BE49-F238E27FC236}">
                  <a16:creationId xmlns:a16="http://schemas.microsoft.com/office/drawing/2014/main" id="{737A945F-6211-8C43-B43E-B47D53281168}"/>
                </a:ext>
              </a:extLst>
            </p:cNvPr>
            <p:cNvPicPr>
              <a:picLocks noChangeAspect="1"/>
            </p:cNvPicPr>
            <p:nvPr/>
          </p:nvPicPr>
          <p:blipFill>
            <a:blip r:embed="rId4"/>
            <a:stretch>
              <a:fillRect/>
            </a:stretch>
          </p:blipFill>
          <p:spPr>
            <a:xfrm>
              <a:off x="3463303" y="6035148"/>
              <a:ext cx="288290" cy="288290"/>
            </a:xfrm>
            <a:prstGeom prst="rect">
              <a:avLst/>
            </a:prstGeom>
          </p:spPr>
        </p:pic>
      </p:grpSp>
      <p:pic>
        <p:nvPicPr>
          <p:cNvPr id="42" name="Picture 41">
            <a:extLst>
              <a:ext uri="{FF2B5EF4-FFF2-40B4-BE49-F238E27FC236}">
                <a16:creationId xmlns:a16="http://schemas.microsoft.com/office/drawing/2014/main" id="{489D4FD8-5725-FF4E-9EC0-309C2CF3E262}"/>
              </a:ext>
            </a:extLst>
          </p:cNvPr>
          <p:cNvPicPr>
            <a:picLocks noChangeAspect="1"/>
          </p:cNvPicPr>
          <p:nvPr/>
        </p:nvPicPr>
        <p:blipFill>
          <a:blip r:embed="rId4"/>
          <a:stretch>
            <a:fillRect/>
          </a:stretch>
        </p:blipFill>
        <p:spPr>
          <a:xfrm>
            <a:off x="332933" y="2445237"/>
            <a:ext cx="429672" cy="429672"/>
          </a:xfrm>
          <a:prstGeom prst="rect">
            <a:avLst/>
          </a:prstGeom>
        </p:spPr>
      </p:pic>
      <p:pic>
        <p:nvPicPr>
          <p:cNvPr id="43" name="Picture 42">
            <a:extLst>
              <a:ext uri="{FF2B5EF4-FFF2-40B4-BE49-F238E27FC236}">
                <a16:creationId xmlns:a16="http://schemas.microsoft.com/office/drawing/2014/main" id="{8AAF06B3-E598-1541-A55B-4FA95B1E61E2}"/>
              </a:ext>
            </a:extLst>
          </p:cNvPr>
          <p:cNvPicPr>
            <a:picLocks noChangeAspect="1"/>
          </p:cNvPicPr>
          <p:nvPr/>
        </p:nvPicPr>
        <p:blipFill>
          <a:blip r:embed="rId4"/>
          <a:stretch>
            <a:fillRect/>
          </a:stretch>
        </p:blipFill>
        <p:spPr>
          <a:xfrm>
            <a:off x="812344" y="3211475"/>
            <a:ext cx="429672" cy="429672"/>
          </a:xfrm>
          <a:prstGeom prst="rect">
            <a:avLst/>
          </a:prstGeom>
        </p:spPr>
      </p:pic>
      <p:pic>
        <p:nvPicPr>
          <p:cNvPr id="44" name="Picture 43">
            <a:extLst>
              <a:ext uri="{FF2B5EF4-FFF2-40B4-BE49-F238E27FC236}">
                <a16:creationId xmlns:a16="http://schemas.microsoft.com/office/drawing/2014/main" id="{5CAA66D2-2078-6348-BA17-13F7C676BD3E}"/>
              </a:ext>
            </a:extLst>
          </p:cNvPr>
          <p:cNvPicPr>
            <a:picLocks noChangeAspect="1"/>
          </p:cNvPicPr>
          <p:nvPr/>
        </p:nvPicPr>
        <p:blipFill>
          <a:blip r:embed="rId4"/>
          <a:stretch>
            <a:fillRect/>
          </a:stretch>
        </p:blipFill>
        <p:spPr>
          <a:xfrm>
            <a:off x="332933" y="3211475"/>
            <a:ext cx="429672" cy="429672"/>
          </a:xfrm>
          <a:prstGeom prst="rect">
            <a:avLst/>
          </a:prstGeom>
        </p:spPr>
      </p:pic>
      <p:pic>
        <p:nvPicPr>
          <p:cNvPr id="45" name="Picture 44">
            <a:extLst>
              <a:ext uri="{FF2B5EF4-FFF2-40B4-BE49-F238E27FC236}">
                <a16:creationId xmlns:a16="http://schemas.microsoft.com/office/drawing/2014/main" id="{0B24B6F6-E83A-FB49-88CC-B65DA2F2F645}"/>
              </a:ext>
            </a:extLst>
          </p:cNvPr>
          <p:cNvPicPr>
            <a:picLocks noChangeAspect="1"/>
          </p:cNvPicPr>
          <p:nvPr/>
        </p:nvPicPr>
        <p:blipFill>
          <a:blip r:embed="rId4"/>
          <a:stretch>
            <a:fillRect/>
          </a:stretch>
        </p:blipFill>
        <p:spPr>
          <a:xfrm>
            <a:off x="1333536" y="3981951"/>
            <a:ext cx="429672" cy="429672"/>
          </a:xfrm>
          <a:prstGeom prst="rect">
            <a:avLst/>
          </a:prstGeom>
        </p:spPr>
      </p:pic>
      <p:pic>
        <p:nvPicPr>
          <p:cNvPr id="46" name="Picture 45">
            <a:extLst>
              <a:ext uri="{FF2B5EF4-FFF2-40B4-BE49-F238E27FC236}">
                <a16:creationId xmlns:a16="http://schemas.microsoft.com/office/drawing/2014/main" id="{FDF867CA-1DAC-094E-B44D-04E8E4E24418}"/>
              </a:ext>
            </a:extLst>
          </p:cNvPr>
          <p:cNvPicPr>
            <a:picLocks noChangeAspect="1"/>
          </p:cNvPicPr>
          <p:nvPr/>
        </p:nvPicPr>
        <p:blipFill>
          <a:blip r:embed="rId4"/>
          <a:stretch>
            <a:fillRect/>
          </a:stretch>
        </p:blipFill>
        <p:spPr>
          <a:xfrm>
            <a:off x="829899" y="3977713"/>
            <a:ext cx="429672" cy="429672"/>
          </a:xfrm>
          <a:prstGeom prst="rect">
            <a:avLst/>
          </a:prstGeom>
        </p:spPr>
      </p:pic>
      <p:pic>
        <p:nvPicPr>
          <p:cNvPr id="47" name="Picture 46">
            <a:extLst>
              <a:ext uri="{FF2B5EF4-FFF2-40B4-BE49-F238E27FC236}">
                <a16:creationId xmlns:a16="http://schemas.microsoft.com/office/drawing/2014/main" id="{21AE21EE-CAB7-BB4B-8BBA-54B23F69B6C4}"/>
              </a:ext>
            </a:extLst>
          </p:cNvPr>
          <p:cNvPicPr>
            <a:picLocks noChangeAspect="1"/>
          </p:cNvPicPr>
          <p:nvPr/>
        </p:nvPicPr>
        <p:blipFill>
          <a:blip r:embed="rId4"/>
          <a:stretch>
            <a:fillRect/>
          </a:stretch>
        </p:blipFill>
        <p:spPr>
          <a:xfrm>
            <a:off x="326262" y="3977713"/>
            <a:ext cx="429672" cy="429672"/>
          </a:xfrm>
          <a:prstGeom prst="rect">
            <a:avLst/>
          </a:prstGeom>
        </p:spPr>
      </p:pic>
      <p:sp>
        <p:nvSpPr>
          <p:cNvPr id="48" name="TextBox 47">
            <a:extLst>
              <a:ext uri="{FF2B5EF4-FFF2-40B4-BE49-F238E27FC236}">
                <a16:creationId xmlns:a16="http://schemas.microsoft.com/office/drawing/2014/main" id="{24086591-27BE-3046-A873-A8BD6094C13B}"/>
              </a:ext>
            </a:extLst>
          </p:cNvPr>
          <p:cNvSpPr txBox="1"/>
          <p:nvPr/>
        </p:nvSpPr>
        <p:spPr>
          <a:xfrm>
            <a:off x="774808" y="2457583"/>
            <a:ext cx="1356653" cy="369332"/>
          </a:xfrm>
          <a:prstGeom prst="rect">
            <a:avLst/>
          </a:prstGeom>
          <a:noFill/>
        </p:spPr>
        <p:txBody>
          <a:bodyPr wrap="none" rtlCol="0">
            <a:spAutoFit/>
          </a:bodyPr>
          <a:lstStyle/>
          <a:p>
            <a:r>
              <a:rPr lang="en-US" dirty="0"/>
              <a:t>=  0.05 mg/L</a:t>
            </a:r>
          </a:p>
        </p:txBody>
      </p:sp>
      <p:sp>
        <p:nvSpPr>
          <p:cNvPr id="49" name="TextBox 48">
            <a:extLst>
              <a:ext uri="{FF2B5EF4-FFF2-40B4-BE49-F238E27FC236}">
                <a16:creationId xmlns:a16="http://schemas.microsoft.com/office/drawing/2014/main" id="{6AD30A5F-0DA7-F843-8D6F-A5913EB7C4A2}"/>
              </a:ext>
            </a:extLst>
          </p:cNvPr>
          <p:cNvSpPr txBox="1"/>
          <p:nvPr/>
        </p:nvSpPr>
        <p:spPr>
          <a:xfrm>
            <a:off x="1291755" y="3243479"/>
            <a:ext cx="1186735" cy="369332"/>
          </a:xfrm>
          <a:prstGeom prst="rect">
            <a:avLst/>
          </a:prstGeom>
          <a:noFill/>
        </p:spPr>
        <p:txBody>
          <a:bodyPr wrap="none" rtlCol="0">
            <a:spAutoFit/>
          </a:bodyPr>
          <a:lstStyle/>
          <a:p>
            <a:r>
              <a:rPr lang="en-US" dirty="0"/>
              <a:t>= 0.1 mg/L</a:t>
            </a:r>
          </a:p>
        </p:txBody>
      </p:sp>
      <p:sp>
        <p:nvSpPr>
          <p:cNvPr id="50" name="TextBox 49">
            <a:extLst>
              <a:ext uri="{FF2B5EF4-FFF2-40B4-BE49-F238E27FC236}">
                <a16:creationId xmlns:a16="http://schemas.microsoft.com/office/drawing/2014/main" id="{A24B23F1-54B0-8649-B495-E30B4505F869}"/>
              </a:ext>
            </a:extLst>
          </p:cNvPr>
          <p:cNvSpPr txBox="1"/>
          <p:nvPr/>
        </p:nvSpPr>
        <p:spPr>
          <a:xfrm>
            <a:off x="1793678" y="3990011"/>
            <a:ext cx="1303755" cy="369332"/>
          </a:xfrm>
          <a:prstGeom prst="rect">
            <a:avLst/>
          </a:prstGeom>
          <a:noFill/>
        </p:spPr>
        <p:txBody>
          <a:bodyPr wrap="none" rtlCol="0">
            <a:spAutoFit/>
          </a:bodyPr>
          <a:lstStyle/>
          <a:p>
            <a:r>
              <a:rPr lang="en-US" dirty="0"/>
              <a:t>= 0.15 mg/L</a:t>
            </a:r>
          </a:p>
        </p:txBody>
      </p:sp>
      <p:sp>
        <p:nvSpPr>
          <p:cNvPr id="23" name="TextBox 22">
            <a:extLst>
              <a:ext uri="{FF2B5EF4-FFF2-40B4-BE49-F238E27FC236}">
                <a16:creationId xmlns:a16="http://schemas.microsoft.com/office/drawing/2014/main" id="{7529291F-00A0-184E-B006-DE5EA05DDA2A}"/>
              </a:ext>
            </a:extLst>
          </p:cNvPr>
          <p:cNvSpPr txBox="1"/>
          <p:nvPr/>
        </p:nvSpPr>
        <p:spPr>
          <a:xfrm>
            <a:off x="7898387" y="2874909"/>
            <a:ext cx="2581541" cy="369332"/>
          </a:xfrm>
          <a:prstGeom prst="rect">
            <a:avLst/>
          </a:prstGeom>
          <a:noFill/>
        </p:spPr>
        <p:txBody>
          <a:bodyPr wrap="none" rtlCol="0">
            <a:spAutoFit/>
          </a:bodyPr>
          <a:lstStyle/>
          <a:p>
            <a:r>
              <a:rPr lang="en-US" dirty="0"/>
              <a:t> 0.05 mg/L * 6 = 0.3 mg/L</a:t>
            </a:r>
          </a:p>
        </p:txBody>
      </p:sp>
      <p:pic>
        <p:nvPicPr>
          <p:cNvPr id="24" name="Picture 23">
            <a:extLst>
              <a:ext uri="{FF2B5EF4-FFF2-40B4-BE49-F238E27FC236}">
                <a16:creationId xmlns:a16="http://schemas.microsoft.com/office/drawing/2014/main" id="{5CF1F051-CD99-534F-9C46-36B06DD7B7C9}"/>
              </a:ext>
            </a:extLst>
          </p:cNvPr>
          <p:cNvPicPr>
            <a:picLocks noChangeAspect="1"/>
          </p:cNvPicPr>
          <p:nvPr/>
        </p:nvPicPr>
        <p:blipFill>
          <a:blip r:embed="rId4"/>
          <a:stretch>
            <a:fillRect/>
          </a:stretch>
        </p:blipFill>
        <p:spPr>
          <a:xfrm>
            <a:off x="8525286" y="3301574"/>
            <a:ext cx="429672" cy="429672"/>
          </a:xfrm>
          <a:prstGeom prst="rect">
            <a:avLst/>
          </a:prstGeom>
        </p:spPr>
      </p:pic>
      <p:sp>
        <p:nvSpPr>
          <p:cNvPr id="25" name="TextBox 24">
            <a:extLst>
              <a:ext uri="{FF2B5EF4-FFF2-40B4-BE49-F238E27FC236}">
                <a16:creationId xmlns:a16="http://schemas.microsoft.com/office/drawing/2014/main" id="{DE5B6AE6-57A7-9D40-A69D-7D28A6D68E3A}"/>
              </a:ext>
            </a:extLst>
          </p:cNvPr>
          <p:cNvSpPr txBox="1"/>
          <p:nvPr/>
        </p:nvSpPr>
        <p:spPr>
          <a:xfrm>
            <a:off x="8954958" y="3324340"/>
            <a:ext cx="1524969" cy="369332"/>
          </a:xfrm>
          <a:prstGeom prst="rect">
            <a:avLst/>
          </a:prstGeom>
          <a:noFill/>
        </p:spPr>
        <p:txBody>
          <a:bodyPr wrap="none" rtlCol="0">
            <a:spAutoFit/>
          </a:bodyPr>
          <a:lstStyle/>
          <a:p>
            <a:r>
              <a:rPr lang="en-US" dirty="0"/>
              <a:t>* 6 = 0.3 mg/L</a:t>
            </a:r>
          </a:p>
        </p:txBody>
      </p:sp>
    </p:spTree>
    <p:extLst>
      <p:ext uri="{BB962C8B-B14F-4D97-AF65-F5344CB8AC3E}">
        <p14:creationId xmlns:p14="http://schemas.microsoft.com/office/powerpoint/2010/main" val="31943203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a:extLst>
              <a:ext uri="{FF2B5EF4-FFF2-40B4-BE49-F238E27FC236}">
                <a16:creationId xmlns:a16="http://schemas.microsoft.com/office/drawing/2014/main" id="{F7651A2B-F70C-684A-82B1-97946F6A11D8}"/>
              </a:ext>
            </a:extLst>
          </p:cNvPr>
          <p:cNvSpPr txBox="1"/>
          <p:nvPr/>
        </p:nvSpPr>
        <p:spPr>
          <a:xfrm>
            <a:off x="7925821" y="4148629"/>
            <a:ext cx="3560223" cy="646331"/>
          </a:xfrm>
          <a:prstGeom prst="rect">
            <a:avLst/>
          </a:prstGeom>
          <a:noFill/>
        </p:spPr>
        <p:txBody>
          <a:bodyPr wrap="square" rtlCol="0">
            <a:spAutoFit/>
          </a:bodyPr>
          <a:lstStyle/>
          <a:p>
            <a:r>
              <a:rPr lang="en-US" dirty="0"/>
              <a:t>For example, this water sample has 700,000 cells/L of phytoplankton.</a:t>
            </a:r>
          </a:p>
        </p:txBody>
      </p:sp>
      <p:grpSp>
        <p:nvGrpSpPr>
          <p:cNvPr id="19" name="Group 18">
            <a:extLst>
              <a:ext uri="{FF2B5EF4-FFF2-40B4-BE49-F238E27FC236}">
                <a16:creationId xmlns:a16="http://schemas.microsoft.com/office/drawing/2014/main" id="{3F34CBC8-0861-1A46-8B48-98665CFB50C1}"/>
              </a:ext>
            </a:extLst>
          </p:cNvPr>
          <p:cNvGrpSpPr/>
          <p:nvPr/>
        </p:nvGrpSpPr>
        <p:grpSpPr>
          <a:xfrm>
            <a:off x="3403483" y="1945660"/>
            <a:ext cx="3230287" cy="4307049"/>
            <a:chOff x="4494068" y="3749401"/>
            <a:chExt cx="2168351" cy="2891135"/>
          </a:xfrm>
        </p:grpSpPr>
        <p:pic>
          <p:nvPicPr>
            <p:cNvPr id="20" name="Picture 19">
              <a:extLst>
                <a:ext uri="{FF2B5EF4-FFF2-40B4-BE49-F238E27FC236}">
                  <a16:creationId xmlns:a16="http://schemas.microsoft.com/office/drawing/2014/main" id="{AD6AE4AA-0C8C-5E4A-9318-D7DAA52C4D29}"/>
                </a:ext>
              </a:extLst>
            </p:cNvPr>
            <p:cNvPicPr>
              <a:picLocks noChangeAspect="1"/>
            </p:cNvPicPr>
            <p:nvPr/>
          </p:nvPicPr>
          <p:blipFill>
            <a:blip r:embed="rId3"/>
            <a:stretch>
              <a:fillRect/>
            </a:stretch>
          </p:blipFill>
          <p:spPr>
            <a:xfrm>
              <a:off x="4494068" y="3749401"/>
              <a:ext cx="2168351" cy="2891135"/>
            </a:xfrm>
            <a:prstGeom prst="rect">
              <a:avLst/>
            </a:prstGeom>
          </p:spPr>
        </p:pic>
        <p:sp>
          <p:nvSpPr>
            <p:cNvPr id="21" name="Can 20">
              <a:extLst>
                <a:ext uri="{FF2B5EF4-FFF2-40B4-BE49-F238E27FC236}">
                  <a16:creationId xmlns:a16="http://schemas.microsoft.com/office/drawing/2014/main" id="{452275D3-C2E3-704E-A27D-62B7207FBBC2}"/>
                </a:ext>
              </a:extLst>
            </p:cNvPr>
            <p:cNvSpPr/>
            <p:nvPr/>
          </p:nvSpPr>
          <p:spPr>
            <a:xfrm>
              <a:off x="4832509" y="4423483"/>
              <a:ext cx="1627150" cy="2061228"/>
            </a:xfrm>
            <a:prstGeom prst="can">
              <a:avLst>
                <a:gd name="adj" fmla="val 18133"/>
              </a:avLst>
            </a:prstGeom>
            <a:solidFill>
              <a:srgbClr val="497BAB">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Picture 21">
              <a:extLst>
                <a:ext uri="{FF2B5EF4-FFF2-40B4-BE49-F238E27FC236}">
                  <a16:creationId xmlns:a16="http://schemas.microsoft.com/office/drawing/2014/main" id="{F226DBBF-3894-404E-9F41-C5F93583E3B1}"/>
                </a:ext>
              </a:extLst>
            </p:cNvPr>
            <p:cNvPicPr>
              <a:picLocks noChangeAspect="1"/>
            </p:cNvPicPr>
            <p:nvPr/>
          </p:nvPicPr>
          <p:blipFill rotWithShape="1">
            <a:blip r:embed="rId4"/>
            <a:srcRect l="64237" b="54527"/>
            <a:stretch/>
          </p:blipFill>
          <p:spPr>
            <a:xfrm>
              <a:off x="4896632" y="5389438"/>
              <a:ext cx="336103" cy="363835"/>
            </a:xfrm>
            <a:prstGeom prst="rect">
              <a:avLst/>
            </a:prstGeom>
          </p:spPr>
        </p:pic>
        <p:pic>
          <p:nvPicPr>
            <p:cNvPr id="23" name="Picture 22">
              <a:extLst>
                <a:ext uri="{FF2B5EF4-FFF2-40B4-BE49-F238E27FC236}">
                  <a16:creationId xmlns:a16="http://schemas.microsoft.com/office/drawing/2014/main" id="{E7693C2C-6937-A84F-9815-F211D46106C8}"/>
                </a:ext>
              </a:extLst>
            </p:cNvPr>
            <p:cNvPicPr>
              <a:picLocks noChangeAspect="1"/>
            </p:cNvPicPr>
            <p:nvPr/>
          </p:nvPicPr>
          <p:blipFill rotWithShape="1">
            <a:blip r:embed="rId4"/>
            <a:srcRect l="32154" t="13946" r="36411" b="38582"/>
            <a:stretch/>
          </p:blipFill>
          <p:spPr>
            <a:xfrm>
              <a:off x="5329877" y="4815140"/>
              <a:ext cx="295423" cy="379828"/>
            </a:xfrm>
            <a:prstGeom prst="rect">
              <a:avLst/>
            </a:prstGeom>
          </p:spPr>
        </p:pic>
        <p:pic>
          <p:nvPicPr>
            <p:cNvPr id="24" name="Picture 23">
              <a:extLst>
                <a:ext uri="{FF2B5EF4-FFF2-40B4-BE49-F238E27FC236}">
                  <a16:creationId xmlns:a16="http://schemas.microsoft.com/office/drawing/2014/main" id="{84189E33-4C7D-7C41-B9EB-7A75049783C7}"/>
                </a:ext>
              </a:extLst>
            </p:cNvPr>
            <p:cNvPicPr>
              <a:picLocks noChangeAspect="1"/>
            </p:cNvPicPr>
            <p:nvPr/>
          </p:nvPicPr>
          <p:blipFill rotWithShape="1">
            <a:blip r:embed="rId4"/>
            <a:srcRect l="32154" t="13946" r="36411" b="38582"/>
            <a:stretch/>
          </p:blipFill>
          <p:spPr>
            <a:xfrm>
              <a:off x="5783360" y="5994269"/>
              <a:ext cx="295423" cy="379828"/>
            </a:xfrm>
            <a:prstGeom prst="rect">
              <a:avLst/>
            </a:prstGeom>
          </p:spPr>
        </p:pic>
        <p:pic>
          <p:nvPicPr>
            <p:cNvPr id="25" name="Picture 24">
              <a:extLst>
                <a:ext uri="{FF2B5EF4-FFF2-40B4-BE49-F238E27FC236}">
                  <a16:creationId xmlns:a16="http://schemas.microsoft.com/office/drawing/2014/main" id="{D12B7F11-FE27-CD43-90DC-A0EE174C942D}"/>
                </a:ext>
              </a:extLst>
            </p:cNvPr>
            <p:cNvPicPr>
              <a:picLocks noChangeAspect="1"/>
            </p:cNvPicPr>
            <p:nvPr/>
          </p:nvPicPr>
          <p:blipFill rotWithShape="1">
            <a:blip r:embed="rId4"/>
            <a:srcRect l="67790" t="61040"/>
            <a:stretch/>
          </p:blipFill>
          <p:spPr>
            <a:xfrm>
              <a:off x="5459055" y="5495994"/>
              <a:ext cx="302709" cy="311720"/>
            </a:xfrm>
            <a:prstGeom prst="rect">
              <a:avLst/>
            </a:prstGeom>
          </p:spPr>
        </p:pic>
        <p:pic>
          <p:nvPicPr>
            <p:cNvPr id="26" name="Picture 25">
              <a:extLst>
                <a:ext uri="{FF2B5EF4-FFF2-40B4-BE49-F238E27FC236}">
                  <a16:creationId xmlns:a16="http://schemas.microsoft.com/office/drawing/2014/main" id="{9BE9CFB5-BD56-2F4C-BADB-8F986F7F774A}"/>
                </a:ext>
              </a:extLst>
            </p:cNvPr>
            <p:cNvPicPr>
              <a:picLocks noChangeAspect="1"/>
            </p:cNvPicPr>
            <p:nvPr/>
          </p:nvPicPr>
          <p:blipFill rotWithShape="1">
            <a:blip r:embed="rId4"/>
            <a:srcRect l="32154" t="13946" r="36411" b="38582"/>
            <a:stretch/>
          </p:blipFill>
          <p:spPr>
            <a:xfrm>
              <a:off x="4958386" y="5992882"/>
              <a:ext cx="295423" cy="379828"/>
            </a:xfrm>
            <a:prstGeom prst="rect">
              <a:avLst/>
            </a:prstGeom>
          </p:spPr>
        </p:pic>
        <p:pic>
          <p:nvPicPr>
            <p:cNvPr id="36" name="Picture 35">
              <a:extLst>
                <a:ext uri="{FF2B5EF4-FFF2-40B4-BE49-F238E27FC236}">
                  <a16:creationId xmlns:a16="http://schemas.microsoft.com/office/drawing/2014/main" id="{044E2CF0-8D47-634D-B735-378B5FF2D5B6}"/>
                </a:ext>
              </a:extLst>
            </p:cNvPr>
            <p:cNvPicPr>
              <a:picLocks noChangeAspect="1"/>
            </p:cNvPicPr>
            <p:nvPr/>
          </p:nvPicPr>
          <p:blipFill rotWithShape="1">
            <a:blip r:embed="rId4"/>
            <a:srcRect t="51823" r="54567"/>
            <a:stretch/>
          </p:blipFill>
          <p:spPr>
            <a:xfrm>
              <a:off x="5987238" y="4875901"/>
              <a:ext cx="426982" cy="385464"/>
            </a:xfrm>
            <a:prstGeom prst="rect">
              <a:avLst/>
            </a:prstGeom>
          </p:spPr>
        </p:pic>
        <p:pic>
          <p:nvPicPr>
            <p:cNvPr id="37" name="Picture 36">
              <a:extLst>
                <a:ext uri="{FF2B5EF4-FFF2-40B4-BE49-F238E27FC236}">
                  <a16:creationId xmlns:a16="http://schemas.microsoft.com/office/drawing/2014/main" id="{B86EAF99-C075-B749-8653-00DD338A1716}"/>
                </a:ext>
              </a:extLst>
            </p:cNvPr>
            <p:cNvPicPr>
              <a:picLocks noChangeAspect="1"/>
            </p:cNvPicPr>
            <p:nvPr/>
          </p:nvPicPr>
          <p:blipFill rotWithShape="1">
            <a:blip r:embed="rId4"/>
            <a:srcRect r="69040" b="61878"/>
            <a:stretch/>
          </p:blipFill>
          <p:spPr>
            <a:xfrm>
              <a:off x="6034210" y="5471602"/>
              <a:ext cx="290958" cy="305011"/>
            </a:xfrm>
            <a:prstGeom prst="rect">
              <a:avLst/>
            </a:prstGeom>
          </p:spPr>
        </p:pic>
      </p:grpSp>
      <p:sp>
        <p:nvSpPr>
          <p:cNvPr id="4" name="Title 1">
            <a:extLst>
              <a:ext uri="{FF2B5EF4-FFF2-40B4-BE49-F238E27FC236}">
                <a16:creationId xmlns:a16="http://schemas.microsoft.com/office/drawing/2014/main" id="{18DB3138-B12D-D841-898B-C92951EF3E41}"/>
              </a:ext>
            </a:extLst>
          </p:cNvPr>
          <p:cNvSpPr txBox="1">
            <a:spLocks/>
          </p:cNvSpPr>
          <p:nvPr/>
        </p:nvSpPr>
        <p:spPr>
          <a:xfrm>
            <a:off x="0" y="86742"/>
            <a:ext cx="11129554" cy="181223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100" dirty="0"/>
              <a:t>At each sample site, there will be three beakers to collect data from. Each water sample will be 1L.</a:t>
            </a:r>
          </a:p>
          <a:p>
            <a:endParaRPr lang="en-US" sz="2100" dirty="0"/>
          </a:p>
          <a:p>
            <a:endParaRPr lang="en-US" sz="2100" dirty="0"/>
          </a:p>
          <a:p>
            <a:pPr marL="342900" indent="-342900">
              <a:buFont typeface="Arial" panose="020B0604020202020204" pitchFamily="34" charset="0"/>
              <a:buChar char="•"/>
            </a:pPr>
            <a:r>
              <a:rPr lang="en-US" sz="2100" dirty="0"/>
              <a:t>For phytoplankton concentration, you will count the number of phytoplankton icons in each beaker. Each icon (no matter the shape) represents 100,000 phytoplankton cells. Find the cell concentration in cells/L</a:t>
            </a:r>
          </a:p>
        </p:txBody>
      </p:sp>
      <p:pic>
        <p:nvPicPr>
          <p:cNvPr id="38" name="Picture 37">
            <a:extLst>
              <a:ext uri="{FF2B5EF4-FFF2-40B4-BE49-F238E27FC236}">
                <a16:creationId xmlns:a16="http://schemas.microsoft.com/office/drawing/2014/main" id="{E2FED342-2DDD-E440-980E-FE9B8C98F948}"/>
              </a:ext>
            </a:extLst>
          </p:cNvPr>
          <p:cNvPicPr>
            <a:picLocks noChangeAspect="1"/>
          </p:cNvPicPr>
          <p:nvPr/>
        </p:nvPicPr>
        <p:blipFill rotWithShape="1">
          <a:blip r:embed="rId4"/>
          <a:srcRect l="64237" b="54527"/>
          <a:stretch/>
        </p:blipFill>
        <p:spPr>
          <a:xfrm>
            <a:off x="243885" y="2407848"/>
            <a:ext cx="500707" cy="542021"/>
          </a:xfrm>
          <a:prstGeom prst="rect">
            <a:avLst/>
          </a:prstGeom>
        </p:spPr>
      </p:pic>
      <p:pic>
        <p:nvPicPr>
          <p:cNvPr id="39" name="Picture 38">
            <a:extLst>
              <a:ext uri="{FF2B5EF4-FFF2-40B4-BE49-F238E27FC236}">
                <a16:creationId xmlns:a16="http://schemas.microsoft.com/office/drawing/2014/main" id="{5A17F877-1A61-C947-A58A-A88E7D612EF4}"/>
              </a:ext>
            </a:extLst>
          </p:cNvPr>
          <p:cNvPicPr>
            <a:picLocks noChangeAspect="1"/>
          </p:cNvPicPr>
          <p:nvPr/>
        </p:nvPicPr>
        <p:blipFill rotWithShape="1">
          <a:blip r:embed="rId4"/>
          <a:srcRect l="32154" t="13946" r="36411" b="38582"/>
          <a:stretch/>
        </p:blipFill>
        <p:spPr>
          <a:xfrm>
            <a:off x="313843" y="3002123"/>
            <a:ext cx="440105" cy="565846"/>
          </a:xfrm>
          <a:prstGeom prst="rect">
            <a:avLst/>
          </a:prstGeom>
        </p:spPr>
      </p:pic>
      <p:pic>
        <p:nvPicPr>
          <p:cNvPr id="40" name="Picture 39">
            <a:extLst>
              <a:ext uri="{FF2B5EF4-FFF2-40B4-BE49-F238E27FC236}">
                <a16:creationId xmlns:a16="http://schemas.microsoft.com/office/drawing/2014/main" id="{36B9B2FE-480F-574B-A4A9-2EC0A30CBD93}"/>
              </a:ext>
            </a:extLst>
          </p:cNvPr>
          <p:cNvPicPr>
            <a:picLocks noChangeAspect="1"/>
          </p:cNvPicPr>
          <p:nvPr/>
        </p:nvPicPr>
        <p:blipFill rotWithShape="1">
          <a:blip r:embed="rId4"/>
          <a:srcRect l="67790" t="61040"/>
          <a:stretch/>
        </p:blipFill>
        <p:spPr>
          <a:xfrm>
            <a:off x="753948" y="3002123"/>
            <a:ext cx="450959" cy="464383"/>
          </a:xfrm>
          <a:prstGeom prst="rect">
            <a:avLst/>
          </a:prstGeom>
        </p:spPr>
      </p:pic>
      <p:pic>
        <p:nvPicPr>
          <p:cNvPr id="41" name="Picture 40">
            <a:extLst>
              <a:ext uri="{FF2B5EF4-FFF2-40B4-BE49-F238E27FC236}">
                <a16:creationId xmlns:a16="http://schemas.microsoft.com/office/drawing/2014/main" id="{717342F4-11C4-8F4B-B66C-1E4C16DD8C3A}"/>
              </a:ext>
            </a:extLst>
          </p:cNvPr>
          <p:cNvPicPr>
            <a:picLocks noChangeAspect="1"/>
          </p:cNvPicPr>
          <p:nvPr/>
        </p:nvPicPr>
        <p:blipFill rotWithShape="1">
          <a:blip r:embed="rId4"/>
          <a:srcRect t="51823" r="54567"/>
          <a:stretch/>
        </p:blipFill>
        <p:spPr>
          <a:xfrm>
            <a:off x="243885" y="3816261"/>
            <a:ext cx="636094" cy="574242"/>
          </a:xfrm>
          <a:prstGeom prst="rect">
            <a:avLst/>
          </a:prstGeom>
        </p:spPr>
      </p:pic>
      <p:pic>
        <p:nvPicPr>
          <p:cNvPr id="48" name="Picture 47">
            <a:extLst>
              <a:ext uri="{FF2B5EF4-FFF2-40B4-BE49-F238E27FC236}">
                <a16:creationId xmlns:a16="http://schemas.microsoft.com/office/drawing/2014/main" id="{A0A5AACB-D8AD-0A45-BF8F-FC032220E4A2}"/>
              </a:ext>
            </a:extLst>
          </p:cNvPr>
          <p:cNvPicPr>
            <a:picLocks noChangeAspect="1"/>
          </p:cNvPicPr>
          <p:nvPr/>
        </p:nvPicPr>
        <p:blipFill rotWithShape="1">
          <a:blip r:embed="rId4"/>
          <a:srcRect r="69040" b="61878"/>
          <a:stretch/>
        </p:blipFill>
        <p:spPr>
          <a:xfrm>
            <a:off x="851289" y="3816261"/>
            <a:ext cx="433453" cy="454388"/>
          </a:xfrm>
          <a:prstGeom prst="rect">
            <a:avLst/>
          </a:prstGeom>
        </p:spPr>
      </p:pic>
      <p:pic>
        <p:nvPicPr>
          <p:cNvPr id="49" name="Picture 48">
            <a:extLst>
              <a:ext uri="{FF2B5EF4-FFF2-40B4-BE49-F238E27FC236}">
                <a16:creationId xmlns:a16="http://schemas.microsoft.com/office/drawing/2014/main" id="{08CF964C-33AE-D94D-AF34-86638FB917EB}"/>
              </a:ext>
            </a:extLst>
          </p:cNvPr>
          <p:cNvPicPr>
            <a:picLocks noChangeAspect="1"/>
          </p:cNvPicPr>
          <p:nvPr/>
        </p:nvPicPr>
        <p:blipFill rotWithShape="1">
          <a:blip r:embed="rId4"/>
          <a:srcRect l="32154" t="13946" r="36411" b="38582"/>
          <a:stretch/>
        </p:blipFill>
        <p:spPr>
          <a:xfrm>
            <a:off x="1180825" y="3702624"/>
            <a:ext cx="440105" cy="565846"/>
          </a:xfrm>
          <a:prstGeom prst="rect">
            <a:avLst/>
          </a:prstGeom>
        </p:spPr>
      </p:pic>
      <p:sp>
        <p:nvSpPr>
          <p:cNvPr id="3" name="TextBox 2">
            <a:extLst>
              <a:ext uri="{FF2B5EF4-FFF2-40B4-BE49-F238E27FC236}">
                <a16:creationId xmlns:a16="http://schemas.microsoft.com/office/drawing/2014/main" id="{35F229CD-84D9-0043-A3EB-43CA11EB5B2B}"/>
              </a:ext>
            </a:extLst>
          </p:cNvPr>
          <p:cNvSpPr txBox="1"/>
          <p:nvPr/>
        </p:nvSpPr>
        <p:spPr>
          <a:xfrm>
            <a:off x="731168" y="2405669"/>
            <a:ext cx="1814920" cy="369332"/>
          </a:xfrm>
          <a:prstGeom prst="rect">
            <a:avLst/>
          </a:prstGeom>
          <a:noFill/>
        </p:spPr>
        <p:txBody>
          <a:bodyPr wrap="none" rtlCol="0">
            <a:spAutoFit/>
          </a:bodyPr>
          <a:lstStyle/>
          <a:p>
            <a:r>
              <a:rPr lang="en-US" dirty="0"/>
              <a:t>=  100,000 cells/L</a:t>
            </a:r>
          </a:p>
        </p:txBody>
      </p:sp>
      <p:sp>
        <p:nvSpPr>
          <p:cNvPr id="50" name="TextBox 49">
            <a:extLst>
              <a:ext uri="{FF2B5EF4-FFF2-40B4-BE49-F238E27FC236}">
                <a16:creationId xmlns:a16="http://schemas.microsoft.com/office/drawing/2014/main" id="{61251EBC-02A1-8347-98B9-AF70926D800E}"/>
              </a:ext>
            </a:extLst>
          </p:cNvPr>
          <p:cNvSpPr txBox="1"/>
          <p:nvPr/>
        </p:nvSpPr>
        <p:spPr>
          <a:xfrm>
            <a:off x="1135669" y="3078212"/>
            <a:ext cx="1762021" cy="369332"/>
          </a:xfrm>
          <a:prstGeom prst="rect">
            <a:avLst/>
          </a:prstGeom>
          <a:noFill/>
        </p:spPr>
        <p:txBody>
          <a:bodyPr wrap="none" rtlCol="0">
            <a:spAutoFit/>
          </a:bodyPr>
          <a:lstStyle/>
          <a:p>
            <a:r>
              <a:rPr lang="en-US" dirty="0"/>
              <a:t>= 200,000 cells/L</a:t>
            </a:r>
          </a:p>
        </p:txBody>
      </p:sp>
      <p:sp>
        <p:nvSpPr>
          <p:cNvPr id="51" name="TextBox 50">
            <a:extLst>
              <a:ext uri="{FF2B5EF4-FFF2-40B4-BE49-F238E27FC236}">
                <a16:creationId xmlns:a16="http://schemas.microsoft.com/office/drawing/2014/main" id="{32D1B890-0632-8D47-88FD-3FC211AAB282}"/>
              </a:ext>
            </a:extLst>
          </p:cNvPr>
          <p:cNvSpPr txBox="1"/>
          <p:nvPr/>
        </p:nvSpPr>
        <p:spPr>
          <a:xfrm>
            <a:off x="1562062" y="3800881"/>
            <a:ext cx="1762021" cy="369332"/>
          </a:xfrm>
          <a:prstGeom prst="rect">
            <a:avLst/>
          </a:prstGeom>
          <a:noFill/>
        </p:spPr>
        <p:txBody>
          <a:bodyPr wrap="none" rtlCol="0">
            <a:spAutoFit/>
          </a:bodyPr>
          <a:lstStyle/>
          <a:p>
            <a:r>
              <a:rPr lang="en-US" dirty="0"/>
              <a:t>= 300,000 cells/L</a:t>
            </a:r>
          </a:p>
        </p:txBody>
      </p:sp>
      <p:sp>
        <p:nvSpPr>
          <p:cNvPr id="29" name="TextBox 28">
            <a:extLst>
              <a:ext uri="{FF2B5EF4-FFF2-40B4-BE49-F238E27FC236}">
                <a16:creationId xmlns:a16="http://schemas.microsoft.com/office/drawing/2014/main" id="{2C343336-C871-6740-9878-6ED0B87A623E}"/>
              </a:ext>
            </a:extLst>
          </p:cNvPr>
          <p:cNvSpPr txBox="1"/>
          <p:nvPr/>
        </p:nvSpPr>
        <p:spPr>
          <a:xfrm>
            <a:off x="7898387" y="2874909"/>
            <a:ext cx="3615092" cy="369332"/>
          </a:xfrm>
          <a:prstGeom prst="rect">
            <a:avLst/>
          </a:prstGeom>
          <a:noFill/>
        </p:spPr>
        <p:txBody>
          <a:bodyPr wrap="none" rtlCol="0">
            <a:spAutoFit/>
          </a:bodyPr>
          <a:lstStyle/>
          <a:p>
            <a:r>
              <a:rPr lang="en-US" dirty="0"/>
              <a:t> 100,000 cells/L * 7 = 700,000 cells/L</a:t>
            </a:r>
          </a:p>
        </p:txBody>
      </p:sp>
      <p:sp>
        <p:nvSpPr>
          <p:cNvPr id="31" name="TextBox 30">
            <a:extLst>
              <a:ext uri="{FF2B5EF4-FFF2-40B4-BE49-F238E27FC236}">
                <a16:creationId xmlns:a16="http://schemas.microsoft.com/office/drawing/2014/main" id="{7A897551-A062-A74E-A371-F0B25AD10A00}"/>
              </a:ext>
            </a:extLst>
          </p:cNvPr>
          <p:cNvSpPr txBox="1"/>
          <p:nvPr/>
        </p:nvSpPr>
        <p:spPr>
          <a:xfrm>
            <a:off x="9413224" y="3281840"/>
            <a:ext cx="2100255" cy="369332"/>
          </a:xfrm>
          <a:prstGeom prst="rect">
            <a:avLst/>
          </a:prstGeom>
          <a:noFill/>
        </p:spPr>
        <p:txBody>
          <a:bodyPr wrap="none" rtlCol="0">
            <a:spAutoFit/>
          </a:bodyPr>
          <a:lstStyle/>
          <a:p>
            <a:r>
              <a:rPr lang="en-US" dirty="0"/>
              <a:t>* 7 = 700,000 cells/L</a:t>
            </a:r>
          </a:p>
        </p:txBody>
      </p:sp>
      <p:pic>
        <p:nvPicPr>
          <p:cNvPr id="32" name="Picture 31">
            <a:extLst>
              <a:ext uri="{FF2B5EF4-FFF2-40B4-BE49-F238E27FC236}">
                <a16:creationId xmlns:a16="http://schemas.microsoft.com/office/drawing/2014/main" id="{E3B4714F-0898-D64F-8E26-720AE18EAEF5}"/>
              </a:ext>
            </a:extLst>
          </p:cNvPr>
          <p:cNvPicPr>
            <a:picLocks noChangeAspect="1"/>
          </p:cNvPicPr>
          <p:nvPr/>
        </p:nvPicPr>
        <p:blipFill rotWithShape="1">
          <a:blip r:embed="rId4"/>
          <a:srcRect l="32154" t="13946" r="36411" b="38582"/>
          <a:stretch/>
        </p:blipFill>
        <p:spPr>
          <a:xfrm>
            <a:off x="9043471" y="3228846"/>
            <a:ext cx="440105" cy="565846"/>
          </a:xfrm>
          <a:prstGeom prst="rect">
            <a:avLst/>
          </a:prstGeom>
        </p:spPr>
      </p:pic>
    </p:spTree>
    <p:extLst>
      <p:ext uri="{BB962C8B-B14F-4D97-AF65-F5344CB8AC3E}">
        <p14:creationId xmlns:p14="http://schemas.microsoft.com/office/powerpoint/2010/main" val="37988956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1B55E-6FA1-DE43-A3DD-09B2ABECA275}"/>
              </a:ext>
            </a:extLst>
          </p:cNvPr>
          <p:cNvSpPr>
            <a:spLocks noGrp="1"/>
          </p:cNvSpPr>
          <p:nvPr>
            <p:ph type="title"/>
          </p:nvPr>
        </p:nvSpPr>
        <p:spPr>
          <a:xfrm>
            <a:off x="158496" y="-134747"/>
            <a:ext cx="10515600" cy="1325563"/>
          </a:xfrm>
        </p:spPr>
        <p:txBody>
          <a:bodyPr/>
          <a:lstStyle/>
          <a:p>
            <a:r>
              <a:rPr lang="en-US" dirty="0"/>
              <a:t>Activity Directions</a:t>
            </a:r>
          </a:p>
        </p:txBody>
      </p:sp>
      <p:sp>
        <p:nvSpPr>
          <p:cNvPr id="3" name="Content Placeholder 2">
            <a:extLst>
              <a:ext uri="{FF2B5EF4-FFF2-40B4-BE49-F238E27FC236}">
                <a16:creationId xmlns:a16="http://schemas.microsoft.com/office/drawing/2014/main" id="{B76300D6-B5F2-4D45-9F93-A7020BF3ECD2}"/>
              </a:ext>
            </a:extLst>
          </p:cNvPr>
          <p:cNvSpPr>
            <a:spLocks noGrp="1"/>
          </p:cNvSpPr>
          <p:nvPr>
            <p:ph idx="1"/>
          </p:nvPr>
        </p:nvSpPr>
        <p:spPr>
          <a:xfrm>
            <a:off x="338328" y="1190816"/>
            <a:ext cx="10951464" cy="2296096"/>
          </a:xfrm>
        </p:spPr>
        <p:txBody>
          <a:bodyPr>
            <a:normAutofit/>
          </a:bodyPr>
          <a:lstStyle/>
          <a:p>
            <a:r>
              <a:rPr lang="en-US" sz="2500" dirty="0"/>
              <a:t>After you have recorded data from all 8 sites, you will plot each parameter in the plots provided on your worksheet.</a:t>
            </a:r>
          </a:p>
          <a:p>
            <a:r>
              <a:rPr lang="en-US" sz="2500" dirty="0"/>
              <a:t>Once you have plotted them individually, you will try your hand at creating a multiple axis plot. These are helpful to visualize relationships between parameters when the data from each parameter are orders of magnitude in difference (i.e. </a:t>
            </a:r>
            <a:r>
              <a:rPr lang="en-US" sz="2500" u="sng" dirty="0"/>
              <a:t>0.3</a:t>
            </a:r>
            <a:r>
              <a:rPr lang="en-US" sz="2500" dirty="0"/>
              <a:t> vs </a:t>
            </a:r>
            <a:r>
              <a:rPr lang="en-US" sz="2500" u="sng" dirty="0"/>
              <a:t>700,000</a:t>
            </a:r>
            <a:r>
              <a:rPr lang="en-US" sz="2500" dirty="0"/>
              <a:t>).</a:t>
            </a:r>
          </a:p>
          <a:p>
            <a:pPr marL="288925" indent="0">
              <a:buNone/>
            </a:pPr>
            <a:endParaRPr lang="en-US" sz="2500" dirty="0"/>
          </a:p>
        </p:txBody>
      </p:sp>
      <p:graphicFrame>
        <p:nvGraphicFramePr>
          <p:cNvPr id="4" name="Chart 3">
            <a:extLst>
              <a:ext uri="{FF2B5EF4-FFF2-40B4-BE49-F238E27FC236}">
                <a16:creationId xmlns:a16="http://schemas.microsoft.com/office/drawing/2014/main" id="{B370C91F-9B67-FF40-A88A-3C1AB015A34C}"/>
              </a:ext>
            </a:extLst>
          </p:cNvPr>
          <p:cNvGraphicFramePr>
            <a:graphicFrameLocks/>
          </p:cNvGraphicFramePr>
          <p:nvPr>
            <p:extLst>
              <p:ext uri="{D42A27DB-BD31-4B8C-83A1-F6EECF244321}">
                <p14:modId xmlns:p14="http://schemas.microsoft.com/office/powerpoint/2010/main" val="3195895496"/>
              </p:ext>
            </p:extLst>
          </p:nvPr>
        </p:nvGraphicFramePr>
        <p:xfrm>
          <a:off x="1312036" y="3608832"/>
          <a:ext cx="8581771" cy="3095498"/>
        </p:xfrm>
        <a:graphic>
          <a:graphicData uri="http://schemas.openxmlformats.org/drawingml/2006/chart">
            <c:chart xmlns:c="http://schemas.openxmlformats.org/drawingml/2006/chart" xmlns:r="http://schemas.openxmlformats.org/officeDocument/2006/relationships" r:id="rId3"/>
          </a:graphicData>
        </a:graphic>
      </p:graphicFrame>
      <p:sp>
        <p:nvSpPr>
          <p:cNvPr id="5" name="Oval 4">
            <a:extLst>
              <a:ext uri="{FF2B5EF4-FFF2-40B4-BE49-F238E27FC236}">
                <a16:creationId xmlns:a16="http://schemas.microsoft.com/office/drawing/2014/main" id="{EF4565B0-D3D9-E845-963D-B60B3F405540}"/>
              </a:ext>
            </a:extLst>
          </p:cNvPr>
          <p:cNvSpPr/>
          <p:nvPr/>
        </p:nvSpPr>
        <p:spPr>
          <a:xfrm>
            <a:off x="1312036" y="3608832"/>
            <a:ext cx="1248284" cy="280416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 name="Straight Arrow Connector 6">
            <a:extLst>
              <a:ext uri="{FF2B5EF4-FFF2-40B4-BE49-F238E27FC236}">
                <a16:creationId xmlns:a16="http://schemas.microsoft.com/office/drawing/2014/main" id="{FB5785C7-0BB7-6141-8144-C67D38EADFA0}"/>
              </a:ext>
            </a:extLst>
          </p:cNvPr>
          <p:cNvCxnSpPr/>
          <p:nvPr/>
        </p:nvCxnSpPr>
        <p:spPr>
          <a:xfrm>
            <a:off x="3048000" y="3608832"/>
            <a:ext cx="1085088" cy="60960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Oval 7">
            <a:extLst>
              <a:ext uri="{FF2B5EF4-FFF2-40B4-BE49-F238E27FC236}">
                <a16:creationId xmlns:a16="http://schemas.microsoft.com/office/drawing/2014/main" id="{E0E7B277-A6AD-414F-B9E9-54D6B55E3C96}"/>
              </a:ext>
            </a:extLst>
          </p:cNvPr>
          <p:cNvSpPr/>
          <p:nvPr/>
        </p:nvSpPr>
        <p:spPr>
          <a:xfrm>
            <a:off x="8730868" y="3608832"/>
            <a:ext cx="1248284" cy="280416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Arrow Connector 8">
            <a:extLst>
              <a:ext uri="{FF2B5EF4-FFF2-40B4-BE49-F238E27FC236}">
                <a16:creationId xmlns:a16="http://schemas.microsoft.com/office/drawing/2014/main" id="{1E1E978F-851E-9547-99F0-4E73553081A5}"/>
              </a:ext>
            </a:extLst>
          </p:cNvPr>
          <p:cNvCxnSpPr>
            <a:cxnSpLocks/>
          </p:cNvCxnSpPr>
          <p:nvPr/>
        </p:nvCxnSpPr>
        <p:spPr>
          <a:xfrm flipH="1">
            <a:off x="7321040" y="3364992"/>
            <a:ext cx="920496" cy="85344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0633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xit" presetSubtype="0" fill="hold" grpId="1" nodeType="withEffect">
                                  <p:stCondLst>
                                    <p:cond delay="0"/>
                                  </p:stCondLst>
                                  <p:childTnLst>
                                    <p:set>
                                      <p:cBhvr>
                                        <p:cTn id="16" dur="1" fill="hold">
                                          <p:stCondLst>
                                            <p:cond delay="0"/>
                                          </p:stCondLst>
                                        </p:cTn>
                                        <p:tgtEl>
                                          <p:spTgt spid="5"/>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ode, Source, Programming, Web, Computer, Technology">
            <a:extLst>
              <a:ext uri="{FF2B5EF4-FFF2-40B4-BE49-F238E27FC236}">
                <a16:creationId xmlns:a16="http://schemas.microsoft.com/office/drawing/2014/main" id="{AFDDEF70-43D9-6544-93E0-1ED1F864CB3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397"/>
          <a:stretch/>
        </p:blipFill>
        <p:spPr bwMode="auto">
          <a:xfrm>
            <a:off x="6242304" y="1371600"/>
            <a:ext cx="5815584" cy="534009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CC018E85-D5F2-A345-9ED6-9FAC9B4EE908}"/>
              </a:ext>
            </a:extLst>
          </p:cNvPr>
          <p:cNvSpPr/>
          <p:nvPr/>
        </p:nvSpPr>
        <p:spPr>
          <a:xfrm>
            <a:off x="10755978" y="6457780"/>
            <a:ext cx="1301910" cy="253916"/>
          </a:xfrm>
          <a:prstGeom prst="rect">
            <a:avLst/>
          </a:prstGeom>
          <a:noFill/>
        </p:spPr>
        <p:txBody>
          <a:bodyPr wrap="square">
            <a:spAutoFit/>
          </a:bodyPr>
          <a:lstStyle/>
          <a:p>
            <a:pPr algn="r"/>
            <a:r>
              <a:rPr lang="en-US" sz="1050" dirty="0">
                <a:solidFill>
                  <a:schemeClr val="bg1">
                    <a:lumMod val="50000"/>
                  </a:schemeClr>
                </a:solidFill>
              </a:rPr>
              <a:t>(CC0 Public Domain)</a:t>
            </a:r>
          </a:p>
        </p:txBody>
      </p:sp>
      <p:sp>
        <p:nvSpPr>
          <p:cNvPr id="7" name="Title 1">
            <a:extLst>
              <a:ext uri="{FF2B5EF4-FFF2-40B4-BE49-F238E27FC236}">
                <a16:creationId xmlns:a16="http://schemas.microsoft.com/office/drawing/2014/main" id="{2B6A3AC5-1485-E14B-BAE4-CE852A330812}"/>
              </a:ext>
            </a:extLst>
          </p:cNvPr>
          <p:cNvSpPr>
            <a:spLocks noGrp="1"/>
          </p:cNvSpPr>
          <p:nvPr>
            <p:ph type="title"/>
          </p:nvPr>
        </p:nvSpPr>
        <p:spPr>
          <a:xfrm>
            <a:off x="158496" y="-134747"/>
            <a:ext cx="10515600" cy="1325563"/>
          </a:xfrm>
        </p:spPr>
        <p:txBody>
          <a:bodyPr/>
          <a:lstStyle/>
          <a:p>
            <a:r>
              <a:rPr lang="en-US" dirty="0"/>
              <a:t>Activity Directions</a:t>
            </a:r>
          </a:p>
        </p:txBody>
      </p:sp>
      <p:sp>
        <p:nvSpPr>
          <p:cNvPr id="8" name="Content Placeholder 2">
            <a:extLst>
              <a:ext uri="{FF2B5EF4-FFF2-40B4-BE49-F238E27FC236}">
                <a16:creationId xmlns:a16="http://schemas.microsoft.com/office/drawing/2014/main" id="{62B4534D-5D21-4644-9631-1ED090EE43EF}"/>
              </a:ext>
            </a:extLst>
          </p:cNvPr>
          <p:cNvSpPr>
            <a:spLocks noGrp="1"/>
          </p:cNvSpPr>
          <p:nvPr>
            <p:ph idx="1"/>
          </p:nvPr>
        </p:nvSpPr>
        <p:spPr>
          <a:xfrm>
            <a:off x="338328" y="1190816"/>
            <a:ext cx="5745480" cy="4783264"/>
          </a:xfrm>
        </p:spPr>
        <p:txBody>
          <a:bodyPr>
            <a:normAutofit/>
          </a:bodyPr>
          <a:lstStyle/>
          <a:p>
            <a:r>
              <a:rPr lang="en-US" sz="2500" dirty="0"/>
              <a:t>Lastly, you will plot your data using a program called R. </a:t>
            </a:r>
          </a:p>
          <a:p>
            <a:endParaRPr lang="en-US" sz="2500" dirty="0"/>
          </a:p>
          <a:p>
            <a:r>
              <a:rPr lang="en-US" sz="2500" dirty="0"/>
              <a:t>R is a language and program used for statistical analysis and creating graphics. By coding, you will create figures for each of the parameters collected in the estuary and compare them to you hand-plotted figures. </a:t>
            </a:r>
          </a:p>
          <a:p>
            <a:endParaRPr lang="en-US" sz="2500" dirty="0"/>
          </a:p>
          <a:p>
            <a:r>
              <a:rPr lang="en-US" sz="2500" dirty="0"/>
              <a:t>All code will be given to you to create your figures. </a:t>
            </a:r>
          </a:p>
          <a:p>
            <a:pPr marL="288925" indent="0">
              <a:buNone/>
            </a:pPr>
            <a:endParaRPr lang="en-US" sz="2500" dirty="0"/>
          </a:p>
        </p:txBody>
      </p:sp>
    </p:spTree>
    <p:extLst>
      <p:ext uri="{BB962C8B-B14F-4D97-AF65-F5344CB8AC3E}">
        <p14:creationId xmlns:p14="http://schemas.microsoft.com/office/powerpoint/2010/main" val="29866063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92D050">
            <a:alpha val="33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424BD-060E-0F4B-AF1F-926F819B46D4}"/>
              </a:ext>
            </a:extLst>
          </p:cNvPr>
          <p:cNvSpPr>
            <a:spLocks noGrp="1"/>
          </p:cNvSpPr>
          <p:nvPr>
            <p:ph type="ctrTitle"/>
          </p:nvPr>
        </p:nvSpPr>
        <p:spPr>
          <a:xfrm>
            <a:off x="117716" y="-317468"/>
            <a:ext cx="11400312" cy="2387600"/>
          </a:xfrm>
        </p:spPr>
        <p:txBody>
          <a:bodyPr/>
          <a:lstStyle/>
          <a:p>
            <a:r>
              <a:rPr lang="en-US" dirty="0"/>
              <a:t>Get to sampling!!</a:t>
            </a:r>
          </a:p>
        </p:txBody>
      </p:sp>
      <p:sp>
        <p:nvSpPr>
          <p:cNvPr id="5" name="Freeform 4">
            <a:extLst>
              <a:ext uri="{FF2B5EF4-FFF2-40B4-BE49-F238E27FC236}">
                <a16:creationId xmlns:a16="http://schemas.microsoft.com/office/drawing/2014/main" id="{B567BB85-D529-6E4A-B0C8-C290C45EC4D8}"/>
              </a:ext>
            </a:extLst>
          </p:cNvPr>
          <p:cNvSpPr/>
          <p:nvPr/>
        </p:nvSpPr>
        <p:spPr>
          <a:xfrm>
            <a:off x="0" y="576867"/>
            <a:ext cx="12169465" cy="6411762"/>
          </a:xfrm>
          <a:custGeom>
            <a:avLst/>
            <a:gdLst>
              <a:gd name="connsiteX0" fmla="*/ 0 w 12205252"/>
              <a:gd name="connsiteY0" fmla="*/ 4770783 h 6430617"/>
              <a:gd name="connsiteX1" fmla="*/ 188844 w 12205252"/>
              <a:gd name="connsiteY1" fmla="*/ 4800600 h 6430617"/>
              <a:gd name="connsiteX2" fmla="*/ 387626 w 12205252"/>
              <a:gd name="connsiteY2" fmla="*/ 4820478 h 6430617"/>
              <a:gd name="connsiteX3" fmla="*/ 626165 w 12205252"/>
              <a:gd name="connsiteY3" fmla="*/ 4850296 h 6430617"/>
              <a:gd name="connsiteX4" fmla="*/ 914400 w 12205252"/>
              <a:gd name="connsiteY4" fmla="*/ 4870174 h 6430617"/>
              <a:gd name="connsiteX5" fmla="*/ 1282148 w 12205252"/>
              <a:gd name="connsiteY5" fmla="*/ 4899991 h 6430617"/>
              <a:gd name="connsiteX6" fmla="*/ 1560444 w 12205252"/>
              <a:gd name="connsiteY6" fmla="*/ 4909931 h 6430617"/>
              <a:gd name="connsiteX7" fmla="*/ 1779104 w 12205252"/>
              <a:gd name="connsiteY7" fmla="*/ 4939748 h 6430617"/>
              <a:gd name="connsiteX8" fmla="*/ 2027583 w 12205252"/>
              <a:gd name="connsiteY8" fmla="*/ 4949687 h 6430617"/>
              <a:gd name="connsiteX9" fmla="*/ 2276061 w 12205252"/>
              <a:gd name="connsiteY9" fmla="*/ 4989444 h 6430617"/>
              <a:gd name="connsiteX10" fmla="*/ 2425148 w 12205252"/>
              <a:gd name="connsiteY10" fmla="*/ 5009322 h 6430617"/>
              <a:gd name="connsiteX11" fmla="*/ 2653748 w 12205252"/>
              <a:gd name="connsiteY11" fmla="*/ 4890052 h 6430617"/>
              <a:gd name="connsiteX12" fmla="*/ 2872409 w 12205252"/>
              <a:gd name="connsiteY12" fmla="*/ 4731026 h 6430617"/>
              <a:gd name="connsiteX13" fmla="*/ 3170583 w 12205252"/>
              <a:gd name="connsiteY13" fmla="*/ 4442791 h 6430617"/>
              <a:gd name="connsiteX14" fmla="*/ 3250096 w 12205252"/>
              <a:gd name="connsiteY14" fmla="*/ 4313583 h 6430617"/>
              <a:gd name="connsiteX15" fmla="*/ 3289852 w 12205252"/>
              <a:gd name="connsiteY15" fmla="*/ 4194313 h 6430617"/>
              <a:gd name="connsiteX16" fmla="*/ 3339548 w 12205252"/>
              <a:gd name="connsiteY16" fmla="*/ 4035287 h 6430617"/>
              <a:gd name="connsiteX17" fmla="*/ 3478696 w 12205252"/>
              <a:gd name="connsiteY17" fmla="*/ 3866322 h 6430617"/>
              <a:gd name="connsiteX18" fmla="*/ 3637722 w 12205252"/>
              <a:gd name="connsiteY18" fmla="*/ 3776870 h 6430617"/>
              <a:gd name="connsiteX19" fmla="*/ 3756991 w 12205252"/>
              <a:gd name="connsiteY19" fmla="*/ 3727174 h 6430617"/>
              <a:gd name="connsiteX20" fmla="*/ 3896139 w 12205252"/>
              <a:gd name="connsiteY20" fmla="*/ 3667539 h 6430617"/>
              <a:gd name="connsiteX21" fmla="*/ 4114800 w 12205252"/>
              <a:gd name="connsiteY21" fmla="*/ 3667539 h 6430617"/>
              <a:gd name="connsiteX22" fmla="*/ 4273826 w 12205252"/>
              <a:gd name="connsiteY22" fmla="*/ 3697357 h 6430617"/>
              <a:gd name="connsiteX23" fmla="*/ 4412974 w 12205252"/>
              <a:gd name="connsiteY23" fmla="*/ 3766931 h 6430617"/>
              <a:gd name="connsiteX24" fmla="*/ 4512365 w 12205252"/>
              <a:gd name="connsiteY24" fmla="*/ 3896139 h 6430617"/>
              <a:gd name="connsiteX25" fmla="*/ 4562061 w 12205252"/>
              <a:gd name="connsiteY25" fmla="*/ 4025348 h 6430617"/>
              <a:gd name="connsiteX26" fmla="*/ 4591878 w 12205252"/>
              <a:gd name="connsiteY26" fmla="*/ 4104861 h 6430617"/>
              <a:gd name="connsiteX27" fmla="*/ 4452731 w 12205252"/>
              <a:gd name="connsiteY27" fmla="*/ 4273826 h 6430617"/>
              <a:gd name="connsiteX28" fmla="*/ 4412974 w 12205252"/>
              <a:gd name="connsiteY28" fmla="*/ 4363278 h 6430617"/>
              <a:gd name="connsiteX29" fmla="*/ 4442791 w 12205252"/>
              <a:gd name="connsiteY29" fmla="*/ 4562061 h 6430617"/>
              <a:gd name="connsiteX30" fmla="*/ 4512365 w 12205252"/>
              <a:gd name="connsiteY30" fmla="*/ 4770783 h 6430617"/>
              <a:gd name="connsiteX31" fmla="*/ 4611757 w 12205252"/>
              <a:gd name="connsiteY31" fmla="*/ 4939748 h 6430617"/>
              <a:gd name="connsiteX32" fmla="*/ 4731026 w 12205252"/>
              <a:gd name="connsiteY32" fmla="*/ 5148470 h 6430617"/>
              <a:gd name="connsiteX33" fmla="*/ 4899991 w 12205252"/>
              <a:gd name="connsiteY33" fmla="*/ 5237922 h 6430617"/>
              <a:gd name="connsiteX34" fmla="*/ 5138531 w 12205252"/>
              <a:gd name="connsiteY34" fmla="*/ 5367131 h 6430617"/>
              <a:gd name="connsiteX35" fmla="*/ 5426765 w 12205252"/>
              <a:gd name="connsiteY35" fmla="*/ 5396948 h 6430617"/>
              <a:gd name="connsiteX36" fmla="*/ 5774635 w 12205252"/>
              <a:gd name="connsiteY36" fmla="*/ 5416826 h 6430617"/>
              <a:gd name="connsiteX37" fmla="*/ 6033052 w 12205252"/>
              <a:gd name="connsiteY37" fmla="*/ 5426765 h 6430617"/>
              <a:gd name="connsiteX38" fmla="*/ 6380922 w 12205252"/>
              <a:gd name="connsiteY38" fmla="*/ 5406887 h 6430617"/>
              <a:gd name="connsiteX39" fmla="*/ 6629400 w 12205252"/>
              <a:gd name="connsiteY39" fmla="*/ 5317435 h 6430617"/>
              <a:gd name="connsiteX40" fmla="*/ 6967331 w 12205252"/>
              <a:gd name="connsiteY40" fmla="*/ 5049078 h 6430617"/>
              <a:gd name="connsiteX41" fmla="*/ 7156174 w 12205252"/>
              <a:gd name="connsiteY41" fmla="*/ 4860235 h 6430617"/>
              <a:gd name="connsiteX42" fmla="*/ 7305261 w 12205252"/>
              <a:gd name="connsiteY42" fmla="*/ 4731026 h 6430617"/>
              <a:gd name="connsiteX43" fmla="*/ 7464287 w 12205252"/>
              <a:gd name="connsiteY43" fmla="*/ 4641574 h 6430617"/>
              <a:gd name="connsiteX44" fmla="*/ 7692887 w 12205252"/>
              <a:gd name="connsiteY44" fmla="*/ 4611757 h 6430617"/>
              <a:gd name="connsiteX45" fmla="*/ 7921487 w 12205252"/>
              <a:gd name="connsiteY45" fmla="*/ 4572000 h 6430617"/>
              <a:gd name="connsiteX46" fmla="*/ 8239539 w 12205252"/>
              <a:gd name="connsiteY46" fmla="*/ 4591878 h 6430617"/>
              <a:gd name="connsiteX47" fmla="*/ 8547652 w 12205252"/>
              <a:gd name="connsiteY47" fmla="*/ 4770783 h 6430617"/>
              <a:gd name="connsiteX48" fmla="*/ 8776252 w 12205252"/>
              <a:gd name="connsiteY48" fmla="*/ 4989444 h 6430617"/>
              <a:gd name="connsiteX49" fmla="*/ 8905461 w 12205252"/>
              <a:gd name="connsiteY49" fmla="*/ 5198165 h 6430617"/>
              <a:gd name="connsiteX50" fmla="*/ 9094304 w 12205252"/>
              <a:gd name="connsiteY50" fmla="*/ 5416826 h 6430617"/>
              <a:gd name="connsiteX51" fmla="*/ 9382539 w 12205252"/>
              <a:gd name="connsiteY51" fmla="*/ 5635487 h 6430617"/>
              <a:gd name="connsiteX52" fmla="*/ 9591261 w 12205252"/>
              <a:gd name="connsiteY52" fmla="*/ 5715000 h 6430617"/>
              <a:gd name="connsiteX53" fmla="*/ 9879496 w 12205252"/>
              <a:gd name="connsiteY53" fmla="*/ 5804452 h 6430617"/>
              <a:gd name="connsiteX54" fmla="*/ 10207487 w 12205252"/>
              <a:gd name="connsiteY54" fmla="*/ 5923722 h 6430617"/>
              <a:gd name="connsiteX55" fmla="*/ 10724322 w 12205252"/>
              <a:gd name="connsiteY55" fmla="*/ 5973417 h 6430617"/>
              <a:gd name="connsiteX56" fmla="*/ 11111948 w 12205252"/>
              <a:gd name="connsiteY56" fmla="*/ 6003235 h 6430617"/>
              <a:gd name="connsiteX57" fmla="*/ 11559209 w 12205252"/>
              <a:gd name="connsiteY57" fmla="*/ 6042991 h 6430617"/>
              <a:gd name="connsiteX58" fmla="*/ 11767931 w 12205252"/>
              <a:gd name="connsiteY58" fmla="*/ 6162261 h 6430617"/>
              <a:gd name="connsiteX59" fmla="*/ 12205252 w 12205252"/>
              <a:gd name="connsiteY59" fmla="*/ 6430617 h 6430617"/>
              <a:gd name="connsiteX60" fmla="*/ 12205252 w 12205252"/>
              <a:gd name="connsiteY60" fmla="*/ 0 h 6430617"/>
              <a:gd name="connsiteX61" fmla="*/ 11986591 w 12205252"/>
              <a:gd name="connsiteY61" fmla="*/ 417444 h 6430617"/>
              <a:gd name="connsiteX62" fmla="*/ 11917018 w 12205252"/>
              <a:gd name="connsiteY62" fmla="*/ 646044 h 6430617"/>
              <a:gd name="connsiteX63" fmla="*/ 11738113 w 12205252"/>
              <a:gd name="connsiteY63" fmla="*/ 1123122 h 6430617"/>
              <a:gd name="connsiteX64" fmla="*/ 11658600 w 12205252"/>
              <a:gd name="connsiteY64" fmla="*/ 1461052 h 6430617"/>
              <a:gd name="connsiteX65" fmla="*/ 11469757 w 12205252"/>
              <a:gd name="connsiteY65" fmla="*/ 1769165 h 6430617"/>
              <a:gd name="connsiteX66" fmla="*/ 11111948 w 12205252"/>
              <a:gd name="connsiteY66" fmla="*/ 2246244 h 6430617"/>
              <a:gd name="connsiteX67" fmla="*/ 10813774 w 12205252"/>
              <a:gd name="connsiteY67" fmla="*/ 2504661 h 6430617"/>
              <a:gd name="connsiteX68" fmla="*/ 10296939 w 12205252"/>
              <a:gd name="connsiteY68" fmla="*/ 2802835 h 6430617"/>
              <a:gd name="connsiteX69" fmla="*/ 9929191 w 12205252"/>
              <a:gd name="connsiteY69" fmla="*/ 2971800 h 6430617"/>
              <a:gd name="connsiteX70" fmla="*/ 9511748 w 12205252"/>
              <a:gd name="connsiteY70" fmla="*/ 3061252 h 6430617"/>
              <a:gd name="connsiteX71" fmla="*/ 9024731 w 12205252"/>
              <a:gd name="connsiteY71" fmla="*/ 3200400 h 6430617"/>
              <a:gd name="connsiteX72" fmla="*/ 8458200 w 12205252"/>
              <a:gd name="connsiteY72" fmla="*/ 3349487 h 6430617"/>
              <a:gd name="connsiteX73" fmla="*/ 7841974 w 12205252"/>
              <a:gd name="connsiteY73" fmla="*/ 3538331 h 6430617"/>
              <a:gd name="connsiteX74" fmla="*/ 7335078 w 12205252"/>
              <a:gd name="connsiteY74" fmla="*/ 3727174 h 6430617"/>
              <a:gd name="connsiteX75" fmla="*/ 7017026 w 12205252"/>
              <a:gd name="connsiteY75" fmla="*/ 3876261 h 6430617"/>
              <a:gd name="connsiteX76" fmla="*/ 6698974 w 12205252"/>
              <a:gd name="connsiteY76" fmla="*/ 4194313 h 6430617"/>
              <a:gd name="connsiteX77" fmla="*/ 6500191 w 12205252"/>
              <a:gd name="connsiteY77" fmla="*/ 4462670 h 6430617"/>
              <a:gd name="connsiteX78" fmla="*/ 6321287 w 12205252"/>
              <a:gd name="connsiteY78" fmla="*/ 4671391 h 6430617"/>
              <a:gd name="connsiteX79" fmla="*/ 5913783 w 12205252"/>
              <a:gd name="connsiteY79" fmla="*/ 4780722 h 6430617"/>
              <a:gd name="connsiteX80" fmla="*/ 5466522 w 12205252"/>
              <a:gd name="connsiteY80" fmla="*/ 4770783 h 6430617"/>
              <a:gd name="connsiteX81" fmla="*/ 5277678 w 12205252"/>
              <a:gd name="connsiteY81" fmla="*/ 4403035 h 6430617"/>
              <a:gd name="connsiteX82" fmla="*/ 5267739 w 12205252"/>
              <a:gd name="connsiteY82" fmla="*/ 4065104 h 6430617"/>
              <a:gd name="connsiteX83" fmla="*/ 5218044 w 12205252"/>
              <a:gd name="connsiteY83" fmla="*/ 3756991 h 6430617"/>
              <a:gd name="connsiteX84" fmla="*/ 5019261 w 12205252"/>
              <a:gd name="connsiteY84" fmla="*/ 3468757 h 6430617"/>
              <a:gd name="connsiteX85" fmla="*/ 4740965 w 12205252"/>
              <a:gd name="connsiteY85" fmla="*/ 3309731 h 6430617"/>
              <a:gd name="connsiteX86" fmla="*/ 4422913 w 12205252"/>
              <a:gd name="connsiteY86" fmla="*/ 3130826 h 6430617"/>
              <a:gd name="connsiteX87" fmla="*/ 4025348 w 12205252"/>
              <a:gd name="connsiteY87" fmla="*/ 3011557 h 6430617"/>
              <a:gd name="connsiteX88" fmla="*/ 3717235 w 12205252"/>
              <a:gd name="connsiteY88" fmla="*/ 3071191 h 6430617"/>
              <a:gd name="connsiteX89" fmla="*/ 3429000 w 12205252"/>
              <a:gd name="connsiteY89" fmla="*/ 3210339 h 6430617"/>
              <a:gd name="connsiteX90" fmla="*/ 3051313 w 12205252"/>
              <a:gd name="connsiteY90" fmla="*/ 3429000 h 6430617"/>
              <a:gd name="connsiteX91" fmla="*/ 2753139 w 12205252"/>
              <a:gd name="connsiteY91" fmla="*/ 3617844 h 6430617"/>
              <a:gd name="connsiteX92" fmla="*/ 2713383 w 12205252"/>
              <a:gd name="connsiteY92" fmla="*/ 3766931 h 6430617"/>
              <a:gd name="connsiteX93" fmla="*/ 2693504 w 12205252"/>
              <a:gd name="connsiteY93" fmla="*/ 3925957 h 6430617"/>
              <a:gd name="connsiteX94" fmla="*/ 2604052 w 12205252"/>
              <a:gd name="connsiteY94" fmla="*/ 4124739 h 6430617"/>
              <a:gd name="connsiteX95" fmla="*/ 2415209 w 12205252"/>
              <a:gd name="connsiteY95" fmla="*/ 4323522 h 6430617"/>
              <a:gd name="connsiteX96" fmla="*/ 2246244 w 12205252"/>
              <a:gd name="connsiteY96" fmla="*/ 4422913 h 6430617"/>
              <a:gd name="connsiteX97" fmla="*/ 1838739 w 12205252"/>
              <a:gd name="connsiteY97" fmla="*/ 4422913 h 6430617"/>
              <a:gd name="connsiteX98" fmla="*/ 1421296 w 12205252"/>
              <a:gd name="connsiteY98" fmla="*/ 4442791 h 6430617"/>
              <a:gd name="connsiteX99" fmla="*/ 805070 w 12205252"/>
              <a:gd name="connsiteY99" fmla="*/ 4432852 h 6430617"/>
              <a:gd name="connsiteX100" fmla="*/ 238539 w 12205252"/>
              <a:gd name="connsiteY100" fmla="*/ 4462670 h 6430617"/>
              <a:gd name="connsiteX101" fmla="*/ 0 w 12205252"/>
              <a:gd name="connsiteY101" fmla="*/ 4462670 h 6430617"/>
              <a:gd name="connsiteX102" fmla="*/ 0 w 12205252"/>
              <a:gd name="connsiteY102" fmla="*/ 4770783 h 6430617"/>
              <a:gd name="connsiteX0" fmla="*/ 0 w 12205252"/>
              <a:gd name="connsiteY0" fmla="*/ 4770783 h 6430617"/>
              <a:gd name="connsiteX1" fmla="*/ 188844 w 12205252"/>
              <a:gd name="connsiteY1" fmla="*/ 4800600 h 6430617"/>
              <a:gd name="connsiteX2" fmla="*/ 387626 w 12205252"/>
              <a:gd name="connsiteY2" fmla="*/ 4820478 h 6430617"/>
              <a:gd name="connsiteX3" fmla="*/ 626165 w 12205252"/>
              <a:gd name="connsiteY3" fmla="*/ 4850296 h 6430617"/>
              <a:gd name="connsiteX4" fmla="*/ 914400 w 12205252"/>
              <a:gd name="connsiteY4" fmla="*/ 4870174 h 6430617"/>
              <a:gd name="connsiteX5" fmla="*/ 1282148 w 12205252"/>
              <a:gd name="connsiteY5" fmla="*/ 4899991 h 6430617"/>
              <a:gd name="connsiteX6" fmla="*/ 1560444 w 12205252"/>
              <a:gd name="connsiteY6" fmla="*/ 4909931 h 6430617"/>
              <a:gd name="connsiteX7" fmla="*/ 1779104 w 12205252"/>
              <a:gd name="connsiteY7" fmla="*/ 4939748 h 6430617"/>
              <a:gd name="connsiteX8" fmla="*/ 2027583 w 12205252"/>
              <a:gd name="connsiteY8" fmla="*/ 4949687 h 6430617"/>
              <a:gd name="connsiteX9" fmla="*/ 2276061 w 12205252"/>
              <a:gd name="connsiteY9" fmla="*/ 4989444 h 6430617"/>
              <a:gd name="connsiteX10" fmla="*/ 2425148 w 12205252"/>
              <a:gd name="connsiteY10" fmla="*/ 5009322 h 6430617"/>
              <a:gd name="connsiteX11" fmla="*/ 2653748 w 12205252"/>
              <a:gd name="connsiteY11" fmla="*/ 4890052 h 6430617"/>
              <a:gd name="connsiteX12" fmla="*/ 2872409 w 12205252"/>
              <a:gd name="connsiteY12" fmla="*/ 4731026 h 6430617"/>
              <a:gd name="connsiteX13" fmla="*/ 3170583 w 12205252"/>
              <a:gd name="connsiteY13" fmla="*/ 4442791 h 6430617"/>
              <a:gd name="connsiteX14" fmla="*/ 3250096 w 12205252"/>
              <a:gd name="connsiteY14" fmla="*/ 4313583 h 6430617"/>
              <a:gd name="connsiteX15" fmla="*/ 3289852 w 12205252"/>
              <a:gd name="connsiteY15" fmla="*/ 4194313 h 6430617"/>
              <a:gd name="connsiteX16" fmla="*/ 3339548 w 12205252"/>
              <a:gd name="connsiteY16" fmla="*/ 4035287 h 6430617"/>
              <a:gd name="connsiteX17" fmla="*/ 3478696 w 12205252"/>
              <a:gd name="connsiteY17" fmla="*/ 3866322 h 6430617"/>
              <a:gd name="connsiteX18" fmla="*/ 3637722 w 12205252"/>
              <a:gd name="connsiteY18" fmla="*/ 3776870 h 6430617"/>
              <a:gd name="connsiteX19" fmla="*/ 3756991 w 12205252"/>
              <a:gd name="connsiteY19" fmla="*/ 3727174 h 6430617"/>
              <a:gd name="connsiteX20" fmla="*/ 3896139 w 12205252"/>
              <a:gd name="connsiteY20" fmla="*/ 3667539 h 6430617"/>
              <a:gd name="connsiteX21" fmla="*/ 4114800 w 12205252"/>
              <a:gd name="connsiteY21" fmla="*/ 3667539 h 6430617"/>
              <a:gd name="connsiteX22" fmla="*/ 4273826 w 12205252"/>
              <a:gd name="connsiteY22" fmla="*/ 3697357 h 6430617"/>
              <a:gd name="connsiteX23" fmla="*/ 4412974 w 12205252"/>
              <a:gd name="connsiteY23" fmla="*/ 3766931 h 6430617"/>
              <a:gd name="connsiteX24" fmla="*/ 4512365 w 12205252"/>
              <a:gd name="connsiteY24" fmla="*/ 3896139 h 6430617"/>
              <a:gd name="connsiteX25" fmla="*/ 4562061 w 12205252"/>
              <a:gd name="connsiteY25" fmla="*/ 4025348 h 6430617"/>
              <a:gd name="connsiteX26" fmla="*/ 4591878 w 12205252"/>
              <a:gd name="connsiteY26" fmla="*/ 4104861 h 6430617"/>
              <a:gd name="connsiteX27" fmla="*/ 4452731 w 12205252"/>
              <a:gd name="connsiteY27" fmla="*/ 4273826 h 6430617"/>
              <a:gd name="connsiteX28" fmla="*/ 4412974 w 12205252"/>
              <a:gd name="connsiteY28" fmla="*/ 4363278 h 6430617"/>
              <a:gd name="connsiteX29" fmla="*/ 4442791 w 12205252"/>
              <a:gd name="connsiteY29" fmla="*/ 4562061 h 6430617"/>
              <a:gd name="connsiteX30" fmla="*/ 4512365 w 12205252"/>
              <a:gd name="connsiteY30" fmla="*/ 4770783 h 6430617"/>
              <a:gd name="connsiteX31" fmla="*/ 4611757 w 12205252"/>
              <a:gd name="connsiteY31" fmla="*/ 4939748 h 6430617"/>
              <a:gd name="connsiteX32" fmla="*/ 4731026 w 12205252"/>
              <a:gd name="connsiteY32" fmla="*/ 5148470 h 6430617"/>
              <a:gd name="connsiteX33" fmla="*/ 4899991 w 12205252"/>
              <a:gd name="connsiteY33" fmla="*/ 5237922 h 6430617"/>
              <a:gd name="connsiteX34" fmla="*/ 5138531 w 12205252"/>
              <a:gd name="connsiteY34" fmla="*/ 5367131 h 6430617"/>
              <a:gd name="connsiteX35" fmla="*/ 5426765 w 12205252"/>
              <a:gd name="connsiteY35" fmla="*/ 5396948 h 6430617"/>
              <a:gd name="connsiteX36" fmla="*/ 5774635 w 12205252"/>
              <a:gd name="connsiteY36" fmla="*/ 5416826 h 6430617"/>
              <a:gd name="connsiteX37" fmla="*/ 6033052 w 12205252"/>
              <a:gd name="connsiteY37" fmla="*/ 5426765 h 6430617"/>
              <a:gd name="connsiteX38" fmla="*/ 6380922 w 12205252"/>
              <a:gd name="connsiteY38" fmla="*/ 5406887 h 6430617"/>
              <a:gd name="connsiteX39" fmla="*/ 6629400 w 12205252"/>
              <a:gd name="connsiteY39" fmla="*/ 5317435 h 6430617"/>
              <a:gd name="connsiteX40" fmla="*/ 6967331 w 12205252"/>
              <a:gd name="connsiteY40" fmla="*/ 5049078 h 6430617"/>
              <a:gd name="connsiteX41" fmla="*/ 7156174 w 12205252"/>
              <a:gd name="connsiteY41" fmla="*/ 4860235 h 6430617"/>
              <a:gd name="connsiteX42" fmla="*/ 7305261 w 12205252"/>
              <a:gd name="connsiteY42" fmla="*/ 4731026 h 6430617"/>
              <a:gd name="connsiteX43" fmla="*/ 7464287 w 12205252"/>
              <a:gd name="connsiteY43" fmla="*/ 4641574 h 6430617"/>
              <a:gd name="connsiteX44" fmla="*/ 7692887 w 12205252"/>
              <a:gd name="connsiteY44" fmla="*/ 4611757 h 6430617"/>
              <a:gd name="connsiteX45" fmla="*/ 7921487 w 12205252"/>
              <a:gd name="connsiteY45" fmla="*/ 4572000 h 6430617"/>
              <a:gd name="connsiteX46" fmla="*/ 8239539 w 12205252"/>
              <a:gd name="connsiteY46" fmla="*/ 4591878 h 6430617"/>
              <a:gd name="connsiteX47" fmla="*/ 8547652 w 12205252"/>
              <a:gd name="connsiteY47" fmla="*/ 4770783 h 6430617"/>
              <a:gd name="connsiteX48" fmla="*/ 8776252 w 12205252"/>
              <a:gd name="connsiteY48" fmla="*/ 4989444 h 6430617"/>
              <a:gd name="connsiteX49" fmla="*/ 8905461 w 12205252"/>
              <a:gd name="connsiteY49" fmla="*/ 5198165 h 6430617"/>
              <a:gd name="connsiteX50" fmla="*/ 9094304 w 12205252"/>
              <a:gd name="connsiteY50" fmla="*/ 5416826 h 6430617"/>
              <a:gd name="connsiteX51" fmla="*/ 9382539 w 12205252"/>
              <a:gd name="connsiteY51" fmla="*/ 5635487 h 6430617"/>
              <a:gd name="connsiteX52" fmla="*/ 9591261 w 12205252"/>
              <a:gd name="connsiteY52" fmla="*/ 5715000 h 6430617"/>
              <a:gd name="connsiteX53" fmla="*/ 9879496 w 12205252"/>
              <a:gd name="connsiteY53" fmla="*/ 5804452 h 6430617"/>
              <a:gd name="connsiteX54" fmla="*/ 10207487 w 12205252"/>
              <a:gd name="connsiteY54" fmla="*/ 5923722 h 6430617"/>
              <a:gd name="connsiteX55" fmla="*/ 10724322 w 12205252"/>
              <a:gd name="connsiteY55" fmla="*/ 5973417 h 6430617"/>
              <a:gd name="connsiteX56" fmla="*/ 11111948 w 12205252"/>
              <a:gd name="connsiteY56" fmla="*/ 6003235 h 6430617"/>
              <a:gd name="connsiteX57" fmla="*/ 11533006 w 12205252"/>
              <a:gd name="connsiteY57" fmla="*/ 6121599 h 6430617"/>
              <a:gd name="connsiteX58" fmla="*/ 11767931 w 12205252"/>
              <a:gd name="connsiteY58" fmla="*/ 6162261 h 6430617"/>
              <a:gd name="connsiteX59" fmla="*/ 12205252 w 12205252"/>
              <a:gd name="connsiteY59" fmla="*/ 6430617 h 6430617"/>
              <a:gd name="connsiteX60" fmla="*/ 12205252 w 12205252"/>
              <a:gd name="connsiteY60" fmla="*/ 0 h 6430617"/>
              <a:gd name="connsiteX61" fmla="*/ 11986591 w 12205252"/>
              <a:gd name="connsiteY61" fmla="*/ 417444 h 6430617"/>
              <a:gd name="connsiteX62" fmla="*/ 11917018 w 12205252"/>
              <a:gd name="connsiteY62" fmla="*/ 646044 h 6430617"/>
              <a:gd name="connsiteX63" fmla="*/ 11738113 w 12205252"/>
              <a:gd name="connsiteY63" fmla="*/ 1123122 h 6430617"/>
              <a:gd name="connsiteX64" fmla="*/ 11658600 w 12205252"/>
              <a:gd name="connsiteY64" fmla="*/ 1461052 h 6430617"/>
              <a:gd name="connsiteX65" fmla="*/ 11469757 w 12205252"/>
              <a:gd name="connsiteY65" fmla="*/ 1769165 h 6430617"/>
              <a:gd name="connsiteX66" fmla="*/ 11111948 w 12205252"/>
              <a:gd name="connsiteY66" fmla="*/ 2246244 h 6430617"/>
              <a:gd name="connsiteX67" fmla="*/ 10813774 w 12205252"/>
              <a:gd name="connsiteY67" fmla="*/ 2504661 h 6430617"/>
              <a:gd name="connsiteX68" fmla="*/ 10296939 w 12205252"/>
              <a:gd name="connsiteY68" fmla="*/ 2802835 h 6430617"/>
              <a:gd name="connsiteX69" fmla="*/ 9929191 w 12205252"/>
              <a:gd name="connsiteY69" fmla="*/ 2971800 h 6430617"/>
              <a:gd name="connsiteX70" fmla="*/ 9511748 w 12205252"/>
              <a:gd name="connsiteY70" fmla="*/ 3061252 h 6430617"/>
              <a:gd name="connsiteX71" fmla="*/ 9024731 w 12205252"/>
              <a:gd name="connsiteY71" fmla="*/ 3200400 h 6430617"/>
              <a:gd name="connsiteX72" fmla="*/ 8458200 w 12205252"/>
              <a:gd name="connsiteY72" fmla="*/ 3349487 h 6430617"/>
              <a:gd name="connsiteX73" fmla="*/ 7841974 w 12205252"/>
              <a:gd name="connsiteY73" fmla="*/ 3538331 h 6430617"/>
              <a:gd name="connsiteX74" fmla="*/ 7335078 w 12205252"/>
              <a:gd name="connsiteY74" fmla="*/ 3727174 h 6430617"/>
              <a:gd name="connsiteX75" fmla="*/ 7017026 w 12205252"/>
              <a:gd name="connsiteY75" fmla="*/ 3876261 h 6430617"/>
              <a:gd name="connsiteX76" fmla="*/ 6698974 w 12205252"/>
              <a:gd name="connsiteY76" fmla="*/ 4194313 h 6430617"/>
              <a:gd name="connsiteX77" fmla="*/ 6500191 w 12205252"/>
              <a:gd name="connsiteY77" fmla="*/ 4462670 h 6430617"/>
              <a:gd name="connsiteX78" fmla="*/ 6321287 w 12205252"/>
              <a:gd name="connsiteY78" fmla="*/ 4671391 h 6430617"/>
              <a:gd name="connsiteX79" fmla="*/ 5913783 w 12205252"/>
              <a:gd name="connsiteY79" fmla="*/ 4780722 h 6430617"/>
              <a:gd name="connsiteX80" fmla="*/ 5466522 w 12205252"/>
              <a:gd name="connsiteY80" fmla="*/ 4770783 h 6430617"/>
              <a:gd name="connsiteX81" fmla="*/ 5277678 w 12205252"/>
              <a:gd name="connsiteY81" fmla="*/ 4403035 h 6430617"/>
              <a:gd name="connsiteX82" fmla="*/ 5267739 w 12205252"/>
              <a:gd name="connsiteY82" fmla="*/ 4065104 h 6430617"/>
              <a:gd name="connsiteX83" fmla="*/ 5218044 w 12205252"/>
              <a:gd name="connsiteY83" fmla="*/ 3756991 h 6430617"/>
              <a:gd name="connsiteX84" fmla="*/ 5019261 w 12205252"/>
              <a:gd name="connsiteY84" fmla="*/ 3468757 h 6430617"/>
              <a:gd name="connsiteX85" fmla="*/ 4740965 w 12205252"/>
              <a:gd name="connsiteY85" fmla="*/ 3309731 h 6430617"/>
              <a:gd name="connsiteX86" fmla="*/ 4422913 w 12205252"/>
              <a:gd name="connsiteY86" fmla="*/ 3130826 h 6430617"/>
              <a:gd name="connsiteX87" fmla="*/ 4025348 w 12205252"/>
              <a:gd name="connsiteY87" fmla="*/ 3011557 h 6430617"/>
              <a:gd name="connsiteX88" fmla="*/ 3717235 w 12205252"/>
              <a:gd name="connsiteY88" fmla="*/ 3071191 h 6430617"/>
              <a:gd name="connsiteX89" fmla="*/ 3429000 w 12205252"/>
              <a:gd name="connsiteY89" fmla="*/ 3210339 h 6430617"/>
              <a:gd name="connsiteX90" fmla="*/ 3051313 w 12205252"/>
              <a:gd name="connsiteY90" fmla="*/ 3429000 h 6430617"/>
              <a:gd name="connsiteX91" fmla="*/ 2753139 w 12205252"/>
              <a:gd name="connsiteY91" fmla="*/ 3617844 h 6430617"/>
              <a:gd name="connsiteX92" fmla="*/ 2713383 w 12205252"/>
              <a:gd name="connsiteY92" fmla="*/ 3766931 h 6430617"/>
              <a:gd name="connsiteX93" fmla="*/ 2693504 w 12205252"/>
              <a:gd name="connsiteY93" fmla="*/ 3925957 h 6430617"/>
              <a:gd name="connsiteX94" fmla="*/ 2604052 w 12205252"/>
              <a:gd name="connsiteY94" fmla="*/ 4124739 h 6430617"/>
              <a:gd name="connsiteX95" fmla="*/ 2415209 w 12205252"/>
              <a:gd name="connsiteY95" fmla="*/ 4323522 h 6430617"/>
              <a:gd name="connsiteX96" fmla="*/ 2246244 w 12205252"/>
              <a:gd name="connsiteY96" fmla="*/ 4422913 h 6430617"/>
              <a:gd name="connsiteX97" fmla="*/ 1838739 w 12205252"/>
              <a:gd name="connsiteY97" fmla="*/ 4422913 h 6430617"/>
              <a:gd name="connsiteX98" fmla="*/ 1421296 w 12205252"/>
              <a:gd name="connsiteY98" fmla="*/ 4442791 h 6430617"/>
              <a:gd name="connsiteX99" fmla="*/ 805070 w 12205252"/>
              <a:gd name="connsiteY99" fmla="*/ 4432852 h 6430617"/>
              <a:gd name="connsiteX100" fmla="*/ 238539 w 12205252"/>
              <a:gd name="connsiteY100" fmla="*/ 4462670 h 6430617"/>
              <a:gd name="connsiteX101" fmla="*/ 0 w 12205252"/>
              <a:gd name="connsiteY101" fmla="*/ 4462670 h 6430617"/>
              <a:gd name="connsiteX102" fmla="*/ 0 w 12205252"/>
              <a:gd name="connsiteY102" fmla="*/ 4770783 h 6430617"/>
              <a:gd name="connsiteX0" fmla="*/ 0 w 12205252"/>
              <a:gd name="connsiteY0" fmla="*/ 4770783 h 6430617"/>
              <a:gd name="connsiteX1" fmla="*/ 188844 w 12205252"/>
              <a:gd name="connsiteY1" fmla="*/ 4800600 h 6430617"/>
              <a:gd name="connsiteX2" fmla="*/ 387626 w 12205252"/>
              <a:gd name="connsiteY2" fmla="*/ 4820478 h 6430617"/>
              <a:gd name="connsiteX3" fmla="*/ 626165 w 12205252"/>
              <a:gd name="connsiteY3" fmla="*/ 4850296 h 6430617"/>
              <a:gd name="connsiteX4" fmla="*/ 914400 w 12205252"/>
              <a:gd name="connsiteY4" fmla="*/ 4870174 h 6430617"/>
              <a:gd name="connsiteX5" fmla="*/ 1282148 w 12205252"/>
              <a:gd name="connsiteY5" fmla="*/ 4899991 h 6430617"/>
              <a:gd name="connsiteX6" fmla="*/ 1560444 w 12205252"/>
              <a:gd name="connsiteY6" fmla="*/ 4909931 h 6430617"/>
              <a:gd name="connsiteX7" fmla="*/ 1779104 w 12205252"/>
              <a:gd name="connsiteY7" fmla="*/ 4939748 h 6430617"/>
              <a:gd name="connsiteX8" fmla="*/ 2027583 w 12205252"/>
              <a:gd name="connsiteY8" fmla="*/ 4949687 h 6430617"/>
              <a:gd name="connsiteX9" fmla="*/ 2276061 w 12205252"/>
              <a:gd name="connsiteY9" fmla="*/ 4989444 h 6430617"/>
              <a:gd name="connsiteX10" fmla="*/ 2425148 w 12205252"/>
              <a:gd name="connsiteY10" fmla="*/ 5009322 h 6430617"/>
              <a:gd name="connsiteX11" fmla="*/ 2653748 w 12205252"/>
              <a:gd name="connsiteY11" fmla="*/ 4890052 h 6430617"/>
              <a:gd name="connsiteX12" fmla="*/ 2872409 w 12205252"/>
              <a:gd name="connsiteY12" fmla="*/ 4731026 h 6430617"/>
              <a:gd name="connsiteX13" fmla="*/ 3170583 w 12205252"/>
              <a:gd name="connsiteY13" fmla="*/ 4442791 h 6430617"/>
              <a:gd name="connsiteX14" fmla="*/ 3250096 w 12205252"/>
              <a:gd name="connsiteY14" fmla="*/ 4313583 h 6430617"/>
              <a:gd name="connsiteX15" fmla="*/ 3289852 w 12205252"/>
              <a:gd name="connsiteY15" fmla="*/ 4194313 h 6430617"/>
              <a:gd name="connsiteX16" fmla="*/ 3339548 w 12205252"/>
              <a:gd name="connsiteY16" fmla="*/ 4035287 h 6430617"/>
              <a:gd name="connsiteX17" fmla="*/ 3478696 w 12205252"/>
              <a:gd name="connsiteY17" fmla="*/ 3866322 h 6430617"/>
              <a:gd name="connsiteX18" fmla="*/ 3637722 w 12205252"/>
              <a:gd name="connsiteY18" fmla="*/ 3776870 h 6430617"/>
              <a:gd name="connsiteX19" fmla="*/ 3756991 w 12205252"/>
              <a:gd name="connsiteY19" fmla="*/ 3727174 h 6430617"/>
              <a:gd name="connsiteX20" fmla="*/ 3896139 w 12205252"/>
              <a:gd name="connsiteY20" fmla="*/ 3667539 h 6430617"/>
              <a:gd name="connsiteX21" fmla="*/ 4114800 w 12205252"/>
              <a:gd name="connsiteY21" fmla="*/ 3667539 h 6430617"/>
              <a:gd name="connsiteX22" fmla="*/ 4273826 w 12205252"/>
              <a:gd name="connsiteY22" fmla="*/ 3697357 h 6430617"/>
              <a:gd name="connsiteX23" fmla="*/ 4412974 w 12205252"/>
              <a:gd name="connsiteY23" fmla="*/ 3766931 h 6430617"/>
              <a:gd name="connsiteX24" fmla="*/ 4512365 w 12205252"/>
              <a:gd name="connsiteY24" fmla="*/ 3896139 h 6430617"/>
              <a:gd name="connsiteX25" fmla="*/ 4562061 w 12205252"/>
              <a:gd name="connsiteY25" fmla="*/ 4025348 h 6430617"/>
              <a:gd name="connsiteX26" fmla="*/ 4591878 w 12205252"/>
              <a:gd name="connsiteY26" fmla="*/ 4104861 h 6430617"/>
              <a:gd name="connsiteX27" fmla="*/ 4452731 w 12205252"/>
              <a:gd name="connsiteY27" fmla="*/ 4273826 h 6430617"/>
              <a:gd name="connsiteX28" fmla="*/ 4412974 w 12205252"/>
              <a:gd name="connsiteY28" fmla="*/ 4363278 h 6430617"/>
              <a:gd name="connsiteX29" fmla="*/ 4442791 w 12205252"/>
              <a:gd name="connsiteY29" fmla="*/ 4562061 h 6430617"/>
              <a:gd name="connsiteX30" fmla="*/ 4512365 w 12205252"/>
              <a:gd name="connsiteY30" fmla="*/ 4770783 h 6430617"/>
              <a:gd name="connsiteX31" fmla="*/ 4611757 w 12205252"/>
              <a:gd name="connsiteY31" fmla="*/ 4939748 h 6430617"/>
              <a:gd name="connsiteX32" fmla="*/ 4731026 w 12205252"/>
              <a:gd name="connsiteY32" fmla="*/ 5148470 h 6430617"/>
              <a:gd name="connsiteX33" fmla="*/ 4899991 w 12205252"/>
              <a:gd name="connsiteY33" fmla="*/ 5237922 h 6430617"/>
              <a:gd name="connsiteX34" fmla="*/ 5138531 w 12205252"/>
              <a:gd name="connsiteY34" fmla="*/ 5367131 h 6430617"/>
              <a:gd name="connsiteX35" fmla="*/ 5426765 w 12205252"/>
              <a:gd name="connsiteY35" fmla="*/ 5396948 h 6430617"/>
              <a:gd name="connsiteX36" fmla="*/ 5774635 w 12205252"/>
              <a:gd name="connsiteY36" fmla="*/ 5416826 h 6430617"/>
              <a:gd name="connsiteX37" fmla="*/ 6033052 w 12205252"/>
              <a:gd name="connsiteY37" fmla="*/ 5426765 h 6430617"/>
              <a:gd name="connsiteX38" fmla="*/ 6380922 w 12205252"/>
              <a:gd name="connsiteY38" fmla="*/ 5406887 h 6430617"/>
              <a:gd name="connsiteX39" fmla="*/ 6629400 w 12205252"/>
              <a:gd name="connsiteY39" fmla="*/ 5317435 h 6430617"/>
              <a:gd name="connsiteX40" fmla="*/ 6967331 w 12205252"/>
              <a:gd name="connsiteY40" fmla="*/ 5049078 h 6430617"/>
              <a:gd name="connsiteX41" fmla="*/ 7156174 w 12205252"/>
              <a:gd name="connsiteY41" fmla="*/ 4860235 h 6430617"/>
              <a:gd name="connsiteX42" fmla="*/ 7305261 w 12205252"/>
              <a:gd name="connsiteY42" fmla="*/ 4731026 h 6430617"/>
              <a:gd name="connsiteX43" fmla="*/ 7464287 w 12205252"/>
              <a:gd name="connsiteY43" fmla="*/ 4641574 h 6430617"/>
              <a:gd name="connsiteX44" fmla="*/ 7692887 w 12205252"/>
              <a:gd name="connsiteY44" fmla="*/ 4611757 h 6430617"/>
              <a:gd name="connsiteX45" fmla="*/ 7921487 w 12205252"/>
              <a:gd name="connsiteY45" fmla="*/ 4572000 h 6430617"/>
              <a:gd name="connsiteX46" fmla="*/ 8239539 w 12205252"/>
              <a:gd name="connsiteY46" fmla="*/ 4591878 h 6430617"/>
              <a:gd name="connsiteX47" fmla="*/ 8547652 w 12205252"/>
              <a:gd name="connsiteY47" fmla="*/ 4770783 h 6430617"/>
              <a:gd name="connsiteX48" fmla="*/ 8776252 w 12205252"/>
              <a:gd name="connsiteY48" fmla="*/ 4989444 h 6430617"/>
              <a:gd name="connsiteX49" fmla="*/ 8905461 w 12205252"/>
              <a:gd name="connsiteY49" fmla="*/ 5198165 h 6430617"/>
              <a:gd name="connsiteX50" fmla="*/ 9094304 w 12205252"/>
              <a:gd name="connsiteY50" fmla="*/ 5416826 h 6430617"/>
              <a:gd name="connsiteX51" fmla="*/ 9382539 w 12205252"/>
              <a:gd name="connsiteY51" fmla="*/ 5635487 h 6430617"/>
              <a:gd name="connsiteX52" fmla="*/ 9591261 w 12205252"/>
              <a:gd name="connsiteY52" fmla="*/ 5715000 h 6430617"/>
              <a:gd name="connsiteX53" fmla="*/ 9879496 w 12205252"/>
              <a:gd name="connsiteY53" fmla="*/ 5804452 h 6430617"/>
              <a:gd name="connsiteX54" fmla="*/ 10207487 w 12205252"/>
              <a:gd name="connsiteY54" fmla="*/ 5923722 h 6430617"/>
              <a:gd name="connsiteX55" fmla="*/ 10724322 w 12205252"/>
              <a:gd name="connsiteY55" fmla="*/ 5973417 h 6430617"/>
              <a:gd name="connsiteX56" fmla="*/ 11111948 w 12205252"/>
              <a:gd name="connsiteY56" fmla="*/ 6003235 h 6430617"/>
              <a:gd name="connsiteX57" fmla="*/ 11533006 w 12205252"/>
              <a:gd name="connsiteY57" fmla="*/ 6121599 h 6430617"/>
              <a:gd name="connsiteX58" fmla="*/ 11767931 w 12205252"/>
              <a:gd name="connsiteY58" fmla="*/ 6214666 h 6430617"/>
              <a:gd name="connsiteX59" fmla="*/ 12205252 w 12205252"/>
              <a:gd name="connsiteY59" fmla="*/ 6430617 h 6430617"/>
              <a:gd name="connsiteX60" fmla="*/ 12205252 w 12205252"/>
              <a:gd name="connsiteY60" fmla="*/ 0 h 6430617"/>
              <a:gd name="connsiteX61" fmla="*/ 11986591 w 12205252"/>
              <a:gd name="connsiteY61" fmla="*/ 417444 h 6430617"/>
              <a:gd name="connsiteX62" fmla="*/ 11917018 w 12205252"/>
              <a:gd name="connsiteY62" fmla="*/ 646044 h 6430617"/>
              <a:gd name="connsiteX63" fmla="*/ 11738113 w 12205252"/>
              <a:gd name="connsiteY63" fmla="*/ 1123122 h 6430617"/>
              <a:gd name="connsiteX64" fmla="*/ 11658600 w 12205252"/>
              <a:gd name="connsiteY64" fmla="*/ 1461052 h 6430617"/>
              <a:gd name="connsiteX65" fmla="*/ 11469757 w 12205252"/>
              <a:gd name="connsiteY65" fmla="*/ 1769165 h 6430617"/>
              <a:gd name="connsiteX66" fmla="*/ 11111948 w 12205252"/>
              <a:gd name="connsiteY66" fmla="*/ 2246244 h 6430617"/>
              <a:gd name="connsiteX67" fmla="*/ 10813774 w 12205252"/>
              <a:gd name="connsiteY67" fmla="*/ 2504661 h 6430617"/>
              <a:gd name="connsiteX68" fmla="*/ 10296939 w 12205252"/>
              <a:gd name="connsiteY68" fmla="*/ 2802835 h 6430617"/>
              <a:gd name="connsiteX69" fmla="*/ 9929191 w 12205252"/>
              <a:gd name="connsiteY69" fmla="*/ 2971800 h 6430617"/>
              <a:gd name="connsiteX70" fmla="*/ 9511748 w 12205252"/>
              <a:gd name="connsiteY70" fmla="*/ 3061252 h 6430617"/>
              <a:gd name="connsiteX71" fmla="*/ 9024731 w 12205252"/>
              <a:gd name="connsiteY71" fmla="*/ 3200400 h 6430617"/>
              <a:gd name="connsiteX72" fmla="*/ 8458200 w 12205252"/>
              <a:gd name="connsiteY72" fmla="*/ 3349487 h 6430617"/>
              <a:gd name="connsiteX73" fmla="*/ 7841974 w 12205252"/>
              <a:gd name="connsiteY73" fmla="*/ 3538331 h 6430617"/>
              <a:gd name="connsiteX74" fmla="*/ 7335078 w 12205252"/>
              <a:gd name="connsiteY74" fmla="*/ 3727174 h 6430617"/>
              <a:gd name="connsiteX75" fmla="*/ 7017026 w 12205252"/>
              <a:gd name="connsiteY75" fmla="*/ 3876261 h 6430617"/>
              <a:gd name="connsiteX76" fmla="*/ 6698974 w 12205252"/>
              <a:gd name="connsiteY76" fmla="*/ 4194313 h 6430617"/>
              <a:gd name="connsiteX77" fmla="*/ 6500191 w 12205252"/>
              <a:gd name="connsiteY77" fmla="*/ 4462670 h 6430617"/>
              <a:gd name="connsiteX78" fmla="*/ 6321287 w 12205252"/>
              <a:gd name="connsiteY78" fmla="*/ 4671391 h 6430617"/>
              <a:gd name="connsiteX79" fmla="*/ 5913783 w 12205252"/>
              <a:gd name="connsiteY79" fmla="*/ 4780722 h 6430617"/>
              <a:gd name="connsiteX80" fmla="*/ 5466522 w 12205252"/>
              <a:gd name="connsiteY80" fmla="*/ 4770783 h 6430617"/>
              <a:gd name="connsiteX81" fmla="*/ 5277678 w 12205252"/>
              <a:gd name="connsiteY81" fmla="*/ 4403035 h 6430617"/>
              <a:gd name="connsiteX82" fmla="*/ 5267739 w 12205252"/>
              <a:gd name="connsiteY82" fmla="*/ 4065104 h 6430617"/>
              <a:gd name="connsiteX83" fmla="*/ 5218044 w 12205252"/>
              <a:gd name="connsiteY83" fmla="*/ 3756991 h 6430617"/>
              <a:gd name="connsiteX84" fmla="*/ 5019261 w 12205252"/>
              <a:gd name="connsiteY84" fmla="*/ 3468757 h 6430617"/>
              <a:gd name="connsiteX85" fmla="*/ 4740965 w 12205252"/>
              <a:gd name="connsiteY85" fmla="*/ 3309731 h 6430617"/>
              <a:gd name="connsiteX86" fmla="*/ 4422913 w 12205252"/>
              <a:gd name="connsiteY86" fmla="*/ 3130826 h 6430617"/>
              <a:gd name="connsiteX87" fmla="*/ 4025348 w 12205252"/>
              <a:gd name="connsiteY87" fmla="*/ 3011557 h 6430617"/>
              <a:gd name="connsiteX88" fmla="*/ 3717235 w 12205252"/>
              <a:gd name="connsiteY88" fmla="*/ 3071191 h 6430617"/>
              <a:gd name="connsiteX89" fmla="*/ 3429000 w 12205252"/>
              <a:gd name="connsiteY89" fmla="*/ 3210339 h 6430617"/>
              <a:gd name="connsiteX90" fmla="*/ 3051313 w 12205252"/>
              <a:gd name="connsiteY90" fmla="*/ 3429000 h 6430617"/>
              <a:gd name="connsiteX91" fmla="*/ 2753139 w 12205252"/>
              <a:gd name="connsiteY91" fmla="*/ 3617844 h 6430617"/>
              <a:gd name="connsiteX92" fmla="*/ 2713383 w 12205252"/>
              <a:gd name="connsiteY92" fmla="*/ 3766931 h 6430617"/>
              <a:gd name="connsiteX93" fmla="*/ 2693504 w 12205252"/>
              <a:gd name="connsiteY93" fmla="*/ 3925957 h 6430617"/>
              <a:gd name="connsiteX94" fmla="*/ 2604052 w 12205252"/>
              <a:gd name="connsiteY94" fmla="*/ 4124739 h 6430617"/>
              <a:gd name="connsiteX95" fmla="*/ 2415209 w 12205252"/>
              <a:gd name="connsiteY95" fmla="*/ 4323522 h 6430617"/>
              <a:gd name="connsiteX96" fmla="*/ 2246244 w 12205252"/>
              <a:gd name="connsiteY96" fmla="*/ 4422913 h 6430617"/>
              <a:gd name="connsiteX97" fmla="*/ 1838739 w 12205252"/>
              <a:gd name="connsiteY97" fmla="*/ 4422913 h 6430617"/>
              <a:gd name="connsiteX98" fmla="*/ 1421296 w 12205252"/>
              <a:gd name="connsiteY98" fmla="*/ 4442791 h 6430617"/>
              <a:gd name="connsiteX99" fmla="*/ 805070 w 12205252"/>
              <a:gd name="connsiteY99" fmla="*/ 4432852 h 6430617"/>
              <a:gd name="connsiteX100" fmla="*/ 238539 w 12205252"/>
              <a:gd name="connsiteY100" fmla="*/ 4462670 h 6430617"/>
              <a:gd name="connsiteX101" fmla="*/ 0 w 12205252"/>
              <a:gd name="connsiteY101" fmla="*/ 4462670 h 6430617"/>
              <a:gd name="connsiteX102" fmla="*/ 0 w 12205252"/>
              <a:gd name="connsiteY102" fmla="*/ 4770783 h 6430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12205252" h="6430617">
                <a:moveTo>
                  <a:pt x="0" y="4770783"/>
                </a:moveTo>
                <a:lnTo>
                  <a:pt x="188844" y="4800600"/>
                </a:lnTo>
                <a:lnTo>
                  <a:pt x="387626" y="4820478"/>
                </a:lnTo>
                <a:lnTo>
                  <a:pt x="626165" y="4850296"/>
                </a:lnTo>
                <a:lnTo>
                  <a:pt x="914400" y="4870174"/>
                </a:lnTo>
                <a:lnTo>
                  <a:pt x="1282148" y="4899991"/>
                </a:lnTo>
                <a:lnTo>
                  <a:pt x="1560444" y="4909931"/>
                </a:lnTo>
                <a:lnTo>
                  <a:pt x="1779104" y="4939748"/>
                </a:lnTo>
                <a:lnTo>
                  <a:pt x="2027583" y="4949687"/>
                </a:lnTo>
                <a:lnTo>
                  <a:pt x="2276061" y="4989444"/>
                </a:lnTo>
                <a:lnTo>
                  <a:pt x="2425148" y="5009322"/>
                </a:lnTo>
                <a:lnTo>
                  <a:pt x="2653748" y="4890052"/>
                </a:lnTo>
                <a:lnTo>
                  <a:pt x="2872409" y="4731026"/>
                </a:lnTo>
                <a:lnTo>
                  <a:pt x="3170583" y="4442791"/>
                </a:lnTo>
                <a:lnTo>
                  <a:pt x="3250096" y="4313583"/>
                </a:lnTo>
                <a:lnTo>
                  <a:pt x="3289852" y="4194313"/>
                </a:lnTo>
                <a:lnTo>
                  <a:pt x="3339548" y="4035287"/>
                </a:lnTo>
                <a:lnTo>
                  <a:pt x="3478696" y="3866322"/>
                </a:lnTo>
                <a:lnTo>
                  <a:pt x="3637722" y="3776870"/>
                </a:lnTo>
                <a:lnTo>
                  <a:pt x="3756991" y="3727174"/>
                </a:lnTo>
                <a:lnTo>
                  <a:pt x="3896139" y="3667539"/>
                </a:lnTo>
                <a:lnTo>
                  <a:pt x="4114800" y="3667539"/>
                </a:lnTo>
                <a:lnTo>
                  <a:pt x="4273826" y="3697357"/>
                </a:lnTo>
                <a:lnTo>
                  <a:pt x="4412974" y="3766931"/>
                </a:lnTo>
                <a:lnTo>
                  <a:pt x="4512365" y="3896139"/>
                </a:lnTo>
                <a:lnTo>
                  <a:pt x="4562061" y="4025348"/>
                </a:lnTo>
                <a:lnTo>
                  <a:pt x="4591878" y="4104861"/>
                </a:lnTo>
                <a:lnTo>
                  <a:pt x="4452731" y="4273826"/>
                </a:lnTo>
                <a:lnTo>
                  <a:pt x="4412974" y="4363278"/>
                </a:lnTo>
                <a:lnTo>
                  <a:pt x="4442791" y="4562061"/>
                </a:lnTo>
                <a:lnTo>
                  <a:pt x="4512365" y="4770783"/>
                </a:lnTo>
                <a:lnTo>
                  <a:pt x="4611757" y="4939748"/>
                </a:lnTo>
                <a:lnTo>
                  <a:pt x="4731026" y="5148470"/>
                </a:lnTo>
                <a:lnTo>
                  <a:pt x="4899991" y="5237922"/>
                </a:lnTo>
                <a:lnTo>
                  <a:pt x="5138531" y="5367131"/>
                </a:lnTo>
                <a:lnTo>
                  <a:pt x="5426765" y="5396948"/>
                </a:lnTo>
                <a:lnTo>
                  <a:pt x="5774635" y="5416826"/>
                </a:lnTo>
                <a:lnTo>
                  <a:pt x="6033052" y="5426765"/>
                </a:lnTo>
                <a:lnTo>
                  <a:pt x="6380922" y="5406887"/>
                </a:lnTo>
                <a:lnTo>
                  <a:pt x="6629400" y="5317435"/>
                </a:lnTo>
                <a:lnTo>
                  <a:pt x="6967331" y="5049078"/>
                </a:lnTo>
                <a:lnTo>
                  <a:pt x="7156174" y="4860235"/>
                </a:lnTo>
                <a:lnTo>
                  <a:pt x="7305261" y="4731026"/>
                </a:lnTo>
                <a:lnTo>
                  <a:pt x="7464287" y="4641574"/>
                </a:lnTo>
                <a:lnTo>
                  <a:pt x="7692887" y="4611757"/>
                </a:lnTo>
                <a:lnTo>
                  <a:pt x="7921487" y="4572000"/>
                </a:lnTo>
                <a:lnTo>
                  <a:pt x="8239539" y="4591878"/>
                </a:lnTo>
                <a:lnTo>
                  <a:pt x="8547652" y="4770783"/>
                </a:lnTo>
                <a:lnTo>
                  <a:pt x="8776252" y="4989444"/>
                </a:lnTo>
                <a:lnTo>
                  <a:pt x="8905461" y="5198165"/>
                </a:lnTo>
                <a:lnTo>
                  <a:pt x="9094304" y="5416826"/>
                </a:lnTo>
                <a:lnTo>
                  <a:pt x="9382539" y="5635487"/>
                </a:lnTo>
                <a:lnTo>
                  <a:pt x="9591261" y="5715000"/>
                </a:lnTo>
                <a:lnTo>
                  <a:pt x="9879496" y="5804452"/>
                </a:lnTo>
                <a:lnTo>
                  <a:pt x="10207487" y="5923722"/>
                </a:lnTo>
                <a:lnTo>
                  <a:pt x="10724322" y="5973417"/>
                </a:lnTo>
                <a:cubicBezTo>
                  <a:pt x="10853531" y="5983356"/>
                  <a:pt x="10977167" y="5978538"/>
                  <a:pt x="11111948" y="6003235"/>
                </a:cubicBezTo>
                <a:cubicBezTo>
                  <a:pt x="11246729" y="6027932"/>
                  <a:pt x="11392653" y="6082144"/>
                  <a:pt x="11533006" y="6121599"/>
                </a:cubicBezTo>
                <a:lnTo>
                  <a:pt x="11767931" y="6214666"/>
                </a:lnTo>
                <a:lnTo>
                  <a:pt x="12205252" y="6430617"/>
                </a:lnTo>
                <a:lnTo>
                  <a:pt x="12205252" y="0"/>
                </a:lnTo>
                <a:lnTo>
                  <a:pt x="11986591" y="417444"/>
                </a:lnTo>
                <a:lnTo>
                  <a:pt x="11917018" y="646044"/>
                </a:lnTo>
                <a:lnTo>
                  <a:pt x="11738113" y="1123122"/>
                </a:lnTo>
                <a:lnTo>
                  <a:pt x="11658600" y="1461052"/>
                </a:lnTo>
                <a:lnTo>
                  <a:pt x="11469757" y="1769165"/>
                </a:lnTo>
                <a:lnTo>
                  <a:pt x="11111948" y="2246244"/>
                </a:lnTo>
                <a:lnTo>
                  <a:pt x="10813774" y="2504661"/>
                </a:lnTo>
                <a:lnTo>
                  <a:pt x="10296939" y="2802835"/>
                </a:lnTo>
                <a:lnTo>
                  <a:pt x="9929191" y="2971800"/>
                </a:lnTo>
                <a:lnTo>
                  <a:pt x="9511748" y="3061252"/>
                </a:lnTo>
                <a:lnTo>
                  <a:pt x="9024731" y="3200400"/>
                </a:lnTo>
                <a:lnTo>
                  <a:pt x="8458200" y="3349487"/>
                </a:lnTo>
                <a:lnTo>
                  <a:pt x="7841974" y="3538331"/>
                </a:lnTo>
                <a:lnTo>
                  <a:pt x="7335078" y="3727174"/>
                </a:lnTo>
                <a:lnTo>
                  <a:pt x="7017026" y="3876261"/>
                </a:lnTo>
                <a:lnTo>
                  <a:pt x="6698974" y="4194313"/>
                </a:lnTo>
                <a:lnTo>
                  <a:pt x="6500191" y="4462670"/>
                </a:lnTo>
                <a:lnTo>
                  <a:pt x="6321287" y="4671391"/>
                </a:lnTo>
                <a:lnTo>
                  <a:pt x="5913783" y="4780722"/>
                </a:lnTo>
                <a:lnTo>
                  <a:pt x="5466522" y="4770783"/>
                </a:lnTo>
                <a:lnTo>
                  <a:pt x="5277678" y="4403035"/>
                </a:lnTo>
                <a:lnTo>
                  <a:pt x="5267739" y="4065104"/>
                </a:lnTo>
                <a:lnTo>
                  <a:pt x="5218044" y="3756991"/>
                </a:lnTo>
                <a:lnTo>
                  <a:pt x="5019261" y="3468757"/>
                </a:lnTo>
                <a:lnTo>
                  <a:pt x="4740965" y="3309731"/>
                </a:lnTo>
                <a:lnTo>
                  <a:pt x="4422913" y="3130826"/>
                </a:lnTo>
                <a:lnTo>
                  <a:pt x="4025348" y="3011557"/>
                </a:lnTo>
                <a:lnTo>
                  <a:pt x="3717235" y="3071191"/>
                </a:lnTo>
                <a:lnTo>
                  <a:pt x="3429000" y="3210339"/>
                </a:lnTo>
                <a:lnTo>
                  <a:pt x="3051313" y="3429000"/>
                </a:lnTo>
                <a:lnTo>
                  <a:pt x="2753139" y="3617844"/>
                </a:lnTo>
                <a:lnTo>
                  <a:pt x="2713383" y="3766931"/>
                </a:lnTo>
                <a:lnTo>
                  <a:pt x="2693504" y="3925957"/>
                </a:lnTo>
                <a:lnTo>
                  <a:pt x="2604052" y="4124739"/>
                </a:lnTo>
                <a:lnTo>
                  <a:pt x="2415209" y="4323522"/>
                </a:lnTo>
                <a:lnTo>
                  <a:pt x="2246244" y="4422913"/>
                </a:lnTo>
                <a:lnTo>
                  <a:pt x="1838739" y="4422913"/>
                </a:lnTo>
                <a:lnTo>
                  <a:pt x="1421296" y="4442791"/>
                </a:lnTo>
                <a:lnTo>
                  <a:pt x="805070" y="4432852"/>
                </a:lnTo>
                <a:lnTo>
                  <a:pt x="238539" y="4462670"/>
                </a:lnTo>
                <a:lnTo>
                  <a:pt x="0" y="4462670"/>
                </a:lnTo>
                <a:lnTo>
                  <a:pt x="0" y="4770783"/>
                </a:lnTo>
                <a:close/>
              </a:path>
            </a:pathLst>
          </a:custGeom>
          <a:solidFill>
            <a:srgbClr val="0070C0"/>
          </a:solidFill>
          <a:ln w="38100">
            <a:solidFill>
              <a:srgbClr val="0020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4" name="Group 13">
            <a:extLst>
              <a:ext uri="{FF2B5EF4-FFF2-40B4-BE49-F238E27FC236}">
                <a16:creationId xmlns:a16="http://schemas.microsoft.com/office/drawing/2014/main" id="{45681E32-4D90-D94D-8421-31FC4BB03A38}"/>
              </a:ext>
            </a:extLst>
          </p:cNvPr>
          <p:cNvGrpSpPr/>
          <p:nvPr/>
        </p:nvGrpSpPr>
        <p:grpSpPr>
          <a:xfrm>
            <a:off x="720421" y="2482918"/>
            <a:ext cx="533719" cy="1486356"/>
            <a:chOff x="720421" y="2482918"/>
            <a:chExt cx="533719" cy="1486356"/>
          </a:xfrm>
        </p:grpSpPr>
        <p:sp>
          <p:nvSpPr>
            <p:cNvPr id="8" name="Triangle 7">
              <a:extLst>
                <a:ext uri="{FF2B5EF4-FFF2-40B4-BE49-F238E27FC236}">
                  <a16:creationId xmlns:a16="http://schemas.microsoft.com/office/drawing/2014/main" id="{FFFF266F-B769-9249-90A2-A41BFE1999FC}"/>
                </a:ext>
              </a:extLst>
            </p:cNvPr>
            <p:cNvSpPr/>
            <p:nvPr/>
          </p:nvSpPr>
          <p:spPr>
            <a:xfrm>
              <a:off x="851157" y="2482918"/>
              <a:ext cx="272249"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riangle 10">
              <a:extLst>
                <a:ext uri="{FF2B5EF4-FFF2-40B4-BE49-F238E27FC236}">
                  <a16:creationId xmlns:a16="http://schemas.microsoft.com/office/drawing/2014/main" id="{6E0691D0-C234-DA4F-870A-01B997343622}"/>
                </a:ext>
              </a:extLst>
            </p:cNvPr>
            <p:cNvSpPr/>
            <p:nvPr/>
          </p:nvSpPr>
          <p:spPr>
            <a:xfrm>
              <a:off x="810361" y="2766306"/>
              <a:ext cx="353838"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riangle 11">
              <a:extLst>
                <a:ext uri="{FF2B5EF4-FFF2-40B4-BE49-F238E27FC236}">
                  <a16:creationId xmlns:a16="http://schemas.microsoft.com/office/drawing/2014/main" id="{4DBDA161-A18B-DB49-9A15-1F146209817B}"/>
                </a:ext>
              </a:extLst>
            </p:cNvPr>
            <p:cNvSpPr/>
            <p:nvPr/>
          </p:nvSpPr>
          <p:spPr>
            <a:xfrm>
              <a:off x="775991" y="3119108"/>
              <a:ext cx="422578"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riangle 12">
              <a:extLst>
                <a:ext uri="{FF2B5EF4-FFF2-40B4-BE49-F238E27FC236}">
                  <a16:creationId xmlns:a16="http://schemas.microsoft.com/office/drawing/2014/main" id="{8BFC5E80-7248-924F-A49B-B9E9070A3519}"/>
                </a:ext>
              </a:extLst>
            </p:cNvPr>
            <p:cNvSpPr/>
            <p:nvPr/>
          </p:nvSpPr>
          <p:spPr>
            <a:xfrm>
              <a:off x="720421" y="3402497"/>
              <a:ext cx="533719"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a:extLst>
              <a:ext uri="{FF2B5EF4-FFF2-40B4-BE49-F238E27FC236}">
                <a16:creationId xmlns:a16="http://schemas.microsoft.com/office/drawing/2014/main" id="{C37C8527-38E8-214B-8DA9-054D00BC51EA}"/>
              </a:ext>
            </a:extLst>
          </p:cNvPr>
          <p:cNvGrpSpPr/>
          <p:nvPr/>
        </p:nvGrpSpPr>
        <p:grpSpPr>
          <a:xfrm>
            <a:off x="1188758" y="2964467"/>
            <a:ext cx="533719" cy="1486356"/>
            <a:chOff x="720421" y="2482918"/>
            <a:chExt cx="533719" cy="1486356"/>
          </a:xfrm>
        </p:grpSpPr>
        <p:sp>
          <p:nvSpPr>
            <p:cNvPr id="16" name="Triangle 15">
              <a:extLst>
                <a:ext uri="{FF2B5EF4-FFF2-40B4-BE49-F238E27FC236}">
                  <a16:creationId xmlns:a16="http://schemas.microsoft.com/office/drawing/2014/main" id="{85AF894A-8D4C-E54C-AC02-220D2961DAE9}"/>
                </a:ext>
              </a:extLst>
            </p:cNvPr>
            <p:cNvSpPr/>
            <p:nvPr/>
          </p:nvSpPr>
          <p:spPr>
            <a:xfrm>
              <a:off x="851157" y="2482918"/>
              <a:ext cx="272249"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riangle 16">
              <a:extLst>
                <a:ext uri="{FF2B5EF4-FFF2-40B4-BE49-F238E27FC236}">
                  <a16:creationId xmlns:a16="http://schemas.microsoft.com/office/drawing/2014/main" id="{5C388EB8-B6A1-3048-A2BA-16744292C9A6}"/>
                </a:ext>
              </a:extLst>
            </p:cNvPr>
            <p:cNvSpPr/>
            <p:nvPr/>
          </p:nvSpPr>
          <p:spPr>
            <a:xfrm>
              <a:off x="810361" y="2766306"/>
              <a:ext cx="353838"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riangle 17">
              <a:extLst>
                <a:ext uri="{FF2B5EF4-FFF2-40B4-BE49-F238E27FC236}">
                  <a16:creationId xmlns:a16="http://schemas.microsoft.com/office/drawing/2014/main" id="{9C3B90DF-B7DE-B741-9D37-C0549AA730F6}"/>
                </a:ext>
              </a:extLst>
            </p:cNvPr>
            <p:cNvSpPr/>
            <p:nvPr/>
          </p:nvSpPr>
          <p:spPr>
            <a:xfrm>
              <a:off x="775991" y="3119108"/>
              <a:ext cx="422578"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riangle 18">
              <a:extLst>
                <a:ext uri="{FF2B5EF4-FFF2-40B4-BE49-F238E27FC236}">
                  <a16:creationId xmlns:a16="http://schemas.microsoft.com/office/drawing/2014/main" id="{E92A8F16-6CB7-FD41-83B5-33BD62560526}"/>
                </a:ext>
              </a:extLst>
            </p:cNvPr>
            <p:cNvSpPr/>
            <p:nvPr/>
          </p:nvSpPr>
          <p:spPr>
            <a:xfrm>
              <a:off x="720421" y="3402497"/>
              <a:ext cx="533719"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 name="Group 19">
            <a:extLst>
              <a:ext uri="{FF2B5EF4-FFF2-40B4-BE49-F238E27FC236}">
                <a16:creationId xmlns:a16="http://schemas.microsoft.com/office/drawing/2014/main" id="{6731764F-3CF7-6246-9EA2-1FD097C2E567}"/>
              </a:ext>
            </a:extLst>
          </p:cNvPr>
          <p:cNvGrpSpPr/>
          <p:nvPr/>
        </p:nvGrpSpPr>
        <p:grpSpPr>
          <a:xfrm>
            <a:off x="1589912" y="2616705"/>
            <a:ext cx="533719" cy="1486356"/>
            <a:chOff x="720421" y="2482918"/>
            <a:chExt cx="533719" cy="1486356"/>
          </a:xfrm>
        </p:grpSpPr>
        <p:sp>
          <p:nvSpPr>
            <p:cNvPr id="21" name="Triangle 20">
              <a:extLst>
                <a:ext uri="{FF2B5EF4-FFF2-40B4-BE49-F238E27FC236}">
                  <a16:creationId xmlns:a16="http://schemas.microsoft.com/office/drawing/2014/main" id="{5079EEDB-720B-CC4B-A1B4-2C50D0AFF4AE}"/>
                </a:ext>
              </a:extLst>
            </p:cNvPr>
            <p:cNvSpPr/>
            <p:nvPr/>
          </p:nvSpPr>
          <p:spPr>
            <a:xfrm>
              <a:off x="851157" y="2482918"/>
              <a:ext cx="272249"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Triangle 21">
              <a:extLst>
                <a:ext uri="{FF2B5EF4-FFF2-40B4-BE49-F238E27FC236}">
                  <a16:creationId xmlns:a16="http://schemas.microsoft.com/office/drawing/2014/main" id="{65982361-1B76-5E4E-9805-7BA3E1151559}"/>
                </a:ext>
              </a:extLst>
            </p:cNvPr>
            <p:cNvSpPr/>
            <p:nvPr/>
          </p:nvSpPr>
          <p:spPr>
            <a:xfrm>
              <a:off x="810361" y="2766306"/>
              <a:ext cx="353838"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riangle 22">
              <a:extLst>
                <a:ext uri="{FF2B5EF4-FFF2-40B4-BE49-F238E27FC236}">
                  <a16:creationId xmlns:a16="http://schemas.microsoft.com/office/drawing/2014/main" id="{15FDC9AD-A7D5-534E-B47F-245A97E9CD6B}"/>
                </a:ext>
              </a:extLst>
            </p:cNvPr>
            <p:cNvSpPr/>
            <p:nvPr/>
          </p:nvSpPr>
          <p:spPr>
            <a:xfrm>
              <a:off x="775991" y="3119108"/>
              <a:ext cx="422578"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riangle 23">
              <a:extLst>
                <a:ext uri="{FF2B5EF4-FFF2-40B4-BE49-F238E27FC236}">
                  <a16:creationId xmlns:a16="http://schemas.microsoft.com/office/drawing/2014/main" id="{D7A745C8-2FB8-DA4E-AC3A-46B4DAFFFF21}"/>
                </a:ext>
              </a:extLst>
            </p:cNvPr>
            <p:cNvSpPr/>
            <p:nvPr/>
          </p:nvSpPr>
          <p:spPr>
            <a:xfrm>
              <a:off x="720421" y="3402497"/>
              <a:ext cx="533719"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5" name="Group 24">
            <a:extLst>
              <a:ext uri="{FF2B5EF4-FFF2-40B4-BE49-F238E27FC236}">
                <a16:creationId xmlns:a16="http://schemas.microsoft.com/office/drawing/2014/main" id="{0F2176F1-9246-AB4C-ADA1-0074437F3B27}"/>
              </a:ext>
            </a:extLst>
          </p:cNvPr>
          <p:cNvGrpSpPr/>
          <p:nvPr/>
        </p:nvGrpSpPr>
        <p:grpSpPr>
          <a:xfrm>
            <a:off x="5551013" y="2589905"/>
            <a:ext cx="533719" cy="1486356"/>
            <a:chOff x="720421" y="2482918"/>
            <a:chExt cx="533719" cy="1486356"/>
          </a:xfrm>
        </p:grpSpPr>
        <p:sp>
          <p:nvSpPr>
            <p:cNvPr id="26" name="Triangle 25">
              <a:extLst>
                <a:ext uri="{FF2B5EF4-FFF2-40B4-BE49-F238E27FC236}">
                  <a16:creationId xmlns:a16="http://schemas.microsoft.com/office/drawing/2014/main" id="{A549EE98-4104-3944-9299-D14D5406273E}"/>
                </a:ext>
              </a:extLst>
            </p:cNvPr>
            <p:cNvSpPr/>
            <p:nvPr/>
          </p:nvSpPr>
          <p:spPr>
            <a:xfrm>
              <a:off x="851157" y="2482918"/>
              <a:ext cx="272249"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riangle 26">
              <a:extLst>
                <a:ext uri="{FF2B5EF4-FFF2-40B4-BE49-F238E27FC236}">
                  <a16:creationId xmlns:a16="http://schemas.microsoft.com/office/drawing/2014/main" id="{BD8997D2-C979-B849-B93D-D02331AB258B}"/>
                </a:ext>
              </a:extLst>
            </p:cNvPr>
            <p:cNvSpPr/>
            <p:nvPr/>
          </p:nvSpPr>
          <p:spPr>
            <a:xfrm>
              <a:off x="810361" y="2766306"/>
              <a:ext cx="353838"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Triangle 27">
              <a:extLst>
                <a:ext uri="{FF2B5EF4-FFF2-40B4-BE49-F238E27FC236}">
                  <a16:creationId xmlns:a16="http://schemas.microsoft.com/office/drawing/2014/main" id="{D8738918-F7BA-5F4E-8FEF-F2A5CE8E8EFF}"/>
                </a:ext>
              </a:extLst>
            </p:cNvPr>
            <p:cNvSpPr/>
            <p:nvPr/>
          </p:nvSpPr>
          <p:spPr>
            <a:xfrm>
              <a:off x="775991" y="3119108"/>
              <a:ext cx="422578"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riangle 28">
              <a:extLst>
                <a:ext uri="{FF2B5EF4-FFF2-40B4-BE49-F238E27FC236}">
                  <a16:creationId xmlns:a16="http://schemas.microsoft.com/office/drawing/2014/main" id="{7658E13E-7BE4-2046-850C-5ACD7EED6280}"/>
                </a:ext>
              </a:extLst>
            </p:cNvPr>
            <p:cNvSpPr/>
            <p:nvPr/>
          </p:nvSpPr>
          <p:spPr>
            <a:xfrm>
              <a:off x="720421" y="3402497"/>
              <a:ext cx="533719"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 name="Group 29">
            <a:extLst>
              <a:ext uri="{FF2B5EF4-FFF2-40B4-BE49-F238E27FC236}">
                <a16:creationId xmlns:a16="http://schemas.microsoft.com/office/drawing/2014/main" id="{14B982F4-E658-6842-89DD-9FAC455F902B}"/>
              </a:ext>
            </a:extLst>
          </p:cNvPr>
          <p:cNvGrpSpPr/>
          <p:nvPr/>
        </p:nvGrpSpPr>
        <p:grpSpPr>
          <a:xfrm>
            <a:off x="3397163" y="4848189"/>
            <a:ext cx="533719" cy="1486356"/>
            <a:chOff x="720421" y="2482918"/>
            <a:chExt cx="533719" cy="1486356"/>
          </a:xfrm>
        </p:grpSpPr>
        <p:sp>
          <p:nvSpPr>
            <p:cNvPr id="31" name="Triangle 30">
              <a:extLst>
                <a:ext uri="{FF2B5EF4-FFF2-40B4-BE49-F238E27FC236}">
                  <a16:creationId xmlns:a16="http://schemas.microsoft.com/office/drawing/2014/main" id="{1121DDE2-FF04-3147-9184-5AD0ACCD94A3}"/>
                </a:ext>
              </a:extLst>
            </p:cNvPr>
            <p:cNvSpPr/>
            <p:nvPr/>
          </p:nvSpPr>
          <p:spPr>
            <a:xfrm>
              <a:off x="851157" y="2482918"/>
              <a:ext cx="272249"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riangle 31">
              <a:extLst>
                <a:ext uri="{FF2B5EF4-FFF2-40B4-BE49-F238E27FC236}">
                  <a16:creationId xmlns:a16="http://schemas.microsoft.com/office/drawing/2014/main" id="{B8AD9034-7912-D843-9A53-40B84FB96ACB}"/>
                </a:ext>
              </a:extLst>
            </p:cNvPr>
            <p:cNvSpPr/>
            <p:nvPr/>
          </p:nvSpPr>
          <p:spPr>
            <a:xfrm>
              <a:off x="810361" y="2766306"/>
              <a:ext cx="353838"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Triangle 32">
              <a:extLst>
                <a:ext uri="{FF2B5EF4-FFF2-40B4-BE49-F238E27FC236}">
                  <a16:creationId xmlns:a16="http://schemas.microsoft.com/office/drawing/2014/main" id="{F3DF4CD2-45B1-954F-801B-73ADBC78F284}"/>
                </a:ext>
              </a:extLst>
            </p:cNvPr>
            <p:cNvSpPr/>
            <p:nvPr/>
          </p:nvSpPr>
          <p:spPr>
            <a:xfrm>
              <a:off x="775991" y="3119108"/>
              <a:ext cx="422578"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Triangle 33">
              <a:extLst>
                <a:ext uri="{FF2B5EF4-FFF2-40B4-BE49-F238E27FC236}">
                  <a16:creationId xmlns:a16="http://schemas.microsoft.com/office/drawing/2014/main" id="{ED7098CA-26B2-A04B-97A3-6BDEA8975E05}"/>
                </a:ext>
              </a:extLst>
            </p:cNvPr>
            <p:cNvSpPr/>
            <p:nvPr/>
          </p:nvSpPr>
          <p:spPr>
            <a:xfrm>
              <a:off x="720421" y="3402497"/>
              <a:ext cx="533719"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5" name="Group 34">
            <a:extLst>
              <a:ext uri="{FF2B5EF4-FFF2-40B4-BE49-F238E27FC236}">
                <a16:creationId xmlns:a16="http://schemas.microsoft.com/office/drawing/2014/main" id="{193389CF-23A8-0743-9CA4-E27988D42228}"/>
              </a:ext>
            </a:extLst>
          </p:cNvPr>
          <p:cNvGrpSpPr/>
          <p:nvPr/>
        </p:nvGrpSpPr>
        <p:grpSpPr>
          <a:xfrm>
            <a:off x="5885921" y="3156681"/>
            <a:ext cx="533719" cy="1486356"/>
            <a:chOff x="720421" y="2482918"/>
            <a:chExt cx="533719" cy="1486356"/>
          </a:xfrm>
        </p:grpSpPr>
        <p:sp>
          <p:nvSpPr>
            <p:cNvPr id="36" name="Triangle 35">
              <a:extLst>
                <a:ext uri="{FF2B5EF4-FFF2-40B4-BE49-F238E27FC236}">
                  <a16:creationId xmlns:a16="http://schemas.microsoft.com/office/drawing/2014/main" id="{FBA0D865-81F5-FE48-8C9D-D703842C3512}"/>
                </a:ext>
              </a:extLst>
            </p:cNvPr>
            <p:cNvSpPr/>
            <p:nvPr/>
          </p:nvSpPr>
          <p:spPr>
            <a:xfrm>
              <a:off x="851157" y="2482918"/>
              <a:ext cx="272249"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Triangle 36">
              <a:extLst>
                <a:ext uri="{FF2B5EF4-FFF2-40B4-BE49-F238E27FC236}">
                  <a16:creationId xmlns:a16="http://schemas.microsoft.com/office/drawing/2014/main" id="{FFE7AC52-6EE2-014D-83B7-BAFCDBDF737B}"/>
                </a:ext>
              </a:extLst>
            </p:cNvPr>
            <p:cNvSpPr/>
            <p:nvPr/>
          </p:nvSpPr>
          <p:spPr>
            <a:xfrm>
              <a:off x="810361" y="2766306"/>
              <a:ext cx="353838"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Triangle 37">
              <a:extLst>
                <a:ext uri="{FF2B5EF4-FFF2-40B4-BE49-F238E27FC236}">
                  <a16:creationId xmlns:a16="http://schemas.microsoft.com/office/drawing/2014/main" id="{9C77A687-F9BD-FD4D-B717-5A62D6ABD9D2}"/>
                </a:ext>
              </a:extLst>
            </p:cNvPr>
            <p:cNvSpPr/>
            <p:nvPr/>
          </p:nvSpPr>
          <p:spPr>
            <a:xfrm>
              <a:off x="775991" y="3119108"/>
              <a:ext cx="422578"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Triangle 38">
              <a:extLst>
                <a:ext uri="{FF2B5EF4-FFF2-40B4-BE49-F238E27FC236}">
                  <a16:creationId xmlns:a16="http://schemas.microsoft.com/office/drawing/2014/main" id="{A7F09C90-BE34-1440-9669-4D348F3498C3}"/>
                </a:ext>
              </a:extLst>
            </p:cNvPr>
            <p:cNvSpPr/>
            <p:nvPr/>
          </p:nvSpPr>
          <p:spPr>
            <a:xfrm>
              <a:off x="720421" y="3402497"/>
              <a:ext cx="533719" cy="566777"/>
            </a:xfrm>
            <a:prstGeom prst="triangle">
              <a:avLst/>
            </a:prstGeom>
            <a:solidFill>
              <a:srgbClr val="688235"/>
            </a:solidFill>
            <a:ln>
              <a:solidFill>
                <a:srgbClr val="68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0" name="Picture 39">
            <a:extLst>
              <a:ext uri="{FF2B5EF4-FFF2-40B4-BE49-F238E27FC236}">
                <a16:creationId xmlns:a16="http://schemas.microsoft.com/office/drawing/2014/main" id="{6BD94963-D5C0-484A-AA17-3864F34707B9}"/>
              </a:ext>
            </a:extLst>
          </p:cNvPr>
          <p:cNvPicPr>
            <a:picLocks noChangeAspect="1"/>
          </p:cNvPicPr>
          <p:nvPr/>
        </p:nvPicPr>
        <p:blipFill rotWithShape="1">
          <a:blip r:embed="rId3"/>
          <a:srcRect b="18934"/>
          <a:stretch/>
        </p:blipFill>
        <p:spPr>
          <a:xfrm>
            <a:off x="7985646" y="3402496"/>
            <a:ext cx="1868964" cy="1515107"/>
          </a:xfrm>
          <a:prstGeom prst="rect">
            <a:avLst/>
          </a:prstGeom>
        </p:spPr>
      </p:pic>
      <p:sp>
        <p:nvSpPr>
          <p:cNvPr id="41" name="Rectangle 40">
            <a:extLst>
              <a:ext uri="{FF2B5EF4-FFF2-40B4-BE49-F238E27FC236}">
                <a16:creationId xmlns:a16="http://schemas.microsoft.com/office/drawing/2014/main" id="{54B96D76-6277-864D-A069-226A95B26444}"/>
              </a:ext>
            </a:extLst>
          </p:cNvPr>
          <p:cNvSpPr/>
          <p:nvPr/>
        </p:nvSpPr>
        <p:spPr>
          <a:xfrm>
            <a:off x="7633973" y="6573055"/>
            <a:ext cx="3749168" cy="276999"/>
          </a:xfrm>
          <a:prstGeom prst="rect">
            <a:avLst/>
          </a:prstGeom>
        </p:spPr>
        <p:txBody>
          <a:bodyPr wrap="none">
            <a:spAutoFit/>
          </a:bodyPr>
          <a:lstStyle/>
          <a:p>
            <a:r>
              <a:rPr lang="en-US" sz="1200" dirty="0">
                <a:solidFill>
                  <a:schemeClr val="bg1">
                    <a:lumMod val="75000"/>
                  </a:schemeClr>
                </a:solidFill>
              </a:rPr>
              <a:t>Research Vessel by Peter van Driel from the Noun Project</a:t>
            </a:r>
          </a:p>
        </p:txBody>
      </p:sp>
    </p:spTree>
    <p:extLst>
      <p:ext uri="{BB962C8B-B14F-4D97-AF65-F5344CB8AC3E}">
        <p14:creationId xmlns:p14="http://schemas.microsoft.com/office/powerpoint/2010/main" val="12792874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A231A-76AA-144D-8022-462C4E4C5F84}"/>
              </a:ext>
            </a:extLst>
          </p:cNvPr>
          <p:cNvSpPr>
            <a:spLocks noGrp="1"/>
          </p:cNvSpPr>
          <p:nvPr>
            <p:ph type="title"/>
          </p:nvPr>
        </p:nvSpPr>
        <p:spPr>
          <a:xfrm>
            <a:off x="0" y="0"/>
            <a:ext cx="10515600" cy="995744"/>
          </a:xfrm>
        </p:spPr>
        <p:txBody>
          <a:bodyPr/>
          <a:lstStyle/>
          <a:p>
            <a:r>
              <a:rPr lang="en-US" dirty="0"/>
              <a:t>Activity Summary</a:t>
            </a:r>
          </a:p>
        </p:txBody>
      </p:sp>
      <p:sp>
        <p:nvSpPr>
          <p:cNvPr id="3" name="Content Placeholder 2">
            <a:extLst>
              <a:ext uri="{FF2B5EF4-FFF2-40B4-BE49-F238E27FC236}">
                <a16:creationId xmlns:a16="http://schemas.microsoft.com/office/drawing/2014/main" id="{84C3058E-3C79-1F40-BDEB-BE8C39FAEC56}"/>
              </a:ext>
            </a:extLst>
          </p:cNvPr>
          <p:cNvSpPr>
            <a:spLocks noGrp="1"/>
          </p:cNvSpPr>
          <p:nvPr>
            <p:ph idx="1"/>
          </p:nvPr>
        </p:nvSpPr>
        <p:spPr>
          <a:xfrm>
            <a:off x="399288" y="995744"/>
            <a:ext cx="10951464" cy="5429440"/>
          </a:xfrm>
        </p:spPr>
        <p:txBody>
          <a:bodyPr>
            <a:normAutofit/>
          </a:bodyPr>
          <a:lstStyle/>
          <a:p>
            <a:r>
              <a:rPr lang="en-US" dirty="0"/>
              <a:t>There are gradients of salinity, suspended sediment, nutrients, and phytoplankton throughout estuaries. </a:t>
            </a:r>
          </a:p>
          <a:p>
            <a:r>
              <a:rPr lang="en-US" dirty="0"/>
              <a:t>Suspended sediment and nutrient concentrations can impact phytoplankton concentrations. </a:t>
            </a:r>
          </a:p>
          <a:p>
            <a:r>
              <a:rPr lang="en-US" dirty="0"/>
              <a:t>In the upper estuary, suspended sediment can be high enough to limit phytoplankton growth due to a lack of sunlight.</a:t>
            </a:r>
          </a:p>
          <a:p>
            <a:r>
              <a:rPr lang="en-US" dirty="0"/>
              <a:t>In the lower estuary, nutrients can be too low and limit phytoplankton growth.</a:t>
            </a:r>
          </a:p>
          <a:p>
            <a:r>
              <a:rPr lang="en-US" dirty="0"/>
              <a:t>A “sweet spot” for phytoplankton growth occurs in the mid-estuary where there is sufficient sunlight and nutrients for growth. </a:t>
            </a:r>
          </a:p>
        </p:txBody>
      </p:sp>
    </p:spTree>
    <p:extLst>
      <p:ext uri="{BB962C8B-B14F-4D97-AF65-F5344CB8AC3E}">
        <p14:creationId xmlns:p14="http://schemas.microsoft.com/office/powerpoint/2010/main" val="23647088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rapezoid 11">
            <a:extLst>
              <a:ext uri="{FF2B5EF4-FFF2-40B4-BE49-F238E27FC236}">
                <a16:creationId xmlns:a16="http://schemas.microsoft.com/office/drawing/2014/main" id="{CD8CF264-B15E-BA41-B934-698DEB32C0C1}"/>
              </a:ext>
            </a:extLst>
          </p:cNvPr>
          <p:cNvSpPr/>
          <p:nvPr/>
        </p:nvSpPr>
        <p:spPr>
          <a:xfrm>
            <a:off x="5312458" y="81453"/>
            <a:ext cx="689113" cy="2710515"/>
          </a:xfrm>
          <a:prstGeom prst="trapezoid">
            <a:avLst>
              <a:gd name="adj" fmla="val 38077"/>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a:extLst>
              <a:ext uri="{FF2B5EF4-FFF2-40B4-BE49-F238E27FC236}">
                <a16:creationId xmlns:a16="http://schemas.microsoft.com/office/drawing/2014/main" id="{F99909E0-7E7B-BC4C-8FEE-94A5D3225C4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131598" y="93645"/>
            <a:ext cx="5927880" cy="6559167"/>
          </a:xfrm>
          <a:prstGeom prst="rect">
            <a:avLst/>
          </a:prstGeom>
        </p:spPr>
      </p:pic>
      <p:sp>
        <p:nvSpPr>
          <p:cNvPr id="44" name="TextBox 43">
            <a:extLst>
              <a:ext uri="{FF2B5EF4-FFF2-40B4-BE49-F238E27FC236}">
                <a16:creationId xmlns:a16="http://schemas.microsoft.com/office/drawing/2014/main" id="{B62E69C6-BFBB-954B-8E19-D2A980DA30E6}"/>
              </a:ext>
            </a:extLst>
          </p:cNvPr>
          <p:cNvSpPr txBox="1"/>
          <p:nvPr/>
        </p:nvSpPr>
        <p:spPr>
          <a:xfrm>
            <a:off x="3419560" y="5433434"/>
            <a:ext cx="2321598" cy="923330"/>
          </a:xfrm>
          <a:prstGeom prst="rect">
            <a:avLst/>
          </a:prstGeom>
          <a:noFill/>
        </p:spPr>
        <p:txBody>
          <a:bodyPr wrap="square" rtlCol="0">
            <a:spAutoFit/>
          </a:bodyPr>
          <a:lstStyle/>
          <a:p>
            <a:r>
              <a:rPr lang="en-US" dirty="0"/>
              <a:t>Low phytoplankton concentration at the </a:t>
            </a:r>
            <a:r>
              <a:rPr lang="en-US" b="1" dirty="0"/>
              <a:t>mouth</a:t>
            </a:r>
            <a:r>
              <a:rPr lang="en-US" dirty="0"/>
              <a:t> of the estuary</a:t>
            </a:r>
          </a:p>
        </p:txBody>
      </p:sp>
      <p:cxnSp>
        <p:nvCxnSpPr>
          <p:cNvPr id="47" name="Straight Arrow Connector 46">
            <a:extLst>
              <a:ext uri="{FF2B5EF4-FFF2-40B4-BE49-F238E27FC236}">
                <a16:creationId xmlns:a16="http://schemas.microsoft.com/office/drawing/2014/main" id="{A7FA89D4-5E6B-4147-B240-44C61758D188}"/>
              </a:ext>
            </a:extLst>
          </p:cNvPr>
          <p:cNvCxnSpPr>
            <a:cxnSpLocks/>
          </p:cNvCxnSpPr>
          <p:nvPr/>
        </p:nvCxnSpPr>
        <p:spPr>
          <a:xfrm>
            <a:off x="6329569" y="549070"/>
            <a:ext cx="2012333" cy="367921"/>
          </a:xfrm>
          <a:prstGeom prst="straightConnector1">
            <a:avLst/>
          </a:prstGeom>
          <a:ln w="38100">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0FEAAAC1-D79E-D249-9DA9-8233055BE18D}"/>
              </a:ext>
            </a:extLst>
          </p:cNvPr>
          <p:cNvCxnSpPr>
            <a:cxnSpLocks/>
          </p:cNvCxnSpPr>
          <p:nvPr/>
        </p:nvCxnSpPr>
        <p:spPr>
          <a:xfrm flipV="1">
            <a:off x="6643574" y="5872555"/>
            <a:ext cx="2522552" cy="269108"/>
          </a:xfrm>
          <a:prstGeom prst="straightConnector1">
            <a:avLst/>
          </a:prstGeom>
          <a:ln w="38100">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DDCE936A-7142-9544-AB40-5595483ACC80}"/>
              </a:ext>
            </a:extLst>
          </p:cNvPr>
          <p:cNvSpPr txBox="1"/>
          <p:nvPr/>
        </p:nvSpPr>
        <p:spPr>
          <a:xfrm>
            <a:off x="1113183" y="2040835"/>
            <a:ext cx="184731" cy="369332"/>
          </a:xfrm>
          <a:prstGeom prst="rect">
            <a:avLst/>
          </a:prstGeom>
          <a:noFill/>
        </p:spPr>
        <p:txBody>
          <a:bodyPr wrap="none" rtlCol="0">
            <a:spAutoFit/>
          </a:bodyPr>
          <a:lstStyle/>
          <a:p>
            <a:endParaRPr lang="en-US" dirty="0"/>
          </a:p>
        </p:txBody>
      </p:sp>
      <p:sp>
        <p:nvSpPr>
          <p:cNvPr id="29" name="Trapezoid 28">
            <a:extLst>
              <a:ext uri="{FF2B5EF4-FFF2-40B4-BE49-F238E27FC236}">
                <a16:creationId xmlns:a16="http://schemas.microsoft.com/office/drawing/2014/main" id="{66A75EB8-98A8-D745-B3B3-B9B5C1B23C84}"/>
              </a:ext>
            </a:extLst>
          </p:cNvPr>
          <p:cNvSpPr/>
          <p:nvPr/>
        </p:nvSpPr>
        <p:spPr>
          <a:xfrm flipV="1">
            <a:off x="5312458" y="2804160"/>
            <a:ext cx="689113" cy="3552604"/>
          </a:xfrm>
          <a:prstGeom prst="trapezoid">
            <a:avLst>
              <a:gd name="adj" fmla="val 38077"/>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TextBox 37">
            <a:extLst>
              <a:ext uri="{FF2B5EF4-FFF2-40B4-BE49-F238E27FC236}">
                <a16:creationId xmlns:a16="http://schemas.microsoft.com/office/drawing/2014/main" id="{B867774E-AA45-DE42-831D-E45B4AF6A000}"/>
              </a:ext>
            </a:extLst>
          </p:cNvPr>
          <p:cNvSpPr txBox="1"/>
          <p:nvPr/>
        </p:nvSpPr>
        <p:spPr>
          <a:xfrm rot="16200000">
            <a:off x="4155453" y="3327030"/>
            <a:ext cx="2996013" cy="369332"/>
          </a:xfrm>
          <a:prstGeom prst="rect">
            <a:avLst/>
          </a:prstGeom>
          <a:noFill/>
        </p:spPr>
        <p:txBody>
          <a:bodyPr wrap="none" rtlCol="0">
            <a:spAutoFit/>
          </a:bodyPr>
          <a:lstStyle/>
          <a:p>
            <a:r>
              <a:rPr lang="en-US" b="1" dirty="0">
                <a:solidFill>
                  <a:schemeClr val="bg1"/>
                </a:solidFill>
              </a:rPr>
              <a:t>Phytoplankton Concentration</a:t>
            </a:r>
          </a:p>
        </p:txBody>
      </p:sp>
      <p:sp>
        <p:nvSpPr>
          <p:cNvPr id="40" name="TextBox 39">
            <a:extLst>
              <a:ext uri="{FF2B5EF4-FFF2-40B4-BE49-F238E27FC236}">
                <a16:creationId xmlns:a16="http://schemas.microsoft.com/office/drawing/2014/main" id="{CB111925-D3E9-EA45-9E75-3A8D9732E747}"/>
              </a:ext>
            </a:extLst>
          </p:cNvPr>
          <p:cNvSpPr txBox="1"/>
          <p:nvPr/>
        </p:nvSpPr>
        <p:spPr>
          <a:xfrm>
            <a:off x="3267394" y="271365"/>
            <a:ext cx="2083324" cy="923330"/>
          </a:xfrm>
          <a:prstGeom prst="rect">
            <a:avLst/>
          </a:prstGeom>
          <a:noFill/>
        </p:spPr>
        <p:txBody>
          <a:bodyPr wrap="square" rtlCol="0">
            <a:spAutoFit/>
          </a:bodyPr>
          <a:lstStyle/>
          <a:p>
            <a:r>
              <a:rPr lang="en-US" dirty="0"/>
              <a:t>Low phytoplankton concentration at </a:t>
            </a:r>
            <a:r>
              <a:rPr lang="en-US" b="1" dirty="0"/>
              <a:t>head</a:t>
            </a:r>
            <a:r>
              <a:rPr lang="en-US" dirty="0"/>
              <a:t> of the estuary</a:t>
            </a:r>
          </a:p>
        </p:txBody>
      </p:sp>
      <p:sp>
        <p:nvSpPr>
          <p:cNvPr id="46" name="Title 1">
            <a:extLst>
              <a:ext uri="{FF2B5EF4-FFF2-40B4-BE49-F238E27FC236}">
                <a16:creationId xmlns:a16="http://schemas.microsoft.com/office/drawing/2014/main" id="{E2BF554D-7FE8-4D40-89DA-6101CB9D0DB5}"/>
              </a:ext>
            </a:extLst>
          </p:cNvPr>
          <p:cNvSpPr>
            <a:spLocks noGrp="1"/>
          </p:cNvSpPr>
          <p:nvPr>
            <p:ph type="title"/>
          </p:nvPr>
        </p:nvSpPr>
        <p:spPr>
          <a:xfrm>
            <a:off x="99722" y="3234844"/>
            <a:ext cx="4104860" cy="1670296"/>
          </a:xfrm>
        </p:spPr>
        <p:txBody>
          <a:bodyPr>
            <a:normAutofit/>
          </a:bodyPr>
          <a:lstStyle/>
          <a:p>
            <a:r>
              <a:rPr lang="en-US" dirty="0"/>
              <a:t>Phytoplankton Concentration</a:t>
            </a:r>
          </a:p>
        </p:txBody>
      </p:sp>
      <p:sp>
        <p:nvSpPr>
          <p:cNvPr id="13" name="Rectangle 12">
            <a:extLst>
              <a:ext uri="{FF2B5EF4-FFF2-40B4-BE49-F238E27FC236}">
                <a16:creationId xmlns:a16="http://schemas.microsoft.com/office/drawing/2014/main" id="{8A51EE6C-47AA-C94F-916A-BE795C46CA77}"/>
              </a:ext>
            </a:extLst>
          </p:cNvPr>
          <p:cNvSpPr/>
          <p:nvPr/>
        </p:nvSpPr>
        <p:spPr>
          <a:xfrm>
            <a:off x="5988716" y="6577136"/>
            <a:ext cx="6138851" cy="253916"/>
          </a:xfrm>
          <a:prstGeom prst="rect">
            <a:avLst/>
          </a:prstGeom>
          <a:solidFill>
            <a:schemeClr val="bg1"/>
          </a:solidFill>
        </p:spPr>
        <p:txBody>
          <a:bodyPr wrap="square">
            <a:spAutoFit/>
          </a:bodyPr>
          <a:lstStyle/>
          <a:p>
            <a:pPr algn="r"/>
            <a:r>
              <a:rPr lang="en-US" sz="1050" dirty="0">
                <a:solidFill>
                  <a:schemeClr val="bg1">
                    <a:lumMod val="50000"/>
                  </a:schemeClr>
                </a:solidFill>
              </a:rPr>
              <a:t>By NASA Goddard Space Flight Center on Flickr  (CC BY 2.0)</a:t>
            </a:r>
          </a:p>
        </p:txBody>
      </p:sp>
      <p:sp>
        <p:nvSpPr>
          <p:cNvPr id="14" name="TextBox 13">
            <a:extLst>
              <a:ext uri="{FF2B5EF4-FFF2-40B4-BE49-F238E27FC236}">
                <a16:creationId xmlns:a16="http://schemas.microsoft.com/office/drawing/2014/main" id="{402F7884-B2FA-5C49-AF9B-A27D817091EF}"/>
              </a:ext>
            </a:extLst>
          </p:cNvPr>
          <p:cNvSpPr txBox="1"/>
          <p:nvPr/>
        </p:nvSpPr>
        <p:spPr>
          <a:xfrm>
            <a:off x="3345865" y="2203995"/>
            <a:ext cx="2083324" cy="1200329"/>
          </a:xfrm>
          <a:prstGeom prst="rect">
            <a:avLst/>
          </a:prstGeom>
          <a:noFill/>
        </p:spPr>
        <p:txBody>
          <a:bodyPr wrap="square" rtlCol="0">
            <a:spAutoFit/>
          </a:bodyPr>
          <a:lstStyle/>
          <a:p>
            <a:r>
              <a:rPr lang="en-US" dirty="0"/>
              <a:t>“Sweet Spot” for high phytoplankton concentration mid-estuary</a:t>
            </a:r>
          </a:p>
        </p:txBody>
      </p:sp>
      <p:cxnSp>
        <p:nvCxnSpPr>
          <p:cNvPr id="15" name="Straight Arrow Connector 14">
            <a:extLst>
              <a:ext uri="{FF2B5EF4-FFF2-40B4-BE49-F238E27FC236}">
                <a16:creationId xmlns:a16="http://schemas.microsoft.com/office/drawing/2014/main" id="{39241225-7DEB-8E43-B006-20F2BBC303D0}"/>
              </a:ext>
            </a:extLst>
          </p:cNvPr>
          <p:cNvCxnSpPr>
            <a:cxnSpLocks/>
          </p:cNvCxnSpPr>
          <p:nvPr/>
        </p:nvCxnSpPr>
        <p:spPr>
          <a:xfrm>
            <a:off x="6157906" y="2783509"/>
            <a:ext cx="2376494" cy="264491"/>
          </a:xfrm>
          <a:prstGeom prst="straightConnector1">
            <a:avLst/>
          </a:prstGeom>
          <a:ln w="38100">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60581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99909E0-7E7B-BC4C-8FEE-94A5D3225C4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131598" y="93645"/>
            <a:ext cx="5927880" cy="6559167"/>
          </a:xfrm>
          <a:prstGeom prst="rect">
            <a:avLst/>
          </a:prstGeom>
        </p:spPr>
      </p:pic>
      <p:cxnSp>
        <p:nvCxnSpPr>
          <p:cNvPr id="47" name="Straight Arrow Connector 46">
            <a:extLst>
              <a:ext uri="{FF2B5EF4-FFF2-40B4-BE49-F238E27FC236}">
                <a16:creationId xmlns:a16="http://schemas.microsoft.com/office/drawing/2014/main" id="{A7FA89D4-5E6B-4147-B240-44C61758D188}"/>
              </a:ext>
            </a:extLst>
          </p:cNvPr>
          <p:cNvCxnSpPr>
            <a:cxnSpLocks/>
          </p:cNvCxnSpPr>
          <p:nvPr/>
        </p:nvCxnSpPr>
        <p:spPr>
          <a:xfrm>
            <a:off x="6329569" y="438912"/>
            <a:ext cx="2012333" cy="478079"/>
          </a:xfrm>
          <a:prstGeom prst="straightConnector1">
            <a:avLst/>
          </a:prstGeom>
          <a:ln w="38100">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0FEAAAC1-D79E-D249-9DA9-8233055BE18D}"/>
              </a:ext>
            </a:extLst>
          </p:cNvPr>
          <p:cNvCxnSpPr>
            <a:cxnSpLocks/>
          </p:cNvCxnSpPr>
          <p:nvPr/>
        </p:nvCxnSpPr>
        <p:spPr>
          <a:xfrm flipV="1">
            <a:off x="6329569" y="5872555"/>
            <a:ext cx="2836557" cy="247829"/>
          </a:xfrm>
          <a:prstGeom prst="straightConnector1">
            <a:avLst/>
          </a:prstGeom>
          <a:ln w="38100">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DDCE936A-7142-9544-AB40-5595483ACC80}"/>
              </a:ext>
            </a:extLst>
          </p:cNvPr>
          <p:cNvSpPr txBox="1"/>
          <p:nvPr/>
        </p:nvSpPr>
        <p:spPr>
          <a:xfrm>
            <a:off x="1113183" y="2040835"/>
            <a:ext cx="184731" cy="369332"/>
          </a:xfrm>
          <a:prstGeom prst="rect">
            <a:avLst/>
          </a:prstGeom>
          <a:noFill/>
        </p:spPr>
        <p:txBody>
          <a:bodyPr wrap="none" rtlCol="0">
            <a:spAutoFit/>
          </a:bodyPr>
          <a:lstStyle/>
          <a:p>
            <a:endParaRPr lang="en-US" dirty="0"/>
          </a:p>
        </p:txBody>
      </p:sp>
      <p:grpSp>
        <p:nvGrpSpPr>
          <p:cNvPr id="5" name="Group 4">
            <a:extLst>
              <a:ext uri="{FF2B5EF4-FFF2-40B4-BE49-F238E27FC236}">
                <a16:creationId xmlns:a16="http://schemas.microsoft.com/office/drawing/2014/main" id="{46419397-5349-7B4F-88AD-D40F0C5DC2BE}"/>
              </a:ext>
            </a:extLst>
          </p:cNvPr>
          <p:cNvGrpSpPr/>
          <p:nvPr/>
        </p:nvGrpSpPr>
        <p:grpSpPr>
          <a:xfrm>
            <a:off x="2779617" y="337015"/>
            <a:ext cx="692669" cy="5903034"/>
            <a:chOff x="5308902" y="93645"/>
            <a:chExt cx="692669" cy="6263119"/>
          </a:xfrm>
        </p:grpSpPr>
        <p:sp>
          <p:nvSpPr>
            <p:cNvPr id="12" name="Trapezoid 11">
              <a:extLst>
                <a:ext uri="{FF2B5EF4-FFF2-40B4-BE49-F238E27FC236}">
                  <a16:creationId xmlns:a16="http://schemas.microsoft.com/office/drawing/2014/main" id="{CD8CF264-B15E-BA41-B934-698DEB32C0C1}"/>
                </a:ext>
              </a:extLst>
            </p:cNvPr>
            <p:cNvSpPr/>
            <p:nvPr/>
          </p:nvSpPr>
          <p:spPr>
            <a:xfrm>
              <a:off x="5308902" y="93645"/>
              <a:ext cx="689113" cy="2710515"/>
            </a:xfrm>
            <a:prstGeom prst="trapezoid">
              <a:avLst>
                <a:gd name="adj" fmla="val 38077"/>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rapezoid 28">
              <a:extLst>
                <a:ext uri="{FF2B5EF4-FFF2-40B4-BE49-F238E27FC236}">
                  <a16:creationId xmlns:a16="http://schemas.microsoft.com/office/drawing/2014/main" id="{66A75EB8-98A8-D745-B3B3-B9B5C1B23C84}"/>
                </a:ext>
              </a:extLst>
            </p:cNvPr>
            <p:cNvSpPr/>
            <p:nvPr/>
          </p:nvSpPr>
          <p:spPr>
            <a:xfrm flipV="1">
              <a:off x="5312458" y="2804160"/>
              <a:ext cx="689113" cy="3552604"/>
            </a:xfrm>
            <a:prstGeom prst="trapezoid">
              <a:avLst>
                <a:gd name="adj" fmla="val 38077"/>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TextBox 37">
              <a:extLst>
                <a:ext uri="{FF2B5EF4-FFF2-40B4-BE49-F238E27FC236}">
                  <a16:creationId xmlns:a16="http://schemas.microsoft.com/office/drawing/2014/main" id="{B867774E-AA45-DE42-831D-E45B4AF6A000}"/>
                </a:ext>
              </a:extLst>
            </p:cNvPr>
            <p:cNvSpPr txBox="1"/>
            <p:nvPr/>
          </p:nvSpPr>
          <p:spPr>
            <a:xfrm rot="16200000">
              <a:off x="4155453" y="3327030"/>
              <a:ext cx="2996013" cy="369332"/>
            </a:xfrm>
            <a:prstGeom prst="rect">
              <a:avLst/>
            </a:prstGeom>
            <a:noFill/>
          </p:spPr>
          <p:txBody>
            <a:bodyPr wrap="none" rtlCol="0">
              <a:spAutoFit/>
            </a:bodyPr>
            <a:lstStyle/>
            <a:p>
              <a:r>
                <a:rPr lang="en-US" b="1" dirty="0">
                  <a:solidFill>
                    <a:schemeClr val="bg1"/>
                  </a:solidFill>
                </a:rPr>
                <a:t>Phytoplankton Concentration</a:t>
              </a:r>
            </a:p>
          </p:txBody>
        </p:sp>
      </p:grpSp>
      <p:sp>
        <p:nvSpPr>
          <p:cNvPr id="13" name="Rectangle 12">
            <a:extLst>
              <a:ext uri="{FF2B5EF4-FFF2-40B4-BE49-F238E27FC236}">
                <a16:creationId xmlns:a16="http://schemas.microsoft.com/office/drawing/2014/main" id="{8A51EE6C-47AA-C94F-916A-BE795C46CA77}"/>
              </a:ext>
            </a:extLst>
          </p:cNvPr>
          <p:cNvSpPr/>
          <p:nvPr/>
        </p:nvSpPr>
        <p:spPr>
          <a:xfrm>
            <a:off x="5988716" y="6577136"/>
            <a:ext cx="6138851" cy="253916"/>
          </a:xfrm>
          <a:prstGeom prst="rect">
            <a:avLst/>
          </a:prstGeom>
          <a:solidFill>
            <a:schemeClr val="bg1"/>
          </a:solidFill>
        </p:spPr>
        <p:txBody>
          <a:bodyPr wrap="square">
            <a:spAutoFit/>
          </a:bodyPr>
          <a:lstStyle/>
          <a:p>
            <a:pPr algn="r"/>
            <a:r>
              <a:rPr lang="en-US" sz="1050" dirty="0">
                <a:solidFill>
                  <a:schemeClr val="bg1">
                    <a:lumMod val="50000"/>
                  </a:schemeClr>
                </a:solidFill>
              </a:rPr>
              <a:t>By NASA Goddard Space Flight Center on Flickr  (CC BY 2.0)</a:t>
            </a:r>
          </a:p>
        </p:txBody>
      </p:sp>
      <p:sp>
        <p:nvSpPr>
          <p:cNvPr id="16" name="Title 1">
            <a:extLst>
              <a:ext uri="{FF2B5EF4-FFF2-40B4-BE49-F238E27FC236}">
                <a16:creationId xmlns:a16="http://schemas.microsoft.com/office/drawing/2014/main" id="{2255DC33-9E58-AE49-A419-209B3CE4295D}"/>
              </a:ext>
            </a:extLst>
          </p:cNvPr>
          <p:cNvSpPr>
            <a:spLocks noGrp="1"/>
          </p:cNvSpPr>
          <p:nvPr>
            <p:ph type="title"/>
          </p:nvPr>
        </p:nvSpPr>
        <p:spPr>
          <a:xfrm>
            <a:off x="0" y="235158"/>
            <a:ext cx="2840736" cy="995744"/>
          </a:xfrm>
        </p:spPr>
        <p:txBody>
          <a:bodyPr>
            <a:normAutofit fontScale="90000"/>
          </a:bodyPr>
          <a:lstStyle/>
          <a:p>
            <a:r>
              <a:rPr lang="en-US" dirty="0"/>
              <a:t>Estuarine Gradients</a:t>
            </a:r>
          </a:p>
        </p:txBody>
      </p:sp>
      <p:grpSp>
        <p:nvGrpSpPr>
          <p:cNvPr id="4" name="Group 3">
            <a:extLst>
              <a:ext uri="{FF2B5EF4-FFF2-40B4-BE49-F238E27FC236}">
                <a16:creationId xmlns:a16="http://schemas.microsoft.com/office/drawing/2014/main" id="{BC2191AF-22D9-FA47-B7F7-C675C22F3E75}"/>
              </a:ext>
            </a:extLst>
          </p:cNvPr>
          <p:cNvGrpSpPr/>
          <p:nvPr/>
        </p:nvGrpSpPr>
        <p:grpSpPr>
          <a:xfrm>
            <a:off x="5217547" y="337015"/>
            <a:ext cx="689113" cy="5903034"/>
            <a:chOff x="5916923" y="288116"/>
            <a:chExt cx="689113" cy="5903034"/>
          </a:xfrm>
        </p:grpSpPr>
        <p:sp>
          <p:nvSpPr>
            <p:cNvPr id="17" name="Trapezoid 16">
              <a:extLst>
                <a:ext uri="{FF2B5EF4-FFF2-40B4-BE49-F238E27FC236}">
                  <a16:creationId xmlns:a16="http://schemas.microsoft.com/office/drawing/2014/main" id="{6330E114-92CB-D347-8477-568104D7F5EA}"/>
                </a:ext>
              </a:extLst>
            </p:cNvPr>
            <p:cNvSpPr/>
            <p:nvPr/>
          </p:nvSpPr>
          <p:spPr>
            <a:xfrm>
              <a:off x="5916923" y="288116"/>
              <a:ext cx="689113" cy="5903034"/>
            </a:xfrm>
            <a:prstGeom prst="trapezoid">
              <a:avLst>
                <a:gd name="adj" fmla="val 38461"/>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A8C3C942-96C3-254F-8AD3-5C24A4CB62BC}"/>
                </a:ext>
              </a:extLst>
            </p:cNvPr>
            <p:cNvSpPr txBox="1"/>
            <p:nvPr/>
          </p:nvSpPr>
          <p:spPr>
            <a:xfrm rot="16200000">
              <a:off x="5811061" y="3246543"/>
              <a:ext cx="888385" cy="369332"/>
            </a:xfrm>
            <a:prstGeom prst="rect">
              <a:avLst/>
            </a:prstGeom>
            <a:noFill/>
          </p:spPr>
          <p:txBody>
            <a:bodyPr wrap="none" rtlCol="0">
              <a:spAutoFit/>
            </a:bodyPr>
            <a:lstStyle/>
            <a:p>
              <a:r>
                <a:rPr lang="en-US" b="1" dirty="0">
                  <a:solidFill>
                    <a:schemeClr val="bg1"/>
                  </a:solidFill>
                </a:rPr>
                <a:t>Salinity</a:t>
              </a:r>
            </a:p>
          </p:txBody>
        </p:sp>
      </p:grpSp>
      <p:grpSp>
        <p:nvGrpSpPr>
          <p:cNvPr id="21" name="Group 20">
            <a:extLst>
              <a:ext uri="{FF2B5EF4-FFF2-40B4-BE49-F238E27FC236}">
                <a16:creationId xmlns:a16="http://schemas.microsoft.com/office/drawing/2014/main" id="{B202C61A-87CF-6B48-9E85-1A054FC97118}"/>
              </a:ext>
            </a:extLst>
          </p:cNvPr>
          <p:cNvGrpSpPr/>
          <p:nvPr/>
        </p:nvGrpSpPr>
        <p:grpSpPr>
          <a:xfrm>
            <a:off x="4493158" y="337015"/>
            <a:ext cx="689113" cy="5903034"/>
            <a:chOff x="5295738" y="339829"/>
            <a:chExt cx="689113" cy="5854135"/>
          </a:xfrm>
        </p:grpSpPr>
        <p:sp>
          <p:nvSpPr>
            <p:cNvPr id="22" name="Trapezoid 21">
              <a:extLst>
                <a:ext uri="{FF2B5EF4-FFF2-40B4-BE49-F238E27FC236}">
                  <a16:creationId xmlns:a16="http://schemas.microsoft.com/office/drawing/2014/main" id="{08DF1951-591D-2047-8B85-BCD242D6BC23}"/>
                </a:ext>
              </a:extLst>
            </p:cNvPr>
            <p:cNvSpPr/>
            <p:nvPr/>
          </p:nvSpPr>
          <p:spPr>
            <a:xfrm flipV="1">
              <a:off x="5295738" y="339829"/>
              <a:ext cx="689113" cy="5854135"/>
            </a:xfrm>
            <a:prstGeom prst="trapezoid">
              <a:avLst>
                <a:gd name="adj" fmla="val 38077"/>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D1F2A16F-F695-CD4F-B099-4DD6ED74803B}"/>
                </a:ext>
              </a:extLst>
            </p:cNvPr>
            <p:cNvSpPr txBox="1"/>
            <p:nvPr/>
          </p:nvSpPr>
          <p:spPr>
            <a:xfrm rot="16200000">
              <a:off x="5374481" y="3352841"/>
              <a:ext cx="524503" cy="369332"/>
            </a:xfrm>
            <a:prstGeom prst="rect">
              <a:avLst/>
            </a:prstGeom>
            <a:noFill/>
          </p:spPr>
          <p:txBody>
            <a:bodyPr wrap="none" rtlCol="0">
              <a:spAutoFit/>
            </a:bodyPr>
            <a:lstStyle/>
            <a:p>
              <a:r>
                <a:rPr lang="en-US" b="1" dirty="0">
                  <a:solidFill>
                    <a:schemeClr val="bg1"/>
                  </a:solidFill>
                </a:rPr>
                <a:t>SSC</a:t>
              </a:r>
            </a:p>
          </p:txBody>
        </p:sp>
      </p:grpSp>
      <p:grpSp>
        <p:nvGrpSpPr>
          <p:cNvPr id="6" name="Group 5">
            <a:extLst>
              <a:ext uri="{FF2B5EF4-FFF2-40B4-BE49-F238E27FC236}">
                <a16:creationId xmlns:a16="http://schemas.microsoft.com/office/drawing/2014/main" id="{BDEE716B-A2E5-AB43-A8A9-BEB70960FF14}"/>
              </a:ext>
            </a:extLst>
          </p:cNvPr>
          <p:cNvGrpSpPr/>
          <p:nvPr/>
        </p:nvGrpSpPr>
        <p:grpSpPr>
          <a:xfrm>
            <a:off x="3665854" y="339829"/>
            <a:ext cx="689113" cy="5900220"/>
            <a:chOff x="5312458" y="314018"/>
            <a:chExt cx="689113" cy="6042746"/>
          </a:xfrm>
        </p:grpSpPr>
        <p:sp>
          <p:nvSpPr>
            <p:cNvPr id="24" name="Trapezoid 23">
              <a:extLst>
                <a:ext uri="{FF2B5EF4-FFF2-40B4-BE49-F238E27FC236}">
                  <a16:creationId xmlns:a16="http://schemas.microsoft.com/office/drawing/2014/main" id="{79339F0D-3BDA-524F-A11F-E47599567A1E}"/>
                </a:ext>
              </a:extLst>
            </p:cNvPr>
            <p:cNvSpPr/>
            <p:nvPr/>
          </p:nvSpPr>
          <p:spPr>
            <a:xfrm flipV="1">
              <a:off x="5312458" y="314018"/>
              <a:ext cx="689113" cy="6042746"/>
            </a:xfrm>
            <a:prstGeom prst="trapezoid">
              <a:avLst>
                <a:gd name="adj" fmla="val 38077"/>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A8F78312-41B3-8C45-91A3-5D6308708AF2}"/>
                </a:ext>
              </a:extLst>
            </p:cNvPr>
            <p:cNvSpPr txBox="1"/>
            <p:nvPr/>
          </p:nvSpPr>
          <p:spPr>
            <a:xfrm rot="16200000">
              <a:off x="4452743" y="3327030"/>
              <a:ext cx="2401427" cy="369332"/>
            </a:xfrm>
            <a:prstGeom prst="rect">
              <a:avLst/>
            </a:prstGeom>
            <a:noFill/>
          </p:spPr>
          <p:txBody>
            <a:bodyPr wrap="none" rtlCol="0">
              <a:spAutoFit/>
            </a:bodyPr>
            <a:lstStyle/>
            <a:p>
              <a:r>
                <a:rPr lang="en-US" b="1" dirty="0">
                  <a:solidFill>
                    <a:schemeClr val="bg1"/>
                  </a:solidFill>
                </a:rPr>
                <a:t>Nutrient Concentration</a:t>
              </a:r>
            </a:p>
          </p:txBody>
        </p:sp>
      </p:grpSp>
    </p:spTree>
    <p:extLst>
      <p:ext uri="{BB962C8B-B14F-4D97-AF65-F5344CB8AC3E}">
        <p14:creationId xmlns:p14="http://schemas.microsoft.com/office/powerpoint/2010/main" val="33286202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76CF5-413E-C548-A597-649E63C6FDD4}"/>
              </a:ext>
            </a:extLst>
          </p:cNvPr>
          <p:cNvSpPr>
            <a:spLocks noGrp="1"/>
          </p:cNvSpPr>
          <p:nvPr>
            <p:ph type="title"/>
          </p:nvPr>
        </p:nvSpPr>
        <p:spPr>
          <a:xfrm>
            <a:off x="0" y="0"/>
            <a:ext cx="2840736" cy="995744"/>
          </a:xfrm>
        </p:spPr>
        <p:txBody>
          <a:bodyPr>
            <a:normAutofit/>
          </a:bodyPr>
          <a:lstStyle/>
          <a:p>
            <a:r>
              <a:rPr lang="en-US" dirty="0"/>
              <a:t>Coding in R</a:t>
            </a:r>
          </a:p>
        </p:txBody>
      </p:sp>
      <p:pic>
        <p:nvPicPr>
          <p:cNvPr id="5" name="Picture 4">
            <a:extLst>
              <a:ext uri="{FF2B5EF4-FFF2-40B4-BE49-F238E27FC236}">
                <a16:creationId xmlns:a16="http://schemas.microsoft.com/office/drawing/2014/main" id="{98FEC848-06C8-FD4C-8785-3183C8A032BE}"/>
              </a:ext>
            </a:extLst>
          </p:cNvPr>
          <p:cNvPicPr/>
          <p:nvPr/>
        </p:nvPicPr>
        <p:blipFill>
          <a:blip r:embed="rId3">
            <a:extLst>
              <a:ext uri="{28A0092B-C50C-407E-A947-70E740481C1C}">
                <a14:useLocalDpi xmlns:a14="http://schemas.microsoft.com/office/drawing/2010/main" val="0"/>
              </a:ext>
            </a:extLst>
          </a:blip>
          <a:stretch>
            <a:fillRect/>
          </a:stretch>
        </p:blipFill>
        <p:spPr>
          <a:xfrm>
            <a:off x="3869526" y="-33618"/>
            <a:ext cx="3509683" cy="3509683"/>
          </a:xfrm>
          <a:prstGeom prst="rect">
            <a:avLst/>
          </a:prstGeom>
        </p:spPr>
      </p:pic>
      <p:pic>
        <p:nvPicPr>
          <p:cNvPr id="6" name="Picture 5">
            <a:extLst>
              <a:ext uri="{FF2B5EF4-FFF2-40B4-BE49-F238E27FC236}">
                <a16:creationId xmlns:a16="http://schemas.microsoft.com/office/drawing/2014/main" id="{14306CC4-CC63-DE45-B4D9-43FF2D3F9688}"/>
              </a:ext>
            </a:extLst>
          </p:cNvPr>
          <p:cNvPicPr/>
          <p:nvPr/>
        </p:nvPicPr>
        <p:blipFill>
          <a:blip r:embed="rId4">
            <a:extLst>
              <a:ext uri="{28A0092B-C50C-407E-A947-70E740481C1C}">
                <a14:useLocalDpi xmlns:a14="http://schemas.microsoft.com/office/drawing/2010/main" val="0"/>
              </a:ext>
            </a:extLst>
          </a:blip>
          <a:stretch>
            <a:fillRect/>
          </a:stretch>
        </p:blipFill>
        <p:spPr>
          <a:xfrm>
            <a:off x="7436313" y="-33617"/>
            <a:ext cx="3509683" cy="3509683"/>
          </a:xfrm>
          <a:prstGeom prst="rect">
            <a:avLst/>
          </a:prstGeom>
        </p:spPr>
      </p:pic>
      <p:pic>
        <p:nvPicPr>
          <p:cNvPr id="7" name="Picture 6">
            <a:extLst>
              <a:ext uri="{FF2B5EF4-FFF2-40B4-BE49-F238E27FC236}">
                <a16:creationId xmlns:a16="http://schemas.microsoft.com/office/drawing/2014/main" id="{25E879B3-8057-C242-9E33-60DD240BA0EE}"/>
              </a:ext>
            </a:extLst>
          </p:cNvPr>
          <p:cNvPicPr/>
          <p:nvPr/>
        </p:nvPicPr>
        <p:blipFill>
          <a:blip r:embed="rId5">
            <a:extLst>
              <a:ext uri="{28A0092B-C50C-407E-A947-70E740481C1C}">
                <a14:useLocalDpi xmlns:a14="http://schemas.microsoft.com/office/drawing/2010/main" val="0"/>
              </a:ext>
            </a:extLst>
          </a:blip>
          <a:stretch>
            <a:fillRect/>
          </a:stretch>
        </p:blipFill>
        <p:spPr>
          <a:xfrm>
            <a:off x="3889696" y="3348317"/>
            <a:ext cx="3509683" cy="3509683"/>
          </a:xfrm>
          <a:prstGeom prst="rect">
            <a:avLst/>
          </a:prstGeom>
        </p:spPr>
      </p:pic>
      <p:pic>
        <p:nvPicPr>
          <p:cNvPr id="8" name="Picture 7">
            <a:extLst>
              <a:ext uri="{FF2B5EF4-FFF2-40B4-BE49-F238E27FC236}">
                <a16:creationId xmlns:a16="http://schemas.microsoft.com/office/drawing/2014/main" id="{AD98D345-CF58-F842-99D6-1E19AB24336C}"/>
              </a:ext>
            </a:extLst>
          </p:cNvPr>
          <p:cNvPicPr/>
          <p:nvPr/>
        </p:nvPicPr>
        <p:blipFill>
          <a:blip r:embed="rId6">
            <a:extLst>
              <a:ext uri="{28A0092B-C50C-407E-A947-70E740481C1C}">
                <a14:useLocalDpi xmlns:a14="http://schemas.microsoft.com/office/drawing/2010/main" val="0"/>
              </a:ext>
            </a:extLst>
          </a:blip>
          <a:stretch>
            <a:fillRect/>
          </a:stretch>
        </p:blipFill>
        <p:spPr>
          <a:xfrm>
            <a:off x="7436312" y="3348317"/>
            <a:ext cx="3509683" cy="3509683"/>
          </a:xfrm>
          <a:prstGeom prst="rect">
            <a:avLst/>
          </a:prstGeom>
        </p:spPr>
      </p:pic>
    </p:spTree>
    <p:extLst>
      <p:ext uri="{BB962C8B-B14F-4D97-AF65-F5344CB8AC3E}">
        <p14:creationId xmlns:p14="http://schemas.microsoft.com/office/powerpoint/2010/main" val="1835262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5495</TotalTime>
  <Words>2846</Words>
  <Application>Microsoft Office PowerPoint</Application>
  <PresentationFormat>Widescreen</PresentationFormat>
  <Paragraphs>271</Paragraphs>
  <Slides>22</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-apple-system</vt:lpstr>
      <vt:lpstr>Arial</vt:lpstr>
      <vt:lpstr>Calibri</vt:lpstr>
      <vt:lpstr>Calibri Light</vt:lpstr>
      <vt:lpstr>source sans pro</vt:lpstr>
      <vt:lpstr>Office Theme</vt:lpstr>
      <vt:lpstr>High to Low: Exploring Estuarine Gradients</vt:lpstr>
      <vt:lpstr>Lesson Plan by:</vt:lpstr>
      <vt:lpstr>What is an estuary?</vt:lpstr>
      <vt:lpstr>Estuarine Food Webs</vt:lpstr>
      <vt:lpstr>Suspended Sediment</vt:lpstr>
      <vt:lpstr>Suspended Sediment Concentration (SSC)</vt:lpstr>
      <vt:lpstr>PowerPoint Presentation</vt:lpstr>
      <vt:lpstr>PowerPoint Presentation</vt:lpstr>
      <vt:lpstr>Nutrient Concentration</vt:lpstr>
      <vt:lpstr>Nutrient Concentration</vt:lpstr>
      <vt:lpstr>PowerPoint Presentation</vt:lpstr>
      <vt:lpstr>Activity Directions</vt:lpstr>
      <vt:lpstr>PowerPoint Presentation</vt:lpstr>
      <vt:lpstr>PowerPoint Presentation</vt:lpstr>
      <vt:lpstr>PowerPoint Presentation</vt:lpstr>
      <vt:lpstr>Activity Directions</vt:lpstr>
      <vt:lpstr>Activity Directions</vt:lpstr>
      <vt:lpstr>Get to sampling!!</vt:lpstr>
      <vt:lpstr>Activity Summary</vt:lpstr>
      <vt:lpstr>Phytoplankton Concentration</vt:lpstr>
      <vt:lpstr>Estuarine Gradients</vt:lpstr>
      <vt:lpstr>Coding in 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Searching High and Low: Understanding Estuarine Gradients</dc:title>
  <dc:creator>Cristin Wright</dc:creator>
  <cp:lastModifiedBy>Celia Cackowski</cp:lastModifiedBy>
  <cp:revision>52</cp:revision>
  <dcterms:created xsi:type="dcterms:W3CDTF">2020-12-02T17:32:14Z</dcterms:created>
  <dcterms:modified xsi:type="dcterms:W3CDTF">2021-04-20T14:48:31Z</dcterms:modified>
</cp:coreProperties>
</file>