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Lst>
  <p:sldSz cy="5143500" cx="9144000"/>
  <p:notesSz cx="6858000" cy="9144000"/>
  <p:embeddedFontLst>
    <p:embeddedFont>
      <p:font typeface="Roboto"/>
      <p:regular r:id="rId82"/>
      <p:bold r:id="rId83"/>
      <p:italic r:id="rId84"/>
      <p:boldItalic r:id="rId8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Roboto-italic.fntdata"/><Relationship Id="rId83" Type="http://schemas.openxmlformats.org/officeDocument/2006/relationships/font" Target="fonts/Roboto-bold.fntdata"/><Relationship Id="rId42" Type="http://schemas.openxmlformats.org/officeDocument/2006/relationships/slide" Target="slides/slide37.xml"/><Relationship Id="rId41" Type="http://schemas.openxmlformats.org/officeDocument/2006/relationships/slide" Target="slides/slide36.xml"/><Relationship Id="rId85" Type="http://schemas.openxmlformats.org/officeDocument/2006/relationships/font" Target="fonts/Roboto-boldItalic.fntdata"/><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slide" Target="slides/slide75.xml"/><Relationship Id="rId82" Type="http://schemas.openxmlformats.org/officeDocument/2006/relationships/font" Target="fonts/Roboto-regular.fntdata"/><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Callinectes_sapidus"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news.maryland.gov/dnr/2016/03/20/crab-lifecycl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virginiaseafood.org/wp-content/uploads/2024/01/2021-Landing-Figures-6.pdf"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biointeractive.org/classroom-resources/how-science-works"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vKA4w2O61Xo"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1119044c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1119044c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1119044cf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1119044cf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f22893433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f22893433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Dr. Jeffrey Shields is the PI on the Project.  He is also a Professor at William and Mary college.  He has numerous publications while being a research professor at VIMS. David Jones </a:t>
            </a:r>
            <a:r>
              <a:rPr lang="en" sz="1200">
                <a:solidFill>
                  <a:schemeClr val="dk1"/>
                </a:solidFill>
                <a:highlight>
                  <a:srgbClr val="FFFFFF"/>
                </a:highlight>
                <a:latin typeface="Calibri"/>
                <a:ea typeface="Calibri"/>
                <a:cs typeface="Calibri"/>
                <a:sym typeface="Calibri"/>
              </a:rPr>
              <a:t>B.S. Biological Sciences from Old Dominion University- M.S. was in Marine Biology from the College of Charleston </a:t>
            </a:r>
            <a:endParaRPr/>
          </a:p>
          <a:p>
            <a:pPr indent="0" lvl="0" marL="0" rtl="0" algn="l">
              <a:spcBef>
                <a:spcPts val="0"/>
              </a:spcBef>
              <a:spcAft>
                <a:spcPts val="0"/>
              </a:spcAft>
              <a:buNone/>
            </a:pPr>
            <a:r>
              <a:rPr lang="en"/>
              <a:t>David Jones-</a:t>
            </a:r>
            <a:r>
              <a:rPr lang="en" sz="1200">
                <a:solidFill>
                  <a:schemeClr val="dk1"/>
                </a:solidFill>
                <a:highlight>
                  <a:srgbClr val="FFFFFF"/>
                </a:highlight>
                <a:latin typeface="Calibri"/>
                <a:ea typeface="Calibri"/>
                <a:cs typeface="Calibri"/>
                <a:sym typeface="Calibri"/>
              </a:rPr>
              <a:t>B.S. was in Biological Sciences from Old Dominion University  M.S. was in Marine Biology from the College of Charleston .  He is Dr. Shields Right hand Man</a:t>
            </a:r>
            <a:endParaRPr/>
          </a:p>
          <a:p>
            <a:pPr indent="0" lvl="0" marL="0" rtl="0" algn="l">
              <a:spcBef>
                <a:spcPts val="0"/>
              </a:spcBef>
              <a:spcAft>
                <a:spcPts val="0"/>
              </a:spcAft>
              <a:buNone/>
            </a:pPr>
            <a:r>
              <a:rPr lang="en"/>
              <a:t>David Jones is Dr. Shields Lab Specialist.  He is that and so much more, those duties range from Boat captain to babysitting Teacher Researcher interns.  </a:t>
            </a:r>
            <a:endParaRPr/>
          </a:p>
          <a:p>
            <a:pPr indent="0" lvl="0" marL="0" rtl="0" algn="l">
              <a:spcBef>
                <a:spcPts val="0"/>
              </a:spcBef>
              <a:spcAft>
                <a:spcPts val="0"/>
              </a:spcAft>
              <a:buNone/>
            </a:pPr>
            <a:r>
              <a:rPr lang="en"/>
              <a:t>He </a:t>
            </a:r>
            <a:r>
              <a:rPr lang="en">
                <a:solidFill>
                  <a:schemeClr val="dk1"/>
                </a:solidFill>
              </a:rPr>
              <a:t>has a masters degree in Marine Biology from the College of Charleston.</a:t>
            </a:r>
            <a:endParaRPr>
              <a:solidFill>
                <a:schemeClr val="dk1"/>
              </a:solidFill>
            </a:endParaRPr>
          </a:p>
          <a:p>
            <a:pPr indent="0" lvl="0" marL="0" rtl="0" algn="l">
              <a:spcBef>
                <a:spcPts val="0"/>
              </a:spcBef>
              <a:spcAft>
                <a:spcPts val="0"/>
              </a:spcAft>
              <a:buNone/>
            </a:pPr>
            <a:r>
              <a:t/>
            </a:r>
            <a:endParaRPr sz="1200">
              <a:solidFill>
                <a:schemeClr val="dk1"/>
              </a:solidFill>
              <a:highlight>
                <a:srgbClr val="FFFFFF"/>
              </a:highlight>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f22893433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f2289343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Photo credit all go to Nathan Goumas, Virginia Sea Grant.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e5782619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e5782619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Ella was an undergraduate student working on a moltening study of blue crab.  She will be looking at if molting impacts the infection status in crabs. Xuqing (pronounced Sha-shing) is a PhD  student that is working to </a:t>
            </a:r>
            <a:r>
              <a:rPr lang="en"/>
              <a:t>understand</a:t>
            </a:r>
            <a:r>
              <a:rPr lang="en"/>
              <a:t> the transmission pathway of the hematodinium. She has also looked into how different genes are expressed in infected and uninfected crabs. Smitty is a lab specialist. Like David, she is able to run all of the </a:t>
            </a:r>
            <a:r>
              <a:rPr lang="en"/>
              <a:t>experiments in the lab and in the field!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f0dd54002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f0dd54002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Introduce students to the main star of the case study- the blue crab. Ask students if they are familiar with blue crabs and generate a list of what they have heard of before. </a:t>
            </a:r>
            <a:r>
              <a:rPr lang="en"/>
              <a:t>Quick</a:t>
            </a:r>
            <a:r>
              <a:rPr lang="en"/>
              <a:t>  </a:t>
            </a:r>
            <a:r>
              <a:rPr lang="en"/>
              <a:t>background</a:t>
            </a:r>
            <a:r>
              <a:rPr lang="en"/>
              <a:t> information can be found at the wiki page: </a:t>
            </a:r>
            <a:r>
              <a:rPr lang="en" u="sng">
                <a:solidFill>
                  <a:schemeClr val="hlink"/>
                </a:solidFill>
                <a:hlinkClick r:id="rId2"/>
              </a:rPr>
              <a:t>https://en.wikipedia.org/wiki/Callinectes_sapidus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 things </a:t>
            </a:r>
            <a:r>
              <a:rPr lang="en"/>
              <a:t>you may want to highlight include: </a:t>
            </a:r>
            <a:endParaRPr/>
          </a:p>
          <a:p>
            <a:pPr indent="0" lvl="0" marL="0" rtl="0" algn="l">
              <a:lnSpc>
                <a:spcPct val="150000"/>
              </a:lnSpc>
              <a:spcBef>
                <a:spcPts val="0"/>
              </a:spcBef>
              <a:spcAft>
                <a:spcPts val="0"/>
              </a:spcAft>
              <a:buNone/>
            </a:pPr>
            <a:r>
              <a:t/>
            </a:r>
            <a:endParaRPr sz="1227">
              <a:solidFill>
                <a:srgbClr val="292929"/>
              </a:solidFill>
              <a:highlight>
                <a:schemeClr val="lt1"/>
              </a:highlight>
            </a:endParaRPr>
          </a:p>
          <a:p>
            <a:pPr indent="0" lvl="0" marL="0" rtl="0" algn="l">
              <a:lnSpc>
                <a:spcPct val="150000"/>
              </a:lnSpc>
              <a:spcBef>
                <a:spcPts val="0"/>
              </a:spcBef>
              <a:spcAft>
                <a:spcPts val="0"/>
              </a:spcAft>
              <a:buNone/>
            </a:pPr>
            <a:r>
              <a:rPr lang="en" sz="1227">
                <a:solidFill>
                  <a:srgbClr val="292929"/>
                </a:solidFill>
                <a:highlight>
                  <a:schemeClr val="lt1"/>
                </a:highlight>
              </a:rPr>
              <a:t>The blue crab's carapace (shell) varies in color from bluish to olive green.</a:t>
            </a:r>
            <a:endParaRPr sz="1227">
              <a:solidFill>
                <a:srgbClr val="292929"/>
              </a:solidFill>
              <a:highlight>
                <a:schemeClr val="lt1"/>
              </a:highlight>
            </a:endParaRPr>
          </a:p>
          <a:p>
            <a:pPr indent="0" lvl="0" marL="0" rtl="0" algn="l">
              <a:lnSpc>
                <a:spcPct val="150000"/>
              </a:lnSpc>
              <a:spcBef>
                <a:spcPts val="0"/>
              </a:spcBef>
              <a:spcAft>
                <a:spcPts val="0"/>
              </a:spcAft>
              <a:buNone/>
            </a:pPr>
            <a:r>
              <a:rPr lang="en" sz="1227">
                <a:solidFill>
                  <a:srgbClr val="292929"/>
                </a:solidFill>
                <a:highlight>
                  <a:schemeClr val="lt1"/>
                </a:highlight>
              </a:rPr>
              <a:t>It can reach up to 9 inches across. </a:t>
            </a:r>
            <a:endParaRPr sz="1227">
              <a:solidFill>
                <a:srgbClr val="292929"/>
              </a:solidFill>
              <a:highlight>
                <a:schemeClr val="lt1"/>
              </a:highlight>
            </a:endParaRPr>
          </a:p>
          <a:p>
            <a:pPr indent="0" lvl="0" marL="0" rtl="0" algn="l">
              <a:lnSpc>
                <a:spcPct val="150000"/>
              </a:lnSpc>
              <a:spcBef>
                <a:spcPts val="0"/>
              </a:spcBef>
              <a:spcAft>
                <a:spcPts val="0"/>
              </a:spcAft>
              <a:buNone/>
            </a:pPr>
            <a:r>
              <a:rPr lang="en" sz="1227">
                <a:solidFill>
                  <a:srgbClr val="292929"/>
                </a:solidFill>
                <a:highlight>
                  <a:schemeClr val="lt1"/>
                </a:highlight>
              </a:rPr>
              <a:t>The carapace has nine marginal teeth on each side.</a:t>
            </a:r>
            <a:endParaRPr sz="1227">
              <a:solidFill>
                <a:srgbClr val="292929"/>
              </a:solidFill>
              <a:highlight>
                <a:schemeClr val="lt1"/>
              </a:highlight>
            </a:endParaRPr>
          </a:p>
          <a:p>
            <a:pPr indent="0" lvl="0" marL="0" rtl="0" algn="l">
              <a:lnSpc>
                <a:spcPct val="150000"/>
              </a:lnSpc>
              <a:spcBef>
                <a:spcPts val="0"/>
              </a:spcBef>
              <a:spcAft>
                <a:spcPts val="0"/>
              </a:spcAft>
              <a:buNone/>
            </a:pPr>
            <a:r>
              <a:rPr lang="en" sz="1227">
                <a:solidFill>
                  <a:srgbClr val="292929"/>
                </a:solidFill>
                <a:highlight>
                  <a:schemeClr val="lt1"/>
                </a:highlight>
              </a:rPr>
              <a:t>Its claws are bright blue, and those of mature females feature red tips.</a:t>
            </a:r>
            <a:endParaRPr sz="1227">
              <a:solidFill>
                <a:srgbClr val="292929"/>
              </a:solidFill>
              <a:highlight>
                <a:schemeClr val="lt1"/>
              </a:highlight>
            </a:endParaRPr>
          </a:p>
          <a:p>
            <a:pPr indent="0" lvl="0" marL="0" rtl="0" algn="l">
              <a:lnSpc>
                <a:spcPct val="150000"/>
              </a:lnSpc>
              <a:spcBef>
                <a:spcPts val="0"/>
              </a:spcBef>
              <a:spcAft>
                <a:spcPts val="0"/>
              </a:spcAft>
              <a:buNone/>
            </a:pPr>
            <a:r>
              <a:rPr lang="en" sz="1227">
                <a:solidFill>
                  <a:srgbClr val="292929"/>
                </a:solidFill>
                <a:highlight>
                  <a:schemeClr val="lt1"/>
                </a:highlight>
              </a:rPr>
              <a:t>Blue crabs have three pairs of walking legs and paddle-shaped rear swimming legs.</a:t>
            </a:r>
            <a:endParaRPr sz="1227">
              <a:solidFill>
                <a:srgbClr val="292929"/>
              </a:solidFill>
              <a:highlight>
                <a:schemeClr val="lt1"/>
              </a:highlight>
            </a:endParaRPr>
          </a:p>
          <a:p>
            <a:pPr indent="0" lvl="0" marL="0" rtl="0" algn="l">
              <a:lnSpc>
                <a:spcPct val="150000"/>
              </a:lnSpc>
              <a:spcBef>
                <a:spcPts val="0"/>
              </a:spcBef>
              <a:spcAft>
                <a:spcPts val="0"/>
              </a:spcAft>
              <a:buNone/>
            </a:pPr>
            <a:r>
              <a:t/>
            </a:r>
            <a:endParaRPr sz="1227">
              <a:solidFill>
                <a:srgbClr val="292929"/>
              </a:solidFill>
              <a:highlight>
                <a:schemeClr val="lt1"/>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e5782619f5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e5782619f5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Male and female crabs look different (introduce term “sexually dimorphic” if appropriate for your class).</a:t>
            </a:r>
            <a:r>
              <a:rPr lang="en">
                <a:solidFill>
                  <a:srgbClr val="222222"/>
                </a:solidFill>
              </a:rPr>
              <a:t>Males have a strongly tapered abdomen, or "apron," that resembles an inverted T.</a:t>
            </a:r>
            <a:endParaRPr>
              <a:solidFill>
                <a:srgbClr val="222222"/>
              </a:solidFill>
            </a:endParaRPr>
          </a:p>
          <a:p>
            <a:pPr indent="0" lvl="0" marL="0" rtl="0" algn="l">
              <a:spcBef>
                <a:spcPts val="0"/>
              </a:spcBef>
              <a:spcAft>
                <a:spcPts val="0"/>
              </a:spcAft>
              <a:buNone/>
            </a:pPr>
            <a:r>
              <a:rPr lang="en">
                <a:solidFill>
                  <a:srgbClr val="222222"/>
                </a:solidFill>
              </a:rPr>
              <a:t>Mature females have a broad, rounded apron, and immature females have a triangular apron.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e4baa835e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e4baa835e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Great background/explanation of the lifecycle can be found at : </a:t>
            </a:r>
            <a:r>
              <a:rPr lang="en" u="sng">
                <a:solidFill>
                  <a:schemeClr val="hlink"/>
                </a:solidFill>
                <a:hlinkClick r:id="rId2"/>
              </a:rPr>
              <a:t>https://news.maryland.gov/dnr/2016/03/20/crab-lifecycle/</a:t>
            </a:r>
            <a:r>
              <a:rPr lang="en"/>
              <a:t> . </a:t>
            </a:r>
            <a:endParaRPr/>
          </a:p>
          <a:p>
            <a:pPr indent="0" lvl="0" marL="0" rtl="0" algn="l">
              <a:spcBef>
                <a:spcPts val="0"/>
              </a:spcBef>
              <a:spcAft>
                <a:spcPts val="0"/>
              </a:spcAft>
              <a:buClr>
                <a:schemeClr val="dk1"/>
              </a:buClr>
              <a:buSzPts val="1100"/>
              <a:buFont typeface="Arial"/>
              <a:buNone/>
            </a:pPr>
            <a:r>
              <a:rPr lang="en"/>
              <a:t>Important information is that the eggs/larvae need the salty water of the ocean to survive. Female crabs swim down to the lower, salty part of the bay, she then fertilizes the eggs (with sperms she is storing) and then this creates a large external egg mass. Larva develop  in the saltier environment and then the zoea can move back to the less saltier parts of the bay. </a:t>
            </a:r>
            <a:endParaRPr/>
          </a:p>
          <a:p>
            <a:pPr indent="-298450" lvl="0" marL="457200" rtl="0" algn="l">
              <a:spcBef>
                <a:spcPts val="0"/>
              </a:spcBef>
              <a:spcAft>
                <a:spcPts val="0"/>
              </a:spcAft>
              <a:buSzPts val="1100"/>
              <a:buChar char="●"/>
            </a:pPr>
            <a:r>
              <a:rPr lang="en"/>
              <a:t>Females develop an external egg mass, or sponge, beneath their aprons. Each bright orange egg mass may contain between 750,000 and two million eggs.</a:t>
            </a:r>
            <a:endParaRPr/>
          </a:p>
          <a:p>
            <a:pPr indent="-298450" lvl="0" marL="457200" rtl="0" algn="l">
              <a:spcBef>
                <a:spcPts val="0"/>
              </a:spcBef>
              <a:spcAft>
                <a:spcPts val="0"/>
              </a:spcAft>
              <a:buSzPts val="1100"/>
              <a:buChar char="●"/>
            </a:pPr>
            <a:r>
              <a:rPr lang="en"/>
              <a:t>Blue crabs mate from May through October in the brackish waters of the Chesapeake Bay and migrate toward the mouth of the Bay.</a:t>
            </a:r>
            <a:endParaRPr/>
          </a:p>
          <a:p>
            <a:pPr indent="-298450" lvl="0" marL="457200" rtl="0" algn="l">
              <a:spcBef>
                <a:spcPts val="0"/>
              </a:spcBef>
              <a:spcAft>
                <a:spcPts val="0"/>
              </a:spcAft>
              <a:buSzPts val="1100"/>
              <a:buChar char="●"/>
            </a:pPr>
            <a:r>
              <a:rPr lang="en"/>
              <a:t>In the Chesapeake Bay, blue crabs mate and spawn from spring to fall. Females migrate to the mouth of the Bay to spawn and can produce between 750,000 and 3,200,000 eggs per brood.</a:t>
            </a:r>
            <a:endParaRPr/>
          </a:p>
          <a:p>
            <a:pPr indent="-298450" lvl="0" marL="457200" rtl="0" algn="l">
              <a:spcBef>
                <a:spcPts val="0"/>
              </a:spcBef>
              <a:spcAft>
                <a:spcPts val="0"/>
              </a:spcAft>
              <a:buSzPts val="1100"/>
              <a:buChar char="●"/>
            </a:pPr>
            <a:r>
              <a:rPr lang="en"/>
              <a:t>Eggs hatch into larvae and go through a series of molts in high-salinity coastal waters and then migrate back into the Bay.</a:t>
            </a:r>
            <a:endParaRPr/>
          </a:p>
          <a:p>
            <a:pPr indent="-298450" lvl="0" marL="457200" rtl="0" algn="l">
              <a:spcBef>
                <a:spcPts val="0"/>
              </a:spcBef>
              <a:spcAft>
                <a:spcPts val="0"/>
              </a:spcAft>
              <a:buSzPts val="1100"/>
              <a:buChar char="●"/>
            </a:pPr>
            <a:r>
              <a:rPr lang="en"/>
              <a:t>Megalopae eventually metamorphose into immature crabs, which look like tiny adults.</a:t>
            </a:r>
            <a:endParaRPr/>
          </a:p>
          <a:p>
            <a:pPr indent="-298450" lvl="0" marL="457200" rtl="0" algn="l">
              <a:spcBef>
                <a:spcPts val="0"/>
              </a:spcBef>
              <a:spcAft>
                <a:spcPts val="0"/>
              </a:spcAft>
              <a:buSzPts val="1100"/>
              <a:buChar char="●"/>
            </a:pPr>
            <a:r>
              <a:rPr lang="en"/>
              <a:t>Immature crabs molt several times before they reach maturity about 12 to 18 months after hatching. </a:t>
            </a:r>
            <a:endParaRPr/>
          </a:p>
          <a:p>
            <a:pPr indent="-298450" lvl="0" marL="457200" rtl="0" algn="l">
              <a:spcBef>
                <a:spcPts val="0"/>
              </a:spcBef>
              <a:spcAft>
                <a:spcPts val="0"/>
              </a:spcAft>
              <a:buSzPts val="1100"/>
              <a:buChar char="●"/>
            </a:pPr>
            <a:r>
              <a:rPr lang="en"/>
              <a:t>Few blue crabs live longer than three years.</a:t>
            </a:r>
            <a:endParaRPr/>
          </a:p>
          <a:p>
            <a:pPr indent="0" lvl="0" marL="0" rtl="0" algn="l">
              <a:spcBef>
                <a:spcPts val="0"/>
              </a:spcBef>
              <a:spcAft>
                <a:spcPts val="0"/>
              </a:spcAft>
              <a:buNone/>
            </a:pPr>
            <a:r>
              <a:rPr lang="en"/>
              <a:t>This </a:t>
            </a:r>
            <a:r>
              <a:rPr lang="en"/>
              <a:t>information</a:t>
            </a:r>
            <a:r>
              <a:rPr lang="en"/>
              <a:t> in </a:t>
            </a:r>
            <a:r>
              <a:rPr lang="en"/>
              <a:t>video</a:t>
            </a:r>
            <a:r>
              <a:rPr lang="en"/>
              <a:t> form can be found here: https://www.cbf.org/news-media/multimedia/video/animation-blue-crab-lifecycle.html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f0dc1f0b1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f0dc1f0b1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Graph from here: https://www.chesapeakebay.net/issues/whats-at-risk/blue-crabs#:~:text=Blue%20crabs%E2%80%94harvested%20as%20hard,dollars%20of%20revenue%20each%20year.</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737f041b6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737f041b6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f190d34bc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f190d34bc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students look at the chart in order to understand the impact of blue crabs. </a:t>
            </a:r>
            <a:endParaRPr/>
          </a:p>
          <a:p>
            <a:pPr indent="0" lvl="0" marL="0" rtl="0" algn="l">
              <a:spcBef>
                <a:spcPts val="0"/>
              </a:spcBef>
              <a:spcAft>
                <a:spcPts val="0"/>
              </a:spcAft>
              <a:buNone/>
            </a:pPr>
            <a:r>
              <a:rPr lang="en"/>
              <a:t>Borrowed from here: </a:t>
            </a:r>
            <a:r>
              <a:rPr lang="en" u="sng">
                <a:solidFill>
                  <a:schemeClr val="hlink"/>
                </a:solidFill>
                <a:hlinkClick r:id="rId2"/>
              </a:rPr>
              <a:t>https://www.virginiaseafood.org/wp-content/uploads/2024/01/2021-Landing-Figures-6.pdf</a:t>
            </a:r>
            <a:r>
              <a:rPr lang="en"/>
              <a: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f190d34bc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f190d34bc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Full article here: https://www.bayjournal.com/news/fisheries/virginia-moves-to-end-16-year-ban-on-dredging-for-crabs-during-winter/article_b6d6f3e2-348f-11ef-a454-d3b0b7243a34.html</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f0dc1f0b1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f0dc1f0b1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Ask students for a definition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e4baa835e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e4baa835e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e4baa835e6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e4baa835e6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e5782619f5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e5782619f5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e5782619f5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e5782619f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7379d39f65_3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7379d39f65_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f10eb7cfa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f10eb7cfa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Dinospores ecology is complicated by the Production of 2 spore types- Micro and Macro—- The question that they are wondering at Shields lab is could they be gametes or something else?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f10eb7cfa9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f10eb7cfa9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f10eb7cfa9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f10eb7cfa9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1119044cf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1119044cf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edc86bbf6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edc86bbf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Insert/adapt/alter to whatever intro to the scientific process </a:t>
            </a:r>
            <a:r>
              <a:rPr lang="en"/>
              <a:t>you</a:t>
            </a:r>
            <a:r>
              <a:rPr lang="en"/>
              <a:t> think is important for your class. In my class, I think </a:t>
            </a:r>
            <a:r>
              <a:rPr lang="en"/>
              <a:t>it's</a:t>
            </a:r>
            <a:r>
              <a:rPr lang="en"/>
              <a:t> </a:t>
            </a:r>
            <a:r>
              <a:rPr lang="en"/>
              <a:t>important</a:t>
            </a:r>
            <a:r>
              <a:rPr lang="en"/>
              <a:t> to emphasize </a:t>
            </a:r>
            <a:r>
              <a:rPr lang="en"/>
              <a:t>how fluid/dynamics the steps are and how things go back and forth between things. Rarely do experiments all follow the same, linear path.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Graphic adapted from here: https://undsci.berkeley.edu/for-educators/find-lessons-and-tools/understanding-science-infographics-and-tools/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edc86bbf6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edc86bbf6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broken down </a:t>
            </a:r>
            <a:r>
              <a:rPr lang="en"/>
              <a:t>components</a:t>
            </a:r>
            <a:r>
              <a:rPr lang="en"/>
              <a:t> of this. Students can </a:t>
            </a:r>
            <a:r>
              <a:rPr lang="en"/>
              <a:t>play with this graphic more through one og hhmi’s click and learn tools here: </a:t>
            </a:r>
            <a:r>
              <a:rPr lang="en" u="sng">
                <a:solidFill>
                  <a:schemeClr val="hlink"/>
                </a:solidFill>
                <a:hlinkClick r:id="rId2"/>
              </a:rPr>
              <a:t>https://www.biointeractive.org/classroom-resources/how-science-works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Toe me, its important to introduce/note the concept of peer review in addition to the parts at the top about serendipity, curiosity, and wanting to solve a problem.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f10eb7cfa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f10eb7cfa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e4baa835e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e4baa835e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General Steps/ you can use whichever </a:t>
            </a:r>
            <a:r>
              <a:rPr lang="en"/>
              <a:t>model</a:t>
            </a:r>
            <a:r>
              <a:rPr lang="en"/>
              <a:t> you like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7379d39f65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7379d39f65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500">
                <a:solidFill>
                  <a:schemeClr val="dk1"/>
                </a:solidFill>
              </a:rPr>
              <a:t>Examples:</a:t>
            </a:r>
            <a:endParaRPr sz="2500">
              <a:solidFill>
                <a:schemeClr val="dk1"/>
              </a:solidFill>
            </a:endParaRPr>
          </a:p>
          <a:p>
            <a:pPr indent="0" lvl="0" marL="0" rtl="0" algn="l">
              <a:spcBef>
                <a:spcPts val="0"/>
              </a:spcBef>
              <a:spcAft>
                <a:spcPts val="0"/>
              </a:spcAft>
              <a:buClr>
                <a:schemeClr val="dk1"/>
              </a:buClr>
              <a:buFont typeface="Arial"/>
              <a:buNone/>
            </a:pPr>
            <a:r>
              <a:rPr lang="en" sz="2000">
                <a:solidFill>
                  <a:srgbClr val="000090"/>
                </a:solidFill>
              </a:rPr>
              <a:t>How much water can a root hair absorb?  </a:t>
            </a:r>
            <a:endParaRPr sz="1400">
              <a:solidFill>
                <a:schemeClr val="dk1"/>
              </a:solidFill>
            </a:endParaRPr>
          </a:p>
          <a:p>
            <a:pPr indent="0" lvl="0" marL="0" rtl="0" algn="l">
              <a:spcBef>
                <a:spcPts val="0"/>
              </a:spcBef>
              <a:spcAft>
                <a:spcPts val="0"/>
              </a:spcAft>
              <a:buClr>
                <a:schemeClr val="dk1"/>
              </a:buClr>
              <a:buFont typeface="Arial"/>
              <a:buNone/>
            </a:pPr>
            <a:r>
              <a:t/>
            </a:r>
            <a:endParaRPr sz="2000">
              <a:solidFill>
                <a:srgbClr val="000090"/>
              </a:solidFill>
            </a:endParaRPr>
          </a:p>
          <a:p>
            <a:pPr indent="0" lvl="0" marL="0" rtl="0" algn="l">
              <a:spcBef>
                <a:spcPts val="0"/>
              </a:spcBef>
              <a:spcAft>
                <a:spcPts val="0"/>
              </a:spcAft>
              <a:buClr>
                <a:schemeClr val="dk1"/>
              </a:buClr>
              <a:buFont typeface="Arial"/>
              <a:buNone/>
            </a:pPr>
            <a:r>
              <a:rPr lang="en" sz="2000">
                <a:solidFill>
                  <a:srgbClr val="000090"/>
                </a:solidFill>
              </a:rPr>
              <a:t>Why does a plant stem bend toward the light?  </a:t>
            </a:r>
            <a:endParaRPr sz="1400">
              <a:solidFill>
                <a:schemeClr val="dk1"/>
              </a:solidFill>
            </a:endParaRPr>
          </a:p>
          <a:p>
            <a:pPr indent="0" lvl="0" marL="0" rtl="0" algn="l">
              <a:spcBef>
                <a:spcPts val="0"/>
              </a:spcBef>
              <a:spcAft>
                <a:spcPts val="0"/>
              </a:spcAft>
              <a:buClr>
                <a:schemeClr val="dk1"/>
              </a:buClr>
              <a:buFont typeface="Arial"/>
              <a:buNone/>
            </a:pPr>
            <a:r>
              <a:t/>
            </a:r>
            <a:endParaRPr sz="2000">
              <a:solidFill>
                <a:srgbClr val="000090"/>
              </a:solidFill>
            </a:endParaRPr>
          </a:p>
          <a:p>
            <a:pPr indent="0" lvl="0" marL="0" rtl="0" algn="l">
              <a:spcBef>
                <a:spcPts val="0"/>
              </a:spcBef>
              <a:spcAft>
                <a:spcPts val="0"/>
              </a:spcAft>
              <a:buClr>
                <a:schemeClr val="dk1"/>
              </a:buClr>
              <a:buFont typeface="Arial"/>
              <a:buNone/>
            </a:pPr>
            <a:r>
              <a:rPr lang="en" sz="2000">
                <a:solidFill>
                  <a:srgbClr val="000090"/>
                </a:solidFill>
              </a:rPr>
              <a:t>What effect does temperature have on heart rate?</a:t>
            </a:r>
            <a:endParaRPr sz="2000">
              <a:solidFill>
                <a:srgbClr val="000090"/>
              </a:solidFill>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7379d39f65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27379d39f65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Gather some ideas from students about what they know. Then </a:t>
            </a:r>
            <a:r>
              <a:rPr lang="en"/>
              <a:t>introduce</a:t>
            </a:r>
            <a:r>
              <a:rPr lang="en"/>
              <a:t> the null vs alternative structure</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f10eb7cfa9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f10eb7cfa9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like to show Veritasium’s video, “The most common cognitive bias” video to show this point. </a:t>
            </a:r>
            <a:r>
              <a:rPr lang="en" u="sng">
                <a:solidFill>
                  <a:schemeClr val="hlink"/>
                </a:solidFill>
                <a:hlinkClick r:id="rId2"/>
              </a:rPr>
              <a:t>https://www.youtube.com/watch?v=vKA4w2O61Xo</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f10eb7cfa9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f10eb7cfa9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7379d39f65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7379d39f65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kids brainstorm, and talk through them as a group</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e5782619f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e5782619f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a:t>
            </a:r>
            <a:r>
              <a:rPr lang="en"/>
              <a:t>students</a:t>
            </a:r>
            <a:r>
              <a:rPr lang="en"/>
              <a:t> list </a:t>
            </a:r>
            <a:r>
              <a:rPr lang="en"/>
              <a:t>example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e4baa835e6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e4baa835e6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f10eb7cfa9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f10eb7cfa9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f10eb7cfa9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2f10eb7cfa9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f10eb7cfa9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2f10eb7cfa9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f10eb7cfa9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f10eb7cfa9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e5782619f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e5782619f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Now that we have basic knowledge of how to Design the experiment this is the goal</a:t>
            </a:r>
            <a:endParaRPr/>
          </a:p>
          <a:p>
            <a:pPr indent="0" lvl="0" marL="0" rtl="0" algn="l">
              <a:lnSpc>
                <a:spcPct val="115000"/>
              </a:lnSpc>
              <a:spcBef>
                <a:spcPts val="1200"/>
              </a:spcBef>
              <a:spcAft>
                <a:spcPts val="0"/>
              </a:spcAft>
              <a:buNone/>
            </a:pPr>
            <a:r>
              <a:rPr lang="en"/>
              <a:t>Define the Problem/objective/goal</a:t>
            </a:r>
            <a:endParaRPr/>
          </a:p>
          <a:p>
            <a:pPr indent="0" lvl="0" marL="0" rtl="0" algn="l">
              <a:lnSpc>
                <a:spcPct val="115000"/>
              </a:lnSpc>
              <a:spcBef>
                <a:spcPts val="1200"/>
              </a:spcBef>
              <a:spcAft>
                <a:spcPts val="0"/>
              </a:spcAft>
              <a:buNone/>
            </a:pPr>
            <a:r>
              <a:rPr lang="en"/>
              <a:t>Conduct Research- on how you can accomplish your goal</a:t>
            </a:r>
            <a:endParaRPr/>
          </a:p>
          <a:p>
            <a:pPr indent="0" lvl="0" marL="0" rtl="0" algn="l">
              <a:lnSpc>
                <a:spcPct val="115000"/>
              </a:lnSpc>
              <a:spcBef>
                <a:spcPts val="1200"/>
              </a:spcBef>
              <a:spcAft>
                <a:spcPts val="0"/>
              </a:spcAft>
              <a:buNone/>
            </a:pPr>
            <a:r>
              <a:rPr lang="en"/>
              <a:t>Conceptualization- your product/project</a:t>
            </a:r>
            <a:endParaRPr/>
          </a:p>
          <a:p>
            <a:pPr indent="0" lvl="0" marL="0" rtl="0" algn="l">
              <a:lnSpc>
                <a:spcPct val="115000"/>
              </a:lnSpc>
              <a:spcBef>
                <a:spcPts val="1200"/>
              </a:spcBef>
              <a:spcAft>
                <a:spcPts val="0"/>
              </a:spcAft>
              <a:buNone/>
            </a:pPr>
            <a:r>
              <a:rPr lang="en"/>
              <a:t>Prototype Development- or dry run </a:t>
            </a:r>
            <a:endParaRPr/>
          </a:p>
          <a:p>
            <a:pPr indent="0" lvl="0" marL="0" rtl="0" algn="l">
              <a:lnSpc>
                <a:spcPct val="115000"/>
              </a:lnSpc>
              <a:spcBef>
                <a:spcPts val="1200"/>
              </a:spcBef>
              <a:spcAft>
                <a:spcPts val="0"/>
              </a:spcAft>
              <a:buNone/>
            </a:pPr>
            <a:r>
              <a:rPr lang="en"/>
              <a:t>Begin testing and Evaluation of your product or project</a:t>
            </a:r>
            <a:endParaRPr/>
          </a:p>
          <a:p>
            <a:pPr indent="0" lvl="0" marL="0" rtl="0" algn="l">
              <a:lnSpc>
                <a:spcPct val="115000"/>
              </a:lnSpc>
              <a:spcBef>
                <a:spcPts val="1200"/>
              </a:spcBef>
              <a:spcAft>
                <a:spcPts val="0"/>
              </a:spcAft>
              <a:buNone/>
            </a:pPr>
            <a:r>
              <a:rPr lang="en"/>
              <a:t>Make sure to have a timeline set for your goal/project be very specific with your design.</a:t>
            </a:r>
            <a:endParaRPr/>
          </a:p>
          <a:p>
            <a:pPr indent="0" lvl="0" marL="0" rtl="0" algn="l">
              <a:lnSpc>
                <a:spcPct val="115000"/>
              </a:lnSpc>
              <a:spcBef>
                <a:spcPts val="1200"/>
              </a:spcBef>
              <a:spcAft>
                <a:spcPts val="1200"/>
              </a:spcAft>
              <a:buClr>
                <a:schemeClr val="dk1"/>
              </a:buClr>
              <a:buSzPts val="1100"/>
              <a:buFont typeface="Arial"/>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7379d39f65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7379d39f65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7379d39f65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27379d39f65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7379d39f65_2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27379d39f65_2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1119044cf1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1119044cf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e4baa835e6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e4baa835e6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Teacher may need to remind students that abiotic factors are nonliving. Guide </a:t>
            </a:r>
            <a:r>
              <a:rPr lang="en"/>
              <a:t>students</a:t>
            </a:r>
            <a:r>
              <a:rPr lang="en"/>
              <a:t> to think about </a:t>
            </a:r>
            <a:r>
              <a:rPr lang="en"/>
              <a:t>climate</a:t>
            </a:r>
            <a:r>
              <a:rPr lang="en"/>
              <a:t>, salinity, yearly cycles, nutrients, etc. Biotic factors are living things, guide students to think about predation and how different species interact with one </a:t>
            </a:r>
            <a:r>
              <a:rPr lang="en"/>
              <a:t>another</a:t>
            </a:r>
            <a:r>
              <a:rPr lang="en"/>
              <a:t>. Are there any organisms that can mediate crab infection with the parasite? Teacher should circulate the room as students are working and help hone questions. At this stage, all questions are good </a:t>
            </a:r>
            <a:r>
              <a:rPr lang="en"/>
              <a:t>questions, as long as they are plausible and related to the system.</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edc86bbf65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edc86bbf65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Teacher can have students share some of their </a:t>
            </a:r>
            <a:r>
              <a:rPr lang="en"/>
              <a:t>questions</a:t>
            </a:r>
            <a:r>
              <a:rPr lang="en"/>
              <a:t>. </a:t>
            </a:r>
            <a:r>
              <a:rPr lang="en"/>
              <a:t>Teacher</a:t>
            </a:r>
            <a:r>
              <a:rPr lang="en"/>
              <a:t> can engage in as much or as little discussion about the questions as they </a:t>
            </a:r>
            <a:r>
              <a:rPr lang="en"/>
              <a:t>have</a:t>
            </a:r>
            <a:r>
              <a:rPr lang="en"/>
              <a:t> time for. Some follow up questions for </a:t>
            </a:r>
            <a:r>
              <a:rPr lang="en"/>
              <a:t>students</a:t>
            </a:r>
            <a:r>
              <a:rPr lang="en"/>
              <a:t> might </a:t>
            </a:r>
            <a:r>
              <a:rPr lang="en"/>
              <a:t>include</a:t>
            </a:r>
            <a:r>
              <a:rPr lang="en"/>
              <a:t> how they </a:t>
            </a:r>
            <a:r>
              <a:rPr lang="en"/>
              <a:t>would</a:t>
            </a:r>
            <a:r>
              <a:rPr lang="en"/>
              <a:t> carry out the experiment for that question.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e4baa835e6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2e4baa835e6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one element that we </a:t>
            </a:r>
            <a:r>
              <a:rPr lang="en"/>
              <a:t>have</a:t>
            </a:r>
            <a:r>
              <a:rPr lang="en"/>
              <a:t> not introduced yet… filter feeders. They play a big role in the </a:t>
            </a:r>
            <a:r>
              <a:rPr lang="en"/>
              <a:t>environment, through filtering and removing things from the environment. At this point, introducing them and their role to students is enough… we want students independently make the connection between filter feeding and disease transmission.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edc86bbf65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2edc86bbf6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e4baa835e6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2e4baa835e6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 presenting this slide, give student groups the opportunity to generate a testable question. At this </a:t>
            </a:r>
            <a:r>
              <a:rPr lang="en"/>
              <a:t>point</a:t>
            </a:r>
            <a:r>
              <a:rPr lang="en"/>
              <a:t>, the questions should become pretty similar and result in students wanting to determine how does the presence of filter feeders impact the amount of hematodinium parasite present in the blue crabs.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e5782619f5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e5782619f5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to mention that this is an actual study conducted by the shields lab.. All of the the data that students will examine in the following slides has been adapted from their real results.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e4baa835e6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2e4baa835e6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part allows for a lot of flexibility for both the students and teacher. Students need to </a:t>
            </a:r>
            <a:r>
              <a:rPr lang="en"/>
              <a:t>work together in order to develop the experiment and it needs to have all of the appropriate components. During this time, teacher can circulate the room to help students when they get stuck, this can be a lot of creative thinking. At this point, the experiments just need to be internally consistent and in a broad sense plausible. If there is enough time, teacher can have groups present their plans to each other and/or to the class. Students can serve as peer reviewers in order to ask questions about how things might work or “poke holes” in the plan. If of interest, teacher can collect these preliminary experimental designs in order to gauge how the students do with this at the beginning of the year. The next slide should be modified in  order to reflect what you will be doing in your classroom… students can either diagram their work on paper, create a device (makerspace approach), or another method of your choice.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1119044cf1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1119044cf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e4baa835e6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2e4baa835e6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2e4baa835e6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2e4baa835e6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Remind students that this is what actually happens in labs, </a:t>
            </a:r>
            <a:r>
              <a:rPr lang="en"/>
              <a:t>different</a:t>
            </a:r>
            <a:r>
              <a:rPr lang="en"/>
              <a:t> members work together to evaluate how to best set up experiments. Adjust this slide to reflect how you would like your students to </a:t>
            </a:r>
            <a:r>
              <a:rPr lang="en"/>
              <a:t>share</a:t>
            </a:r>
            <a:r>
              <a:rPr lang="en"/>
              <a:t> their </a:t>
            </a:r>
            <a:r>
              <a:rPr lang="en"/>
              <a:t>work.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e4baa835e6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2e4baa835e6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Important to note that this is actually what the Shield’s Lab did to carry out this experiment. 1) The crabs were collected in mobjack bay (near VIMS in Gloucester, VA) </a:t>
            </a:r>
            <a:r>
              <a:rPr lang="en"/>
              <a:t>because</a:t>
            </a:r>
            <a:r>
              <a:rPr lang="en"/>
              <a:t> the parasite isn’t present there. </a:t>
            </a:r>
            <a:r>
              <a:rPr lang="en"/>
              <a:t>This allows scientists to claim that any crab infected at the end of this study got it from the trial out on the Eastern Shore and wasn’t infected before the study began. Juveniles were selected because ..?? 2)Crabs were taken to the lab and sorted/ assembled into containers and ultimately the crab sandwiches.   </a:t>
            </a:r>
            <a:r>
              <a:rPr lang="en"/>
              <a:t>3) This is what a fully </a:t>
            </a:r>
            <a:r>
              <a:rPr lang="en"/>
              <a:t>assembled</a:t>
            </a:r>
            <a:r>
              <a:rPr lang="en"/>
              <a:t> crab sandwich looks like. The the crabs are either “</a:t>
            </a:r>
            <a:r>
              <a:rPr lang="en"/>
              <a:t>sandwiched</a:t>
            </a:r>
            <a:r>
              <a:rPr lang="en"/>
              <a:t>” with oysters (the filter feeder), oyster shells, or nothing. You could have students </a:t>
            </a:r>
            <a:r>
              <a:rPr lang="en"/>
              <a:t>think</a:t>
            </a:r>
            <a:r>
              <a:rPr lang="en"/>
              <a:t> through why we need the shell group… but </a:t>
            </a:r>
            <a:r>
              <a:rPr lang="en"/>
              <a:t>ultimately</a:t>
            </a:r>
            <a:r>
              <a:rPr lang="en"/>
              <a:t> this is to allow </a:t>
            </a:r>
            <a:r>
              <a:rPr lang="en"/>
              <a:t>scientists</a:t>
            </a:r>
            <a:r>
              <a:rPr lang="en"/>
              <a:t> to determine if differences are the result of filter feeding or result of </a:t>
            </a:r>
            <a:r>
              <a:rPr lang="en"/>
              <a:t>the oysters just being present and reducing flow/transmission of the pathogen. The shells and the empty sandwiches are both controls.  Crab sandwich devices were all deployed in the eastern shore of virginia, near wachapreague, fro 10 days. After the 10 days, the devices were removed from the water and all crabs were dissected to determine infection status.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the hematodinium parasites can not be grown in the lab well. This is why this experiment needs to be done outside in the areas where the parasite is endemic and not in a tank in a lab. This was a common question students ha</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e5782619f5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e5782619f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a:t>
            </a:r>
            <a:r>
              <a:rPr lang="en"/>
              <a:t>schematic</a:t>
            </a:r>
            <a:r>
              <a:rPr lang="en"/>
              <a:t> for how the crab sandwiches were set up. In this study, there were 9 different deployment sites with three replicates of each treatment (control, </a:t>
            </a:r>
            <a:r>
              <a:rPr lang="en"/>
              <a:t>shell</a:t>
            </a:r>
            <a:r>
              <a:rPr lang="en"/>
              <a:t>, oyster) at each site, for a total of 27 sandwiches of each treatment total.</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e4baa835e6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2e4baa835e6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Again, emphasize that all of the data that they are analyzing came from the data collected from the crab sandwiches.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e4baa835e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2e4baa835e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lab, crabs are dissected and then hemolymph is placed on a microscope slide. Then we add 1 or 2 drops of neutral red, which binds to the hematodinium cells and not the crab cells. </a:t>
            </a:r>
            <a:r>
              <a:rPr lang="en"/>
              <a:t>Scientists</a:t>
            </a:r>
            <a:r>
              <a:rPr lang="en"/>
              <a:t> then look at the </a:t>
            </a:r>
            <a:r>
              <a:rPr lang="en"/>
              <a:t>slides</a:t>
            </a:r>
            <a:r>
              <a:rPr lang="en"/>
              <a:t> under the microscope and determine if they can see any of the parasite cells. </a:t>
            </a:r>
            <a:r>
              <a:rPr lang="en"/>
              <a:t>Crab</a:t>
            </a:r>
            <a:r>
              <a:rPr lang="en"/>
              <a:t> is cut on the yellow cutting board. There are small </a:t>
            </a:r>
            <a:r>
              <a:rPr lang="en"/>
              <a:t>syringes</a:t>
            </a:r>
            <a:r>
              <a:rPr lang="en"/>
              <a:t> that have the red dye. Students looking at this might ask where there is fire– all tools are dipped into alcohol and then flamed, so that there is no contamination. The red container in the back is for sharps, any sort of needle, blade or glass is discarded in this </a:t>
            </a:r>
            <a:r>
              <a:rPr lang="en"/>
              <a:t>type</a:t>
            </a:r>
            <a:r>
              <a:rPr lang="en"/>
              <a:t> of container.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the dissection process does involve cutting a live crab in half. Students might have feelings about this, it is ok. There is a video of this process, starring lab tech David Jones, and iut starts after the crabs have been dissected. He talks about how there can be involuntary movement of the crab after they are cut. You decide if you want to show this for your class.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f10eb7cfa9_1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2f10eb7cfa9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video is featuring David Jones, lab specialist in the Shields Lab. Luisa Hays, teacher intern, is in the background. Video taken by Claire Adrian-Tucci, teacher intern. Thi video shows the dissection of the crab, watch first and decide if this is appropriate for your classroom.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f10eb7cfa9_1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2f10eb7cfa9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This video is featuring David Jones, lab specialist in the Shields Lab. Luisa Hays, teacher intern, is in the background. Video taken by Claire Adrian-Tucci, teacher intern. Thi video shows the dissection of the crab, watch first and decide if this is appropriate for your classroom.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f228934335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2f228934335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pictures by James Loving at VIMS. Luisa Hays is conducting the crab dissection and prep in all of the pictures. This covers all the information in the </a:t>
            </a:r>
            <a:r>
              <a:rPr lang="en"/>
              <a:t>videos</a:t>
            </a:r>
            <a:r>
              <a:rPr lang="en"/>
              <a:t>, but in still images. First, crabs removed from their homes (tall petri dishes). Crabs are dissected on cutting boards onto a </a:t>
            </a:r>
            <a:r>
              <a:rPr lang="en"/>
              <a:t>microscope</a:t>
            </a:r>
            <a:r>
              <a:rPr lang="en"/>
              <a:t> slide. Neutral Red dye applied and then cover slip added. After the tools are used, they are then dunked in alcohol and flamed to prevent contamination.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f10eb7cfa9_1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f10eb7cfa9_1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could point out to students that this process is very </a:t>
            </a:r>
            <a:r>
              <a:rPr lang="en"/>
              <a:t>similar</a:t>
            </a:r>
            <a:r>
              <a:rPr lang="en"/>
              <a:t> in human </a:t>
            </a:r>
            <a:r>
              <a:rPr lang="en"/>
              <a:t>diagnostics. In the picture is David Jones (left) and Luisa Hays (right).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1119044cf1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1119044cf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edc86bbf65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2edc86bbf65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students look at their worksheet as you are going over this part.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edc86bbf65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2edc86bbf6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Up to teacher to determine how many images each group looks at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2edc86bbf65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2edc86bbf6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had students put the information into excel/sheets, it should look </a:t>
            </a:r>
            <a:r>
              <a:rPr lang="en"/>
              <a:t>something</a:t>
            </a:r>
            <a:r>
              <a:rPr lang="en"/>
              <a:t> like this.this is just looking at infection status broadly, without the size taken into account. Again,the </a:t>
            </a:r>
            <a:r>
              <a:rPr lang="en"/>
              <a:t>results</a:t>
            </a:r>
            <a:r>
              <a:rPr lang="en"/>
              <a:t>/ trends are consistent with what was found in the lab, we just reduced the number of crabs. Notice that the crabs sandwiched between oysters were half as likely to become infected than the ones with just shell. Also note that the shell still has less infection, which is consistent with the results,. The filter feeder does the most to reduce infection, but there still might be some protection from the shells.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e5782619f5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2e5782619f5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slide is data from the shields lab, which shows the data for 6 of the 9 deployments (I am unsure why the other three </a:t>
            </a:r>
            <a:r>
              <a:rPr lang="en"/>
              <a:t>are not</a:t>
            </a:r>
            <a:r>
              <a:rPr lang="en"/>
              <a:t> included). Teacher can show this to students to have them evaluate or this can be removed.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1119044cf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31119044cf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e4baa835e6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2e4baa835e6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this point, </a:t>
            </a:r>
            <a:r>
              <a:rPr lang="en"/>
              <a:t>teachers</a:t>
            </a:r>
            <a:r>
              <a:rPr lang="en"/>
              <a:t> need to decide if they want students to measure with Image J software or with rulers off of printed pictures In either case, one of the most important and difficult elements of this is correctly identifying the structures and where the measurements should be taken from. This is okay and happens to people in </a:t>
            </a:r>
            <a:r>
              <a:rPr lang="en"/>
              <a:t>the lab too… it takes time to get good at this.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If using Image J:</a:t>
            </a:r>
            <a:endParaRPr/>
          </a:p>
          <a:p>
            <a:pPr indent="0" lvl="0" marL="0" rtl="0" algn="l">
              <a:spcBef>
                <a:spcPts val="0"/>
              </a:spcBef>
              <a:spcAft>
                <a:spcPts val="0"/>
              </a:spcAft>
              <a:buNone/>
            </a:pPr>
            <a:r>
              <a:rPr lang="en"/>
              <a:t> please refer to the student direction sheet, and walk students through those steps. It might be helpful to do a test image or two at front of the classroom first. The images can be found HERE. Image J is free and can be run through a browser or downloaded, the program works the same way in both versions.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using Paper:</a:t>
            </a:r>
            <a:endParaRPr/>
          </a:p>
          <a:p>
            <a:pPr indent="0" lvl="0" marL="0" rtl="0" algn="l">
              <a:spcBef>
                <a:spcPts val="0"/>
              </a:spcBef>
              <a:spcAft>
                <a:spcPts val="0"/>
              </a:spcAft>
              <a:buNone/>
            </a:pPr>
            <a:r>
              <a:rPr lang="en"/>
              <a:t>DO NOT try to make the crab pictures bigger… it will ultimately distort the image and will mess up the size and characterization if the </a:t>
            </a:r>
            <a:r>
              <a:rPr lang="en"/>
              <a:t>crab</a:t>
            </a:r>
            <a:r>
              <a:rPr lang="en"/>
              <a:t> is large or small. You may want to laminate the pictures so that students can markn up the pictures to </a:t>
            </a:r>
            <a:r>
              <a:rPr lang="en"/>
              <a:t>determine</a:t>
            </a:r>
            <a:r>
              <a:rPr lang="en"/>
              <a:t> where they are measuring from.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2edc86bbf65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2edc86bbf6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measure the crabs to see if there is a </a:t>
            </a:r>
            <a:r>
              <a:rPr lang="en"/>
              <a:t>difference</a:t>
            </a:r>
            <a:r>
              <a:rPr lang="en"/>
              <a:t> in infection status at </a:t>
            </a:r>
            <a:r>
              <a:rPr lang="en"/>
              <a:t>different</a:t>
            </a:r>
            <a:r>
              <a:rPr lang="en"/>
              <a:t> sizes/ages of crabs. This is an image from the lab, and shows all of the possible measurements that they use, for varying experiments,. Not all parameters are </a:t>
            </a:r>
            <a:r>
              <a:rPr lang="en"/>
              <a:t>measured</a:t>
            </a:r>
            <a:r>
              <a:rPr lang="en"/>
              <a:t> for every </a:t>
            </a:r>
            <a:r>
              <a:rPr lang="en"/>
              <a:t>experiment, depends on what they are looking at. For the purpose of this case study, we will just have students measure the LCW (Long Carapave Width, which is pointy spine to pointy spine) and the CL (carapace length, front to back).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SCW is the short carapce length which is basically right before the spines poke out. This measurement is used because sometimes the points can be damaged or not present. </a:t>
            </a:r>
            <a:endParaRPr/>
          </a:p>
          <a:p>
            <a:pPr indent="0" lvl="0" marL="0" rtl="0" algn="l">
              <a:spcBef>
                <a:spcPts val="0"/>
              </a:spcBef>
              <a:spcAft>
                <a:spcPts val="0"/>
              </a:spcAft>
              <a:buNone/>
            </a:pPr>
            <a:r>
              <a:rPr lang="en"/>
              <a:t>DL is the dactyl length or the length of the last paddle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f10eb7cfa9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f10eb7cfa9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f10eb7cfa9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2f10eb7cfa9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Graphs should look something like this. According to the lab data, the smaller </a:t>
            </a:r>
            <a:r>
              <a:rPr lang="en"/>
              <a:t>juveniles</a:t>
            </a:r>
            <a:r>
              <a:rPr lang="en"/>
              <a:t> are </a:t>
            </a:r>
            <a:r>
              <a:rPr lang="en"/>
              <a:t>half as likely to become infected than the larger juveniles. This is an interesting finding and isnt just reflective of the larger crabs being older- remember that all of the crabs were placed in the high endemic area for the same amount of time, 10 days, and would not have been exposed to the parasite prior. The lab is interested in understanding the mechanism for this, it is likely an effect of surface area to volume ratio- the small crabs being smaller allows for more of the pathogen to get in.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edc86bbf65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2edc86bbf65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the data from the lab, but </a:t>
            </a:r>
            <a:r>
              <a:rPr lang="en"/>
              <a:t>broken</a:t>
            </a:r>
            <a:r>
              <a:rPr lang="en"/>
              <a:t> down into more categories. Same trend is true, the smaller ones are less likely to be infected. In the lab, they spoke about small crabs being 0-15 and then larger ones being </a:t>
            </a:r>
            <a:r>
              <a:rPr lang="en"/>
              <a:t>anything</a:t>
            </a:r>
            <a:r>
              <a:rPr lang="en"/>
              <a:t> </a:t>
            </a:r>
            <a:r>
              <a:rPr lang="en"/>
              <a:t>greater</a:t>
            </a:r>
            <a:r>
              <a:rPr lang="en"/>
              <a:t> than 15mm. This graph just breaks it down into more categories to see if there are any other trends going on. For this case study, we were certain to select crab images that were either very small or very large… so that the trend would remain the same </a:t>
            </a:r>
            <a:r>
              <a:rPr lang="en"/>
              <a:t>even</a:t>
            </a:r>
            <a:r>
              <a:rPr lang="en"/>
              <a:t> with student measurement errors. If your students’ trend do not  look correct, it is possible </a:t>
            </a:r>
            <a:r>
              <a:rPr lang="en"/>
              <a:t>that</a:t>
            </a:r>
            <a:r>
              <a:rPr lang="en"/>
              <a:t> their calculation was correct, but they made mistakes while </a:t>
            </a:r>
            <a:r>
              <a:rPr lang="en"/>
              <a:t>measuring</a:t>
            </a:r>
            <a:r>
              <a:rPr lang="en"/>
              <a:t> the </a:t>
            </a:r>
            <a:r>
              <a:rPr lang="en"/>
              <a:t>crabs</a:t>
            </a:r>
            <a:r>
              <a:rPr lang="en"/>
              <a:t>. If this happens, remind students </a:t>
            </a:r>
            <a:r>
              <a:rPr lang="en"/>
              <a:t>about</a:t>
            </a:r>
            <a:r>
              <a:rPr lang="en"/>
              <a:t> the importance of accurate </a:t>
            </a:r>
            <a:r>
              <a:rPr lang="en"/>
              <a:t>measurements</a:t>
            </a:r>
            <a:r>
              <a:rPr lang="en"/>
              <a:t> and how new members of the Shields lab spend time </a:t>
            </a:r>
            <a:r>
              <a:rPr lang="en"/>
              <a:t>taking measurements and comparing their measurements (via percent error calculations) to a more experienced member of the lab. Only when the percent error is very low (~3%) are new people allowed to take measurement and enter them into the labs official records.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2e4baa835e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2e4baa835e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2e4baa835e6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2e4baa835e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e4baa835e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e4baa835e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313139d1fb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313139d1f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3.jpg"/><Relationship Id="rId4" Type="http://schemas.openxmlformats.org/officeDocument/2006/relationships/image" Target="../media/image7.jpg"/><Relationship Id="rId5" Type="http://schemas.openxmlformats.org/officeDocument/2006/relationships/image" Target="../media/image11.jpg"/><Relationship Id="rId6" Type="http://schemas.openxmlformats.org/officeDocument/2006/relationships/image" Target="../media/image16.jpg"/><Relationship Id="rId7" Type="http://schemas.openxmlformats.org/officeDocument/2006/relationships/image" Target="../media/image3.jpg"/><Relationship Id="rId8"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1.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hyperlink" Target="https://www.chesapeakebay.net/who/group/chesapeake-bay-stock-assessment-committee"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3.png"/><Relationship Id="rId4" Type="http://schemas.openxmlformats.org/officeDocument/2006/relationships/image" Target="../media/image20.png"/><Relationship Id="rId5" Type="http://schemas.openxmlformats.org/officeDocument/2006/relationships/image" Target="../media/image18.png"/><Relationship Id="rId6" Type="http://schemas.openxmlformats.org/officeDocument/2006/relationships/image" Target="../media/image28.png"/><Relationship Id="rId7"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drive.google.com/file/d/1Zi1yxgGJ6T9O2p7aVIi8thdfqnLzcGS1/view" TargetMode="External"/><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www.youtube.com/watch?v=vKA4w2O61Xo" TargetMode="External"/><Relationship Id="rId4" Type="http://schemas.openxmlformats.org/officeDocument/2006/relationships/image" Target="../media/image4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2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hyperlink" Target="http://www.youtube.com/watch?v=saAy7GfLq4w" TargetMode="External"/><Relationship Id="rId4" Type="http://schemas.openxmlformats.org/officeDocument/2006/relationships/image" Target="../media/image34.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3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3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57.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hyperlink" Target="http://drive.google.com/file/d/1Py3Uvp22JcD8OBk7XavcS29kjJ8dIHdN/view" TargetMode="External"/><Relationship Id="rId4" Type="http://schemas.openxmlformats.org/officeDocument/2006/relationships/image" Target="../media/image46.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hyperlink" Target="http://drive.google.com/file/d/1xY6QFtMXI7JPLYNaS09jKGS_VyK_KUbg/view" TargetMode="External"/><Relationship Id="rId4" Type="http://schemas.openxmlformats.org/officeDocument/2006/relationships/image" Target="../media/image39.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49.png"/><Relationship Id="rId4" Type="http://schemas.openxmlformats.org/officeDocument/2006/relationships/image" Target="../media/image56.png"/><Relationship Id="rId5" Type="http://schemas.openxmlformats.org/officeDocument/2006/relationships/image" Target="../media/image51.png"/><Relationship Id="rId6" Type="http://schemas.openxmlformats.org/officeDocument/2006/relationships/image" Target="../media/image52.png"/><Relationship Id="rId7" Type="http://schemas.openxmlformats.org/officeDocument/2006/relationships/image" Target="../media/image5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5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38.jpg"/><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4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4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4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5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4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hyperlink" Target="https://www.chesapeakebay.net/discover/field-guide/entry/blue-crab"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45.png"/><Relationship Id="rId4" Type="http://schemas.openxmlformats.org/officeDocument/2006/relationships/hyperlink" Target="https://tinyurl.com/vimses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977625" y="3970425"/>
            <a:ext cx="7944900" cy="919500"/>
          </a:xfrm>
          <a:prstGeom prst="rect">
            <a:avLst/>
          </a:prstGeom>
        </p:spPr>
        <p:txBody>
          <a:bodyPr anchorCtr="0" anchor="b" bIns="91425" lIns="91425" spcFirstLastPara="1" rIns="91425" wrap="square" tIns="91425">
            <a:normAutofit/>
          </a:bodyPr>
          <a:lstStyle/>
          <a:p>
            <a:pPr indent="0" lvl="0" marL="0" rtl="0" algn="ctr">
              <a:lnSpc>
                <a:spcPct val="50000"/>
              </a:lnSpc>
              <a:spcBef>
                <a:spcPts val="0"/>
              </a:spcBef>
              <a:spcAft>
                <a:spcPts val="0"/>
              </a:spcAft>
              <a:buNone/>
            </a:pPr>
            <a:r>
              <a:rPr lang="en" sz="2400"/>
              <a:t>Scientific Skills and Process</a:t>
            </a:r>
            <a:endParaRPr sz="2400"/>
          </a:p>
          <a:p>
            <a:pPr indent="0" lvl="0" marL="0" rtl="0" algn="ctr">
              <a:lnSpc>
                <a:spcPct val="50000"/>
              </a:lnSpc>
              <a:spcBef>
                <a:spcPts val="0"/>
              </a:spcBef>
              <a:spcAft>
                <a:spcPts val="0"/>
              </a:spcAft>
              <a:buNone/>
            </a:pPr>
            <a:r>
              <a:t/>
            </a:r>
            <a:endParaRPr/>
          </a:p>
        </p:txBody>
      </p:sp>
      <p:sp>
        <p:nvSpPr>
          <p:cNvPr id="55" name="Google Shape;55;p13"/>
          <p:cNvSpPr txBox="1"/>
          <p:nvPr>
            <p:ph idx="1" type="subTitle"/>
          </p:nvPr>
        </p:nvSpPr>
        <p:spPr>
          <a:xfrm>
            <a:off x="401925" y="435090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Claire Adrian-Tucci and Luisa Hays</a:t>
            </a:r>
            <a:endParaRPr/>
          </a:p>
        </p:txBody>
      </p:sp>
      <p:sp>
        <p:nvSpPr>
          <p:cNvPr id="56" name="Google Shape;56;p13"/>
          <p:cNvSpPr txBox="1"/>
          <p:nvPr/>
        </p:nvSpPr>
        <p:spPr>
          <a:xfrm>
            <a:off x="471600" y="1112925"/>
            <a:ext cx="8200800" cy="4522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4800">
                <a:solidFill>
                  <a:srgbClr val="0B5394"/>
                </a:solidFill>
              </a:rPr>
              <a:t>Gettin' Crabby </a:t>
            </a:r>
            <a:endParaRPr sz="4800">
              <a:solidFill>
                <a:srgbClr val="0B5394"/>
              </a:solidFill>
            </a:endParaRPr>
          </a:p>
          <a:p>
            <a:pPr indent="0" lvl="0" marL="0" rtl="0" algn="ctr">
              <a:lnSpc>
                <a:spcPct val="115000"/>
              </a:lnSpc>
              <a:spcBef>
                <a:spcPts val="0"/>
              </a:spcBef>
              <a:spcAft>
                <a:spcPts val="0"/>
              </a:spcAft>
              <a:buNone/>
            </a:pPr>
            <a:r>
              <a:rPr lang="en" sz="4800">
                <a:solidFill>
                  <a:srgbClr val="0B5394"/>
                </a:solidFill>
              </a:rPr>
              <a:t>about </a:t>
            </a:r>
            <a:endParaRPr sz="4800">
              <a:solidFill>
                <a:srgbClr val="0B5394"/>
              </a:solidFill>
            </a:endParaRPr>
          </a:p>
          <a:p>
            <a:pPr indent="0" lvl="0" marL="0" rtl="0" algn="ctr">
              <a:lnSpc>
                <a:spcPct val="115000"/>
              </a:lnSpc>
              <a:spcBef>
                <a:spcPts val="0"/>
              </a:spcBef>
              <a:spcAft>
                <a:spcPts val="0"/>
              </a:spcAft>
              <a:buClr>
                <a:schemeClr val="dk1"/>
              </a:buClr>
              <a:buSzPts val="1100"/>
              <a:buFont typeface="Arial"/>
              <a:buNone/>
            </a:pPr>
            <a:r>
              <a:rPr lang="en" sz="4800">
                <a:solidFill>
                  <a:srgbClr val="0B5394"/>
                </a:solidFill>
              </a:rPr>
              <a:t>Parasites</a:t>
            </a:r>
            <a:endParaRPr sz="4800">
              <a:solidFill>
                <a:srgbClr val="0B5394"/>
              </a:solidFill>
            </a:endParaRPr>
          </a:p>
        </p:txBody>
      </p:sp>
      <p:pic>
        <p:nvPicPr>
          <p:cNvPr id="57" name="Google Shape;57;p13"/>
          <p:cNvPicPr preferRelativeResize="0"/>
          <p:nvPr/>
        </p:nvPicPr>
        <p:blipFill>
          <a:blip r:embed="rId3">
            <a:alphaModFix/>
          </a:blip>
          <a:stretch>
            <a:fillRect/>
          </a:stretch>
        </p:blipFill>
        <p:spPr>
          <a:xfrm>
            <a:off x="0" y="62175"/>
            <a:ext cx="3953132" cy="792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A8DC"/>
        </a:solidFill>
      </p:bgPr>
    </p:bg>
    <p:spTree>
      <p:nvGrpSpPr>
        <p:cNvPr id="61" name="Shape 61"/>
        <p:cNvGrpSpPr/>
        <p:nvPr/>
      </p:nvGrpSpPr>
      <p:grpSpPr>
        <a:xfrm>
          <a:off x="0" y="0"/>
          <a:ext cx="0" cy="0"/>
          <a:chOff x="0" y="0"/>
          <a:chExt cx="0" cy="0"/>
        </a:xfrm>
      </p:grpSpPr>
      <p:sp>
        <p:nvSpPr>
          <p:cNvPr id="62" name="Google Shape;62;p14"/>
          <p:cNvSpPr txBox="1"/>
          <p:nvPr>
            <p:ph idx="1" type="subTitle"/>
          </p:nvPr>
        </p:nvSpPr>
        <p:spPr>
          <a:xfrm>
            <a:off x="95325" y="240250"/>
            <a:ext cx="8520600" cy="45417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a:solidFill>
                  <a:schemeClr val="dk1"/>
                </a:solidFill>
              </a:rPr>
              <a:t>Dear Teachers, </a:t>
            </a:r>
            <a:endParaRPr>
              <a:solidFill>
                <a:schemeClr val="dk1"/>
              </a:solidFill>
            </a:endParaRPr>
          </a:p>
          <a:p>
            <a:pPr indent="0" lvl="0" marL="0" rtl="0" algn="l">
              <a:spcBef>
                <a:spcPts val="0"/>
              </a:spcBef>
              <a:spcAft>
                <a:spcPts val="0"/>
              </a:spcAft>
              <a:buNone/>
            </a:pPr>
            <a:r>
              <a:rPr lang="en">
                <a:solidFill>
                  <a:schemeClr val="dk1"/>
                </a:solidFill>
              </a:rPr>
              <a:t>Thank you so </a:t>
            </a:r>
            <a:r>
              <a:rPr lang="en">
                <a:solidFill>
                  <a:schemeClr val="dk1"/>
                </a:solidFill>
              </a:rPr>
              <a:t>much</a:t>
            </a:r>
            <a:r>
              <a:rPr lang="en">
                <a:solidFill>
                  <a:schemeClr val="dk1"/>
                </a:solidFill>
              </a:rPr>
              <a:t> for looking at this </a:t>
            </a:r>
            <a:r>
              <a:rPr lang="en">
                <a:solidFill>
                  <a:schemeClr val="dk1"/>
                </a:solidFill>
              </a:rPr>
              <a:t>document</a:t>
            </a:r>
            <a:r>
              <a:rPr lang="en">
                <a:solidFill>
                  <a:schemeClr val="dk1"/>
                </a:solidFill>
              </a:rPr>
              <a:t> and considering to use our lesson plan. We hope that you find it useful.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presentation is what we have used for our classes, but with added </a:t>
            </a:r>
            <a:r>
              <a:rPr lang="en">
                <a:solidFill>
                  <a:schemeClr val="dk1"/>
                </a:solidFill>
              </a:rPr>
              <a:t>instruction</a:t>
            </a:r>
            <a:r>
              <a:rPr lang="en">
                <a:solidFill>
                  <a:schemeClr val="dk1"/>
                </a:solidFill>
              </a:rPr>
              <a:t> slides included.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Please read them and make whatever changes you think will work best for your class. Please feel free to reach out to use with questions, were happy to help.</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Best, </a:t>
            </a:r>
            <a:endParaRPr>
              <a:solidFill>
                <a:schemeClr val="dk1"/>
              </a:solidFill>
            </a:endParaRPr>
          </a:p>
          <a:p>
            <a:pPr indent="0" lvl="0" marL="0" rtl="0" algn="l">
              <a:spcBef>
                <a:spcPts val="0"/>
              </a:spcBef>
              <a:spcAft>
                <a:spcPts val="0"/>
              </a:spcAft>
              <a:buNone/>
            </a:pPr>
            <a:r>
              <a:rPr lang="en">
                <a:solidFill>
                  <a:schemeClr val="dk1"/>
                </a:solidFill>
              </a:rPr>
              <a:t>Claire Adrian-Tucci (adriantucci@cbgs.k12.va.us ) and Luisa Hays (luisa.hays@frco.k12.va.us )</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A8DC"/>
        </a:solidFill>
      </p:bgPr>
    </p:bg>
    <p:spTree>
      <p:nvGrpSpPr>
        <p:cNvPr id="66" name="Shape 66"/>
        <p:cNvGrpSpPr/>
        <p:nvPr/>
      </p:nvGrpSpPr>
      <p:grpSpPr>
        <a:xfrm>
          <a:off x="0" y="0"/>
          <a:ext cx="0" cy="0"/>
          <a:chOff x="0" y="0"/>
          <a:chExt cx="0" cy="0"/>
        </a:xfrm>
      </p:grpSpPr>
      <p:sp>
        <p:nvSpPr>
          <p:cNvPr id="67" name="Google Shape;67;p15"/>
          <p:cNvSpPr txBox="1"/>
          <p:nvPr>
            <p:ph idx="1" type="subTitle"/>
          </p:nvPr>
        </p:nvSpPr>
        <p:spPr>
          <a:xfrm>
            <a:off x="252700" y="345975"/>
            <a:ext cx="8520600" cy="7926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
                <a:solidFill>
                  <a:schemeClr val="dk1"/>
                </a:solidFill>
              </a:rPr>
              <a:t>Teacher Instructions:</a:t>
            </a:r>
            <a:endParaRPr>
              <a:solidFill>
                <a:schemeClr val="dk1"/>
              </a:solidFill>
            </a:endParaRPr>
          </a:p>
          <a:p>
            <a:pPr indent="0" lvl="0" marL="0" rtl="0" algn="ctr">
              <a:spcBef>
                <a:spcPts val="0"/>
              </a:spcBef>
              <a:spcAft>
                <a:spcPts val="0"/>
              </a:spcAft>
              <a:buNone/>
            </a:pPr>
            <a:r>
              <a:t/>
            </a:r>
            <a:endParaRPr/>
          </a:p>
        </p:txBody>
      </p:sp>
      <p:sp>
        <p:nvSpPr>
          <p:cNvPr id="68" name="Google Shape;68;p15"/>
          <p:cNvSpPr txBox="1"/>
          <p:nvPr/>
        </p:nvSpPr>
        <p:spPr>
          <a:xfrm>
            <a:off x="246950" y="926650"/>
            <a:ext cx="8565900" cy="3304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Our introduction slides are focused the Shield’s lab staff and objectives. We think its important to emphasize the people to explain to students that these are real, cool people, and not old, </a:t>
            </a:r>
            <a:r>
              <a:rPr lang="en" sz="1800">
                <a:solidFill>
                  <a:schemeClr val="dk2"/>
                </a:solidFill>
              </a:rPr>
              <a:t>lonely</a:t>
            </a:r>
            <a:r>
              <a:rPr lang="en" sz="1800">
                <a:solidFill>
                  <a:schemeClr val="dk2"/>
                </a:solidFill>
              </a:rPr>
              <a:t> people in lab coats and bubbling beakers. Feel free to adjust as needed.</a:t>
            </a:r>
            <a:endParaRPr sz="18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236525" y="840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39285"/>
              <a:buFont typeface="Arial"/>
              <a:buNone/>
            </a:pPr>
            <a:r>
              <a:rPr lang="en">
                <a:latin typeface="Georgia"/>
                <a:ea typeface="Georgia"/>
                <a:cs typeface="Georgia"/>
                <a:sym typeface="Georgia"/>
              </a:rPr>
              <a:t>Introduction to Dr. Jeffrey D Shields Lab </a:t>
            </a:r>
            <a:endParaRPr>
              <a:latin typeface="Georgia"/>
              <a:ea typeface="Georgia"/>
              <a:cs typeface="Georgia"/>
              <a:sym typeface="Georgia"/>
            </a:endParaRPr>
          </a:p>
        </p:txBody>
      </p:sp>
      <p:sp>
        <p:nvSpPr>
          <p:cNvPr id="74" name="Google Shape;74;p16"/>
          <p:cNvSpPr txBox="1"/>
          <p:nvPr>
            <p:ph idx="1" type="body"/>
          </p:nvPr>
        </p:nvSpPr>
        <p:spPr>
          <a:xfrm>
            <a:off x="236525" y="782050"/>
            <a:ext cx="8802300" cy="4271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solidFill>
                  <a:schemeClr val="dk1"/>
                </a:solidFill>
                <a:latin typeface="Georgia"/>
                <a:ea typeface="Georgia"/>
                <a:cs typeface="Georgia"/>
                <a:sym typeface="Georgia"/>
              </a:rPr>
              <a:t>Shields Lab has a number of different people that help make up his team through each ongoing project</a:t>
            </a:r>
            <a:r>
              <a:rPr lang="en" sz="1300">
                <a:solidFill>
                  <a:schemeClr val="dk1"/>
                </a:solidFill>
                <a:latin typeface="Georgia"/>
                <a:ea typeface="Georgia"/>
                <a:cs typeface="Georgia"/>
                <a:sym typeface="Georgia"/>
              </a:rPr>
              <a:t>.</a:t>
            </a:r>
            <a:r>
              <a:rPr lang="en" sz="1600">
                <a:solidFill>
                  <a:schemeClr val="dk1"/>
                </a:solidFill>
                <a:latin typeface="Georgia"/>
                <a:ea typeface="Georgia"/>
                <a:cs typeface="Georgia"/>
                <a:sym typeface="Georgia"/>
              </a:rPr>
              <a:t> </a:t>
            </a:r>
            <a:endParaRPr sz="1600">
              <a:solidFill>
                <a:schemeClr val="dk1"/>
              </a:solidFill>
              <a:latin typeface="Georgia"/>
              <a:ea typeface="Georgia"/>
              <a:cs typeface="Georgia"/>
              <a:sym typeface="Georgia"/>
            </a:endParaRPr>
          </a:p>
          <a:p>
            <a:pPr indent="0" lvl="0" marL="0" rtl="0" algn="l">
              <a:lnSpc>
                <a:spcPct val="115000"/>
              </a:lnSpc>
              <a:spcBef>
                <a:spcPts val="1200"/>
              </a:spcBef>
              <a:spcAft>
                <a:spcPts val="0"/>
              </a:spcAft>
              <a:buNone/>
            </a:pPr>
            <a:r>
              <a:rPr lang="en" sz="1400">
                <a:solidFill>
                  <a:schemeClr val="dk1"/>
                </a:solidFill>
              </a:rPr>
              <a:t>			</a:t>
            </a:r>
            <a:endParaRPr sz="1400">
              <a:solidFill>
                <a:schemeClr val="dk1"/>
              </a:solidFill>
            </a:endParaRPr>
          </a:p>
          <a:p>
            <a:pPr indent="0" lvl="0" marL="0" rtl="0" algn="l">
              <a:lnSpc>
                <a:spcPct val="115000"/>
              </a:lnSpc>
              <a:spcBef>
                <a:spcPts val="0"/>
              </a:spcBef>
              <a:spcAft>
                <a:spcPts val="0"/>
              </a:spcAft>
              <a:buNone/>
            </a:pPr>
            <a:r>
              <a:t/>
            </a:r>
            <a:endParaRPr sz="1400">
              <a:solidFill>
                <a:schemeClr val="dk1"/>
              </a:solidFill>
            </a:endParaRPr>
          </a:p>
          <a:p>
            <a:pPr indent="0" lvl="0" marL="0" rtl="0" algn="l">
              <a:lnSpc>
                <a:spcPct val="100000"/>
              </a:lnSpc>
              <a:spcBef>
                <a:spcPts val="0"/>
              </a:spcBef>
              <a:spcAft>
                <a:spcPts val="0"/>
              </a:spcAft>
              <a:buNone/>
            </a:pPr>
            <a:r>
              <a:t/>
            </a:r>
            <a:endParaRPr sz="1400">
              <a:solidFill>
                <a:schemeClr val="dk1"/>
              </a:solidFill>
            </a:endParaRPr>
          </a:p>
          <a:p>
            <a:pPr indent="0" lvl="0" marL="0" rtl="0" algn="l">
              <a:lnSpc>
                <a:spcPct val="100000"/>
              </a:lnSpc>
              <a:spcBef>
                <a:spcPts val="0"/>
              </a:spcBef>
              <a:spcAft>
                <a:spcPts val="0"/>
              </a:spcAft>
              <a:buNone/>
            </a:pPr>
            <a:r>
              <a:t/>
            </a:r>
            <a:endParaRPr sz="1400">
              <a:solidFill>
                <a:schemeClr val="dk1"/>
              </a:solidFill>
            </a:endParaRPr>
          </a:p>
          <a:p>
            <a:pPr indent="0" lvl="0" marL="0" rtl="0" algn="l">
              <a:spcBef>
                <a:spcPts val="0"/>
              </a:spcBef>
              <a:spcAft>
                <a:spcPts val="1200"/>
              </a:spcAft>
              <a:buNone/>
            </a:pPr>
            <a:r>
              <a:t/>
            </a:r>
            <a:endParaRPr sz="1400"/>
          </a:p>
        </p:txBody>
      </p:sp>
      <p:sp>
        <p:nvSpPr>
          <p:cNvPr id="75" name="Google Shape;75;p16"/>
          <p:cNvSpPr txBox="1"/>
          <p:nvPr/>
        </p:nvSpPr>
        <p:spPr>
          <a:xfrm>
            <a:off x="6060900" y="4131050"/>
            <a:ext cx="2466600" cy="73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000">
                <a:solidFill>
                  <a:schemeClr val="dk1"/>
                </a:solidFill>
              </a:rPr>
              <a:t>David Jones- </a:t>
            </a:r>
            <a:endParaRPr sz="2000">
              <a:solidFill>
                <a:schemeClr val="dk1"/>
              </a:solidFill>
            </a:endParaRPr>
          </a:p>
          <a:p>
            <a:pPr indent="0" lvl="0" marL="0" rtl="0" algn="l">
              <a:spcBef>
                <a:spcPts val="0"/>
              </a:spcBef>
              <a:spcAft>
                <a:spcPts val="0"/>
              </a:spcAft>
              <a:buClr>
                <a:schemeClr val="dk1"/>
              </a:buClr>
              <a:buSzPts val="1100"/>
              <a:buFont typeface="Arial"/>
              <a:buNone/>
            </a:pPr>
            <a:r>
              <a:rPr lang="en" sz="2000">
                <a:solidFill>
                  <a:schemeClr val="dk1"/>
                </a:solidFill>
              </a:rPr>
              <a:t>Lab Specialist</a:t>
            </a:r>
            <a:endParaRPr sz="2400">
              <a:solidFill>
                <a:schemeClr val="dk2"/>
              </a:solidFill>
            </a:endParaRPr>
          </a:p>
        </p:txBody>
      </p:sp>
      <p:sp>
        <p:nvSpPr>
          <p:cNvPr id="76" name="Google Shape;76;p16"/>
          <p:cNvSpPr txBox="1"/>
          <p:nvPr/>
        </p:nvSpPr>
        <p:spPr>
          <a:xfrm>
            <a:off x="917400" y="4285925"/>
            <a:ext cx="2015400" cy="73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100">
                <a:solidFill>
                  <a:schemeClr val="dk1"/>
                </a:solidFill>
              </a:rPr>
              <a:t>Jeff Shields-PI</a:t>
            </a:r>
            <a:endParaRPr sz="2500">
              <a:solidFill>
                <a:schemeClr val="dk2"/>
              </a:solidFill>
            </a:endParaRPr>
          </a:p>
        </p:txBody>
      </p:sp>
      <p:pic>
        <p:nvPicPr>
          <p:cNvPr id="77" name="Google Shape;77;p16"/>
          <p:cNvPicPr preferRelativeResize="0"/>
          <p:nvPr/>
        </p:nvPicPr>
        <p:blipFill>
          <a:blip r:embed="rId3">
            <a:alphaModFix/>
          </a:blip>
          <a:stretch>
            <a:fillRect/>
          </a:stretch>
        </p:blipFill>
        <p:spPr>
          <a:xfrm>
            <a:off x="374674" y="1463799"/>
            <a:ext cx="3808076" cy="2667249"/>
          </a:xfrm>
          <a:prstGeom prst="rect">
            <a:avLst/>
          </a:prstGeom>
          <a:noFill/>
          <a:ln>
            <a:noFill/>
          </a:ln>
        </p:spPr>
      </p:pic>
      <p:pic>
        <p:nvPicPr>
          <p:cNvPr id="78" name="Google Shape;78;p16"/>
          <p:cNvPicPr preferRelativeResize="0"/>
          <p:nvPr/>
        </p:nvPicPr>
        <p:blipFill>
          <a:blip r:embed="rId4">
            <a:alphaModFix/>
          </a:blip>
          <a:stretch>
            <a:fillRect/>
          </a:stretch>
        </p:blipFill>
        <p:spPr>
          <a:xfrm>
            <a:off x="5293628" y="1463800"/>
            <a:ext cx="3641821" cy="2667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7"/>
          <p:cNvPicPr preferRelativeResize="0"/>
          <p:nvPr/>
        </p:nvPicPr>
        <p:blipFill>
          <a:blip r:embed="rId3">
            <a:alphaModFix/>
          </a:blip>
          <a:stretch>
            <a:fillRect/>
          </a:stretch>
        </p:blipFill>
        <p:spPr>
          <a:xfrm>
            <a:off x="6223279" y="830775"/>
            <a:ext cx="2822746" cy="1884175"/>
          </a:xfrm>
          <a:prstGeom prst="rect">
            <a:avLst/>
          </a:prstGeom>
          <a:noFill/>
          <a:ln>
            <a:noFill/>
          </a:ln>
        </p:spPr>
      </p:pic>
      <p:pic>
        <p:nvPicPr>
          <p:cNvPr id="84" name="Google Shape;84;p17"/>
          <p:cNvPicPr preferRelativeResize="0"/>
          <p:nvPr/>
        </p:nvPicPr>
        <p:blipFill>
          <a:blip r:embed="rId4">
            <a:alphaModFix/>
          </a:blip>
          <a:stretch>
            <a:fillRect/>
          </a:stretch>
        </p:blipFill>
        <p:spPr>
          <a:xfrm>
            <a:off x="3112300" y="831107"/>
            <a:ext cx="2936375" cy="1960030"/>
          </a:xfrm>
          <a:prstGeom prst="rect">
            <a:avLst/>
          </a:prstGeom>
          <a:noFill/>
          <a:ln>
            <a:noFill/>
          </a:ln>
        </p:spPr>
      </p:pic>
      <p:pic>
        <p:nvPicPr>
          <p:cNvPr id="85" name="Google Shape;85;p17"/>
          <p:cNvPicPr preferRelativeResize="0"/>
          <p:nvPr/>
        </p:nvPicPr>
        <p:blipFill>
          <a:blip r:embed="rId5">
            <a:alphaModFix/>
          </a:blip>
          <a:stretch>
            <a:fillRect/>
          </a:stretch>
        </p:blipFill>
        <p:spPr>
          <a:xfrm>
            <a:off x="6169013" y="2954950"/>
            <a:ext cx="3044950" cy="2032525"/>
          </a:xfrm>
          <a:prstGeom prst="rect">
            <a:avLst/>
          </a:prstGeom>
          <a:noFill/>
          <a:ln>
            <a:noFill/>
          </a:ln>
        </p:spPr>
      </p:pic>
      <p:pic>
        <p:nvPicPr>
          <p:cNvPr id="86" name="Google Shape;86;p17"/>
          <p:cNvPicPr preferRelativeResize="0"/>
          <p:nvPr/>
        </p:nvPicPr>
        <p:blipFill>
          <a:blip r:embed="rId6">
            <a:alphaModFix/>
          </a:blip>
          <a:stretch>
            <a:fillRect/>
          </a:stretch>
        </p:blipFill>
        <p:spPr>
          <a:xfrm>
            <a:off x="73725" y="3039750"/>
            <a:ext cx="3044950" cy="2032500"/>
          </a:xfrm>
          <a:prstGeom prst="rect">
            <a:avLst/>
          </a:prstGeom>
          <a:noFill/>
          <a:ln>
            <a:noFill/>
          </a:ln>
        </p:spPr>
      </p:pic>
      <p:pic>
        <p:nvPicPr>
          <p:cNvPr id="87" name="Google Shape;87;p17"/>
          <p:cNvPicPr preferRelativeResize="0"/>
          <p:nvPr/>
        </p:nvPicPr>
        <p:blipFill>
          <a:blip r:embed="rId7">
            <a:alphaModFix/>
          </a:blip>
          <a:stretch>
            <a:fillRect/>
          </a:stretch>
        </p:blipFill>
        <p:spPr>
          <a:xfrm>
            <a:off x="128975" y="823125"/>
            <a:ext cx="2695056" cy="1798950"/>
          </a:xfrm>
          <a:prstGeom prst="rect">
            <a:avLst/>
          </a:prstGeom>
          <a:noFill/>
          <a:ln>
            <a:noFill/>
          </a:ln>
        </p:spPr>
      </p:pic>
      <p:sp>
        <p:nvSpPr>
          <p:cNvPr id="88" name="Google Shape;88;p17"/>
          <p:cNvSpPr txBox="1"/>
          <p:nvPr/>
        </p:nvSpPr>
        <p:spPr>
          <a:xfrm>
            <a:off x="1938525" y="238225"/>
            <a:ext cx="8162700" cy="51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rPr>
              <a:t>VIMS Teacher Research Internship, Summer 2024</a:t>
            </a:r>
            <a:endParaRPr sz="1800">
              <a:solidFill>
                <a:schemeClr val="dk1"/>
              </a:solidFill>
            </a:endParaRPr>
          </a:p>
        </p:txBody>
      </p:sp>
      <p:sp>
        <p:nvSpPr>
          <p:cNvPr id="89" name="Google Shape;89;p17"/>
          <p:cNvSpPr txBox="1"/>
          <p:nvPr/>
        </p:nvSpPr>
        <p:spPr>
          <a:xfrm>
            <a:off x="3207175" y="4689000"/>
            <a:ext cx="3333900" cy="60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2"/>
                </a:solidFill>
              </a:rPr>
              <a:t>Photo </a:t>
            </a:r>
            <a:r>
              <a:rPr lang="en" sz="1200">
                <a:solidFill>
                  <a:schemeClr val="dk2"/>
                </a:solidFill>
              </a:rPr>
              <a:t>credit:</a:t>
            </a:r>
            <a:r>
              <a:rPr lang="en" sz="1200">
                <a:solidFill>
                  <a:schemeClr val="dk2"/>
                </a:solidFill>
              </a:rPr>
              <a:t> </a:t>
            </a:r>
            <a:r>
              <a:rPr lang="en" sz="900">
                <a:solidFill>
                  <a:srgbClr val="222222"/>
                </a:solidFill>
                <a:highlight>
                  <a:srgbClr val="FFFFFF"/>
                </a:highlight>
              </a:rPr>
              <a:t>Lathan Goumas, Virginia Sea Grant</a:t>
            </a:r>
            <a:r>
              <a:rPr lang="en">
                <a:solidFill>
                  <a:srgbClr val="222222"/>
                </a:solidFill>
                <a:highlight>
                  <a:srgbClr val="FFFFFF"/>
                </a:highlight>
              </a:rPr>
              <a:t> </a:t>
            </a:r>
            <a:endParaRPr sz="2100">
              <a:solidFill>
                <a:schemeClr val="dk2"/>
              </a:solidFill>
            </a:endParaRPr>
          </a:p>
        </p:txBody>
      </p:sp>
      <p:pic>
        <p:nvPicPr>
          <p:cNvPr id="90" name="Google Shape;90;p17"/>
          <p:cNvPicPr preferRelativeResize="0"/>
          <p:nvPr/>
        </p:nvPicPr>
        <p:blipFill>
          <a:blip r:embed="rId8">
            <a:alphaModFix/>
          </a:blip>
          <a:stretch>
            <a:fillRect/>
          </a:stretch>
        </p:blipFill>
        <p:spPr>
          <a:xfrm>
            <a:off x="3377525" y="3107345"/>
            <a:ext cx="2405925" cy="1605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31170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Shields Lab </a:t>
            </a:r>
            <a:r>
              <a:rPr lang="en"/>
              <a:t>Group</a:t>
            </a:r>
            <a:r>
              <a:rPr lang="en"/>
              <a:t> Continued</a:t>
            </a:r>
            <a:endParaRPr/>
          </a:p>
        </p:txBody>
      </p:sp>
      <p:sp>
        <p:nvSpPr>
          <p:cNvPr id="96" name="Google Shape;96;p18"/>
          <p:cNvSpPr txBox="1"/>
          <p:nvPr>
            <p:ph idx="1" type="body"/>
          </p:nvPr>
        </p:nvSpPr>
        <p:spPr>
          <a:xfrm>
            <a:off x="127500" y="573600"/>
            <a:ext cx="8889000" cy="440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t/>
            </a:r>
            <a:endParaRPr sz="14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t/>
            </a:r>
            <a:endParaRPr sz="14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t/>
            </a:r>
            <a:endParaRPr sz="1400">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t/>
            </a:r>
            <a:endParaRPr sz="1400">
              <a:solidFill>
                <a:schemeClr val="dk1"/>
              </a:solidFill>
              <a:highlight>
                <a:schemeClr val="lt1"/>
              </a:highlight>
            </a:endParaRPr>
          </a:p>
          <a:p>
            <a:pPr indent="0" lvl="0" marL="0" rtl="0" algn="l">
              <a:spcBef>
                <a:spcPts val="0"/>
              </a:spcBef>
              <a:spcAft>
                <a:spcPts val="1200"/>
              </a:spcAft>
              <a:buNone/>
            </a:pPr>
            <a:r>
              <a:t/>
            </a:r>
            <a:endParaRPr/>
          </a:p>
        </p:txBody>
      </p:sp>
      <p:pic>
        <p:nvPicPr>
          <p:cNvPr id="97" name="Google Shape;97;p18"/>
          <p:cNvPicPr preferRelativeResize="0"/>
          <p:nvPr/>
        </p:nvPicPr>
        <p:blipFill>
          <a:blip r:embed="rId3">
            <a:alphaModFix/>
          </a:blip>
          <a:stretch>
            <a:fillRect/>
          </a:stretch>
        </p:blipFill>
        <p:spPr>
          <a:xfrm>
            <a:off x="5923750" y="818400"/>
            <a:ext cx="3092750" cy="3310938"/>
          </a:xfrm>
          <a:prstGeom prst="rect">
            <a:avLst/>
          </a:prstGeom>
          <a:noFill/>
          <a:ln>
            <a:noFill/>
          </a:ln>
        </p:spPr>
      </p:pic>
      <p:sp>
        <p:nvSpPr>
          <p:cNvPr id="98" name="Google Shape;98;p18"/>
          <p:cNvSpPr txBox="1"/>
          <p:nvPr/>
        </p:nvSpPr>
        <p:spPr>
          <a:xfrm>
            <a:off x="6508800" y="4338450"/>
            <a:ext cx="23235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highlight>
                  <a:schemeClr val="lt1"/>
                </a:highlight>
              </a:rPr>
              <a:t>Lindsey “Smitty” Smith </a:t>
            </a:r>
            <a:endParaRPr i="1">
              <a:solidFill>
                <a:schemeClr val="dk1"/>
              </a:solidFill>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highlight>
                  <a:schemeClr val="lt1"/>
                </a:highlight>
              </a:rPr>
              <a:t>Laboratory Specialist </a:t>
            </a:r>
            <a:endParaRPr>
              <a:solidFill>
                <a:schemeClr val="dk1"/>
              </a:solidFill>
              <a:highlight>
                <a:schemeClr val="lt1"/>
              </a:highlight>
            </a:endParaRPr>
          </a:p>
          <a:p>
            <a:pPr indent="0" lvl="0" marL="0" rtl="0" algn="l">
              <a:spcBef>
                <a:spcPts val="0"/>
              </a:spcBef>
              <a:spcAft>
                <a:spcPts val="0"/>
              </a:spcAft>
              <a:buNone/>
            </a:pPr>
            <a:r>
              <a:t/>
            </a:r>
            <a:endParaRPr sz="1800">
              <a:solidFill>
                <a:schemeClr val="dk2"/>
              </a:solidFill>
            </a:endParaRPr>
          </a:p>
        </p:txBody>
      </p:sp>
      <p:sp>
        <p:nvSpPr>
          <p:cNvPr id="99" name="Google Shape;99;p18"/>
          <p:cNvSpPr txBox="1"/>
          <p:nvPr/>
        </p:nvSpPr>
        <p:spPr>
          <a:xfrm>
            <a:off x="127500" y="4271400"/>
            <a:ext cx="2752200" cy="706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highlight>
                  <a:schemeClr val="lt1"/>
                </a:highlight>
              </a:rPr>
              <a:t>Ella Indseth</a:t>
            </a:r>
            <a:endParaRPr>
              <a:solidFill>
                <a:schemeClr val="dk1"/>
              </a:solidFill>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highlight>
                  <a:schemeClr val="lt1"/>
                </a:highlight>
              </a:rPr>
              <a:t>Undergraduate student</a:t>
            </a:r>
            <a:endParaRPr>
              <a:solidFill>
                <a:schemeClr val="dk1"/>
              </a:solidFill>
              <a:highlight>
                <a:schemeClr val="lt1"/>
              </a:highlight>
            </a:endParaRPr>
          </a:p>
          <a:p>
            <a:pPr indent="0" lvl="0" marL="0" rtl="0" algn="l">
              <a:spcBef>
                <a:spcPts val="0"/>
              </a:spcBef>
              <a:spcAft>
                <a:spcPts val="0"/>
              </a:spcAft>
              <a:buNone/>
            </a:pPr>
            <a:r>
              <a:t/>
            </a:r>
            <a:endParaRPr sz="1800">
              <a:solidFill>
                <a:schemeClr val="dk2"/>
              </a:solidFill>
            </a:endParaRPr>
          </a:p>
        </p:txBody>
      </p:sp>
      <p:pic>
        <p:nvPicPr>
          <p:cNvPr id="100" name="Google Shape;100;p18"/>
          <p:cNvPicPr preferRelativeResize="0"/>
          <p:nvPr/>
        </p:nvPicPr>
        <p:blipFill>
          <a:blip r:embed="rId4">
            <a:alphaModFix/>
          </a:blip>
          <a:stretch>
            <a:fillRect/>
          </a:stretch>
        </p:blipFill>
        <p:spPr>
          <a:xfrm>
            <a:off x="3061850" y="828763"/>
            <a:ext cx="3092750" cy="3253625"/>
          </a:xfrm>
          <a:prstGeom prst="rect">
            <a:avLst/>
          </a:prstGeom>
          <a:noFill/>
          <a:ln>
            <a:noFill/>
          </a:ln>
        </p:spPr>
      </p:pic>
      <p:sp>
        <p:nvSpPr>
          <p:cNvPr id="101" name="Google Shape;101;p18"/>
          <p:cNvSpPr txBox="1"/>
          <p:nvPr/>
        </p:nvSpPr>
        <p:spPr>
          <a:xfrm>
            <a:off x="4075700" y="4338450"/>
            <a:ext cx="22560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highlight>
                  <a:schemeClr val="lt1"/>
                </a:highlight>
              </a:rPr>
              <a:t>Xuqing Chen</a:t>
            </a:r>
            <a:endParaRPr>
              <a:solidFill>
                <a:schemeClr val="dk1"/>
              </a:solidFill>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highlight>
                  <a:schemeClr val="lt1"/>
                </a:highlight>
              </a:rPr>
              <a:t>Graduate student</a:t>
            </a:r>
            <a:endParaRPr sz="1800">
              <a:solidFill>
                <a:schemeClr val="dk2"/>
              </a:solidFill>
            </a:endParaRPr>
          </a:p>
        </p:txBody>
      </p:sp>
      <p:pic>
        <p:nvPicPr>
          <p:cNvPr id="102" name="Google Shape;102;p18"/>
          <p:cNvPicPr preferRelativeResize="0"/>
          <p:nvPr/>
        </p:nvPicPr>
        <p:blipFill>
          <a:blip r:embed="rId5">
            <a:alphaModFix/>
          </a:blip>
          <a:stretch>
            <a:fillRect/>
          </a:stretch>
        </p:blipFill>
        <p:spPr>
          <a:xfrm>
            <a:off x="127500" y="784550"/>
            <a:ext cx="2934350" cy="325361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9"/>
          <p:cNvSpPr txBox="1"/>
          <p:nvPr>
            <p:ph type="ctrTitle"/>
          </p:nvPr>
        </p:nvSpPr>
        <p:spPr>
          <a:xfrm>
            <a:off x="311700" y="144675"/>
            <a:ext cx="8520600" cy="79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000"/>
              <a:t>Meet </a:t>
            </a:r>
            <a:r>
              <a:rPr i="1" lang="en" sz="3000">
                <a:highlight>
                  <a:srgbClr val="FFFFFF"/>
                </a:highlight>
                <a:latin typeface="Roboto"/>
                <a:ea typeface="Roboto"/>
                <a:cs typeface="Roboto"/>
                <a:sym typeface="Roboto"/>
              </a:rPr>
              <a:t>Callinectes sapidus</a:t>
            </a:r>
            <a:r>
              <a:rPr lang="en" sz="3000">
                <a:highlight>
                  <a:srgbClr val="FFFFFF"/>
                </a:highlight>
                <a:latin typeface="Roboto"/>
                <a:ea typeface="Roboto"/>
                <a:cs typeface="Roboto"/>
                <a:sym typeface="Roboto"/>
              </a:rPr>
              <a:t>, the Atlantic Blue Crab</a:t>
            </a:r>
            <a:endParaRPr sz="3000"/>
          </a:p>
        </p:txBody>
      </p:sp>
      <p:pic>
        <p:nvPicPr>
          <p:cNvPr id="108" name="Google Shape;108;p19"/>
          <p:cNvPicPr preferRelativeResize="0"/>
          <p:nvPr/>
        </p:nvPicPr>
        <p:blipFill>
          <a:blip r:embed="rId3">
            <a:alphaModFix/>
          </a:blip>
          <a:stretch>
            <a:fillRect/>
          </a:stretch>
        </p:blipFill>
        <p:spPr>
          <a:xfrm>
            <a:off x="562975" y="937277"/>
            <a:ext cx="3535550" cy="2367725"/>
          </a:xfrm>
          <a:prstGeom prst="rect">
            <a:avLst/>
          </a:prstGeom>
          <a:noFill/>
          <a:ln>
            <a:noFill/>
          </a:ln>
        </p:spPr>
      </p:pic>
      <p:pic>
        <p:nvPicPr>
          <p:cNvPr id="109" name="Google Shape;109;p19"/>
          <p:cNvPicPr preferRelativeResize="0"/>
          <p:nvPr/>
        </p:nvPicPr>
        <p:blipFill>
          <a:blip r:embed="rId4">
            <a:alphaModFix/>
          </a:blip>
          <a:stretch>
            <a:fillRect/>
          </a:stretch>
        </p:blipFill>
        <p:spPr>
          <a:xfrm>
            <a:off x="4908700" y="2699322"/>
            <a:ext cx="3627550" cy="203142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ph type="title"/>
          </p:nvPr>
        </p:nvSpPr>
        <p:spPr>
          <a:xfrm>
            <a:off x="311700" y="-762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Blue Crab appearance and General Information</a:t>
            </a:r>
            <a:endParaRPr/>
          </a:p>
        </p:txBody>
      </p:sp>
      <p:sp>
        <p:nvSpPr>
          <p:cNvPr id="115" name="Google Shape;115;p20"/>
          <p:cNvSpPr txBox="1"/>
          <p:nvPr>
            <p:ph idx="1" type="body"/>
          </p:nvPr>
        </p:nvSpPr>
        <p:spPr>
          <a:xfrm>
            <a:off x="0" y="2571750"/>
            <a:ext cx="8216700" cy="2287200"/>
          </a:xfrm>
          <a:prstGeom prst="rect">
            <a:avLst/>
          </a:prstGeom>
        </p:spPr>
        <p:txBody>
          <a:bodyPr anchorCtr="0" anchor="t" bIns="91425" lIns="91425" spcFirstLastPara="1" rIns="91425" wrap="square" tIns="91425">
            <a:normAutofit/>
          </a:bodyPr>
          <a:lstStyle/>
          <a:p>
            <a:pPr indent="0" lvl="0" marL="0" rtl="0" algn="l">
              <a:lnSpc>
                <a:spcPct val="95000"/>
              </a:lnSpc>
              <a:spcBef>
                <a:spcPts val="1000"/>
              </a:spcBef>
              <a:spcAft>
                <a:spcPts val="0"/>
              </a:spcAft>
              <a:buClr>
                <a:schemeClr val="dk1"/>
              </a:buClr>
              <a:buSzPts val="688"/>
              <a:buFont typeface="Arial"/>
              <a:buNone/>
            </a:pPr>
            <a:r>
              <a:rPr b="1" lang="en">
                <a:solidFill>
                  <a:schemeClr val="dk1"/>
                </a:solidFill>
              </a:rPr>
              <a:t>Feeding: </a:t>
            </a:r>
            <a:endParaRPr b="1">
              <a:solidFill>
                <a:schemeClr val="dk1"/>
              </a:solidFill>
            </a:endParaRPr>
          </a:p>
          <a:p>
            <a:pPr indent="0" lvl="0" marL="0" rtl="0" algn="l">
              <a:lnSpc>
                <a:spcPct val="95000"/>
              </a:lnSpc>
              <a:spcBef>
                <a:spcPts val="1000"/>
              </a:spcBef>
              <a:spcAft>
                <a:spcPts val="0"/>
              </a:spcAft>
              <a:buClr>
                <a:schemeClr val="dk1"/>
              </a:buClr>
              <a:buSzPts val="688"/>
              <a:buFont typeface="Arial"/>
              <a:buNone/>
            </a:pPr>
            <a:r>
              <a:rPr lang="en">
                <a:solidFill>
                  <a:schemeClr val="dk1"/>
                </a:solidFill>
              </a:rPr>
              <a:t>Crabs will eat anything from plants to other crabs.</a:t>
            </a:r>
            <a:endParaRPr>
              <a:solidFill>
                <a:schemeClr val="dk1"/>
              </a:solidFill>
            </a:endParaRPr>
          </a:p>
          <a:p>
            <a:pPr indent="0" lvl="0" marL="0" rtl="0" algn="l">
              <a:lnSpc>
                <a:spcPct val="95000"/>
              </a:lnSpc>
              <a:spcBef>
                <a:spcPts val="1000"/>
              </a:spcBef>
              <a:spcAft>
                <a:spcPts val="0"/>
              </a:spcAft>
              <a:buClr>
                <a:schemeClr val="dk1"/>
              </a:buClr>
              <a:buSzPts val="688"/>
              <a:buFont typeface="Arial"/>
              <a:buNone/>
            </a:pPr>
            <a:r>
              <a:rPr b="1" lang="en">
                <a:solidFill>
                  <a:schemeClr val="dk1"/>
                </a:solidFill>
              </a:rPr>
              <a:t>Predators:</a:t>
            </a:r>
            <a:endParaRPr b="1">
              <a:solidFill>
                <a:schemeClr val="dk1"/>
              </a:solidFill>
            </a:endParaRPr>
          </a:p>
          <a:p>
            <a:pPr indent="0" lvl="0" marL="0" rtl="0" algn="l">
              <a:lnSpc>
                <a:spcPct val="95000"/>
              </a:lnSpc>
              <a:spcBef>
                <a:spcPts val="1000"/>
              </a:spcBef>
              <a:spcAft>
                <a:spcPts val="1000"/>
              </a:spcAft>
              <a:buClr>
                <a:schemeClr val="dk1"/>
              </a:buClr>
              <a:buSzPts val="688"/>
              <a:buFont typeface="Arial"/>
              <a:buNone/>
            </a:pPr>
            <a:r>
              <a:rPr lang="en">
                <a:solidFill>
                  <a:schemeClr val="dk1"/>
                </a:solidFill>
              </a:rPr>
              <a:t>Drums, Birds, Croakers, Other Crab and turtles </a:t>
            </a:r>
            <a:endParaRPr/>
          </a:p>
        </p:txBody>
      </p:sp>
      <p:pic>
        <p:nvPicPr>
          <p:cNvPr id="116" name="Google Shape;116;p20"/>
          <p:cNvPicPr preferRelativeResize="0"/>
          <p:nvPr/>
        </p:nvPicPr>
        <p:blipFill>
          <a:blip r:embed="rId3">
            <a:alphaModFix/>
          </a:blip>
          <a:stretch>
            <a:fillRect/>
          </a:stretch>
        </p:blipFill>
        <p:spPr>
          <a:xfrm>
            <a:off x="1788881" y="354225"/>
            <a:ext cx="5202019" cy="2287250"/>
          </a:xfrm>
          <a:prstGeom prst="rect">
            <a:avLst/>
          </a:prstGeom>
          <a:noFill/>
          <a:ln>
            <a:noFill/>
          </a:ln>
        </p:spPr>
      </p:pic>
      <p:pic>
        <p:nvPicPr>
          <p:cNvPr id="117" name="Google Shape;117;p20"/>
          <p:cNvPicPr preferRelativeResize="0"/>
          <p:nvPr/>
        </p:nvPicPr>
        <p:blipFill>
          <a:blip r:embed="rId4">
            <a:alphaModFix/>
          </a:blip>
          <a:stretch>
            <a:fillRect/>
          </a:stretch>
        </p:blipFill>
        <p:spPr>
          <a:xfrm>
            <a:off x="6287850" y="2641475"/>
            <a:ext cx="2196500" cy="2196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1"/>
          <p:cNvPicPr preferRelativeResize="0"/>
          <p:nvPr/>
        </p:nvPicPr>
        <p:blipFill>
          <a:blip r:embed="rId3">
            <a:alphaModFix/>
          </a:blip>
          <a:stretch>
            <a:fillRect/>
          </a:stretch>
        </p:blipFill>
        <p:spPr>
          <a:xfrm>
            <a:off x="361950" y="147625"/>
            <a:ext cx="4833424" cy="4695075"/>
          </a:xfrm>
          <a:prstGeom prst="rect">
            <a:avLst/>
          </a:prstGeom>
          <a:noFill/>
          <a:ln>
            <a:noFill/>
          </a:ln>
        </p:spPr>
      </p:pic>
      <p:pic>
        <p:nvPicPr>
          <p:cNvPr id="123" name="Google Shape;123;p21"/>
          <p:cNvPicPr preferRelativeResize="0"/>
          <p:nvPr/>
        </p:nvPicPr>
        <p:blipFill>
          <a:blip r:embed="rId4">
            <a:alphaModFix/>
          </a:blip>
          <a:stretch>
            <a:fillRect/>
          </a:stretch>
        </p:blipFill>
        <p:spPr>
          <a:xfrm>
            <a:off x="5347774" y="228600"/>
            <a:ext cx="3539214" cy="4838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Blue Crab Population Over Time </a:t>
            </a:r>
            <a:endParaRPr/>
          </a:p>
        </p:txBody>
      </p:sp>
      <p:pic>
        <p:nvPicPr>
          <p:cNvPr id="129" name="Google Shape;129;p22"/>
          <p:cNvPicPr preferRelativeResize="0"/>
          <p:nvPr/>
        </p:nvPicPr>
        <p:blipFill>
          <a:blip r:embed="rId3">
            <a:alphaModFix/>
          </a:blip>
          <a:stretch>
            <a:fillRect/>
          </a:stretch>
        </p:blipFill>
        <p:spPr>
          <a:xfrm>
            <a:off x="246675" y="1144300"/>
            <a:ext cx="8820099" cy="3748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3"/>
          <p:cNvSpPr txBox="1"/>
          <p:nvPr>
            <p:ph type="title"/>
          </p:nvPr>
        </p:nvSpPr>
        <p:spPr>
          <a:xfrm>
            <a:off x="116200" y="25975"/>
            <a:ext cx="8952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Chesapeake Bay Crab Fishery</a:t>
            </a:r>
            <a:endParaRPr/>
          </a:p>
        </p:txBody>
      </p:sp>
      <p:pic>
        <p:nvPicPr>
          <p:cNvPr id="135" name="Google Shape;135;p23"/>
          <p:cNvPicPr preferRelativeResize="0"/>
          <p:nvPr/>
        </p:nvPicPr>
        <p:blipFill>
          <a:blip r:embed="rId3">
            <a:alphaModFix/>
          </a:blip>
          <a:stretch>
            <a:fillRect/>
          </a:stretch>
        </p:blipFill>
        <p:spPr>
          <a:xfrm>
            <a:off x="1696425" y="636725"/>
            <a:ext cx="6302060" cy="3820974"/>
          </a:xfrm>
          <a:prstGeom prst="rect">
            <a:avLst/>
          </a:prstGeom>
          <a:noFill/>
          <a:ln>
            <a:noFill/>
          </a:ln>
        </p:spPr>
      </p:pic>
      <p:sp>
        <p:nvSpPr>
          <p:cNvPr id="136" name="Google Shape;136;p23"/>
          <p:cNvSpPr txBox="1"/>
          <p:nvPr/>
        </p:nvSpPr>
        <p:spPr>
          <a:xfrm>
            <a:off x="0" y="4773550"/>
            <a:ext cx="6157500" cy="5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u="sng">
                <a:solidFill>
                  <a:schemeClr val="hlink"/>
                </a:solidFill>
                <a:hlinkClick r:id="rId4"/>
              </a:rPr>
              <a:t>https://www.chesapeakebay.net/who/group/chesapeake-bay-stock-assessment-committee</a:t>
            </a:r>
            <a:endParaRPr b="1" sz="1000">
              <a:solidFill>
                <a:schemeClr val="dk1"/>
              </a:solidFill>
            </a:endParaRPr>
          </a:p>
          <a:p>
            <a:pPr indent="0" lvl="0" marL="0" rtl="0" algn="l">
              <a:lnSpc>
                <a:spcPct val="115000"/>
              </a:lnSpc>
              <a:spcBef>
                <a:spcPts val="0"/>
              </a:spcBef>
              <a:spcAft>
                <a:spcPts val="0"/>
              </a:spcAft>
              <a:buNone/>
            </a:pPr>
            <a:r>
              <a:t/>
            </a:r>
            <a:endParaRPr b="1" sz="1000">
              <a:solidFill>
                <a:schemeClr val="dk1"/>
              </a:solidFill>
            </a:endParaRPr>
          </a:p>
        </p:txBody>
      </p:sp>
      <p:sp>
        <p:nvSpPr>
          <p:cNvPr id="137" name="Google Shape;137;p23"/>
          <p:cNvSpPr txBox="1"/>
          <p:nvPr/>
        </p:nvSpPr>
        <p:spPr>
          <a:xfrm>
            <a:off x="45975" y="4495750"/>
            <a:ext cx="8468700" cy="354000"/>
          </a:xfrm>
          <a:prstGeom prst="rect">
            <a:avLst/>
          </a:prstGeom>
          <a:noFill/>
          <a:ln>
            <a:noFill/>
          </a:ln>
        </p:spPr>
        <p:txBody>
          <a:bodyPr anchorCtr="0" anchor="t" bIns="91425" lIns="91425" spcFirstLastPara="1" rIns="91425" wrap="square" tIns="91425">
            <a:spAutoFit/>
          </a:bodyPr>
          <a:lstStyle/>
          <a:p>
            <a:pPr indent="0" lvl="0" marL="12700" marR="12700" rtl="0" algn="l">
              <a:lnSpc>
                <a:spcPct val="107000"/>
              </a:lnSpc>
              <a:spcBef>
                <a:spcPts val="100"/>
              </a:spcBef>
              <a:spcAft>
                <a:spcPts val="0"/>
              </a:spcAft>
              <a:buNone/>
            </a:pPr>
            <a:r>
              <a:rPr b="1" lang="en" sz="1100">
                <a:solidFill>
                  <a:schemeClr val="dk1"/>
                </a:solidFill>
                <a:latin typeface="Calibri"/>
                <a:ea typeface="Calibri"/>
                <a:cs typeface="Calibri"/>
                <a:sym typeface="Calibri"/>
              </a:rPr>
              <a:t>Maryland, Virginia, and Potomac River commercial blue crab harvest in millions of pounds (all categories), 1990-2020.</a:t>
            </a:r>
            <a:endParaRPr b="1" sz="11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Virginia Landing and Value: </a:t>
            </a:r>
            <a:endParaRPr/>
          </a:p>
        </p:txBody>
      </p:sp>
      <p:pic>
        <p:nvPicPr>
          <p:cNvPr id="143" name="Google Shape;143;p24"/>
          <p:cNvPicPr preferRelativeResize="0"/>
          <p:nvPr/>
        </p:nvPicPr>
        <p:blipFill>
          <a:blip r:embed="rId3">
            <a:alphaModFix/>
          </a:blip>
          <a:stretch>
            <a:fillRect/>
          </a:stretch>
        </p:blipFill>
        <p:spPr>
          <a:xfrm>
            <a:off x="152400" y="1134525"/>
            <a:ext cx="8839201" cy="37090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5"/>
          <p:cNvSpPr txBox="1"/>
          <p:nvPr>
            <p:ph type="title"/>
          </p:nvPr>
        </p:nvSpPr>
        <p:spPr>
          <a:xfrm>
            <a:off x="4736400" y="636725"/>
            <a:ext cx="4657800" cy="270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Blue Crabs in the news, June 2024 </a:t>
            </a:r>
            <a:endParaRPr/>
          </a:p>
        </p:txBody>
      </p:sp>
      <p:pic>
        <p:nvPicPr>
          <p:cNvPr id="149" name="Google Shape;149;p25"/>
          <p:cNvPicPr preferRelativeResize="0"/>
          <p:nvPr/>
        </p:nvPicPr>
        <p:blipFill>
          <a:blip r:embed="rId3">
            <a:alphaModFix/>
          </a:blip>
          <a:stretch>
            <a:fillRect/>
          </a:stretch>
        </p:blipFill>
        <p:spPr>
          <a:xfrm>
            <a:off x="311700" y="194586"/>
            <a:ext cx="4260300" cy="4754340"/>
          </a:xfrm>
          <a:prstGeom prst="rect">
            <a:avLst/>
          </a:prstGeom>
          <a:noFill/>
          <a:ln>
            <a:noFill/>
          </a:ln>
        </p:spPr>
      </p:pic>
      <p:sp>
        <p:nvSpPr>
          <p:cNvPr id="150" name="Google Shape;150;p25"/>
          <p:cNvSpPr txBox="1"/>
          <p:nvPr/>
        </p:nvSpPr>
        <p:spPr>
          <a:xfrm>
            <a:off x="4873725" y="2798925"/>
            <a:ext cx="3690000" cy="198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rPr>
              <a:t>How do you think this might impact Blue Crab population? </a:t>
            </a:r>
            <a:endParaRPr b="1" sz="24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6"/>
          <p:cNvSpPr txBox="1"/>
          <p:nvPr>
            <p:ph type="title"/>
          </p:nvPr>
        </p:nvSpPr>
        <p:spPr>
          <a:xfrm>
            <a:off x="311700" y="445025"/>
            <a:ext cx="8520600" cy="118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120"/>
              <a:t>What are parasites? </a:t>
            </a:r>
            <a:endParaRPr sz="312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7"/>
          <p:cNvSpPr txBox="1"/>
          <p:nvPr>
            <p:ph idx="1" type="body"/>
          </p:nvPr>
        </p:nvSpPr>
        <p:spPr>
          <a:xfrm>
            <a:off x="206200" y="299250"/>
            <a:ext cx="8520600" cy="389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400">
                <a:solidFill>
                  <a:schemeClr val="dk1"/>
                </a:solidFill>
                <a:highlight>
                  <a:srgbClr val="FFFFFF"/>
                </a:highlight>
              </a:rPr>
              <a:t>Parasite:</a:t>
            </a:r>
            <a:endParaRPr sz="2400">
              <a:solidFill>
                <a:schemeClr val="dk1"/>
              </a:solidFill>
              <a:highlight>
                <a:srgbClr val="FFFFFF"/>
              </a:highlight>
            </a:endParaRPr>
          </a:p>
          <a:p>
            <a:pPr indent="0" lvl="0" marL="0" rtl="0" algn="l">
              <a:lnSpc>
                <a:spcPct val="100000"/>
              </a:lnSpc>
              <a:spcBef>
                <a:spcPts val="0"/>
              </a:spcBef>
              <a:spcAft>
                <a:spcPts val="0"/>
              </a:spcAft>
              <a:buClr>
                <a:schemeClr val="dk1"/>
              </a:buClr>
              <a:buSzPts val="1100"/>
              <a:buFont typeface="Arial"/>
              <a:buNone/>
            </a:pPr>
            <a:r>
              <a:t/>
            </a:r>
            <a:endParaRPr sz="2800">
              <a:solidFill>
                <a:schemeClr val="dk1"/>
              </a:solidFill>
              <a:highlight>
                <a:srgbClr val="FFFFFF"/>
              </a:highlight>
            </a:endParaRPr>
          </a:p>
          <a:p>
            <a:pPr indent="-368300" lvl="0" marL="457200" rtl="0" algn="l">
              <a:lnSpc>
                <a:spcPct val="150000"/>
              </a:lnSpc>
              <a:spcBef>
                <a:spcPts val="0"/>
              </a:spcBef>
              <a:spcAft>
                <a:spcPts val="0"/>
              </a:spcAft>
              <a:buClr>
                <a:schemeClr val="dk1"/>
              </a:buClr>
              <a:buSzPts val="2200"/>
              <a:buChar char="●"/>
            </a:pPr>
            <a:r>
              <a:rPr lang="en" sz="2200">
                <a:solidFill>
                  <a:schemeClr val="dk1"/>
                </a:solidFill>
                <a:highlight>
                  <a:srgbClr val="FFFFFF"/>
                </a:highlight>
              </a:rPr>
              <a:t>A relationship between 2 species in which one species, the parasite, benefits from the other species, the host is harmed</a:t>
            </a:r>
            <a:endParaRPr sz="2200">
              <a:solidFill>
                <a:schemeClr val="dk1"/>
              </a:solidFill>
              <a:highlight>
                <a:srgbClr val="FFFFFF"/>
              </a:highlight>
            </a:endParaRPr>
          </a:p>
          <a:p>
            <a:pPr indent="0" lvl="0" marL="457200" rtl="0" algn="l">
              <a:lnSpc>
                <a:spcPct val="150000"/>
              </a:lnSpc>
              <a:spcBef>
                <a:spcPts val="0"/>
              </a:spcBef>
              <a:spcAft>
                <a:spcPts val="0"/>
              </a:spcAft>
              <a:buNone/>
            </a:pPr>
            <a:r>
              <a:t/>
            </a:r>
            <a:endParaRPr sz="2100">
              <a:solidFill>
                <a:schemeClr val="dk1"/>
              </a:solidFill>
              <a:highlight>
                <a:srgbClr val="FFFFFF"/>
              </a:highlight>
            </a:endParaRPr>
          </a:p>
          <a:p>
            <a:pPr indent="0" lvl="0" marL="457200" rtl="0" algn="l">
              <a:lnSpc>
                <a:spcPct val="100000"/>
              </a:lnSpc>
              <a:spcBef>
                <a:spcPts val="0"/>
              </a:spcBef>
              <a:spcAft>
                <a:spcPts val="0"/>
              </a:spcAft>
              <a:buNone/>
            </a:pPr>
            <a:r>
              <a:t/>
            </a:r>
            <a:endParaRPr sz="1100">
              <a:solidFill>
                <a:schemeClr val="dk1"/>
              </a:solidFill>
              <a:highlight>
                <a:srgbClr val="FFFFFF"/>
              </a:highlight>
            </a:endParaRPr>
          </a:p>
          <a:p>
            <a:pPr indent="0" lvl="0" marL="0" rtl="0" algn="l">
              <a:spcBef>
                <a:spcPts val="0"/>
              </a:spcBef>
              <a:spcAft>
                <a:spcPts val="1200"/>
              </a:spcAft>
              <a:buNone/>
            </a:pPr>
            <a:r>
              <a:t/>
            </a:r>
            <a:endParaRPr sz="21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8"/>
          <p:cNvSpPr txBox="1"/>
          <p:nvPr>
            <p:ph type="title"/>
          </p:nvPr>
        </p:nvSpPr>
        <p:spPr>
          <a:xfrm>
            <a:off x="31170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Examples of Parasites</a:t>
            </a:r>
            <a:endParaRPr/>
          </a:p>
        </p:txBody>
      </p:sp>
      <p:sp>
        <p:nvSpPr>
          <p:cNvPr id="166" name="Google Shape;166;p28"/>
          <p:cNvSpPr txBox="1"/>
          <p:nvPr>
            <p:ph idx="1" type="body"/>
          </p:nvPr>
        </p:nvSpPr>
        <p:spPr>
          <a:xfrm>
            <a:off x="0" y="688000"/>
            <a:ext cx="8832300" cy="4455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sz="2100">
              <a:solidFill>
                <a:srgbClr val="040C28"/>
              </a:solidFill>
            </a:endParaRPr>
          </a:p>
          <a:p>
            <a:pPr indent="0" lvl="0" marL="0" rtl="0" algn="l">
              <a:spcBef>
                <a:spcPts val="0"/>
              </a:spcBef>
              <a:spcAft>
                <a:spcPts val="1200"/>
              </a:spcAft>
              <a:buNone/>
            </a:pPr>
            <a:r>
              <a:t/>
            </a:r>
            <a:endParaRPr/>
          </a:p>
        </p:txBody>
      </p:sp>
      <p:pic>
        <p:nvPicPr>
          <p:cNvPr id="167" name="Google Shape;167;p28"/>
          <p:cNvPicPr preferRelativeResize="0"/>
          <p:nvPr/>
        </p:nvPicPr>
        <p:blipFill>
          <a:blip r:embed="rId3">
            <a:alphaModFix/>
          </a:blip>
          <a:stretch>
            <a:fillRect/>
          </a:stretch>
        </p:blipFill>
        <p:spPr>
          <a:xfrm>
            <a:off x="79125" y="673200"/>
            <a:ext cx="3105391" cy="2100125"/>
          </a:xfrm>
          <a:prstGeom prst="rect">
            <a:avLst/>
          </a:prstGeom>
          <a:noFill/>
          <a:ln>
            <a:noFill/>
          </a:ln>
        </p:spPr>
      </p:pic>
      <p:pic>
        <p:nvPicPr>
          <p:cNvPr id="168" name="Google Shape;168;p28"/>
          <p:cNvPicPr preferRelativeResize="0"/>
          <p:nvPr/>
        </p:nvPicPr>
        <p:blipFill>
          <a:blip r:embed="rId4">
            <a:alphaModFix/>
          </a:blip>
          <a:stretch>
            <a:fillRect/>
          </a:stretch>
        </p:blipFill>
        <p:spPr>
          <a:xfrm>
            <a:off x="79126" y="2719701"/>
            <a:ext cx="4620665" cy="2335175"/>
          </a:xfrm>
          <a:prstGeom prst="rect">
            <a:avLst/>
          </a:prstGeom>
          <a:noFill/>
          <a:ln>
            <a:noFill/>
          </a:ln>
        </p:spPr>
      </p:pic>
      <p:pic>
        <p:nvPicPr>
          <p:cNvPr id="169" name="Google Shape;169;p28"/>
          <p:cNvPicPr preferRelativeResize="0"/>
          <p:nvPr/>
        </p:nvPicPr>
        <p:blipFill>
          <a:blip r:embed="rId5">
            <a:alphaModFix/>
          </a:blip>
          <a:stretch>
            <a:fillRect/>
          </a:stretch>
        </p:blipFill>
        <p:spPr>
          <a:xfrm>
            <a:off x="5275375" y="606275"/>
            <a:ext cx="3782675" cy="1931900"/>
          </a:xfrm>
          <a:prstGeom prst="rect">
            <a:avLst/>
          </a:prstGeom>
          <a:noFill/>
          <a:ln>
            <a:noFill/>
          </a:ln>
        </p:spPr>
      </p:pic>
      <p:pic>
        <p:nvPicPr>
          <p:cNvPr id="170" name="Google Shape;170;p28"/>
          <p:cNvPicPr preferRelativeResize="0"/>
          <p:nvPr/>
        </p:nvPicPr>
        <p:blipFill>
          <a:blip r:embed="rId6">
            <a:alphaModFix/>
          </a:blip>
          <a:stretch>
            <a:fillRect/>
          </a:stretch>
        </p:blipFill>
        <p:spPr>
          <a:xfrm>
            <a:off x="3184525" y="688002"/>
            <a:ext cx="1829903" cy="2010113"/>
          </a:xfrm>
          <a:prstGeom prst="rect">
            <a:avLst/>
          </a:prstGeom>
          <a:noFill/>
          <a:ln>
            <a:noFill/>
          </a:ln>
        </p:spPr>
      </p:pic>
      <p:pic>
        <p:nvPicPr>
          <p:cNvPr id="171" name="Google Shape;171;p28"/>
          <p:cNvPicPr preferRelativeResize="0"/>
          <p:nvPr/>
        </p:nvPicPr>
        <p:blipFill>
          <a:blip r:embed="rId7">
            <a:alphaModFix/>
          </a:blip>
          <a:stretch>
            <a:fillRect/>
          </a:stretch>
        </p:blipFill>
        <p:spPr>
          <a:xfrm>
            <a:off x="4813800" y="2707125"/>
            <a:ext cx="4018500" cy="2335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9"/>
          <p:cNvSpPr txBox="1"/>
          <p:nvPr>
            <p:ph type="title"/>
          </p:nvPr>
        </p:nvSpPr>
        <p:spPr>
          <a:xfrm>
            <a:off x="311700" y="1292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Parasite Information </a:t>
            </a:r>
            <a:endParaRPr/>
          </a:p>
        </p:txBody>
      </p:sp>
      <p:sp>
        <p:nvSpPr>
          <p:cNvPr id="177" name="Google Shape;177;p29"/>
          <p:cNvSpPr txBox="1"/>
          <p:nvPr>
            <p:ph idx="1" type="body"/>
          </p:nvPr>
        </p:nvSpPr>
        <p:spPr>
          <a:xfrm>
            <a:off x="311700" y="642875"/>
            <a:ext cx="8520600" cy="4261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sz="2100">
              <a:solidFill>
                <a:schemeClr val="dk1"/>
              </a:solidFill>
              <a:highlight>
                <a:schemeClr val="lt1"/>
              </a:highlight>
            </a:endParaRPr>
          </a:p>
          <a:p>
            <a:pPr indent="0" lvl="0" marL="0" rtl="0" algn="l">
              <a:lnSpc>
                <a:spcPct val="100000"/>
              </a:lnSpc>
              <a:spcBef>
                <a:spcPts val="0"/>
              </a:spcBef>
              <a:spcAft>
                <a:spcPts val="0"/>
              </a:spcAft>
              <a:buNone/>
            </a:pPr>
            <a:r>
              <a:rPr b="1" lang="en" sz="2000">
                <a:solidFill>
                  <a:schemeClr val="dk1"/>
                </a:solidFill>
                <a:highlight>
                  <a:schemeClr val="lt1"/>
                </a:highlight>
              </a:rPr>
              <a:t>Examples internal:</a:t>
            </a:r>
            <a:endParaRPr b="1" sz="2000">
              <a:solidFill>
                <a:schemeClr val="dk1"/>
              </a:solidFill>
              <a:highlight>
                <a:schemeClr val="lt1"/>
              </a:highlight>
            </a:endParaRPr>
          </a:p>
          <a:p>
            <a:pPr indent="0" lvl="0" marL="0" rtl="0" algn="l">
              <a:lnSpc>
                <a:spcPct val="100000"/>
              </a:lnSpc>
              <a:spcBef>
                <a:spcPts val="0"/>
              </a:spcBef>
              <a:spcAft>
                <a:spcPts val="0"/>
              </a:spcAft>
              <a:buClr>
                <a:schemeClr val="dk1"/>
              </a:buClr>
              <a:buSzPts val="1100"/>
              <a:buFont typeface="Arial"/>
              <a:buNone/>
            </a:pPr>
            <a:r>
              <a:t/>
            </a:r>
            <a:endParaRPr b="1" sz="1200">
              <a:solidFill>
                <a:schemeClr val="dk1"/>
              </a:solidFill>
              <a:highlight>
                <a:schemeClr val="lt1"/>
              </a:highlight>
            </a:endParaRPr>
          </a:p>
          <a:p>
            <a:pPr indent="0" lvl="0" marL="0" rtl="0" algn="l">
              <a:lnSpc>
                <a:spcPct val="100000"/>
              </a:lnSpc>
              <a:spcBef>
                <a:spcPts val="0"/>
              </a:spcBef>
              <a:spcAft>
                <a:spcPts val="0"/>
              </a:spcAft>
              <a:buNone/>
            </a:pPr>
            <a:r>
              <a:rPr lang="en">
                <a:solidFill>
                  <a:schemeClr val="dk1"/>
                </a:solidFill>
                <a:latin typeface="Calibri"/>
                <a:ea typeface="Calibri"/>
                <a:cs typeface="Calibri"/>
                <a:sym typeface="Calibri"/>
              </a:rPr>
              <a:t>Tape worms, </a:t>
            </a:r>
            <a:r>
              <a:rPr lang="en">
                <a:solidFill>
                  <a:srgbClr val="040C28"/>
                </a:solidFill>
              </a:rPr>
              <a:t>Nematodes (roundworms), cestodes (tapeworms), and trematodes (flatworms) </a:t>
            </a:r>
            <a:endParaRPr>
              <a:solidFill>
                <a:srgbClr val="040C28"/>
              </a:solidFill>
            </a:endParaRPr>
          </a:p>
          <a:p>
            <a:pPr indent="0" lvl="0" marL="0" rtl="0" algn="l">
              <a:lnSpc>
                <a:spcPct val="100000"/>
              </a:lnSpc>
              <a:spcBef>
                <a:spcPts val="0"/>
              </a:spcBef>
              <a:spcAft>
                <a:spcPts val="0"/>
              </a:spcAft>
              <a:buClr>
                <a:schemeClr val="dk1"/>
              </a:buClr>
              <a:buSzPts val="1100"/>
              <a:buFont typeface="Arial"/>
              <a:buNone/>
            </a:pPr>
            <a:r>
              <a:t/>
            </a:r>
            <a:endParaRPr>
              <a:solidFill>
                <a:srgbClr val="040C28"/>
              </a:solidFill>
            </a:endParaRPr>
          </a:p>
          <a:p>
            <a:pPr indent="0" lvl="0" marL="0" rtl="0" algn="l">
              <a:lnSpc>
                <a:spcPct val="100000"/>
              </a:lnSpc>
              <a:spcBef>
                <a:spcPts val="0"/>
              </a:spcBef>
              <a:spcAft>
                <a:spcPts val="0"/>
              </a:spcAft>
              <a:buNone/>
            </a:pPr>
            <a:r>
              <a:rPr b="1" lang="en" sz="2000">
                <a:solidFill>
                  <a:srgbClr val="040C28"/>
                </a:solidFill>
              </a:rPr>
              <a:t>Examples External:</a:t>
            </a:r>
            <a:endParaRPr b="1" sz="2000">
              <a:solidFill>
                <a:srgbClr val="040C28"/>
              </a:solidFill>
            </a:endParaRPr>
          </a:p>
          <a:p>
            <a:pPr indent="0" lvl="0" marL="0" rtl="0" algn="l">
              <a:lnSpc>
                <a:spcPct val="100000"/>
              </a:lnSpc>
              <a:spcBef>
                <a:spcPts val="0"/>
              </a:spcBef>
              <a:spcAft>
                <a:spcPts val="0"/>
              </a:spcAft>
              <a:buClr>
                <a:schemeClr val="dk1"/>
              </a:buClr>
              <a:buSzPts val="1100"/>
              <a:buFont typeface="Arial"/>
              <a:buNone/>
            </a:pPr>
            <a:r>
              <a:t/>
            </a:r>
            <a:endParaRPr b="1" sz="1200">
              <a:solidFill>
                <a:srgbClr val="040C28"/>
              </a:solidFill>
            </a:endParaRPr>
          </a:p>
          <a:p>
            <a:pPr indent="0" lvl="0" marL="0" rtl="0" algn="l">
              <a:lnSpc>
                <a:spcPct val="100000"/>
              </a:lnSpc>
              <a:spcBef>
                <a:spcPts val="0"/>
              </a:spcBef>
              <a:spcAft>
                <a:spcPts val="0"/>
              </a:spcAft>
              <a:buClr>
                <a:schemeClr val="dk1"/>
              </a:buClr>
              <a:buSzPts val="1100"/>
              <a:buFont typeface="Arial"/>
              <a:buNone/>
            </a:pPr>
            <a:r>
              <a:rPr lang="en">
                <a:solidFill>
                  <a:srgbClr val="040C28"/>
                </a:solidFill>
              </a:rPr>
              <a:t>Lice, flees, ticks, mites</a:t>
            </a:r>
            <a:endParaRPr>
              <a:solidFill>
                <a:schemeClr val="dk1"/>
              </a:solidFill>
              <a:highlight>
                <a:schemeClr val="lt1"/>
              </a:highlight>
            </a:endParaRPr>
          </a:p>
          <a:p>
            <a:pPr indent="0" lvl="0" marL="0" rtl="0" algn="l">
              <a:spcBef>
                <a:spcPts val="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rPr b="1" lang="en" sz="2100">
                <a:solidFill>
                  <a:schemeClr val="dk1"/>
                </a:solidFill>
              </a:rPr>
              <a:t>It is </a:t>
            </a:r>
            <a:r>
              <a:rPr b="1" lang="en" sz="2100">
                <a:solidFill>
                  <a:schemeClr val="dk1"/>
                </a:solidFill>
                <a:highlight>
                  <a:schemeClr val="lt1"/>
                </a:highlight>
              </a:rPr>
              <a:t>estimated that there are between 75,000 and 300,000 helminth species parasitizing the vertebrates</a:t>
            </a:r>
            <a:r>
              <a:rPr b="1" lang="en" sz="1700">
                <a:solidFill>
                  <a:schemeClr val="dk1"/>
                </a:solidFill>
                <a:highlight>
                  <a:schemeClr val="lt1"/>
                </a:highlight>
              </a:rPr>
              <a:t>.</a:t>
            </a:r>
            <a:endParaRPr b="1" sz="2400">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30"/>
          <p:cNvPicPr preferRelativeResize="0"/>
          <p:nvPr/>
        </p:nvPicPr>
        <p:blipFill rotWithShape="1">
          <a:blip r:embed="rId3">
            <a:alphaModFix/>
          </a:blip>
          <a:srcRect b="-1964" l="2318" r="-4925" t="-1964"/>
          <a:stretch/>
        </p:blipFill>
        <p:spPr>
          <a:xfrm>
            <a:off x="418000" y="-518775"/>
            <a:ext cx="8624202" cy="59739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1"/>
          <p:cNvSpPr txBox="1"/>
          <p:nvPr>
            <p:ph type="title"/>
          </p:nvPr>
        </p:nvSpPr>
        <p:spPr>
          <a:xfrm>
            <a:off x="206425" y="99100"/>
            <a:ext cx="8520600" cy="7431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Clr>
                <a:schemeClr val="dk1"/>
              </a:buClr>
              <a:buSzPts val="990"/>
              <a:buFont typeface="Arial"/>
              <a:buNone/>
            </a:pPr>
            <a:r>
              <a:rPr lang="en" sz="1380"/>
              <a:t>•</a:t>
            </a:r>
            <a:r>
              <a:rPr lang="en" sz="4315"/>
              <a:t>Transmission</a:t>
            </a:r>
            <a:endParaRPr sz="220"/>
          </a:p>
        </p:txBody>
      </p:sp>
      <p:sp>
        <p:nvSpPr>
          <p:cNvPr id="188" name="Google Shape;188;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lnSpc>
                <a:spcPct val="90000"/>
              </a:lnSpc>
              <a:spcBef>
                <a:spcPts val="1000"/>
              </a:spcBef>
              <a:spcAft>
                <a:spcPts val="0"/>
              </a:spcAft>
              <a:buClr>
                <a:schemeClr val="dk1"/>
              </a:buClr>
              <a:buSzPts val="2000"/>
              <a:buChar char="●"/>
            </a:pPr>
            <a:r>
              <a:rPr lang="en" sz="2000">
                <a:solidFill>
                  <a:schemeClr val="dk1"/>
                </a:solidFill>
              </a:rPr>
              <a:t>Transmission of the parasite occurs via the dinospores there are 2 types Micro and Macro spores</a:t>
            </a:r>
            <a:endParaRPr sz="2000">
              <a:solidFill>
                <a:schemeClr val="dk1"/>
              </a:solidFill>
            </a:endParaRPr>
          </a:p>
          <a:p>
            <a:pPr indent="-355600" lvl="0" marL="457200" rtl="0" algn="l">
              <a:lnSpc>
                <a:spcPct val="90000"/>
              </a:lnSpc>
              <a:spcBef>
                <a:spcPts val="0"/>
              </a:spcBef>
              <a:spcAft>
                <a:spcPts val="0"/>
              </a:spcAft>
              <a:buClr>
                <a:schemeClr val="dk1"/>
              </a:buClr>
              <a:buSzPts val="2000"/>
              <a:buChar char="●"/>
            </a:pPr>
            <a:r>
              <a:rPr lang="en" sz="2000">
                <a:solidFill>
                  <a:schemeClr val="dk1"/>
                </a:solidFill>
              </a:rPr>
              <a:t>More specifically the Micro-spores appear to be the infectious spore</a:t>
            </a:r>
            <a:endParaRPr sz="2000">
              <a:solidFill>
                <a:schemeClr val="dk1"/>
              </a:solidFill>
            </a:endParaRPr>
          </a:p>
          <a:p>
            <a:pPr indent="-368300" lvl="0" marL="457200" rtl="0" algn="l">
              <a:lnSpc>
                <a:spcPct val="90000"/>
              </a:lnSpc>
              <a:spcBef>
                <a:spcPts val="0"/>
              </a:spcBef>
              <a:spcAft>
                <a:spcPts val="0"/>
              </a:spcAft>
              <a:buClr>
                <a:schemeClr val="dk1"/>
              </a:buClr>
              <a:buSzPts val="2200"/>
              <a:buFont typeface="Calibri"/>
              <a:buChar char="●"/>
            </a:pPr>
            <a:r>
              <a:rPr lang="en" sz="2200">
                <a:solidFill>
                  <a:schemeClr val="dk1"/>
                </a:solidFill>
                <a:latin typeface="Calibri"/>
                <a:ea typeface="Calibri"/>
                <a:cs typeface="Calibri"/>
                <a:sym typeface="Calibri"/>
              </a:rPr>
              <a:t>From crab to crab through water</a:t>
            </a:r>
            <a:endParaRPr sz="2200">
              <a:solidFill>
                <a:schemeClr val="dk1"/>
              </a:solidFill>
              <a:latin typeface="Calibri"/>
              <a:ea typeface="Calibri"/>
              <a:cs typeface="Calibri"/>
              <a:sym typeface="Calibri"/>
            </a:endParaRPr>
          </a:p>
          <a:p>
            <a:pPr indent="-368300" lvl="0" marL="457200" rtl="0" algn="l">
              <a:lnSpc>
                <a:spcPct val="90000"/>
              </a:lnSpc>
              <a:spcBef>
                <a:spcPts val="0"/>
              </a:spcBef>
              <a:spcAft>
                <a:spcPts val="0"/>
              </a:spcAft>
              <a:buClr>
                <a:schemeClr val="dk1"/>
              </a:buClr>
              <a:buSzPts val="2200"/>
              <a:buFont typeface="Calibri"/>
              <a:buChar char="●"/>
            </a:pPr>
            <a:r>
              <a:rPr lang="en" sz="2200">
                <a:solidFill>
                  <a:schemeClr val="dk1"/>
                </a:solidFill>
                <a:latin typeface="Calibri"/>
                <a:ea typeface="Calibri"/>
                <a:cs typeface="Calibri"/>
                <a:sym typeface="Calibri"/>
              </a:rPr>
              <a:t>Crabs release dinospores through their gills and this is usually </a:t>
            </a:r>
            <a:r>
              <a:rPr lang="en" sz="2200">
                <a:solidFill>
                  <a:schemeClr val="dk1"/>
                </a:solidFill>
                <a:latin typeface="Calibri"/>
                <a:ea typeface="Calibri"/>
                <a:cs typeface="Calibri"/>
                <a:sym typeface="Calibri"/>
              </a:rPr>
              <a:t>fatal</a:t>
            </a:r>
            <a:r>
              <a:rPr lang="en" sz="2200">
                <a:solidFill>
                  <a:schemeClr val="dk1"/>
                </a:solidFill>
                <a:latin typeface="Calibri"/>
                <a:ea typeface="Calibri"/>
                <a:cs typeface="Calibri"/>
                <a:sym typeface="Calibri"/>
              </a:rPr>
              <a:t> </a:t>
            </a:r>
            <a:endParaRPr sz="2200">
              <a:solidFill>
                <a:schemeClr val="dk1"/>
              </a:solidFill>
              <a:latin typeface="Calibri"/>
              <a:ea typeface="Calibri"/>
              <a:cs typeface="Calibri"/>
              <a:sym typeface="Calibri"/>
            </a:endParaRPr>
          </a:p>
          <a:p>
            <a:pPr indent="-368300" lvl="0" marL="457200" rtl="0" algn="l">
              <a:lnSpc>
                <a:spcPct val="90000"/>
              </a:lnSpc>
              <a:spcBef>
                <a:spcPts val="0"/>
              </a:spcBef>
              <a:spcAft>
                <a:spcPts val="0"/>
              </a:spcAft>
              <a:buClr>
                <a:schemeClr val="dk1"/>
              </a:buClr>
              <a:buSzPts val="2200"/>
              <a:buFont typeface="Calibri"/>
              <a:buChar char="●"/>
            </a:pPr>
            <a:r>
              <a:rPr lang="en" sz="2200">
                <a:solidFill>
                  <a:schemeClr val="dk1"/>
                </a:solidFill>
                <a:latin typeface="Calibri"/>
                <a:ea typeface="Calibri"/>
                <a:cs typeface="Calibri"/>
                <a:sym typeface="Calibri"/>
              </a:rPr>
              <a:t>Life cycle outside the crab is unknown</a:t>
            </a:r>
            <a:endParaRPr sz="2200">
              <a:solidFill>
                <a:schemeClr val="dk1"/>
              </a:solidFill>
              <a:latin typeface="Calibri"/>
              <a:ea typeface="Calibri"/>
              <a:cs typeface="Calibri"/>
              <a:sym typeface="Calibri"/>
            </a:endParaRPr>
          </a:p>
          <a:p>
            <a:pPr indent="0" lvl="0" marL="457200" rtl="0" algn="l">
              <a:spcBef>
                <a:spcPts val="0"/>
              </a:spcBef>
              <a:spcAft>
                <a:spcPts val="12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32"/>
          <p:cNvPicPr preferRelativeResize="0"/>
          <p:nvPr/>
        </p:nvPicPr>
        <p:blipFill>
          <a:blip r:embed="rId3">
            <a:alphaModFix/>
          </a:blip>
          <a:stretch>
            <a:fillRect/>
          </a:stretch>
        </p:blipFill>
        <p:spPr>
          <a:xfrm>
            <a:off x="-73200" y="0"/>
            <a:ext cx="5566601" cy="5038225"/>
          </a:xfrm>
          <a:prstGeom prst="rect">
            <a:avLst/>
          </a:prstGeom>
          <a:noFill/>
          <a:ln>
            <a:noFill/>
          </a:ln>
        </p:spPr>
      </p:pic>
      <p:sp>
        <p:nvSpPr>
          <p:cNvPr id="194" name="Google Shape;194;p32"/>
          <p:cNvSpPr txBox="1"/>
          <p:nvPr/>
        </p:nvSpPr>
        <p:spPr>
          <a:xfrm>
            <a:off x="5493400" y="421063"/>
            <a:ext cx="3669600" cy="41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200">
                <a:solidFill>
                  <a:schemeClr val="dk2"/>
                </a:solidFill>
              </a:rPr>
              <a:t>Hematodinium Has a complex Life cycle in the Blue Crab</a:t>
            </a:r>
            <a:endParaRPr sz="42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3"/>
          <p:cNvSpPr txBox="1"/>
          <p:nvPr>
            <p:ph type="title"/>
          </p:nvPr>
        </p:nvSpPr>
        <p:spPr>
          <a:xfrm>
            <a:off x="616500" y="74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Juvenile</a:t>
            </a:r>
            <a:r>
              <a:rPr lang="en"/>
              <a:t> Blue Crab with a Hematodinium Infection</a:t>
            </a:r>
            <a:endParaRPr/>
          </a:p>
        </p:txBody>
      </p:sp>
      <p:pic>
        <p:nvPicPr>
          <p:cNvPr id="200" name="Google Shape;200;p33" title="IMG_7931_C725C0E9-6CF6-4605-AB44-DD9272B56646 (1).mp4">
            <a:hlinkClick r:id="rId3"/>
          </p:cNvPr>
          <p:cNvPicPr preferRelativeResize="0"/>
          <p:nvPr/>
        </p:nvPicPr>
        <p:blipFill>
          <a:blip r:embed="rId4">
            <a:alphaModFix/>
          </a:blip>
          <a:stretch>
            <a:fillRect/>
          </a:stretch>
        </p:blipFill>
        <p:spPr>
          <a:xfrm>
            <a:off x="894100" y="1017725"/>
            <a:ext cx="6792845" cy="3820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1000"/>
                                        <p:tgtEl>
                                          <p:spTgt spid="2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4"/>
          <p:cNvSpPr txBox="1"/>
          <p:nvPr>
            <p:ph type="title"/>
          </p:nvPr>
        </p:nvSpPr>
        <p:spPr>
          <a:xfrm>
            <a:off x="311700" y="1338950"/>
            <a:ext cx="8520600" cy="17172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We will be using the Shields Lab as a Case Study to understand how </a:t>
            </a:r>
            <a:r>
              <a:rPr lang="en"/>
              <a:t>scientists</a:t>
            </a:r>
            <a:r>
              <a:rPr lang="en"/>
              <a:t> actually carry out </a:t>
            </a:r>
            <a:r>
              <a:rPr lang="en"/>
              <a:t>experiments in the lab &amp; field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A8DC"/>
        </a:solidFill>
      </p:bgPr>
    </p:bg>
    <p:spTree>
      <p:nvGrpSpPr>
        <p:cNvPr id="209" name="Shape 209"/>
        <p:cNvGrpSpPr/>
        <p:nvPr/>
      </p:nvGrpSpPr>
      <p:grpSpPr>
        <a:xfrm>
          <a:off x="0" y="0"/>
          <a:ext cx="0" cy="0"/>
          <a:chOff x="0" y="0"/>
          <a:chExt cx="0" cy="0"/>
        </a:xfrm>
      </p:grpSpPr>
      <p:sp>
        <p:nvSpPr>
          <p:cNvPr id="210" name="Google Shape;210;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Teacher Instructions </a:t>
            </a:r>
            <a:endParaRPr/>
          </a:p>
        </p:txBody>
      </p:sp>
      <p:sp>
        <p:nvSpPr>
          <p:cNvPr id="211" name="Google Shape;211;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The next slides are about </a:t>
            </a:r>
            <a:r>
              <a:rPr lang="en">
                <a:solidFill>
                  <a:schemeClr val="dk1"/>
                </a:solidFill>
              </a:rPr>
              <a:t>science</a:t>
            </a:r>
            <a:r>
              <a:rPr lang="en">
                <a:solidFill>
                  <a:schemeClr val="dk1"/>
                </a:solidFill>
              </a:rPr>
              <a:t> as a process. Please feel free to add/subtract as you see fit for your classroom.</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We have included many slides with definitions, they might not be best leveled for upper level/advanced students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The </a:t>
            </a:r>
            <a:r>
              <a:rPr lang="en">
                <a:solidFill>
                  <a:schemeClr val="dk1"/>
                </a:solidFill>
              </a:rPr>
              <a:t>section</a:t>
            </a:r>
            <a:r>
              <a:rPr lang="en">
                <a:solidFill>
                  <a:schemeClr val="dk1"/>
                </a:solidFill>
              </a:rPr>
              <a:t> on peer </a:t>
            </a:r>
            <a:r>
              <a:rPr lang="en">
                <a:solidFill>
                  <a:schemeClr val="dk1"/>
                </a:solidFill>
              </a:rPr>
              <a:t>review</a:t>
            </a:r>
            <a:r>
              <a:rPr lang="en">
                <a:solidFill>
                  <a:schemeClr val="dk1"/>
                </a:solidFill>
              </a:rPr>
              <a:t> may not be needed for lower grade levels </a:t>
            </a:r>
            <a:endParaRPr>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Nature of Science </a:t>
            </a:r>
            <a:endParaRPr/>
          </a:p>
        </p:txBody>
      </p:sp>
      <p:pic>
        <p:nvPicPr>
          <p:cNvPr id="217" name="Google Shape;217;p36"/>
          <p:cNvPicPr preferRelativeResize="0"/>
          <p:nvPr/>
        </p:nvPicPr>
        <p:blipFill>
          <a:blip r:embed="rId3">
            <a:alphaModFix/>
          </a:blip>
          <a:stretch>
            <a:fillRect/>
          </a:stretch>
        </p:blipFill>
        <p:spPr>
          <a:xfrm>
            <a:off x="2748750" y="948400"/>
            <a:ext cx="3991600" cy="4042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37"/>
          <p:cNvPicPr preferRelativeResize="0"/>
          <p:nvPr/>
        </p:nvPicPr>
        <p:blipFill>
          <a:blip r:embed="rId3">
            <a:alphaModFix/>
          </a:blip>
          <a:stretch>
            <a:fillRect/>
          </a:stretch>
        </p:blipFill>
        <p:spPr>
          <a:xfrm>
            <a:off x="2109450" y="0"/>
            <a:ext cx="4532091" cy="48830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8"/>
          <p:cNvSpPr txBox="1"/>
          <p:nvPr>
            <p:ph type="title"/>
          </p:nvPr>
        </p:nvSpPr>
        <p:spPr>
          <a:xfrm>
            <a:off x="390375" y="1831700"/>
            <a:ext cx="8520600" cy="6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are the key steps of a scientific experiment?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9"/>
          <p:cNvSpPr txBox="1"/>
          <p:nvPr>
            <p:ph type="title"/>
          </p:nvPr>
        </p:nvSpPr>
        <p:spPr>
          <a:xfrm>
            <a:off x="311700" y="1141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Steps of a Scientific Experiment </a:t>
            </a:r>
            <a:endParaRPr/>
          </a:p>
        </p:txBody>
      </p:sp>
      <p:sp>
        <p:nvSpPr>
          <p:cNvPr id="233" name="Google Shape;233;p39"/>
          <p:cNvSpPr txBox="1"/>
          <p:nvPr>
            <p:ph idx="1" type="body"/>
          </p:nvPr>
        </p:nvSpPr>
        <p:spPr>
          <a:xfrm>
            <a:off x="311700" y="776500"/>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AutoNum type="arabicPeriod"/>
            </a:pPr>
            <a:r>
              <a:rPr lang="en" sz="2400"/>
              <a:t>Ask a Question</a:t>
            </a:r>
            <a:endParaRPr sz="2400"/>
          </a:p>
          <a:p>
            <a:pPr indent="-381000" lvl="0" marL="457200" rtl="0" algn="l">
              <a:spcBef>
                <a:spcPts val="0"/>
              </a:spcBef>
              <a:spcAft>
                <a:spcPts val="0"/>
              </a:spcAft>
              <a:buSzPts val="2400"/>
              <a:buAutoNum type="arabicPeriod"/>
            </a:pPr>
            <a:r>
              <a:rPr lang="en" sz="2400"/>
              <a:t>Formulate a hypothesis</a:t>
            </a:r>
            <a:endParaRPr sz="2400"/>
          </a:p>
          <a:p>
            <a:pPr indent="-381000" lvl="0" marL="457200" rtl="0" algn="l">
              <a:spcBef>
                <a:spcPts val="0"/>
              </a:spcBef>
              <a:spcAft>
                <a:spcPts val="0"/>
              </a:spcAft>
              <a:buSzPts val="2400"/>
              <a:buAutoNum type="arabicPeriod"/>
            </a:pPr>
            <a:r>
              <a:rPr lang="en" sz="2400"/>
              <a:t>Design and implement the experiment </a:t>
            </a:r>
            <a:endParaRPr sz="2400"/>
          </a:p>
          <a:p>
            <a:pPr indent="-381000" lvl="0" marL="457200" rtl="0" algn="l">
              <a:spcBef>
                <a:spcPts val="0"/>
              </a:spcBef>
              <a:spcAft>
                <a:spcPts val="0"/>
              </a:spcAft>
              <a:buSzPts val="2400"/>
              <a:buAutoNum type="arabicPeriod"/>
            </a:pPr>
            <a:r>
              <a:rPr lang="en" sz="2400"/>
              <a:t>Collect data and analyse data</a:t>
            </a:r>
            <a:endParaRPr sz="2400"/>
          </a:p>
          <a:p>
            <a:pPr indent="-381000" lvl="0" marL="457200" rtl="0" algn="l">
              <a:spcBef>
                <a:spcPts val="0"/>
              </a:spcBef>
              <a:spcAft>
                <a:spcPts val="0"/>
              </a:spcAft>
              <a:buSzPts val="2400"/>
              <a:buAutoNum type="arabicPeriod"/>
            </a:pPr>
            <a:r>
              <a:rPr lang="en" sz="2400"/>
              <a:t>Formulate conclusion </a:t>
            </a:r>
            <a:endParaRPr sz="2400"/>
          </a:p>
          <a:p>
            <a:pPr indent="-381000" lvl="0" marL="457200" rtl="0" algn="l">
              <a:spcBef>
                <a:spcPts val="0"/>
              </a:spcBef>
              <a:spcAft>
                <a:spcPts val="0"/>
              </a:spcAft>
              <a:buSzPts val="2400"/>
              <a:buAutoNum type="arabicPeriod"/>
            </a:pPr>
            <a:r>
              <a:rPr lang="en" sz="2400"/>
              <a:t>Report findings</a:t>
            </a:r>
            <a:endParaRPr sz="24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0"/>
          <p:cNvSpPr txBox="1"/>
          <p:nvPr>
            <p:ph type="title"/>
          </p:nvPr>
        </p:nvSpPr>
        <p:spPr>
          <a:xfrm>
            <a:off x="311700" y="2908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Step 1: Make an Observation/Ask a Question</a:t>
            </a:r>
            <a:endParaRPr/>
          </a:p>
        </p:txBody>
      </p:sp>
      <p:sp>
        <p:nvSpPr>
          <p:cNvPr id="239" name="Google Shape;239;p40"/>
          <p:cNvSpPr txBox="1"/>
          <p:nvPr>
            <p:ph idx="1" type="body"/>
          </p:nvPr>
        </p:nvSpPr>
        <p:spPr>
          <a:xfrm>
            <a:off x="219575" y="1270925"/>
            <a:ext cx="9909300" cy="1088700"/>
          </a:xfrm>
          <a:prstGeom prst="rect">
            <a:avLst/>
          </a:prstGeom>
        </p:spPr>
        <p:txBody>
          <a:bodyPr anchorCtr="0" anchor="t" bIns="91425" lIns="91425" spcFirstLastPara="1" rIns="91425" wrap="square" tIns="91425">
            <a:normAutofit fontScale="70000" lnSpcReduction="20000"/>
          </a:bodyPr>
          <a:lstStyle/>
          <a:p>
            <a:pPr indent="-381716" lvl="0" marL="457200" rtl="0" algn="l">
              <a:lnSpc>
                <a:spcPct val="100000"/>
              </a:lnSpc>
              <a:spcBef>
                <a:spcPts val="0"/>
              </a:spcBef>
              <a:spcAft>
                <a:spcPts val="0"/>
              </a:spcAft>
              <a:buClr>
                <a:schemeClr val="dk1"/>
              </a:buClr>
              <a:buSzPct val="100000"/>
              <a:buChar char="●"/>
            </a:pPr>
            <a:r>
              <a:rPr lang="en" sz="3444">
                <a:solidFill>
                  <a:schemeClr val="dk1"/>
                </a:solidFill>
              </a:rPr>
              <a:t>A testable problem or a question must first be identified.  </a:t>
            </a:r>
            <a:endParaRPr sz="3444">
              <a:solidFill>
                <a:schemeClr val="dk1"/>
              </a:solidFill>
            </a:endParaRPr>
          </a:p>
          <a:p>
            <a:pPr indent="0" lvl="0" marL="0" rtl="0" algn="l">
              <a:lnSpc>
                <a:spcPct val="100000"/>
              </a:lnSpc>
              <a:spcBef>
                <a:spcPts val="0"/>
              </a:spcBef>
              <a:spcAft>
                <a:spcPts val="0"/>
              </a:spcAft>
              <a:buNone/>
            </a:pPr>
            <a:r>
              <a:t/>
            </a:r>
            <a:endParaRPr sz="2500">
              <a:solidFill>
                <a:schemeClr val="dk1"/>
              </a:solidFill>
            </a:endParaRPr>
          </a:p>
          <a:p>
            <a:pPr indent="0" lvl="0" marL="0" rtl="0" algn="l">
              <a:lnSpc>
                <a:spcPct val="100000"/>
              </a:lnSpc>
              <a:spcBef>
                <a:spcPts val="0"/>
              </a:spcBef>
              <a:spcAft>
                <a:spcPts val="0"/>
              </a:spcAft>
              <a:buNone/>
            </a:pPr>
            <a:r>
              <a:t/>
            </a:r>
            <a:endParaRPr sz="1600">
              <a:solidFill>
                <a:schemeClr val="dk1"/>
              </a:solidFill>
            </a:endParaRPr>
          </a:p>
          <a:p>
            <a:pPr indent="0" lvl="0" marL="0" rtl="0" algn="l">
              <a:lnSpc>
                <a:spcPct val="100000"/>
              </a:lnSpc>
              <a:spcBef>
                <a:spcPts val="0"/>
              </a:spcBef>
              <a:spcAft>
                <a:spcPts val="0"/>
              </a:spcAft>
              <a:buNone/>
            </a:pPr>
            <a:r>
              <a:t/>
            </a:r>
            <a:endParaRPr sz="2500">
              <a:solidFill>
                <a:srgbClr val="0000FF"/>
              </a:solidFill>
            </a:endParaRPr>
          </a:p>
        </p:txBody>
      </p:sp>
      <p:sp>
        <p:nvSpPr>
          <p:cNvPr id="240" name="Google Shape;240;p40"/>
          <p:cNvSpPr txBox="1"/>
          <p:nvPr/>
        </p:nvSpPr>
        <p:spPr>
          <a:xfrm>
            <a:off x="512925" y="2767000"/>
            <a:ext cx="7731300" cy="194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dk2"/>
                </a:solidFill>
              </a:rPr>
              <a:t>What are some examples of testable questions?</a:t>
            </a:r>
            <a:endParaRPr b="1" sz="2200">
              <a:solidFill>
                <a:schemeClr val="dk2"/>
              </a:solidFill>
            </a:endParaRPr>
          </a:p>
          <a:p>
            <a:pPr indent="0" lvl="0" marL="0" rtl="0" algn="l">
              <a:spcBef>
                <a:spcPts val="0"/>
              </a:spcBef>
              <a:spcAft>
                <a:spcPts val="0"/>
              </a:spcAft>
              <a:buNone/>
            </a:pPr>
            <a:r>
              <a:rPr b="1" lang="en" sz="2200">
                <a:solidFill>
                  <a:schemeClr val="dk2"/>
                </a:solidFill>
              </a:rPr>
              <a:t>What are some examples of untestable questions? </a:t>
            </a:r>
            <a:endParaRPr b="1" sz="2200">
              <a:solidFill>
                <a:schemeClr val="dk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1"/>
          <p:cNvSpPr txBox="1"/>
          <p:nvPr>
            <p:ph type="title"/>
          </p:nvPr>
        </p:nvSpPr>
        <p:spPr>
          <a:xfrm>
            <a:off x="311700" y="1442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Step 2: Form a Hypothesis</a:t>
            </a:r>
            <a:endParaRPr/>
          </a:p>
        </p:txBody>
      </p:sp>
      <p:sp>
        <p:nvSpPr>
          <p:cNvPr id="246" name="Google Shape;246;p41"/>
          <p:cNvSpPr txBox="1"/>
          <p:nvPr>
            <p:ph idx="1" type="body"/>
          </p:nvPr>
        </p:nvSpPr>
        <p:spPr>
          <a:xfrm>
            <a:off x="251525" y="863550"/>
            <a:ext cx="8520600" cy="1754700"/>
          </a:xfrm>
          <a:prstGeom prst="rect">
            <a:avLst/>
          </a:prstGeom>
        </p:spPr>
        <p:txBody>
          <a:bodyPr anchorCtr="0" anchor="t" bIns="91425" lIns="91425" spcFirstLastPara="1" rIns="91425" wrap="square" tIns="91425">
            <a:normAutofit/>
          </a:bodyPr>
          <a:lstStyle/>
          <a:p>
            <a:pPr indent="-387350" lvl="0" marL="457200" rtl="0" algn="l">
              <a:lnSpc>
                <a:spcPct val="150000"/>
              </a:lnSpc>
              <a:spcBef>
                <a:spcPts val="0"/>
              </a:spcBef>
              <a:spcAft>
                <a:spcPts val="0"/>
              </a:spcAft>
              <a:buClr>
                <a:schemeClr val="dk1"/>
              </a:buClr>
              <a:buSzPts val="2500"/>
              <a:buChar char="●"/>
            </a:pPr>
            <a:r>
              <a:rPr lang="en" sz="2500">
                <a:solidFill>
                  <a:schemeClr val="dk1"/>
                </a:solidFill>
              </a:rPr>
              <a:t>A possible explanation to the question or problem</a:t>
            </a:r>
            <a:endParaRPr sz="1400">
              <a:solidFill>
                <a:schemeClr val="dk1"/>
              </a:solidFill>
            </a:endParaRPr>
          </a:p>
          <a:p>
            <a:pPr indent="-387350" lvl="0" marL="457200" rtl="0" algn="l">
              <a:lnSpc>
                <a:spcPct val="150000"/>
              </a:lnSpc>
              <a:spcBef>
                <a:spcPts val="0"/>
              </a:spcBef>
              <a:spcAft>
                <a:spcPts val="0"/>
              </a:spcAft>
              <a:buClr>
                <a:srgbClr val="262626"/>
              </a:buClr>
              <a:buSzPts val="2500"/>
              <a:buChar char="●"/>
            </a:pPr>
            <a:r>
              <a:rPr lang="en" sz="2500">
                <a:solidFill>
                  <a:srgbClr val="262626"/>
                </a:solidFill>
              </a:rPr>
              <a:t>Often it is recommended to follow the ‘if-then’ structure</a:t>
            </a:r>
            <a:endParaRPr sz="2500">
              <a:solidFill>
                <a:srgbClr val="262626"/>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Science Does Not Prove Things! </a:t>
            </a:r>
            <a:endParaRPr/>
          </a:p>
        </p:txBody>
      </p:sp>
      <p:pic>
        <p:nvPicPr>
          <p:cNvPr descr="Can you figure out the rule?&#10;Did you see the exponents pattern? http://youtu.be/AVB8vRC6HIY&#10;Why do you make people look stupid? http://bit.ly/12Fmlpl&#10;&#10;How do you investigate hypotheses? Do you seek to confirm your theory - looking for white swans? Or do you try to find black swans? I was startled at how hard it was for people to investigate number sets that didn't follow their hypotheses, even when their method wasn't getting them anywhere.&#10;&#10;In the video I say &quot;when people came to Australia...&quot; by which I meant, &quot;when Europeans who believed all swans were white came to Australia...&quot; I did not mean any offence to Indigenous Australians who were already in Australia at that time. Please accept my apologies for the poor phrasing if you were offended by it.&#10;&#10;This video was inspired by The Black Swan by Nassim Taleb and filmed by my mum. Thanks mum!&#10;&#10;Partly my motivation came from responses to my Facebook videos - social media marketers saying 'Facebook ads have worked for me so there can't be fake likes.' Just because you have only seen white swans, doesn't mean there are no black ones. And in fact marketers are only looking for white swans. They think it was invalid of me to make the fake Virtual Cat page: 'well of course if it's a low quality page you're going to get low quality likes.' But my point is this is black swan bait, something they would never make because their theory is confident in the exclusive existence of white swans." id="252" name="Google Shape;252;p42" title="The Most Common Cognitive Bias">
            <a:hlinkClick r:id="rId3"/>
          </p:cNvPr>
          <p:cNvPicPr preferRelativeResize="0"/>
          <p:nvPr/>
        </p:nvPicPr>
        <p:blipFill>
          <a:blip r:embed="rId4">
            <a:alphaModFix/>
          </a:blip>
          <a:stretch>
            <a:fillRect/>
          </a:stretch>
        </p:blipFill>
        <p:spPr>
          <a:xfrm>
            <a:off x="1338875" y="1263025"/>
            <a:ext cx="5934750" cy="3338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Null vs Alternative Language</a:t>
            </a:r>
            <a:endParaRPr/>
          </a:p>
        </p:txBody>
      </p:sp>
      <p:sp>
        <p:nvSpPr>
          <p:cNvPr id="258" name="Google Shape;258;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100"/>
              <a:t>Null Hypothesis- There is no relationship between the variables </a:t>
            </a:r>
            <a:endParaRPr sz="2100"/>
          </a:p>
          <a:p>
            <a:pPr indent="0" lvl="0" marL="0" rtl="0" algn="l">
              <a:spcBef>
                <a:spcPts val="1200"/>
              </a:spcBef>
              <a:spcAft>
                <a:spcPts val="0"/>
              </a:spcAft>
              <a:buNone/>
            </a:pPr>
            <a:r>
              <a:t/>
            </a:r>
            <a:endParaRPr sz="2100"/>
          </a:p>
          <a:p>
            <a:pPr indent="0" lvl="0" marL="0" rtl="0" algn="l">
              <a:spcBef>
                <a:spcPts val="1200"/>
              </a:spcBef>
              <a:spcAft>
                <a:spcPts val="0"/>
              </a:spcAft>
              <a:buNone/>
            </a:pPr>
            <a:r>
              <a:rPr lang="en" sz="2100"/>
              <a:t>Alternative Hypothesis- There is a relationship between the variables </a:t>
            </a:r>
            <a:endParaRPr sz="2100"/>
          </a:p>
          <a:p>
            <a:pPr indent="0" lvl="0" marL="0" rtl="0" algn="l">
              <a:spcBef>
                <a:spcPts val="1200"/>
              </a:spcBef>
              <a:spcAft>
                <a:spcPts val="0"/>
              </a:spcAft>
              <a:buNone/>
            </a:pPr>
            <a:r>
              <a:t/>
            </a:r>
            <a:endParaRPr sz="2100"/>
          </a:p>
          <a:p>
            <a:pPr indent="0" lvl="0" marL="0" rtl="0" algn="l">
              <a:spcBef>
                <a:spcPts val="1200"/>
              </a:spcBef>
              <a:spcAft>
                <a:spcPts val="1200"/>
              </a:spcAft>
              <a:buNone/>
            </a:pPr>
            <a:r>
              <a:rPr lang="en" sz="2100"/>
              <a:t>We need our experiments to</a:t>
            </a:r>
            <a:r>
              <a:rPr b="1" i="1" lang="en" sz="2100"/>
              <a:t> disprove the null.  </a:t>
            </a:r>
            <a:r>
              <a:rPr lang="en" sz="2100"/>
              <a:t>When writing about our hypothesis, we either </a:t>
            </a:r>
            <a:r>
              <a:rPr b="1" i="1" lang="en" sz="2100"/>
              <a:t>reject </a:t>
            </a:r>
            <a:r>
              <a:rPr lang="en" sz="2100"/>
              <a:t>the null or fail to reject the null. </a:t>
            </a:r>
            <a:endParaRPr sz="21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4"/>
          <p:cNvSpPr txBox="1"/>
          <p:nvPr>
            <p:ph type="title"/>
          </p:nvPr>
        </p:nvSpPr>
        <p:spPr>
          <a:xfrm>
            <a:off x="221450" y="840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Step 3: Design a Controlled Experiment and Test It</a:t>
            </a:r>
            <a:endParaRPr/>
          </a:p>
        </p:txBody>
      </p:sp>
      <p:sp>
        <p:nvSpPr>
          <p:cNvPr id="264" name="Google Shape;264;p44"/>
          <p:cNvSpPr txBox="1"/>
          <p:nvPr/>
        </p:nvSpPr>
        <p:spPr>
          <a:xfrm>
            <a:off x="1469050" y="1249650"/>
            <a:ext cx="8255400" cy="264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dk2"/>
                </a:solidFill>
              </a:rPr>
              <a:t>What are the key parts of an experiment? </a:t>
            </a:r>
            <a:endParaRPr sz="2500">
              <a:solidFill>
                <a:schemeClr val="dk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5"/>
          <p:cNvSpPr txBox="1"/>
          <p:nvPr>
            <p:ph type="title"/>
          </p:nvPr>
        </p:nvSpPr>
        <p:spPr>
          <a:xfrm>
            <a:off x="311700" y="1292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Step 3: Design a Controlled Experiment and Test It</a:t>
            </a:r>
            <a:r>
              <a:rPr lang="en"/>
              <a:t> </a:t>
            </a:r>
            <a:endParaRPr/>
          </a:p>
        </p:txBody>
      </p:sp>
      <p:sp>
        <p:nvSpPr>
          <p:cNvPr id="270" name="Google Shape;270;p45"/>
          <p:cNvSpPr txBox="1"/>
          <p:nvPr>
            <p:ph idx="1" type="body"/>
          </p:nvPr>
        </p:nvSpPr>
        <p:spPr>
          <a:xfrm>
            <a:off x="311700" y="701900"/>
            <a:ext cx="8697000" cy="4246200"/>
          </a:xfrm>
          <a:prstGeom prst="rect">
            <a:avLst/>
          </a:prstGeom>
        </p:spPr>
        <p:txBody>
          <a:bodyPr anchorCtr="0" anchor="t" bIns="91425" lIns="91425" spcFirstLastPara="1" rIns="91425" wrap="square" tIns="91425">
            <a:normAutofit lnSpcReduction="20000"/>
          </a:bodyPr>
          <a:lstStyle/>
          <a:p>
            <a:pPr indent="-284162" lvl="0" marL="284162" rtl="0" algn="l">
              <a:lnSpc>
                <a:spcPct val="100000"/>
              </a:lnSpc>
              <a:spcBef>
                <a:spcPts val="0"/>
              </a:spcBef>
              <a:spcAft>
                <a:spcPts val="0"/>
              </a:spcAft>
              <a:buNone/>
            </a:pPr>
            <a:r>
              <a:rPr b="1" lang="en" sz="3261">
                <a:solidFill>
                  <a:schemeClr val="dk1"/>
                </a:solidFill>
              </a:rPr>
              <a:t>Variables</a:t>
            </a:r>
            <a:endParaRPr b="1" sz="3261">
              <a:solidFill>
                <a:schemeClr val="dk1"/>
              </a:solidFill>
            </a:endParaRPr>
          </a:p>
          <a:p>
            <a:pPr indent="-284162" lvl="0" marL="284162" rtl="0" algn="l">
              <a:lnSpc>
                <a:spcPct val="100000"/>
              </a:lnSpc>
              <a:spcBef>
                <a:spcPts val="0"/>
              </a:spcBef>
              <a:spcAft>
                <a:spcPts val="0"/>
              </a:spcAft>
              <a:buNone/>
            </a:pPr>
            <a:r>
              <a:t/>
            </a:r>
            <a:endParaRPr sz="1600">
              <a:solidFill>
                <a:schemeClr val="dk1"/>
              </a:solidFill>
            </a:endParaRPr>
          </a:p>
          <a:p>
            <a:pPr indent="-284162" lvl="0" marL="284162" rtl="0" algn="l">
              <a:lnSpc>
                <a:spcPct val="100000"/>
              </a:lnSpc>
              <a:spcBef>
                <a:spcPts val="0"/>
              </a:spcBef>
              <a:spcAft>
                <a:spcPts val="0"/>
              </a:spcAft>
              <a:buNone/>
            </a:pPr>
            <a:r>
              <a:rPr lang="en" sz="2658">
                <a:solidFill>
                  <a:schemeClr val="dk1"/>
                </a:solidFill>
              </a:rPr>
              <a:t>The factors in an experiment that can be changed are called </a:t>
            </a:r>
            <a:r>
              <a:rPr b="1" lang="en" sz="2658" u="sng">
                <a:solidFill>
                  <a:srgbClr val="C70205"/>
                </a:solidFill>
              </a:rPr>
              <a:t>variables</a:t>
            </a:r>
            <a:r>
              <a:rPr b="1" lang="en" sz="2658">
                <a:solidFill>
                  <a:srgbClr val="C70205"/>
                </a:solidFill>
              </a:rPr>
              <a:t>.   </a:t>
            </a:r>
            <a:endParaRPr sz="2658">
              <a:solidFill>
                <a:schemeClr val="dk1"/>
              </a:solidFill>
            </a:endParaRPr>
          </a:p>
          <a:p>
            <a:pPr indent="0" lvl="0" marL="0" rtl="0" algn="l">
              <a:lnSpc>
                <a:spcPct val="100000"/>
              </a:lnSpc>
              <a:spcBef>
                <a:spcPts val="0"/>
              </a:spcBef>
              <a:spcAft>
                <a:spcPts val="0"/>
              </a:spcAft>
              <a:buNone/>
            </a:pPr>
            <a:r>
              <a:t/>
            </a:r>
            <a:endParaRPr sz="2400">
              <a:solidFill>
                <a:schemeClr val="dk1"/>
              </a:solidFill>
            </a:endParaRPr>
          </a:p>
          <a:p>
            <a:pPr indent="0" lvl="0" marL="0" rtl="0" algn="l">
              <a:lnSpc>
                <a:spcPct val="100000"/>
              </a:lnSpc>
              <a:spcBef>
                <a:spcPts val="0"/>
              </a:spcBef>
              <a:spcAft>
                <a:spcPts val="0"/>
              </a:spcAft>
              <a:buNone/>
            </a:pPr>
            <a:r>
              <a:t/>
            </a:r>
            <a:endParaRPr sz="2400">
              <a:solidFill>
                <a:schemeClr val="dk1"/>
              </a:solidFill>
            </a:endParaRPr>
          </a:p>
          <a:p>
            <a:pPr indent="-230187" lvl="0" marL="230187" rtl="0" algn="l">
              <a:lnSpc>
                <a:spcPct val="100000"/>
              </a:lnSpc>
              <a:spcBef>
                <a:spcPts val="0"/>
              </a:spcBef>
              <a:spcAft>
                <a:spcPts val="0"/>
              </a:spcAft>
              <a:buClr>
                <a:schemeClr val="dk1"/>
              </a:buClr>
              <a:buFont typeface="Arial"/>
              <a:buNone/>
            </a:pPr>
            <a:r>
              <a:rPr lang="en" sz="2658">
                <a:solidFill>
                  <a:schemeClr val="dk1"/>
                </a:solidFill>
              </a:rPr>
              <a:t>A controlled experiment works with </a:t>
            </a:r>
            <a:r>
              <a:rPr b="1" lang="en" sz="2658" u="sng">
                <a:solidFill>
                  <a:srgbClr val="C70205"/>
                </a:solidFill>
              </a:rPr>
              <a:t>one variable at a time</a:t>
            </a:r>
            <a:r>
              <a:rPr b="1" lang="en" sz="2658">
                <a:solidFill>
                  <a:srgbClr val="C70205"/>
                </a:solidFill>
              </a:rPr>
              <a:t>.  </a:t>
            </a:r>
            <a:r>
              <a:rPr lang="en" sz="2658">
                <a:solidFill>
                  <a:schemeClr val="dk1"/>
                </a:solidFill>
              </a:rPr>
              <a:t>If several variables were changed at the same time, the scientist would not know which variable was responsible for the observed results.</a:t>
            </a:r>
            <a:endParaRPr sz="2658">
              <a:solidFill>
                <a:schemeClr val="dk1"/>
              </a:solidFill>
            </a:endParaRPr>
          </a:p>
          <a:p>
            <a:pPr indent="0" lvl="0" marL="0" rtl="0" algn="l">
              <a:lnSpc>
                <a:spcPct val="100000"/>
              </a:lnSpc>
              <a:spcBef>
                <a:spcPts val="0"/>
              </a:spcBef>
              <a:spcAft>
                <a:spcPts val="0"/>
              </a:spcAft>
              <a:buNone/>
            </a:pPr>
            <a:r>
              <a:t/>
            </a:r>
            <a:endParaRPr sz="2658">
              <a:solidFill>
                <a:schemeClr val="dk1"/>
              </a:solidFill>
            </a:endParaRPr>
          </a:p>
          <a:p>
            <a:pPr indent="0" lvl="0" marL="0" rtl="0" algn="l">
              <a:lnSpc>
                <a:spcPct val="100000"/>
              </a:lnSpc>
              <a:spcBef>
                <a:spcPts val="0"/>
              </a:spcBef>
              <a:spcAft>
                <a:spcPts val="0"/>
              </a:spcAft>
              <a:buNone/>
            </a:pPr>
            <a:r>
              <a:t/>
            </a:r>
            <a:endParaRPr sz="24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24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6"/>
          <p:cNvSpPr txBox="1"/>
          <p:nvPr>
            <p:ph type="title"/>
          </p:nvPr>
        </p:nvSpPr>
        <p:spPr>
          <a:xfrm>
            <a:off x="311700" y="0"/>
            <a:ext cx="8520600" cy="6015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39285"/>
              <a:buFont typeface="Arial"/>
              <a:buNone/>
            </a:pPr>
            <a:r>
              <a:rPr lang="en"/>
              <a:t>Step 3: Design a Controlled Experiment and Test It </a:t>
            </a:r>
            <a:endParaRPr/>
          </a:p>
          <a:p>
            <a:pPr indent="0" lvl="0" marL="0" rtl="0" algn="l">
              <a:spcBef>
                <a:spcPts val="0"/>
              </a:spcBef>
              <a:spcAft>
                <a:spcPts val="0"/>
              </a:spcAft>
              <a:buNone/>
            </a:pPr>
            <a:r>
              <a:t/>
            </a:r>
            <a:endParaRPr/>
          </a:p>
        </p:txBody>
      </p:sp>
      <p:sp>
        <p:nvSpPr>
          <p:cNvPr id="276" name="Google Shape;276;p46"/>
          <p:cNvSpPr txBox="1"/>
          <p:nvPr>
            <p:ph idx="1" type="body"/>
          </p:nvPr>
        </p:nvSpPr>
        <p:spPr>
          <a:xfrm>
            <a:off x="311700" y="601500"/>
            <a:ext cx="8520600" cy="4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2100">
              <a:solidFill>
                <a:schemeClr val="dk1"/>
              </a:solidFill>
            </a:endParaRPr>
          </a:p>
          <a:p>
            <a:pPr indent="0" lvl="0" marL="0" rtl="0" algn="l">
              <a:spcBef>
                <a:spcPts val="1200"/>
              </a:spcBef>
              <a:spcAft>
                <a:spcPts val="0"/>
              </a:spcAft>
              <a:buNone/>
            </a:pPr>
            <a:r>
              <a:rPr b="1" lang="en" sz="2100">
                <a:solidFill>
                  <a:schemeClr val="dk1"/>
                </a:solidFill>
              </a:rPr>
              <a:t>Independent variable </a:t>
            </a:r>
            <a:r>
              <a:rPr lang="en" sz="2100">
                <a:solidFill>
                  <a:schemeClr val="dk1"/>
                </a:solidFill>
              </a:rPr>
              <a:t>is the variable the researcher intentionally changes Examples: Temperature, light, heat, </a:t>
            </a:r>
            <a:r>
              <a:rPr lang="en" sz="2100">
                <a:solidFill>
                  <a:schemeClr val="dk1"/>
                </a:solidFill>
              </a:rPr>
              <a:t>salinity, time</a:t>
            </a:r>
            <a:endParaRPr sz="2100">
              <a:solidFill>
                <a:schemeClr val="dk1"/>
              </a:solidFill>
            </a:endParaRPr>
          </a:p>
          <a:p>
            <a:pPr indent="0" lvl="0" marL="0" rtl="0" algn="l">
              <a:spcBef>
                <a:spcPts val="1200"/>
              </a:spcBef>
              <a:spcAft>
                <a:spcPts val="0"/>
              </a:spcAft>
              <a:buNone/>
            </a:pPr>
            <a:r>
              <a:t/>
            </a:r>
            <a:endParaRPr sz="2000">
              <a:solidFill>
                <a:schemeClr val="dk1"/>
              </a:solidFill>
            </a:endParaRPr>
          </a:p>
          <a:p>
            <a:pPr indent="0" lvl="0" marL="0" rtl="0" algn="l">
              <a:spcBef>
                <a:spcPts val="1200"/>
              </a:spcBef>
              <a:spcAft>
                <a:spcPts val="0"/>
              </a:spcAft>
              <a:buNone/>
            </a:pPr>
            <a:r>
              <a:t/>
            </a:r>
            <a:endParaRPr sz="2100">
              <a:solidFill>
                <a:schemeClr val="dk1"/>
              </a:solidFill>
            </a:endParaRPr>
          </a:p>
          <a:p>
            <a:pPr indent="0" lvl="0" marL="0" rtl="0" algn="l">
              <a:spcBef>
                <a:spcPts val="1200"/>
              </a:spcBef>
              <a:spcAft>
                <a:spcPts val="0"/>
              </a:spcAft>
              <a:buNone/>
            </a:pPr>
            <a:r>
              <a:rPr b="1" lang="en" sz="2100">
                <a:solidFill>
                  <a:schemeClr val="dk1"/>
                </a:solidFill>
              </a:rPr>
              <a:t>D</a:t>
            </a:r>
            <a:r>
              <a:rPr b="1" lang="en" sz="2100">
                <a:solidFill>
                  <a:schemeClr val="dk1"/>
                </a:solidFill>
              </a:rPr>
              <a:t>ependent variable </a:t>
            </a:r>
            <a:r>
              <a:rPr lang="en" sz="2100">
                <a:solidFill>
                  <a:schemeClr val="dk1"/>
                </a:solidFill>
              </a:rPr>
              <a:t>is the factor that the research measures. It changes in response to the independent variable; in other words, it depends on the “IV”</a:t>
            </a:r>
            <a:endParaRPr sz="2100">
              <a:solidFill>
                <a:schemeClr val="dk1"/>
              </a:solidFill>
            </a:endParaRPr>
          </a:p>
          <a:p>
            <a:pPr indent="0" lvl="0" marL="0" rtl="0" algn="l">
              <a:spcBef>
                <a:spcPts val="1200"/>
              </a:spcBef>
              <a:spcAft>
                <a:spcPts val="1200"/>
              </a:spcAft>
              <a:buNone/>
            </a:pPr>
            <a:r>
              <a:t/>
            </a:r>
            <a:endParaRPr sz="2000">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the difference between Constants and Controls?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Constants vs Controls </a:t>
            </a:r>
            <a:endParaRPr/>
          </a:p>
        </p:txBody>
      </p:sp>
      <p:sp>
        <p:nvSpPr>
          <p:cNvPr id="287" name="Google Shape;287;p48"/>
          <p:cNvSpPr txBox="1"/>
          <p:nvPr/>
        </p:nvSpPr>
        <p:spPr>
          <a:xfrm>
            <a:off x="247200" y="1363500"/>
            <a:ext cx="8719500" cy="3078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000">
                <a:solidFill>
                  <a:schemeClr val="dk1"/>
                </a:solidFill>
              </a:rPr>
              <a:t>Constants</a:t>
            </a:r>
            <a:r>
              <a:rPr lang="en" sz="2000">
                <a:solidFill>
                  <a:schemeClr val="dk1"/>
                </a:solidFill>
              </a:rPr>
              <a:t>- The factors that do not change during the experiment. Examples can be temperature, duration of time, </a:t>
            </a:r>
            <a:endParaRPr sz="2000">
              <a:solidFill>
                <a:schemeClr val="dk1"/>
              </a:solidFill>
            </a:endParaRPr>
          </a:p>
          <a:p>
            <a:pPr indent="0" lvl="0" marL="0" rtl="0" algn="l">
              <a:lnSpc>
                <a:spcPct val="115000"/>
              </a:lnSpc>
              <a:spcBef>
                <a:spcPts val="1200"/>
              </a:spcBef>
              <a:spcAft>
                <a:spcPts val="0"/>
              </a:spcAft>
              <a:buNone/>
            </a:pPr>
            <a:r>
              <a:t/>
            </a:r>
            <a:endParaRPr sz="2000">
              <a:solidFill>
                <a:schemeClr val="dk1"/>
              </a:solidFill>
            </a:endParaRPr>
          </a:p>
          <a:p>
            <a:pPr indent="0" lvl="0" marL="0" rtl="0" algn="l">
              <a:lnSpc>
                <a:spcPct val="115000"/>
              </a:lnSpc>
              <a:spcBef>
                <a:spcPts val="1200"/>
              </a:spcBef>
              <a:spcAft>
                <a:spcPts val="0"/>
              </a:spcAft>
              <a:buNone/>
            </a:pPr>
            <a:r>
              <a:t/>
            </a:r>
            <a:endParaRPr sz="2000">
              <a:solidFill>
                <a:schemeClr val="dk1"/>
              </a:solidFill>
            </a:endParaRPr>
          </a:p>
          <a:p>
            <a:pPr indent="0" lvl="0" marL="0" rtl="0" algn="l">
              <a:lnSpc>
                <a:spcPct val="115000"/>
              </a:lnSpc>
              <a:spcBef>
                <a:spcPts val="1200"/>
              </a:spcBef>
              <a:spcAft>
                <a:spcPts val="1200"/>
              </a:spcAft>
              <a:buNone/>
            </a:pPr>
            <a:r>
              <a:rPr b="1" lang="en" sz="2000">
                <a:solidFill>
                  <a:schemeClr val="dk1"/>
                </a:solidFill>
              </a:rPr>
              <a:t>Control  </a:t>
            </a:r>
            <a:r>
              <a:rPr lang="en" sz="2000">
                <a:solidFill>
                  <a:schemeClr val="dk1"/>
                </a:solidFill>
              </a:rPr>
              <a:t>The control group serves as the comparison.  It is the same as the experimental group, except that the one variable that is being tested is removed.</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9"/>
          <p:cNvSpPr txBox="1"/>
          <p:nvPr>
            <p:ph type="title"/>
          </p:nvPr>
        </p:nvSpPr>
        <p:spPr>
          <a:xfrm>
            <a:off x="0" y="748525"/>
            <a:ext cx="9812100" cy="2315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600"/>
              <a:t>Can we run an experiment one time and make a conclusion? </a:t>
            </a:r>
            <a:endParaRPr sz="26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Replicates/Trials </a:t>
            </a:r>
            <a:endParaRPr/>
          </a:p>
        </p:txBody>
      </p:sp>
      <p:sp>
        <p:nvSpPr>
          <p:cNvPr id="298" name="Google Shape;298;p50"/>
          <p:cNvSpPr txBox="1"/>
          <p:nvPr>
            <p:ph idx="1" type="body"/>
          </p:nvPr>
        </p:nvSpPr>
        <p:spPr>
          <a:xfrm>
            <a:off x="152400" y="1152475"/>
            <a:ext cx="8832300" cy="38028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lang="en" sz="2000"/>
              <a:t>We need to run an experiment multiple times in order to determine if our result is accurate. These are called replicates or trials </a:t>
            </a:r>
            <a:endParaRPr sz="2000"/>
          </a:p>
          <a:p>
            <a:pPr indent="0" lvl="0" marL="457200" rtl="0" algn="l">
              <a:spcBef>
                <a:spcPts val="1200"/>
              </a:spcBef>
              <a:spcAft>
                <a:spcPts val="0"/>
              </a:spcAft>
              <a:buNone/>
            </a:pPr>
            <a:r>
              <a:t/>
            </a:r>
            <a:endParaRPr sz="2000"/>
          </a:p>
          <a:p>
            <a:pPr indent="-355600" lvl="0" marL="457200" rtl="0" algn="l">
              <a:spcBef>
                <a:spcPts val="1200"/>
              </a:spcBef>
              <a:spcAft>
                <a:spcPts val="0"/>
              </a:spcAft>
              <a:buSzPts val="2000"/>
              <a:buChar char="●"/>
            </a:pPr>
            <a:r>
              <a:rPr lang="en" sz="2000"/>
              <a:t>This does not mean that scientists repeat things until </a:t>
            </a:r>
            <a:r>
              <a:rPr lang="en" sz="2000"/>
              <a:t>the result</a:t>
            </a:r>
            <a:r>
              <a:rPr lang="en" sz="2000"/>
              <a:t> turns out they way they want it to </a:t>
            </a:r>
            <a:endParaRPr sz="2000"/>
          </a:p>
          <a:p>
            <a:pPr indent="0" lvl="0" marL="457200" rtl="0" algn="l">
              <a:spcBef>
                <a:spcPts val="1200"/>
              </a:spcBef>
              <a:spcAft>
                <a:spcPts val="0"/>
              </a:spcAft>
              <a:buNone/>
            </a:pPr>
            <a:r>
              <a:t/>
            </a:r>
            <a:endParaRPr sz="2000"/>
          </a:p>
          <a:p>
            <a:pPr indent="-355600" lvl="0" marL="457200" rtl="0" algn="l">
              <a:spcBef>
                <a:spcPts val="1200"/>
              </a:spcBef>
              <a:spcAft>
                <a:spcPts val="0"/>
              </a:spcAft>
              <a:buSzPts val="2000"/>
              <a:buChar char="●"/>
            </a:pPr>
            <a:r>
              <a:rPr lang="en" sz="2000"/>
              <a:t>If something went wrong during the experiment, then it would be repeated </a:t>
            </a:r>
            <a:endParaRPr sz="20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51"/>
          <p:cNvSpPr txBox="1"/>
          <p:nvPr>
            <p:ph type="title"/>
          </p:nvPr>
        </p:nvSpPr>
        <p:spPr>
          <a:xfrm>
            <a:off x="311700" y="1442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Stage 3 Implement the Experiments </a:t>
            </a:r>
            <a:endParaRPr/>
          </a:p>
        </p:txBody>
      </p:sp>
      <p:pic>
        <p:nvPicPr>
          <p:cNvPr id="304" name="Google Shape;304;p51"/>
          <p:cNvPicPr preferRelativeResize="0"/>
          <p:nvPr/>
        </p:nvPicPr>
        <p:blipFill>
          <a:blip r:embed="rId3">
            <a:alphaModFix/>
          </a:blip>
          <a:stretch>
            <a:fillRect/>
          </a:stretch>
        </p:blipFill>
        <p:spPr>
          <a:xfrm>
            <a:off x="2597725" y="2399225"/>
            <a:ext cx="4241550" cy="2209425"/>
          </a:xfrm>
          <a:prstGeom prst="rect">
            <a:avLst/>
          </a:prstGeom>
          <a:noFill/>
          <a:ln>
            <a:noFill/>
          </a:ln>
        </p:spPr>
      </p:pic>
      <p:sp>
        <p:nvSpPr>
          <p:cNvPr id="305" name="Google Shape;305;p51"/>
          <p:cNvSpPr txBox="1"/>
          <p:nvPr/>
        </p:nvSpPr>
        <p:spPr>
          <a:xfrm>
            <a:off x="780675" y="1267825"/>
            <a:ext cx="8520600" cy="7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You have your design, and supplies and you are ready to get started! </a:t>
            </a:r>
            <a:endParaRPr sz="1800">
              <a:solidFill>
                <a:schemeClr val="dk2"/>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2"/>
          <p:cNvSpPr txBox="1"/>
          <p:nvPr>
            <p:ph type="title"/>
          </p:nvPr>
        </p:nvSpPr>
        <p:spPr>
          <a:xfrm>
            <a:off x="176350" y="840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20"/>
              <a:t>Step 4: </a:t>
            </a:r>
            <a:r>
              <a:rPr lang="en" sz="2920"/>
              <a:t>Analysis and Recording of the Results</a:t>
            </a:r>
            <a:endParaRPr sz="2920"/>
          </a:p>
        </p:txBody>
      </p:sp>
      <p:sp>
        <p:nvSpPr>
          <p:cNvPr id="311" name="Google Shape;311;p52"/>
          <p:cNvSpPr txBox="1"/>
          <p:nvPr>
            <p:ph idx="1" type="body"/>
          </p:nvPr>
        </p:nvSpPr>
        <p:spPr>
          <a:xfrm>
            <a:off x="176350" y="837250"/>
            <a:ext cx="8520600" cy="1907400"/>
          </a:xfrm>
          <a:prstGeom prst="rect">
            <a:avLst/>
          </a:prstGeom>
        </p:spPr>
        <p:txBody>
          <a:bodyPr anchorCtr="0" anchor="t" bIns="91425" lIns="91425" spcFirstLastPara="1" rIns="91425" wrap="square" tIns="91425">
            <a:normAutofit fontScale="92500" lnSpcReduction="20000"/>
          </a:bodyPr>
          <a:lstStyle/>
          <a:p>
            <a:pPr indent="-369570" lvl="0" marL="457200" rtl="0" algn="l">
              <a:lnSpc>
                <a:spcPct val="150000"/>
              </a:lnSpc>
              <a:spcBef>
                <a:spcPts val="0"/>
              </a:spcBef>
              <a:spcAft>
                <a:spcPts val="0"/>
              </a:spcAft>
              <a:buClr>
                <a:schemeClr val="dk1"/>
              </a:buClr>
              <a:buSzPct val="100000"/>
              <a:buChar char="●"/>
            </a:pPr>
            <a:r>
              <a:rPr lang="en" sz="2400">
                <a:solidFill>
                  <a:schemeClr val="dk1"/>
                </a:solidFill>
              </a:rPr>
              <a:t>The data that has been collected must be organized and analyzed to determine whether it is reliable</a:t>
            </a:r>
            <a:endParaRPr sz="2400">
              <a:solidFill>
                <a:schemeClr val="dk1"/>
              </a:solidFill>
            </a:endParaRPr>
          </a:p>
          <a:p>
            <a:pPr indent="0" lvl="0" marL="457200" rtl="0" algn="l">
              <a:lnSpc>
                <a:spcPct val="150000"/>
              </a:lnSpc>
              <a:spcBef>
                <a:spcPts val="0"/>
              </a:spcBef>
              <a:spcAft>
                <a:spcPts val="0"/>
              </a:spcAft>
              <a:buNone/>
            </a:pPr>
            <a:r>
              <a:t/>
            </a:r>
            <a:endParaRPr sz="2400">
              <a:solidFill>
                <a:srgbClr val="222268"/>
              </a:solidFill>
            </a:endParaRPr>
          </a:p>
          <a:p>
            <a:pPr indent="0" lvl="0" marL="457200" rtl="0" algn="l">
              <a:lnSpc>
                <a:spcPct val="100000"/>
              </a:lnSpc>
              <a:spcBef>
                <a:spcPts val="0"/>
              </a:spcBef>
              <a:spcAft>
                <a:spcPts val="0"/>
              </a:spcAft>
              <a:buNone/>
            </a:pPr>
            <a:r>
              <a:t/>
            </a:r>
            <a:endParaRPr sz="2900">
              <a:solidFill>
                <a:schemeClr val="dk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53"/>
          <p:cNvSpPr txBox="1"/>
          <p:nvPr>
            <p:ph type="title"/>
          </p:nvPr>
        </p:nvSpPr>
        <p:spPr>
          <a:xfrm>
            <a:off x="311700" y="69050"/>
            <a:ext cx="8520600" cy="728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2720"/>
              <a:t>Step 5: Drawing Conclusion</a:t>
            </a:r>
            <a:endParaRPr sz="2720"/>
          </a:p>
        </p:txBody>
      </p:sp>
      <p:sp>
        <p:nvSpPr>
          <p:cNvPr id="317" name="Google Shape;317;p53"/>
          <p:cNvSpPr txBox="1"/>
          <p:nvPr>
            <p:ph idx="1" type="body"/>
          </p:nvPr>
        </p:nvSpPr>
        <p:spPr>
          <a:xfrm>
            <a:off x="401925" y="716350"/>
            <a:ext cx="8520600" cy="4532400"/>
          </a:xfrm>
          <a:prstGeom prst="rect">
            <a:avLst/>
          </a:prstGeom>
        </p:spPr>
        <p:txBody>
          <a:bodyPr anchorCtr="0" anchor="t" bIns="91425" lIns="91425" spcFirstLastPara="1" rIns="91425" wrap="square" tIns="91425">
            <a:normAutofit/>
          </a:bodyPr>
          <a:lstStyle/>
          <a:p>
            <a:pPr indent="0" lvl="0" marL="457200" rtl="0" algn="l">
              <a:lnSpc>
                <a:spcPct val="100000"/>
              </a:lnSpc>
              <a:spcBef>
                <a:spcPts val="0"/>
              </a:spcBef>
              <a:spcAft>
                <a:spcPts val="0"/>
              </a:spcAft>
              <a:buNone/>
            </a:pPr>
            <a:r>
              <a:t/>
            </a:r>
            <a:endParaRPr sz="2900">
              <a:solidFill>
                <a:srgbClr val="800000"/>
              </a:solidFill>
            </a:endParaRPr>
          </a:p>
          <a:p>
            <a:pPr indent="-412750" lvl="0" marL="457200" rtl="0" algn="l">
              <a:lnSpc>
                <a:spcPct val="100000"/>
              </a:lnSpc>
              <a:spcBef>
                <a:spcPts val="0"/>
              </a:spcBef>
              <a:spcAft>
                <a:spcPts val="0"/>
              </a:spcAft>
              <a:buClr>
                <a:schemeClr val="dk1"/>
              </a:buClr>
              <a:buSzPts val="2900"/>
              <a:buChar char="●"/>
            </a:pPr>
            <a:r>
              <a:rPr lang="en" sz="2900">
                <a:solidFill>
                  <a:schemeClr val="dk1"/>
                </a:solidFill>
              </a:rPr>
              <a:t>The evidence from the experiment is used to determine if the null  hypothesis is </a:t>
            </a:r>
            <a:r>
              <a:rPr lang="en" sz="2900" u="sng">
                <a:solidFill>
                  <a:schemeClr val="dk1"/>
                </a:solidFill>
              </a:rPr>
              <a:t>rejected or not. </a:t>
            </a:r>
            <a:endParaRPr sz="2900" u="sng">
              <a:solidFill>
                <a:schemeClr val="dk1"/>
              </a:solidFill>
            </a:endParaRPr>
          </a:p>
          <a:p>
            <a:pPr indent="0" lvl="0" marL="457200" rtl="0" algn="l">
              <a:lnSpc>
                <a:spcPct val="100000"/>
              </a:lnSpc>
              <a:spcBef>
                <a:spcPts val="0"/>
              </a:spcBef>
              <a:spcAft>
                <a:spcPts val="0"/>
              </a:spcAft>
              <a:buNone/>
            </a:pPr>
            <a:r>
              <a:t/>
            </a:r>
            <a:endParaRPr sz="2900" u="sng">
              <a:solidFill>
                <a:schemeClr val="dk1"/>
              </a:solidFill>
            </a:endParaRPr>
          </a:p>
          <a:p>
            <a:pPr indent="-412750" lvl="0" marL="457200" rtl="0" algn="l">
              <a:lnSpc>
                <a:spcPct val="100000"/>
              </a:lnSpc>
              <a:spcBef>
                <a:spcPts val="0"/>
              </a:spcBef>
              <a:spcAft>
                <a:spcPts val="0"/>
              </a:spcAft>
              <a:buClr>
                <a:schemeClr val="dk1"/>
              </a:buClr>
              <a:buSzPts val="2900"/>
              <a:buChar char="●"/>
            </a:pPr>
            <a:r>
              <a:rPr lang="en" sz="3100">
                <a:solidFill>
                  <a:schemeClr val="dk1"/>
                </a:solidFill>
              </a:rPr>
              <a:t>Once experiments have been repeated, the results should be consistent before a valid conclusion can be reached.  </a:t>
            </a:r>
            <a:endParaRPr sz="1400">
              <a:solidFill>
                <a:schemeClr val="dk1"/>
              </a:solidFill>
            </a:endParaRPr>
          </a:p>
          <a:p>
            <a:pPr indent="0" lvl="0" marL="457200" rtl="0" algn="l">
              <a:lnSpc>
                <a:spcPct val="100000"/>
              </a:lnSpc>
              <a:spcBef>
                <a:spcPts val="0"/>
              </a:spcBef>
              <a:spcAft>
                <a:spcPts val="0"/>
              </a:spcAft>
              <a:buNone/>
            </a:pPr>
            <a:r>
              <a:t/>
            </a:r>
            <a:endParaRPr sz="2900" u="sng">
              <a:solidFill>
                <a:srgbClr val="1E4649"/>
              </a:solidFill>
            </a:endParaRPr>
          </a:p>
          <a:p>
            <a:pPr indent="0" lvl="0" marL="0" rtl="0" algn="l">
              <a:spcBef>
                <a:spcPts val="0"/>
              </a:spcBef>
              <a:spcAft>
                <a:spcPts val="120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4"/>
          <p:cNvSpPr txBox="1"/>
          <p:nvPr>
            <p:ph type="title"/>
          </p:nvPr>
        </p:nvSpPr>
        <p:spPr>
          <a:xfrm>
            <a:off x="206425" y="1292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Step 6: Report Findings</a:t>
            </a:r>
            <a:endParaRPr sz="2911"/>
          </a:p>
        </p:txBody>
      </p:sp>
      <p:sp>
        <p:nvSpPr>
          <p:cNvPr id="323" name="Google Shape;323;p54"/>
          <p:cNvSpPr txBox="1"/>
          <p:nvPr>
            <p:ph idx="1" type="body"/>
          </p:nvPr>
        </p:nvSpPr>
        <p:spPr>
          <a:xfrm>
            <a:off x="616500" y="701900"/>
            <a:ext cx="8520600" cy="15591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t/>
            </a:r>
            <a:endParaRPr sz="1067">
              <a:solidFill>
                <a:schemeClr val="dk1"/>
              </a:solidFill>
            </a:endParaRPr>
          </a:p>
          <a:p>
            <a:pPr indent="0" lvl="0" marL="0" rtl="0" algn="l">
              <a:spcBef>
                <a:spcPts val="1200"/>
              </a:spcBef>
              <a:spcAft>
                <a:spcPts val="0"/>
              </a:spcAft>
              <a:buNone/>
            </a:pPr>
            <a:r>
              <a:rPr lang="en" sz="2472">
                <a:solidFill>
                  <a:schemeClr val="dk1"/>
                </a:solidFill>
              </a:rPr>
              <a:t>Once conclusions have been drawn the findings should be reported.</a:t>
            </a:r>
            <a:endParaRPr sz="2472">
              <a:solidFill>
                <a:schemeClr val="dk1"/>
              </a:solidFill>
            </a:endParaRPr>
          </a:p>
          <a:p>
            <a:pPr indent="0" lvl="0" marL="0" rtl="0" algn="l">
              <a:spcBef>
                <a:spcPts val="1200"/>
              </a:spcBef>
              <a:spcAft>
                <a:spcPts val="0"/>
              </a:spcAft>
              <a:buNone/>
            </a:pPr>
            <a:r>
              <a:t/>
            </a:r>
            <a:endParaRPr sz="2472">
              <a:solidFill>
                <a:schemeClr val="dk1"/>
              </a:solidFill>
              <a:highlight>
                <a:srgbClr val="FFFFFF"/>
              </a:highlight>
            </a:endParaRPr>
          </a:p>
          <a:p>
            <a:pPr indent="0" lvl="0" marL="0" rtl="0" algn="l">
              <a:spcBef>
                <a:spcPts val="300"/>
              </a:spcBef>
              <a:spcAft>
                <a:spcPts val="1200"/>
              </a:spcAft>
              <a:buNone/>
            </a:pPr>
            <a:r>
              <a:t/>
            </a:r>
            <a:endParaRPr>
              <a:solidFill>
                <a:schemeClr val="dk1"/>
              </a:solidFill>
            </a:endParaRPr>
          </a:p>
        </p:txBody>
      </p:sp>
      <p:pic>
        <p:nvPicPr>
          <p:cNvPr id="324" name="Google Shape;324;p54"/>
          <p:cNvPicPr preferRelativeResize="0"/>
          <p:nvPr/>
        </p:nvPicPr>
        <p:blipFill>
          <a:blip r:embed="rId3">
            <a:alphaModFix/>
          </a:blip>
          <a:stretch>
            <a:fillRect/>
          </a:stretch>
        </p:blipFill>
        <p:spPr>
          <a:xfrm>
            <a:off x="1216550" y="1526550"/>
            <a:ext cx="6315075" cy="326219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A8DC"/>
        </a:solidFill>
      </p:bgPr>
    </p:bg>
    <p:spTree>
      <p:nvGrpSpPr>
        <p:cNvPr id="328" name="Shape 328"/>
        <p:cNvGrpSpPr/>
        <p:nvPr/>
      </p:nvGrpSpPr>
      <p:grpSpPr>
        <a:xfrm>
          <a:off x="0" y="0"/>
          <a:ext cx="0" cy="0"/>
          <a:chOff x="0" y="0"/>
          <a:chExt cx="0" cy="0"/>
        </a:xfrm>
      </p:grpSpPr>
      <p:sp>
        <p:nvSpPr>
          <p:cNvPr id="329" name="Google Shape;329;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Teacher Instructions </a:t>
            </a:r>
            <a:endParaRPr/>
          </a:p>
        </p:txBody>
      </p:sp>
      <p:sp>
        <p:nvSpPr>
          <p:cNvPr id="330" name="Google Shape;330;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This is where the real magic happens! Students are asked to use the Shield’s lab </a:t>
            </a:r>
            <a:r>
              <a:rPr lang="en">
                <a:solidFill>
                  <a:schemeClr val="dk1"/>
                </a:solidFill>
              </a:rPr>
              <a:t>framework</a:t>
            </a:r>
            <a:r>
              <a:rPr lang="en">
                <a:solidFill>
                  <a:schemeClr val="dk1"/>
                </a:solidFill>
              </a:rPr>
              <a:t> to create an </a:t>
            </a:r>
            <a:r>
              <a:rPr lang="en">
                <a:solidFill>
                  <a:schemeClr val="dk1"/>
                </a:solidFill>
              </a:rPr>
              <a:t>experiment</a:t>
            </a:r>
            <a:r>
              <a:rPr lang="en">
                <a:solidFill>
                  <a:schemeClr val="dk1"/>
                </a:solidFill>
              </a:rPr>
              <a:t>.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We have a </a:t>
            </a:r>
            <a:r>
              <a:rPr lang="en">
                <a:solidFill>
                  <a:schemeClr val="dk1"/>
                </a:solidFill>
              </a:rPr>
              <a:t>small activity for each e</a:t>
            </a:r>
            <a:r>
              <a:rPr lang="en">
                <a:solidFill>
                  <a:schemeClr val="dk1"/>
                </a:solidFill>
              </a:rPr>
              <a:t>ach major component of an experiment. There are corresponding places on the student worksheets for students to write down their </a:t>
            </a:r>
            <a:r>
              <a:rPr lang="en">
                <a:solidFill>
                  <a:schemeClr val="dk1"/>
                </a:solidFill>
              </a:rPr>
              <a:t>answers</a:t>
            </a:r>
            <a:r>
              <a:rPr lang="en">
                <a:solidFill>
                  <a:schemeClr val="dk1"/>
                </a:solidFill>
              </a:rPr>
              <a:t> to these parts. </a:t>
            </a:r>
            <a:endParaRPr>
              <a:solidFill>
                <a:schemeClr val="dk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6"/>
          <p:cNvSpPr txBox="1"/>
          <p:nvPr>
            <p:ph type="title"/>
          </p:nvPr>
        </p:nvSpPr>
        <p:spPr>
          <a:xfrm>
            <a:off x="176350" y="840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Shield’s Lab Connection: Generating Testable Questions </a:t>
            </a:r>
            <a:endParaRPr/>
          </a:p>
        </p:txBody>
      </p:sp>
      <p:sp>
        <p:nvSpPr>
          <p:cNvPr id="336" name="Google Shape;336;p56"/>
          <p:cNvSpPr txBox="1"/>
          <p:nvPr>
            <p:ph idx="1" type="body"/>
          </p:nvPr>
        </p:nvSpPr>
        <p:spPr>
          <a:xfrm>
            <a:off x="176350" y="552925"/>
            <a:ext cx="8520600" cy="24192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935"/>
              <a:buNone/>
            </a:pPr>
            <a:r>
              <a:t/>
            </a:r>
            <a:endParaRPr sz="1729"/>
          </a:p>
          <a:p>
            <a:pPr indent="-338455" lvl="0" marL="457200" rtl="0" algn="l">
              <a:lnSpc>
                <a:spcPct val="95000"/>
              </a:lnSpc>
              <a:spcBef>
                <a:spcPts val="1200"/>
              </a:spcBef>
              <a:spcAft>
                <a:spcPts val="0"/>
              </a:spcAft>
              <a:buSzPts val="1730"/>
              <a:buChar char="●"/>
            </a:pPr>
            <a:r>
              <a:rPr lang="en" sz="1729"/>
              <a:t>With your group, generate some testable questions that you could test in the Blue Crab/Hematodinium system </a:t>
            </a:r>
            <a:endParaRPr sz="1729"/>
          </a:p>
          <a:p>
            <a:pPr indent="0" lvl="0" marL="0" rtl="0" algn="l">
              <a:lnSpc>
                <a:spcPct val="95000"/>
              </a:lnSpc>
              <a:spcBef>
                <a:spcPts val="1200"/>
              </a:spcBef>
              <a:spcAft>
                <a:spcPts val="0"/>
              </a:spcAft>
              <a:buSzPts val="935"/>
              <a:buNone/>
            </a:pPr>
            <a:r>
              <a:t/>
            </a:r>
            <a:endParaRPr sz="1729"/>
          </a:p>
          <a:p>
            <a:pPr indent="-338455" lvl="0" marL="457200" rtl="0" algn="l">
              <a:lnSpc>
                <a:spcPct val="95000"/>
              </a:lnSpc>
              <a:spcBef>
                <a:spcPts val="1200"/>
              </a:spcBef>
              <a:spcAft>
                <a:spcPts val="0"/>
              </a:spcAft>
              <a:buSzPts val="1730"/>
              <a:buChar char="●"/>
            </a:pPr>
            <a:r>
              <a:rPr lang="en" sz="1729"/>
              <a:t>Consider biotic and abiotic factors </a:t>
            </a:r>
            <a:endParaRPr sz="1729"/>
          </a:p>
        </p:txBody>
      </p:sp>
      <p:pic>
        <p:nvPicPr>
          <p:cNvPr id="337" name="Google Shape;337;p56"/>
          <p:cNvPicPr preferRelativeResize="0"/>
          <p:nvPr/>
        </p:nvPicPr>
        <p:blipFill>
          <a:blip r:embed="rId3">
            <a:alphaModFix/>
          </a:blip>
          <a:stretch>
            <a:fillRect/>
          </a:stretch>
        </p:blipFill>
        <p:spPr>
          <a:xfrm>
            <a:off x="4283925" y="3024150"/>
            <a:ext cx="2852150" cy="1997700"/>
          </a:xfrm>
          <a:prstGeom prst="rect">
            <a:avLst/>
          </a:prstGeom>
          <a:noFill/>
          <a:ln>
            <a:noFill/>
          </a:ln>
        </p:spPr>
      </p:pic>
      <p:sp>
        <p:nvSpPr>
          <p:cNvPr id="338" name="Google Shape;338;p56"/>
          <p:cNvSpPr/>
          <p:nvPr/>
        </p:nvSpPr>
        <p:spPr>
          <a:xfrm>
            <a:off x="4637950" y="1526575"/>
            <a:ext cx="2326200" cy="12432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We wonder…?</a:t>
            </a:r>
            <a:endParaRPr/>
          </a:p>
          <a:p>
            <a:pPr indent="0" lvl="0" marL="0" rtl="0" algn="ctr">
              <a:spcBef>
                <a:spcPts val="0"/>
              </a:spcBef>
              <a:spcAft>
                <a:spcPts val="0"/>
              </a:spcAft>
              <a:buNone/>
            </a:pPr>
            <a:r>
              <a:rPr lang="en"/>
              <a:t>How….?</a:t>
            </a:r>
            <a:endParaRPr/>
          </a:p>
          <a:p>
            <a:pPr indent="0" lvl="0" marL="0" rtl="0" algn="ctr">
              <a:spcBef>
                <a:spcPts val="0"/>
              </a:spcBef>
              <a:spcAft>
                <a:spcPts val="0"/>
              </a:spcAft>
              <a:buNone/>
            </a:pPr>
            <a:r>
              <a:rPr lang="en"/>
              <a:t>Why…?</a:t>
            </a:r>
            <a:endParaRPr/>
          </a:p>
          <a:p>
            <a:pPr indent="0" lvl="0" marL="0" rtl="0" algn="ctr">
              <a:spcBef>
                <a:spcPts val="0"/>
              </a:spcBef>
              <a:spcAft>
                <a:spcPts val="0"/>
              </a:spcAft>
              <a:buNone/>
            </a:pPr>
            <a:r>
              <a:rPr lang="en"/>
              <a:t>What would happen it….?</a:t>
            </a:r>
            <a:endParaRPr/>
          </a:p>
        </p:txBody>
      </p:sp>
      <p:sp>
        <p:nvSpPr>
          <p:cNvPr id="339" name="Google Shape;339;p56"/>
          <p:cNvSpPr txBox="1"/>
          <p:nvPr/>
        </p:nvSpPr>
        <p:spPr>
          <a:xfrm>
            <a:off x="394475" y="2736200"/>
            <a:ext cx="3629100" cy="1347300"/>
          </a:xfrm>
          <a:prstGeom prst="rect">
            <a:avLst/>
          </a:prstGeom>
          <a:noFill/>
          <a:ln>
            <a:noFill/>
          </a:ln>
        </p:spPr>
        <p:txBody>
          <a:bodyPr anchorCtr="0" anchor="t" bIns="91425" lIns="91425" spcFirstLastPara="1" rIns="91425" wrap="square" tIns="91425">
            <a:noAutofit/>
          </a:bodyPr>
          <a:lstStyle/>
          <a:p>
            <a:pPr indent="-338455" lvl="0" marL="457200" rtl="0" algn="l">
              <a:lnSpc>
                <a:spcPct val="95000"/>
              </a:lnSpc>
              <a:spcBef>
                <a:spcPts val="0"/>
              </a:spcBef>
              <a:spcAft>
                <a:spcPts val="0"/>
              </a:spcAft>
              <a:buClr>
                <a:schemeClr val="dk2"/>
              </a:buClr>
              <a:buSzPts val="1730"/>
              <a:buChar char="●"/>
            </a:pPr>
            <a:r>
              <a:rPr lang="en" sz="1729">
                <a:solidFill>
                  <a:schemeClr val="dk2"/>
                </a:solidFill>
              </a:rPr>
              <a:t>Each group should come up with 5 questions and be prepared to share them with the class </a:t>
            </a:r>
            <a:endParaRPr sz="1729">
              <a:solidFill>
                <a:schemeClr val="dk2"/>
              </a:solidFill>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Shield’s Lab Connection: Comparing Testable Questions </a:t>
            </a:r>
            <a:endParaRPr/>
          </a:p>
        </p:txBody>
      </p:sp>
      <p:sp>
        <p:nvSpPr>
          <p:cNvPr id="345" name="Google Shape;345;p5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Group members share their </a:t>
            </a:r>
            <a:r>
              <a:rPr lang="en"/>
              <a:t>testable</a:t>
            </a:r>
            <a:r>
              <a:rPr lang="en"/>
              <a:t> questions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58"/>
          <p:cNvSpPr txBox="1"/>
          <p:nvPr>
            <p:ph type="title"/>
          </p:nvPr>
        </p:nvSpPr>
        <p:spPr>
          <a:xfrm>
            <a:off x="236500" y="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Unique to Aquatic </a:t>
            </a:r>
            <a:r>
              <a:rPr lang="en"/>
              <a:t>Environments</a:t>
            </a:r>
            <a:r>
              <a:rPr lang="en"/>
              <a:t>: Filter Feeders</a:t>
            </a:r>
            <a:endParaRPr/>
          </a:p>
        </p:txBody>
      </p:sp>
      <p:sp>
        <p:nvSpPr>
          <p:cNvPr id="351" name="Google Shape;351;p58"/>
          <p:cNvSpPr txBox="1"/>
          <p:nvPr>
            <p:ph idx="1" type="body"/>
          </p:nvPr>
        </p:nvSpPr>
        <p:spPr>
          <a:xfrm>
            <a:off x="150400" y="563525"/>
            <a:ext cx="3865200" cy="4580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400">
                <a:solidFill>
                  <a:srgbClr val="4D5156"/>
                </a:solidFill>
                <a:highlight>
                  <a:srgbClr val="FFFFFF"/>
                </a:highlight>
              </a:rPr>
              <a:t>Aquatic animals that acquire nutrients by feeding on organic matters, food particles or smaller organisms suspended in water, typically by having the water pass over or through a specialized filtering organ</a:t>
            </a:r>
            <a:endParaRPr sz="2400"/>
          </a:p>
        </p:txBody>
      </p:sp>
      <p:pic>
        <p:nvPicPr>
          <p:cNvPr id="352" name="Google Shape;352;p58"/>
          <p:cNvPicPr preferRelativeResize="0"/>
          <p:nvPr/>
        </p:nvPicPr>
        <p:blipFill>
          <a:blip r:embed="rId3">
            <a:alphaModFix/>
          </a:blip>
          <a:stretch>
            <a:fillRect/>
          </a:stretch>
        </p:blipFill>
        <p:spPr>
          <a:xfrm>
            <a:off x="4135850" y="540625"/>
            <a:ext cx="4754149" cy="449759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9"/>
          <p:cNvSpPr txBox="1"/>
          <p:nvPr>
            <p:ph type="title"/>
          </p:nvPr>
        </p:nvSpPr>
        <p:spPr>
          <a:xfrm>
            <a:off x="247200" y="1548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Oyster Filtration </a:t>
            </a:r>
            <a:endParaRPr/>
          </a:p>
        </p:txBody>
      </p:sp>
      <p:pic>
        <p:nvPicPr>
          <p:cNvPr descr="Time-lapse video demonstrating oyster filtration. An adult oyster is capable of filtering 20 to 50 gallons of water per day. It is estimated that historic populations of oyster in the Chesapeake Bay were capable of filtering the entire volume of the bay in less than 5 days! Through the Florida Oceanographic Oyster Restoration program (FL.O.O.R.) we are building oyster reefs so that this incredible filtering capability can be restored to our local estuaries. Thanks to Steve Martine of Martine Productions, the Firefly Group and Martin County for helping us put this video together." id="358" name="Google Shape;358;p59" title="Oyster Filtration">
            <a:hlinkClick r:id="rId3"/>
          </p:cNvPr>
          <p:cNvPicPr preferRelativeResize="0"/>
          <p:nvPr/>
        </p:nvPicPr>
        <p:blipFill>
          <a:blip r:embed="rId4">
            <a:alphaModFix/>
          </a:blip>
          <a:stretch>
            <a:fillRect/>
          </a:stretch>
        </p:blipFill>
        <p:spPr>
          <a:xfrm>
            <a:off x="729223" y="727500"/>
            <a:ext cx="7318350" cy="4116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1000"/>
                                        <p:tgtEl>
                                          <p:spTgt spid="3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60"/>
          <p:cNvSpPr txBox="1"/>
          <p:nvPr>
            <p:ph type="title"/>
          </p:nvPr>
        </p:nvSpPr>
        <p:spPr>
          <a:xfrm>
            <a:off x="311700" y="767025"/>
            <a:ext cx="8520600" cy="4105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200"/>
              <a:t>Now that we know that filter feeders are </a:t>
            </a:r>
            <a:r>
              <a:rPr lang="en" sz="2200"/>
              <a:t>important</a:t>
            </a:r>
            <a:r>
              <a:rPr lang="en" sz="2200"/>
              <a:t> to the environment…</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t/>
            </a:r>
            <a:endParaRPr sz="2200"/>
          </a:p>
          <a:p>
            <a:pPr indent="0" lvl="0" marL="0" rtl="0" algn="l">
              <a:spcBef>
                <a:spcPts val="0"/>
              </a:spcBef>
              <a:spcAft>
                <a:spcPts val="0"/>
              </a:spcAft>
              <a:buNone/>
            </a:pPr>
            <a:r>
              <a:t/>
            </a:r>
            <a:endParaRPr sz="2200"/>
          </a:p>
          <a:p>
            <a:pPr indent="0" lvl="0" marL="0" rtl="0" algn="l">
              <a:spcBef>
                <a:spcPts val="0"/>
              </a:spcBef>
              <a:spcAft>
                <a:spcPts val="0"/>
              </a:spcAft>
              <a:buClr>
                <a:schemeClr val="dk1"/>
              </a:buClr>
              <a:buSzPts val="1100"/>
              <a:buFont typeface="Arial"/>
              <a:buNone/>
            </a:pPr>
            <a:r>
              <a:rPr lang="en" sz="2200"/>
              <a:t>How could scientists study relationship between: </a:t>
            </a:r>
            <a:endParaRPr sz="2200"/>
          </a:p>
          <a:p>
            <a:pPr indent="-368300" lvl="0" marL="457200" rtl="0" algn="l">
              <a:spcBef>
                <a:spcPts val="0"/>
              </a:spcBef>
              <a:spcAft>
                <a:spcPts val="0"/>
              </a:spcAft>
              <a:buSzPts val="2200"/>
              <a:buChar char="●"/>
            </a:pPr>
            <a:r>
              <a:rPr lang="en" sz="2200"/>
              <a:t>Blue crab populations</a:t>
            </a:r>
            <a:endParaRPr sz="2200"/>
          </a:p>
          <a:p>
            <a:pPr indent="-368300" lvl="0" marL="457200" rtl="0" algn="l">
              <a:spcBef>
                <a:spcPts val="0"/>
              </a:spcBef>
              <a:spcAft>
                <a:spcPts val="0"/>
              </a:spcAft>
              <a:buSzPts val="2200"/>
              <a:buChar char="●"/>
            </a:pPr>
            <a:r>
              <a:rPr lang="en" sz="2200"/>
              <a:t>Hematodinium </a:t>
            </a:r>
            <a:endParaRPr sz="2200"/>
          </a:p>
          <a:p>
            <a:pPr indent="-368300" lvl="0" marL="457200" rtl="0" algn="l">
              <a:spcBef>
                <a:spcPts val="0"/>
              </a:spcBef>
              <a:spcAft>
                <a:spcPts val="0"/>
              </a:spcAft>
              <a:buSzPts val="2200"/>
              <a:buChar char="●"/>
            </a:pPr>
            <a:r>
              <a:rPr lang="en" sz="2200"/>
              <a:t>Filter feeders</a:t>
            </a:r>
            <a:endParaRPr sz="2200"/>
          </a:p>
        </p:txBody>
      </p:sp>
      <p:sp>
        <p:nvSpPr>
          <p:cNvPr id="364" name="Google Shape;364;p60"/>
          <p:cNvSpPr txBox="1"/>
          <p:nvPr>
            <p:ph type="title"/>
          </p:nvPr>
        </p:nvSpPr>
        <p:spPr>
          <a:xfrm>
            <a:off x="311700" y="69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39285"/>
              <a:buFont typeface="Arial"/>
              <a:buNone/>
            </a:pPr>
            <a:r>
              <a:rPr lang="en"/>
              <a:t>Shield’s Lab Connection: </a:t>
            </a:r>
            <a:r>
              <a:rPr lang="en"/>
              <a:t>Refining your Testable Question</a:t>
            </a:r>
            <a:endParaRPr/>
          </a:p>
          <a:p>
            <a:pPr indent="0" lvl="0" marL="0" rtl="0" algn="ctr">
              <a:spcBef>
                <a:spcPts val="0"/>
              </a:spcBef>
              <a:spcAft>
                <a:spcPts val="0"/>
              </a:spcAft>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61"/>
          <p:cNvSpPr txBox="1"/>
          <p:nvPr>
            <p:ph type="title"/>
          </p:nvPr>
        </p:nvSpPr>
        <p:spPr>
          <a:xfrm>
            <a:off x="223175" y="1593300"/>
            <a:ext cx="8520600" cy="1956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Our Question: How do Oysters (filter feeders) impact the prevalence of Hematodinium in Blue Crabs?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62"/>
          <p:cNvSpPr txBox="1"/>
          <p:nvPr>
            <p:ph type="title"/>
          </p:nvPr>
        </p:nvSpPr>
        <p:spPr>
          <a:xfrm>
            <a:off x="-279375" y="159275"/>
            <a:ext cx="9929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2620"/>
              <a:t>Shield’s Lab Connection: </a:t>
            </a:r>
            <a:endParaRPr sz="2620"/>
          </a:p>
          <a:p>
            <a:pPr indent="0" lvl="0" marL="0" rtl="0" algn="ctr">
              <a:spcBef>
                <a:spcPts val="0"/>
              </a:spcBef>
              <a:spcAft>
                <a:spcPts val="0"/>
              </a:spcAft>
              <a:buSzPts val="990"/>
              <a:buNone/>
            </a:pPr>
            <a:r>
              <a:rPr lang="en" sz="2620"/>
              <a:t>Design an Experiment to Answer our Q</a:t>
            </a:r>
            <a:r>
              <a:rPr lang="en" sz="2620"/>
              <a:t>uestion</a:t>
            </a:r>
            <a:r>
              <a:rPr lang="en" sz="2620"/>
              <a:t> </a:t>
            </a:r>
            <a:endParaRPr sz="2620"/>
          </a:p>
        </p:txBody>
      </p:sp>
      <p:sp>
        <p:nvSpPr>
          <p:cNvPr id="375" name="Google Shape;375;p62"/>
          <p:cNvSpPr txBox="1"/>
          <p:nvPr>
            <p:ph idx="1" type="body"/>
          </p:nvPr>
        </p:nvSpPr>
        <p:spPr>
          <a:xfrm>
            <a:off x="311700" y="1339425"/>
            <a:ext cx="8520600" cy="4091400"/>
          </a:xfrm>
          <a:prstGeom prst="rect">
            <a:avLst/>
          </a:prstGeom>
        </p:spPr>
        <p:txBody>
          <a:bodyPr anchorCtr="0" anchor="t" bIns="91425" lIns="91425" spcFirstLastPara="1" rIns="91425" wrap="square" tIns="91425">
            <a:normAutofit/>
          </a:bodyPr>
          <a:lstStyle/>
          <a:p>
            <a:pPr indent="-393700" lvl="0" marL="457200" rtl="0" algn="l">
              <a:lnSpc>
                <a:spcPct val="115000"/>
              </a:lnSpc>
              <a:spcBef>
                <a:spcPts val="0"/>
              </a:spcBef>
              <a:spcAft>
                <a:spcPts val="0"/>
              </a:spcAft>
              <a:buClr>
                <a:schemeClr val="dk1"/>
              </a:buClr>
              <a:buSzPts val="2600"/>
              <a:buChar char="●"/>
            </a:pPr>
            <a:r>
              <a:rPr lang="en" sz="2600">
                <a:solidFill>
                  <a:schemeClr val="dk1"/>
                </a:solidFill>
              </a:rPr>
              <a:t>Refer to your handout </a:t>
            </a:r>
            <a:r>
              <a:rPr lang="en" sz="2600">
                <a:solidFill>
                  <a:schemeClr val="dk1"/>
                </a:solidFill>
              </a:rPr>
              <a:t>and</a:t>
            </a:r>
            <a:r>
              <a:rPr lang="en" sz="2600">
                <a:solidFill>
                  <a:schemeClr val="dk1"/>
                </a:solidFill>
              </a:rPr>
              <a:t> develop your experiment with your partner(s). </a:t>
            </a:r>
            <a:endParaRPr sz="1200">
              <a:solidFill>
                <a:schemeClr val="dk1"/>
              </a:solidFill>
            </a:endParaRPr>
          </a:p>
          <a:p>
            <a:pPr indent="0" lvl="0" marL="457200" rtl="0" algn="l">
              <a:lnSpc>
                <a:spcPct val="115000"/>
              </a:lnSpc>
              <a:spcBef>
                <a:spcPts val="1200"/>
              </a:spcBef>
              <a:spcAft>
                <a:spcPts val="0"/>
              </a:spcAft>
              <a:buNone/>
            </a:pPr>
            <a:r>
              <a:t/>
            </a:r>
            <a:endParaRPr sz="1200">
              <a:solidFill>
                <a:schemeClr val="dk1"/>
              </a:solidFill>
            </a:endParaRPr>
          </a:p>
          <a:p>
            <a:pPr indent="-393700" lvl="0" marL="457200" rtl="0" algn="l">
              <a:lnSpc>
                <a:spcPct val="115000"/>
              </a:lnSpc>
              <a:spcBef>
                <a:spcPts val="1200"/>
              </a:spcBef>
              <a:spcAft>
                <a:spcPts val="0"/>
              </a:spcAft>
              <a:buClr>
                <a:schemeClr val="dk1"/>
              </a:buClr>
              <a:buSzPts val="2600"/>
              <a:buChar char="●"/>
            </a:pPr>
            <a:r>
              <a:rPr lang="en" sz="2600">
                <a:solidFill>
                  <a:schemeClr val="dk1"/>
                </a:solidFill>
              </a:rPr>
              <a:t>Your experimental design should have all of the key components of an </a:t>
            </a:r>
            <a:r>
              <a:rPr lang="en" sz="2600">
                <a:solidFill>
                  <a:schemeClr val="dk1"/>
                </a:solidFill>
              </a:rPr>
              <a:t>experiment</a:t>
            </a:r>
            <a:r>
              <a:rPr lang="en" sz="2600">
                <a:solidFill>
                  <a:schemeClr val="dk1"/>
                </a:solidFill>
              </a:rPr>
              <a:t> that we have discussed. </a:t>
            </a:r>
            <a:endParaRPr sz="2600">
              <a:solidFill>
                <a:schemeClr val="dk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A8DC"/>
        </a:solidFill>
      </p:bgPr>
    </p:bg>
    <p:spTree>
      <p:nvGrpSpPr>
        <p:cNvPr id="379" name="Shape 379"/>
        <p:cNvGrpSpPr/>
        <p:nvPr/>
      </p:nvGrpSpPr>
      <p:grpSpPr>
        <a:xfrm>
          <a:off x="0" y="0"/>
          <a:ext cx="0" cy="0"/>
          <a:chOff x="0" y="0"/>
          <a:chExt cx="0" cy="0"/>
        </a:xfrm>
      </p:grpSpPr>
      <p:sp>
        <p:nvSpPr>
          <p:cNvPr id="380" name="Google Shape;380;p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Teacher Instructions </a:t>
            </a:r>
            <a:endParaRPr/>
          </a:p>
        </p:txBody>
      </p:sp>
      <p:sp>
        <p:nvSpPr>
          <p:cNvPr id="381" name="Google Shape;381;p6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The next slide is a placeholder for the many </a:t>
            </a:r>
            <a:r>
              <a:rPr lang="en">
                <a:solidFill>
                  <a:schemeClr val="dk1"/>
                </a:solidFill>
              </a:rPr>
              <a:t>different</a:t>
            </a:r>
            <a:r>
              <a:rPr lang="en">
                <a:solidFill>
                  <a:schemeClr val="dk1"/>
                </a:solidFill>
              </a:rPr>
              <a:t> ways that you can role this out to </a:t>
            </a:r>
            <a:r>
              <a:rPr lang="en">
                <a:solidFill>
                  <a:schemeClr val="dk1"/>
                </a:solidFill>
              </a:rPr>
              <a:t>students</a:t>
            </a:r>
            <a:r>
              <a:rPr lang="en">
                <a:solidFill>
                  <a:schemeClr val="dk1"/>
                </a:solidFill>
              </a:rPr>
              <a:t>. There could be a makerspace approach, plain paper for drawing, white boards, etc.</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Depending on the level of your students, you might want to show them the “Crab Sandwich” creation first. Some students will be able to generate the idea independently </a:t>
            </a:r>
            <a:r>
              <a:rPr lang="en">
                <a:solidFill>
                  <a:schemeClr val="dk1"/>
                </a:solidFill>
              </a:rPr>
              <a:t>for this device and others may not be able to. </a:t>
            </a:r>
            <a:endParaRPr>
              <a:solidFill>
                <a:schemeClr val="dk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64"/>
          <p:cNvSpPr txBox="1"/>
          <p:nvPr>
            <p:ph type="title"/>
          </p:nvPr>
        </p:nvSpPr>
        <p:spPr>
          <a:xfrm>
            <a:off x="311700" y="69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To design your </a:t>
            </a:r>
            <a:r>
              <a:rPr lang="en"/>
              <a:t>experiment</a:t>
            </a:r>
            <a:r>
              <a:rPr lang="en"/>
              <a:t> you have </a:t>
            </a:r>
            <a:r>
              <a:rPr lang="en"/>
              <a:t>access to…</a:t>
            </a:r>
            <a:endParaRPr/>
          </a:p>
        </p:txBody>
      </p:sp>
      <p:sp>
        <p:nvSpPr>
          <p:cNvPr id="387" name="Google Shape;387;p64"/>
          <p:cNvSpPr txBox="1"/>
          <p:nvPr>
            <p:ph idx="1" type="body"/>
          </p:nvPr>
        </p:nvSpPr>
        <p:spPr>
          <a:xfrm>
            <a:off x="311700" y="949800"/>
            <a:ext cx="8520600" cy="3390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2300"/>
              <a:t>Teacher could show students supplies for a </a:t>
            </a:r>
            <a:r>
              <a:rPr lang="en" sz="2300"/>
              <a:t>makerspace</a:t>
            </a:r>
            <a:r>
              <a:rPr lang="en" sz="2300"/>
              <a:t> type design where students are physically making their set up </a:t>
            </a:r>
            <a:endParaRPr sz="2300"/>
          </a:p>
          <a:p>
            <a:pPr indent="0" lvl="0" marL="0" rtl="0" algn="l">
              <a:spcBef>
                <a:spcPts val="1200"/>
              </a:spcBef>
              <a:spcAft>
                <a:spcPts val="0"/>
              </a:spcAft>
              <a:buNone/>
            </a:pPr>
            <a:r>
              <a:t/>
            </a:r>
            <a:endParaRPr sz="1200"/>
          </a:p>
          <a:p>
            <a:pPr indent="0" lvl="0" marL="0" rtl="0" algn="l">
              <a:spcBef>
                <a:spcPts val="1200"/>
              </a:spcBef>
              <a:spcAft>
                <a:spcPts val="0"/>
              </a:spcAft>
              <a:buNone/>
            </a:pPr>
            <a:r>
              <a:rPr lang="en" sz="2300"/>
              <a:t>Or students could have piece of paper/white board/etc to design their experiments. </a:t>
            </a:r>
            <a:endParaRPr sz="2300"/>
          </a:p>
          <a:p>
            <a:pPr indent="0" lvl="0" marL="0" rtl="0" algn="l">
              <a:spcBef>
                <a:spcPts val="1200"/>
              </a:spcBef>
              <a:spcAft>
                <a:spcPts val="0"/>
              </a:spcAft>
              <a:buNone/>
            </a:pPr>
            <a:r>
              <a:t/>
            </a:r>
            <a:endParaRPr sz="1200"/>
          </a:p>
          <a:p>
            <a:pPr indent="0" lvl="0" marL="0" rtl="0" algn="l">
              <a:spcBef>
                <a:spcPts val="1200"/>
              </a:spcBef>
              <a:spcAft>
                <a:spcPts val="1200"/>
              </a:spcAft>
              <a:buNone/>
            </a:pPr>
            <a:r>
              <a:rPr lang="en" sz="2300"/>
              <a:t>Experiments should have all of the key </a:t>
            </a:r>
            <a:r>
              <a:rPr lang="en" sz="2300"/>
              <a:t>components</a:t>
            </a:r>
            <a:r>
              <a:rPr lang="en" sz="2300"/>
              <a:t> of a good experiment in their design </a:t>
            </a:r>
            <a:endParaRPr sz="23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65"/>
          <p:cNvSpPr txBox="1"/>
          <p:nvPr>
            <p:ph type="title"/>
          </p:nvPr>
        </p:nvSpPr>
        <p:spPr>
          <a:xfrm>
            <a:off x="311700" y="129200"/>
            <a:ext cx="8520600" cy="1013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Shield’s Lab Connection: </a:t>
            </a:r>
            <a:endParaRPr/>
          </a:p>
          <a:p>
            <a:pPr indent="0" lvl="0" marL="0" rtl="0" algn="ctr">
              <a:spcBef>
                <a:spcPts val="0"/>
              </a:spcBef>
              <a:spcAft>
                <a:spcPts val="0"/>
              </a:spcAft>
              <a:buNone/>
            </a:pPr>
            <a:r>
              <a:rPr lang="en"/>
              <a:t>Presenting our Experimental Designs </a:t>
            </a:r>
            <a:endParaRPr/>
          </a:p>
          <a:p>
            <a:pPr indent="0" lvl="0" marL="0" rtl="0" algn="l">
              <a:spcBef>
                <a:spcPts val="0"/>
              </a:spcBef>
              <a:spcAft>
                <a:spcPts val="0"/>
              </a:spcAft>
              <a:buNone/>
            </a:pPr>
            <a:r>
              <a:t/>
            </a:r>
            <a:endParaRPr/>
          </a:p>
        </p:txBody>
      </p:sp>
      <p:sp>
        <p:nvSpPr>
          <p:cNvPr id="393" name="Google Shape;393;p65"/>
          <p:cNvSpPr txBox="1"/>
          <p:nvPr>
            <p:ph idx="1" type="body"/>
          </p:nvPr>
        </p:nvSpPr>
        <p:spPr>
          <a:xfrm>
            <a:off x="0" y="1370425"/>
            <a:ext cx="9004500" cy="2943900"/>
          </a:xfrm>
          <a:prstGeom prst="rect">
            <a:avLst/>
          </a:prstGeom>
        </p:spPr>
        <p:txBody>
          <a:bodyPr anchorCtr="0" anchor="t" bIns="91425" lIns="91425" spcFirstLastPara="1" rIns="91425" wrap="square" tIns="91425">
            <a:normAutofit/>
          </a:bodyPr>
          <a:lstStyle/>
          <a:p>
            <a:pPr indent="-374650" lvl="0" marL="457200" rtl="0" algn="l">
              <a:spcBef>
                <a:spcPts val="0"/>
              </a:spcBef>
              <a:spcAft>
                <a:spcPts val="0"/>
              </a:spcAft>
              <a:buSzPts val="2300"/>
              <a:buChar char="●"/>
            </a:pPr>
            <a:r>
              <a:rPr lang="en" sz="2300"/>
              <a:t>Students in each group will share their design with their peers.</a:t>
            </a:r>
            <a:endParaRPr sz="2300"/>
          </a:p>
          <a:p>
            <a:pPr indent="-374650" lvl="0" marL="457200" rtl="0" algn="l">
              <a:spcBef>
                <a:spcPts val="0"/>
              </a:spcBef>
              <a:spcAft>
                <a:spcPts val="0"/>
              </a:spcAft>
              <a:buSzPts val="2300"/>
              <a:buChar char="●"/>
            </a:pPr>
            <a:r>
              <a:rPr lang="en" sz="2300"/>
              <a:t> Each group will have 3-</a:t>
            </a:r>
            <a:r>
              <a:rPr lang="en" sz="2300"/>
              <a:t>5 mins</a:t>
            </a:r>
            <a:r>
              <a:rPr lang="en" sz="2300"/>
              <a:t> </a:t>
            </a:r>
            <a:endParaRPr sz="23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66"/>
          <p:cNvSpPr txBox="1"/>
          <p:nvPr>
            <p:ph type="title"/>
          </p:nvPr>
        </p:nvSpPr>
        <p:spPr>
          <a:xfrm>
            <a:off x="311700" y="-96225"/>
            <a:ext cx="8520600" cy="577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120"/>
              <a:t>Shield’s Lab Design: </a:t>
            </a:r>
            <a:endParaRPr sz="2120"/>
          </a:p>
        </p:txBody>
      </p:sp>
      <p:pic>
        <p:nvPicPr>
          <p:cNvPr id="399" name="Google Shape;399;p66"/>
          <p:cNvPicPr preferRelativeResize="0"/>
          <p:nvPr/>
        </p:nvPicPr>
        <p:blipFill>
          <a:blip r:embed="rId3">
            <a:alphaModFix/>
          </a:blip>
          <a:stretch>
            <a:fillRect/>
          </a:stretch>
        </p:blipFill>
        <p:spPr>
          <a:xfrm>
            <a:off x="834813" y="328125"/>
            <a:ext cx="7474376" cy="463217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id="404" name="Google Shape;404;p67"/>
          <p:cNvPicPr preferRelativeResize="0"/>
          <p:nvPr/>
        </p:nvPicPr>
        <p:blipFill>
          <a:blip r:embed="rId3">
            <a:alphaModFix/>
          </a:blip>
          <a:stretch>
            <a:fillRect/>
          </a:stretch>
        </p:blipFill>
        <p:spPr>
          <a:xfrm>
            <a:off x="963575" y="0"/>
            <a:ext cx="6857976" cy="51435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68"/>
          <p:cNvSpPr txBox="1"/>
          <p:nvPr>
            <p:ph type="title"/>
          </p:nvPr>
        </p:nvSpPr>
        <p:spPr>
          <a:xfrm>
            <a:off x="311700" y="445025"/>
            <a:ext cx="8520600" cy="3628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Section Two: Data Analysis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Now that we have </a:t>
            </a:r>
            <a:r>
              <a:rPr lang="en"/>
              <a:t>established</a:t>
            </a:r>
            <a:r>
              <a:rPr lang="en"/>
              <a:t> how the shield’s lab carries out this study, now we are going to play the role of the scientists to carry out the data collection and analysis, like they do in the lab.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69"/>
          <p:cNvSpPr txBox="1"/>
          <p:nvPr>
            <p:ph type="title"/>
          </p:nvPr>
        </p:nvSpPr>
        <p:spPr>
          <a:xfrm>
            <a:off x="311700" y="690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Data</a:t>
            </a:r>
            <a:r>
              <a:rPr lang="en"/>
              <a:t> Analysis Activity One: Diagnostics </a:t>
            </a:r>
            <a:endParaRPr/>
          </a:p>
        </p:txBody>
      </p:sp>
      <p:pic>
        <p:nvPicPr>
          <p:cNvPr id="415" name="Google Shape;415;p69"/>
          <p:cNvPicPr preferRelativeResize="0"/>
          <p:nvPr/>
        </p:nvPicPr>
        <p:blipFill>
          <a:blip r:embed="rId3">
            <a:alphaModFix/>
          </a:blip>
          <a:stretch>
            <a:fillRect/>
          </a:stretch>
        </p:blipFill>
        <p:spPr>
          <a:xfrm>
            <a:off x="1774025" y="641750"/>
            <a:ext cx="5595935" cy="4196951"/>
          </a:xfrm>
          <a:prstGeom prst="rect">
            <a:avLst/>
          </a:prstGeom>
          <a:noFill/>
          <a:ln>
            <a:noFill/>
          </a:ln>
        </p:spPr>
      </p:pic>
      <p:sp>
        <p:nvSpPr>
          <p:cNvPr id="416" name="Google Shape;416;p69"/>
          <p:cNvSpPr txBox="1"/>
          <p:nvPr/>
        </p:nvSpPr>
        <p:spPr>
          <a:xfrm>
            <a:off x="3675625" y="4775450"/>
            <a:ext cx="5595900" cy="44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Photo Taken in Shield’s Lab, during a crab dissection </a:t>
            </a:r>
            <a:endParaRPr sz="1800">
              <a:solidFill>
                <a:schemeClr val="dk2"/>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pic>
        <p:nvPicPr>
          <p:cNvPr id="421" name="Google Shape;421;p70" title="IMG_3530.MOV">
            <a:hlinkClick r:id="rId3"/>
          </p:cNvPr>
          <p:cNvPicPr preferRelativeResize="0"/>
          <p:nvPr/>
        </p:nvPicPr>
        <p:blipFill>
          <a:blip r:embed="rId4">
            <a:alphaModFix/>
          </a:blip>
          <a:stretch>
            <a:fillRect/>
          </a:stretch>
        </p:blipFill>
        <p:spPr>
          <a:xfrm>
            <a:off x="1946975" y="0"/>
            <a:ext cx="2721770" cy="483870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gtEl>
                                        <p:attrNameLst>
                                          <p:attrName>style.visibility</p:attrName>
                                        </p:attrNameLst>
                                      </p:cBhvr>
                                      <p:to>
                                        <p:strVal val="visible"/>
                                      </p:to>
                                    </p:set>
                                    <p:animEffect filter="fade" transition="in">
                                      <p:cBhvr>
                                        <p:cTn dur="1000"/>
                                        <p:tgtEl>
                                          <p:spTgt spid="4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id="426" name="Google Shape;426;p71" title="IMG_3531 (1).MOV">
            <a:hlinkClick r:id="rId3"/>
          </p:cNvPr>
          <p:cNvPicPr preferRelativeResize="0"/>
          <p:nvPr/>
        </p:nvPicPr>
        <p:blipFill>
          <a:blip r:embed="rId4">
            <a:alphaModFix/>
          </a:blip>
          <a:stretch>
            <a:fillRect/>
          </a:stretch>
        </p:blipFill>
        <p:spPr>
          <a:xfrm>
            <a:off x="2627354" y="-1"/>
            <a:ext cx="2721770" cy="483870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6"/>
                                        </p:tgtEl>
                                        <p:attrNameLst>
                                          <p:attrName>style.visibility</p:attrName>
                                        </p:attrNameLst>
                                      </p:cBhvr>
                                      <p:to>
                                        <p:strVal val="visible"/>
                                      </p:to>
                                    </p:set>
                                    <p:animEffect filter="fade" transition="in">
                                      <p:cBhvr>
                                        <p:cTn dur="1000"/>
                                        <p:tgtEl>
                                          <p:spTgt spid="4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7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Crab Dissection Protocol</a:t>
            </a:r>
            <a:endParaRPr/>
          </a:p>
        </p:txBody>
      </p:sp>
      <p:pic>
        <p:nvPicPr>
          <p:cNvPr id="432" name="Google Shape;432;p72"/>
          <p:cNvPicPr preferRelativeResize="0"/>
          <p:nvPr/>
        </p:nvPicPr>
        <p:blipFill>
          <a:blip r:embed="rId3">
            <a:alphaModFix/>
          </a:blip>
          <a:stretch>
            <a:fillRect/>
          </a:stretch>
        </p:blipFill>
        <p:spPr>
          <a:xfrm>
            <a:off x="2874775" y="2946675"/>
            <a:ext cx="2865715" cy="1909976"/>
          </a:xfrm>
          <a:prstGeom prst="rect">
            <a:avLst/>
          </a:prstGeom>
          <a:noFill/>
          <a:ln>
            <a:noFill/>
          </a:ln>
        </p:spPr>
      </p:pic>
      <p:pic>
        <p:nvPicPr>
          <p:cNvPr id="433" name="Google Shape;433;p72"/>
          <p:cNvPicPr preferRelativeResize="0"/>
          <p:nvPr/>
        </p:nvPicPr>
        <p:blipFill>
          <a:blip r:embed="rId4">
            <a:alphaModFix/>
          </a:blip>
          <a:stretch>
            <a:fillRect/>
          </a:stretch>
        </p:blipFill>
        <p:spPr>
          <a:xfrm>
            <a:off x="6219626" y="2991301"/>
            <a:ext cx="2572698" cy="1714716"/>
          </a:xfrm>
          <a:prstGeom prst="rect">
            <a:avLst/>
          </a:prstGeom>
          <a:noFill/>
          <a:ln>
            <a:noFill/>
          </a:ln>
        </p:spPr>
      </p:pic>
      <p:pic>
        <p:nvPicPr>
          <p:cNvPr id="434" name="Google Shape;434;p72"/>
          <p:cNvPicPr preferRelativeResize="0"/>
          <p:nvPr/>
        </p:nvPicPr>
        <p:blipFill>
          <a:blip r:embed="rId5">
            <a:alphaModFix/>
          </a:blip>
          <a:stretch>
            <a:fillRect/>
          </a:stretch>
        </p:blipFill>
        <p:spPr>
          <a:xfrm>
            <a:off x="83100" y="1096575"/>
            <a:ext cx="2477526" cy="3717202"/>
          </a:xfrm>
          <a:prstGeom prst="rect">
            <a:avLst/>
          </a:prstGeom>
          <a:noFill/>
          <a:ln>
            <a:noFill/>
          </a:ln>
        </p:spPr>
      </p:pic>
      <p:pic>
        <p:nvPicPr>
          <p:cNvPr id="435" name="Google Shape;435;p72"/>
          <p:cNvPicPr preferRelativeResize="0"/>
          <p:nvPr/>
        </p:nvPicPr>
        <p:blipFill>
          <a:blip r:embed="rId6">
            <a:alphaModFix/>
          </a:blip>
          <a:stretch>
            <a:fillRect/>
          </a:stretch>
        </p:blipFill>
        <p:spPr>
          <a:xfrm>
            <a:off x="6259602" y="1043849"/>
            <a:ext cx="2572698" cy="1804550"/>
          </a:xfrm>
          <a:prstGeom prst="rect">
            <a:avLst/>
          </a:prstGeom>
          <a:noFill/>
          <a:ln>
            <a:noFill/>
          </a:ln>
        </p:spPr>
      </p:pic>
      <p:pic>
        <p:nvPicPr>
          <p:cNvPr id="436" name="Google Shape;436;p72"/>
          <p:cNvPicPr preferRelativeResize="0"/>
          <p:nvPr/>
        </p:nvPicPr>
        <p:blipFill>
          <a:blip r:embed="rId7">
            <a:alphaModFix/>
          </a:blip>
          <a:stretch>
            <a:fillRect/>
          </a:stretch>
        </p:blipFill>
        <p:spPr>
          <a:xfrm>
            <a:off x="2950975" y="1017726"/>
            <a:ext cx="2785925" cy="1856799"/>
          </a:xfrm>
          <a:prstGeom prst="rect">
            <a:avLst/>
          </a:prstGeom>
          <a:noFill/>
          <a:ln>
            <a:noFill/>
          </a:ln>
        </p:spPr>
      </p:pic>
      <p:sp>
        <p:nvSpPr>
          <p:cNvPr id="437" name="Google Shape;437;p72"/>
          <p:cNvSpPr txBox="1"/>
          <p:nvPr/>
        </p:nvSpPr>
        <p:spPr>
          <a:xfrm>
            <a:off x="200125" y="4799575"/>
            <a:ext cx="3816000" cy="3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rPr>
              <a:t>Photo Credit: James Loving</a:t>
            </a:r>
            <a:endParaRPr sz="1300">
              <a:solidFill>
                <a:schemeClr val="dk2"/>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73"/>
          <p:cNvSpPr txBox="1"/>
          <p:nvPr>
            <p:ph type="title"/>
          </p:nvPr>
        </p:nvSpPr>
        <p:spPr>
          <a:xfrm>
            <a:off x="360075" y="267675"/>
            <a:ext cx="9235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Analyzing microscope slides to see if parasites are present</a:t>
            </a:r>
            <a:endParaRPr/>
          </a:p>
        </p:txBody>
      </p:sp>
      <p:pic>
        <p:nvPicPr>
          <p:cNvPr id="443" name="Google Shape;443;p73"/>
          <p:cNvPicPr preferRelativeResize="0"/>
          <p:nvPr/>
        </p:nvPicPr>
        <p:blipFill>
          <a:blip r:embed="rId3">
            <a:alphaModFix/>
          </a:blip>
          <a:stretch>
            <a:fillRect/>
          </a:stretch>
        </p:blipFill>
        <p:spPr>
          <a:xfrm>
            <a:off x="1704713" y="976625"/>
            <a:ext cx="5734574" cy="382097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A8DC"/>
        </a:solidFill>
      </p:bgPr>
    </p:bg>
    <p:spTree>
      <p:nvGrpSpPr>
        <p:cNvPr id="447" name="Shape 447"/>
        <p:cNvGrpSpPr/>
        <p:nvPr/>
      </p:nvGrpSpPr>
      <p:grpSpPr>
        <a:xfrm>
          <a:off x="0" y="0"/>
          <a:ext cx="0" cy="0"/>
          <a:chOff x="0" y="0"/>
          <a:chExt cx="0" cy="0"/>
        </a:xfrm>
      </p:grpSpPr>
      <p:sp>
        <p:nvSpPr>
          <p:cNvPr id="448" name="Google Shape;448;p7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Teacher Instructions </a:t>
            </a:r>
            <a:endParaRPr/>
          </a:p>
        </p:txBody>
      </p:sp>
      <p:sp>
        <p:nvSpPr>
          <p:cNvPr id="449" name="Google Shape;449;p7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On the next slide, you need to determine how you want to split up the infection cards. Will there be stations? Or a jigsaw? Etc. </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You can also have students graph their results on paper or on </a:t>
            </a:r>
            <a:r>
              <a:rPr lang="en">
                <a:solidFill>
                  <a:schemeClr val="dk1"/>
                </a:solidFill>
              </a:rPr>
              <a:t>google</a:t>
            </a:r>
            <a:r>
              <a:rPr lang="en">
                <a:solidFill>
                  <a:schemeClr val="dk1"/>
                </a:solidFill>
              </a:rPr>
              <a:t> sheets/excel.</a:t>
            </a:r>
            <a:endParaRPr>
              <a:solidFill>
                <a:schemeClr val="dk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75"/>
          <p:cNvSpPr txBox="1"/>
          <p:nvPr>
            <p:ph type="title"/>
          </p:nvPr>
        </p:nvSpPr>
        <p:spPr>
          <a:xfrm>
            <a:off x="311700" y="1642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39285"/>
              <a:buFont typeface="Arial"/>
              <a:buNone/>
            </a:pPr>
            <a:r>
              <a:rPr lang="en"/>
              <a:t>Data Analysis Activity One: Diagnostics </a:t>
            </a:r>
            <a:endParaRPr/>
          </a:p>
        </p:txBody>
      </p:sp>
      <p:sp>
        <p:nvSpPr>
          <p:cNvPr id="455" name="Google Shape;455;p75"/>
          <p:cNvSpPr txBox="1"/>
          <p:nvPr>
            <p:ph idx="1" type="body"/>
          </p:nvPr>
        </p:nvSpPr>
        <p:spPr>
          <a:xfrm>
            <a:off x="311700" y="629200"/>
            <a:ext cx="8520600" cy="57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After crabs are dissected, </a:t>
            </a:r>
            <a:r>
              <a:rPr lang="en"/>
              <a:t>scientists</a:t>
            </a:r>
            <a:r>
              <a:rPr lang="en"/>
              <a:t> look at them under the microscope</a:t>
            </a:r>
            <a:endParaRPr/>
          </a:p>
        </p:txBody>
      </p:sp>
      <p:pic>
        <p:nvPicPr>
          <p:cNvPr id="456" name="Google Shape;456;p75"/>
          <p:cNvPicPr preferRelativeResize="0"/>
          <p:nvPr/>
        </p:nvPicPr>
        <p:blipFill>
          <a:blip r:embed="rId3">
            <a:alphaModFix/>
          </a:blip>
          <a:stretch>
            <a:fillRect/>
          </a:stretch>
        </p:blipFill>
        <p:spPr>
          <a:xfrm>
            <a:off x="401050" y="1530137"/>
            <a:ext cx="3382200" cy="2536650"/>
          </a:xfrm>
          <a:prstGeom prst="rect">
            <a:avLst/>
          </a:prstGeom>
          <a:noFill/>
          <a:ln>
            <a:noFill/>
          </a:ln>
        </p:spPr>
      </p:pic>
      <p:pic>
        <p:nvPicPr>
          <p:cNvPr id="457" name="Google Shape;457;p75"/>
          <p:cNvPicPr preferRelativeResize="0"/>
          <p:nvPr/>
        </p:nvPicPr>
        <p:blipFill>
          <a:blip r:embed="rId4">
            <a:alphaModFix/>
          </a:blip>
          <a:stretch>
            <a:fillRect/>
          </a:stretch>
        </p:blipFill>
        <p:spPr>
          <a:xfrm>
            <a:off x="4481975" y="1556025"/>
            <a:ext cx="3668001" cy="2484875"/>
          </a:xfrm>
          <a:prstGeom prst="rect">
            <a:avLst/>
          </a:prstGeom>
          <a:noFill/>
          <a:ln>
            <a:noFill/>
          </a:ln>
        </p:spPr>
      </p:pic>
      <p:sp>
        <p:nvSpPr>
          <p:cNvPr id="458" name="Google Shape;458;p75"/>
          <p:cNvSpPr txBox="1"/>
          <p:nvPr/>
        </p:nvSpPr>
        <p:spPr>
          <a:xfrm>
            <a:off x="806525" y="1067763"/>
            <a:ext cx="3382200" cy="7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An infected slide</a:t>
            </a:r>
            <a:endParaRPr sz="1800">
              <a:solidFill>
                <a:schemeClr val="dk2"/>
              </a:solidFill>
            </a:endParaRPr>
          </a:p>
        </p:txBody>
      </p:sp>
      <p:sp>
        <p:nvSpPr>
          <p:cNvPr id="459" name="Google Shape;459;p75"/>
          <p:cNvSpPr txBox="1"/>
          <p:nvPr/>
        </p:nvSpPr>
        <p:spPr>
          <a:xfrm>
            <a:off x="4624875" y="1143975"/>
            <a:ext cx="3382200" cy="7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An infected slide, zoomed in</a:t>
            </a:r>
            <a:endParaRPr sz="1800">
              <a:solidFill>
                <a:schemeClr val="dk2"/>
              </a:solidFill>
            </a:endParaRPr>
          </a:p>
        </p:txBody>
      </p:sp>
      <p:sp>
        <p:nvSpPr>
          <p:cNvPr id="460" name="Google Shape;460;p75"/>
          <p:cNvSpPr txBox="1"/>
          <p:nvPr/>
        </p:nvSpPr>
        <p:spPr>
          <a:xfrm>
            <a:off x="473650" y="4139200"/>
            <a:ext cx="8193900" cy="77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Shield’s lab staff all agree- it is much easier when you have an infected sample. It takes a lot longer to identify an uninfected </a:t>
            </a:r>
            <a:r>
              <a:rPr lang="en" sz="1800">
                <a:solidFill>
                  <a:schemeClr val="dk2"/>
                </a:solidFill>
              </a:rPr>
              <a:t>slide, because you need to look at the entire slide and not find any parasites. </a:t>
            </a:r>
            <a:endParaRPr sz="1800">
              <a:solidFill>
                <a:schemeClr val="dk2"/>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76"/>
          <p:cNvSpPr txBox="1"/>
          <p:nvPr>
            <p:ph type="title"/>
          </p:nvPr>
        </p:nvSpPr>
        <p:spPr>
          <a:xfrm>
            <a:off x="311700" y="2663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39285"/>
              <a:buFont typeface="Arial"/>
              <a:buNone/>
            </a:pPr>
            <a:r>
              <a:rPr lang="en"/>
              <a:t>Data Analysis Activity One: Diagnostics </a:t>
            </a:r>
            <a:endParaRPr/>
          </a:p>
          <a:p>
            <a:pPr indent="0" lvl="0" marL="0" rtl="0" algn="l">
              <a:spcBef>
                <a:spcPts val="0"/>
              </a:spcBef>
              <a:spcAft>
                <a:spcPts val="0"/>
              </a:spcAft>
              <a:buNone/>
            </a:pPr>
            <a:r>
              <a:t/>
            </a:r>
            <a:endParaRPr/>
          </a:p>
        </p:txBody>
      </p:sp>
      <p:sp>
        <p:nvSpPr>
          <p:cNvPr id="466" name="Google Shape;466;p7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Each group will be </a:t>
            </a:r>
            <a:r>
              <a:rPr lang="en"/>
              <a:t>assigned </a:t>
            </a:r>
            <a:r>
              <a:rPr lang="en">
                <a:highlight>
                  <a:schemeClr val="accent6"/>
                </a:highlight>
              </a:rPr>
              <a:t>*insert number here*</a:t>
            </a:r>
            <a:r>
              <a:rPr lang="en"/>
              <a:t> of crab cards. On each card there is a picture of the crab and a picture of the micrograph demonstrating its infection status. </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
              <a:t>Be sure to record your results on your data table, be ready to share your findings with the class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77"/>
          <p:cNvSpPr txBox="1"/>
          <p:nvPr>
            <p:ph type="title"/>
          </p:nvPr>
        </p:nvSpPr>
        <p:spPr>
          <a:xfrm>
            <a:off x="626800" y="125975"/>
            <a:ext cx="7287600" cy="5727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Data Analysis: </a:t>
            </a:r>
            <a:endParaRPr/>
          </a:p>
          <a:p>
            <a:pPr indent="0" lvl="0" marL="0" rtl="0" algn="ctr">
              <a:spcBef>
                <a:spcPts val="0"/>
              </a:spcBef>
              <a:spcAft>
                <a:spcPts val="0"/>
              </a:spcAft>
              <a:buNone/>
            </a:pPr>
            <a:r>
              <a:rPr lang="en"/>
              <a:t>Our Results Infection Status across Treatments</a:t>
            </a:r>
            <a:endParaRPr/>
          </a:p>
        </p:txBody>
      </p:sp>
      <p:pic>
        <p:nvPicPr>
          <p:cNvPr id="472" name="Google Shape;472;p77" title="Chart"/>
          <p:cNvPicPr preferRelativeResize="0"/>
          <p:nvPr/>
        </p:nvPicPr>
        <p:blipFill>
          <a:blip r:embed="rId3">
            <a:alphaModFix/>
          </a:blip>
          <a:stretch>
            <a:fillRect/>
          </a:stretch>
        </p:blipFill>
        <p:spPr>
          <a:xfrm>
            <a:off x="933125" y="865200"/>
            <a:ext cx="6661126" cy="41250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pic>
        <p:nvPicPr>
          <p:cNvPr id="477" name="Google Shape;477;p78"/>
          <p:cNvPicPr preferRelativeResize="0"/>
          <p:nvPr/>
        </p:nvPicPr>
        <p:blipFill>
          <a:blip r:embed="rId3">
            <a:alphaModFix/>
          </a:blip>
          <a:stretch>
            <a:fillRect/>
          </a:stretch>
        </p:blipFill>
        <p:spPr>
          <a:xfrm>
            <a:off x="1142975" y="0"/>
            <a:ext cx="6858000" cy="51435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FA8DC"/>
        </a:solidFill>
      </p:bgPr>
    </p:bg>
    <p:spTree>
      <p:nvGrpSpPr>
        <p:cNvPr id="481" name="Shape 481"/>
        <p:cNvGrpSpPr/>
        <p:nvPr/>
      </p:nvGrpSpPr>
      <p:grpSpPr>
        <a:xfrm>
          <a:off x="0" y="0"/>
          <a:ext cx="0" cy="0"/>
          <a:chOff x="0" y="0"/>
          <a:chExt cx="0" cy="0"/>
        </a:xfrm>
      </p:grpSpPr>
      <p:sp>
        <p:nvSpPr>
          <p:cNvPr id="482" name="Google Shape;482;p7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Teacher Instructions </a:t>
            </a:r>
            <a:endParaRPr/>
          </a:p>
        </p:txBody>
      </p:sp>
      <p:sp>
        <p:nvSpPr>
          <p:cNvPr id="483" name="Google Shape;483;p7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The next step is to interpret the crab images. There are multiple </a:t>
            </a:r>
            <a:r>
              <a:rPr lang="en">
                <a:solidFill>
                  <a:schemeClr val="dk1"/>
                </a:solidFill>
              </a:rPr>
              <a:t>ways</a:t>
            </a:r>
            <a:r>
              <a:rPr lang="en">
                <a:solidFill>
                  <a:schemeClr val="dk1"/>
                </a:solidFill>
              </a:rPr>
              <a:t> to do this. Students can either measure via imageJ (which is very technology </a:t>
            </a:r>
            <a:r>
              <a:rPr lang="en">
                <a:solidFill>
                  <a:schemeClr val="dk1"/>
                </a:solidFill>
              </a:rPr>
              <a:t>heavy</a:t>
            </a:r>
            <a:r>
              <a:rPr lang="en">
                <a:solidFill>
                  <a:schemeClr val="dk1"/>
                </a:solidFill>
              </a:rPr>
              <a:t>) or they can measure the </a:t>
            </a:r>
            <a:r>
              <a:rPr lang="en">
                <a:solidFill>
                  <a:schemeClr val="dk1"/>
                </a:solidFill>
              </a:rPr>
              <a:t>pictures</a:t>
            </a:r>
            <a:r>
              <a:rPr lang="en">
                <a:solidFill>
                  <a:schemeClr val="dk1"/>
                </a:solidFill>
              </a:rPr>
              <a:t> with rulers (no technology required)</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For the ImageJ route, you need the internet to run the program and then a way to get pictures </a:t>
            </a:r>
            <a:r>
              <a:rPr lang="en">
                <a:solidFill>
                  <a:schemeClr val="dk1"/>
                </a:solidFill>
              </a:rPr>
              <a:t>downloaded</a:t>
            </a:r>
            <a:r>
              <a:rPr lang="en">
                <a:solidFill>
                  <a:schemeClr val="dk1"/>
                </a:solidFill>
              </a:rPr>
              <a:t> on student machines. Chromebooks don’t work well for this activity, unless you can get the pictures to the students on a flash drive</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The specifics on how to use ImageJ are on the student worksheet </a:t>
            </a:r>
            <a:endParaRPr>
              <a:solidFill>
                <a:schemeClr val="dk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80"/>
          <p:cNvSpPr txBox="1"/>
          <p:nvPr>
            <p:ph type="title"/>
          </p:nvPr>
        </p:nvSpPr>
        <p:spPr>
          <a:xfrm>
            <a:off x="236500" y="1743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Data Analysis Activity Two: Measurement</a:t>
            </a:r>
            <a:endParaRPr/>
          </a:p>
        </p:txBody>
      </p:sp>
      <p:sp>
        <p:nvSpPr>
          <p:cNvPr id="489" name="Google Shape;489;p80"/>
          <p:cNvSpPr txBox="1"/>
          <p:nvPr>
            <p:ph idx="1" type="body"/>
          </p:nvPr>
        </p:nvSpPr>
        <p:spPr>
          <a:xfrm>
            <a:off x="236500" y="863550"/>
            <a:ext cx="8520600" cy="3509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Now, scientists wanted to determine if there was a relationship between the size of the crab and the level of infection.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sz="2300">
                <a:solidFill>
                  <a:schemeClr val="dk1"/>
                </a:solidFill>
              </a:rPr>
              <a:t>To carry out the measurements, there is t</a:t>
            </a:r>
            <a:r>
              <a:rPr lang="en" sz="2300">
                <a:solidFill>
                  <a:schemeClr val="dk1"/>
                </a:solidFill>
              </a:rPr>
              <a:t>eacher choice: </a:t>
            </a:r>
            <a:endParaRPr sz="2300">
              <a:solidFill>
                <a:schemeClr val="dk1"/>
              </a:solidFill>
            </a:endParaRPr>
          </a:p>
          <a:p>
            <a:pPr indent="-374650" lvl="0" marL="457200" rtl="0" algn="l">
              <a:spcBef>
                <a:spcPts val="1200"/>
              </a:spcBef>
              <a:spcAft>
                <a:spcPts val="0"/>
              </a:spcAft>
              <a:buClr>
                <a:schemeClr val="dk1"/>
              </a:buClr>
              <a:buSzPts val="2300"/>
              <a:buAutoNum type="arabicPeriod"/>
            </a:pPr>
            <a:r>
              <a:rPr lang="en" sz="2300">
                <a:solidFill>
                  <a:schemeClr val="dk1"/>
                </a:solidFill>
              </a:rPr>
              <a:t>ImageJ w crab pictures</a:t>
            </a:r>
            <a:endParaRPr sz="2300">
              <a:solidFill>
                <a:schemeClr val="dk1"/>
              </a:solidFill>
            </a:endParaRPr>
          </a:p>
          <a:p>
            <a:pPr indent="-374650" lvl="0" marL="457200" rtl="0" algn="l">
              <a:spcBef>
                <a:spcPts val="0"/>
              </a:spcBef>
              <a:spcAft>
                <a:spcPts val="0"/>
              </a:spcAft>
              <a:buClr>
                <a:schemeClr val="dk1"/>
              </a:buClr>
              <a:buSzPts val="2300"/>
              <a:buAutoNum type="arabicPeriod"/>
            </a:pPr>
            <a:r>
              <a:rPr lang="en" sz="2300">
                <a:solidFill>
                  <a:schemeClr val="dk1"/>
                </a:solidFill>
              </a:rPr>
              <a:t>Rulers/calipers with printed/laminated crab pics</a:t>
            </a:r>
            <a:endParaRPr sz="2300">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81"/>
          <p:cNvSpPr txBox="1"/>
          <p:nvPr>
            <p:ph type="title"/>
          </p:nvPr>
        </p:nvSpPr>
        <p:spPr>
          <a:xfrm>
            <a:off x="452100" y="-13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39285"/>
              <a:buFont typeface="Arial"/>
              <a:buNone/>
            </a:pPr>
            <a:r>
              <a:rPr lang="en"/>
              <a:t>Data Analysis Activity Two: Measurement</a:t>
            </a:r>
            <a:endParaRPr/>
          </a:p>
          <a:p>
            <a:pPr indent="0" lvl="0" marL="0" rtl="0" algn="l">
              <a:spcBef>
                <a:spcPts val="0"/>
              </a:spcBef>
              <a:spcAft>
                <a:spcPts val="0"/>
              </a:spcAft>
              <a:buNone/>
            </a:pPr>
            <a:r>
              <a:t/>
            </a:r>
            <a:endParaRPr/>
          </a:p>
        </p:txBody>
      </p:sp>
      <p:pic>
        <p:nvPicPr>
          <p:cNvPr id="495" name="Google Shape;495;p81"/>
          <p:cNvPicPr preferRelativeResize="0"/>
          <p:nvPr/>
        </p:nvPicPr>
        <p:blipFill rotWithShape="1">
          <a:blip r:embed="rId3">
            <a:alphaModFix/>
          </a:blip>
          <a:srcRect b="0" l="-2740" r="2740" t="45423"/>
          <a:stretch/>
        </p:blipFill>
        <p:spPr>
          <a:xfrm>
            <a:off x="1514175" y="493650"/>
            <a:ext cx="6396450" cy="3188450"/>
          </a:xfrm>
          <a:prstGeom prst="rect">
            <a:avLst/>
          </a:prstGeom>
          <a:noFill/>
          <a:ln>
            <a:noFill/>
          </a:ln>
        </p:spPr>
      </p:pic>
      <p:sp>
        <p:nvSpPr>
          <p:cNvPr id="496" name="Google Shape;496;p81"/>
          <p:cNvSpPr txBox="1"/>
          <p:nvPr/>
        </p:nvSpPr>
        <p:spPr>
          <a:xfrm>
            <a:off x="1189800" y="3682100"/>
            <a:ext cx="7045200" cy="108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rPr>
              <a:t>We will measure</a:t>
            </a:r>
            <a:endParaRPr sz="1600">
              <a:solidFill>
                <a:schemeClr val="dk1"/>
              </a:solidFill>
            </a:endParaRPr>
          </a:p>
          <a:p>
            <a:pPr indent="-330200" lvl="0" marL="457200" rtl="0" algn="l">
              <a:spcBef>
                <a:spcPts val="0"/>
              </a:spcBef>
              <a:spcAft>
                <a:spcPts val="0"/>
              </a:spcAft>
              <a:buClr>
                <a:schemeClr val="dk1"/>
              </a:buClr>
              <a:buSzPts val="1600"/>
              <a:buAutoNum type="arabicParenR"/>
            </a:pPr>
            <a:r>
              <a:rPr lang="en" sz="1600">
                <a:solidFill>
                  <a:schemeClr val="dk1"/>
                </a:solidFill>
              </a:rPr>
              <a:t>Long Carapace Width (LCW), which is pointy spine to pointy spine  &amp; </a:t>
            </a:r>
            <a:endParaRPr sz="1600">
              <a:solidFill>
                <a:schemeClr val="dk1"/>
              </a:solidFill>
            </a:endParaRPr>
          </a:p>
          <a:p>
            <a:pPr indent="-330200" lvl="0" marL="457200" rtl="0" algn="l">
              <a:spcBef>
                <a:spcPts val="0"/>
              </a:spcBef>
              <a:spcAft>
                <a:spcPts val="0"/>
              </a:spcAft>
              <a:buClr>
                <a:schemeClr val="dk1"/>
              </a:buClr>
              <a:buSzPts val="1600"/>
              <a:buAutoNum type="arabicParenR"/>
            </a:pPr>
            <a:r>
              <a:rPr lang="en" sz="1600">
                <a:solidFill>
                  <a:schemeClr val="dk1"/>
                </a:solidFill>
              </a:rPr>
              <a:t>Carapace Length (CL), which is front to back </a:t>
            </a:r>
            <a:endParaRPr sz="1600">
              <a:solidFill>
                <a:schemeClr val="dk1"/>
              </a:solidFill>
            </a:endParaRPr>
          </a:p>
          <a:p>
            <a:pPr indent="0" lvl="0" marL="0" rtl="0" algn="l">
              <a:spcBef>
                <a:spcPts val="0"/>
              </a:spcBef>
              <a:spcAft>
                <a:spcPts val="0"/>
              </a:spcAft>
              <a:buNone/>
            </a:pPr>
            <a:r>
              <a:t/>
            </a:r>
            <a:endParaRPr sz="1800">
              <a:solidFill>
                <a:schemeClr val="dk2"/>
              </a:solidFill>
            </a:endParaRPr>
          </a:p>
        </p:txBody>
      </p:sp>
      <p:sp>
        <p:nvSpPr>
          <p:cNvPr id="497" name="Google Shape;497;p81"/>
          <p:cNvSpPr txBox="1"/>
          <p:nvPr/>
        </p:nvSpPr>
        <p:spPr>
          <a:xfrm>
            <a:off x="650825" y="4749550"/>
            <a:ext cx="8859000" cy="472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500">
                <a:solidFill>
                  <a:schemeClr val="dk1"/>
                </a:solidFill>
              </a:rPr>
              <a:t>Use your LCW measurement to determine if the crab is small, 0-15mm or large 16-30 mm </a:t>
            </a:r>
            <a:endParaRPr sz="2200">
              <a:solidFill>
                <a:schemeClr val="dk2"/>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82"/>
          <p:cNvSpPr txBox="1"/>
          <p:nvPr>
            <p:ph type="title"/>
          </p:nvPr>
        </p:nvSpPr>
        <p:spPr>
          <a:xfrm>
            <a:off x="1940225" y="493400"/>
            <a:ext cx="5478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does our data tell us?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pic>
        <p:nvPicPr>
          <p:cNvPr id="507" name="Google Shape;507;p83" title="Chart"/>
          <p:cNvPicPr preferRelativeResize="0"/>
          <p:nvPr/>
        </p:nvPicPr>
        <p:blipFill>
          <a:blip r:embed="rId3">
            <a:alphaModFix/>
          </a:blip>
          <a:stretch>
            <a:fillRect/>
          </a:stretch>
        </p:blipFill>
        <p:spPr>
          <a:xfrm>
            <a:off x="620000" y="307175"/>
            <a:ext cx="7298576" cy="452915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pic>
        <p:nvPicPr>
          <p:cNvPr id="512" name="Google Shape;512;p84"/>
          <p:cNvPicPr preferRelativeResize="0"/>
          <p:nvPr/>
        </p:nvPicPr>
        <p:blipFill>
          <a:blip r:embed="rId3">
            <a:alphaModFix/>
          </a:blip>
          <a:stretch>
            <a:fillRect/>
          </a:stretch>
        </p:blipFill>
        <p:spPr>
          <a:xfrm>
            <a:off x="2669147" y="0"/>
            <a:ext cx="6474856" cy="5143500"/>
          </a:xfrm>
          <a:prstGeom prst="rect">
            <a:avLst/>
          </a:prstGeom>
          <a:noFill/>
          <a:ln>
            <a:noFill/>
          </a:ln>
        </p:spPr>
      </p:pic>
      <p:sp>
        <p:nvSpPr>
          <p:cNvPr id="513" name="Google Shape;513;p84"/>
          <p:cNvSpPr txBox="1"/>
          <p:nvPr/>
        </p:nvSpPr>
        <p:spPr>
          <a:xfrm>
            <a:off x="34050" y="1809450"/>
            <a:ext cx="2434800" cy="125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dk2"/>
                </a:solidFill>
              </a:rPr>
              <a:t>Data from Shields Lab </a:t>
            </a:r>
            <a:endParaRPr sz="2600">
              <a:solidFill>
                <a:schemeClr val="dk2"/>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85"/>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Conclusions from the Case Study: </a:t>
            </a:r>
            <a:endParaRPr/>
          </a:p>
        </p:txBody>
      </p:sp>
      <p:sp>
        <p:nvSpPr>
          <p:cNvPr id="519" name="Google Shape;519;p85"/>
          <p:cNvSpPr txBox="1"/>
          <p:nvPr>
            <p:ph idx="1" type="body"/>
          </p:nvPr>
        </p:nvSpPr>
        <p:spPr>
          <a:xfrm>
            <a:off x="191150" y="727950"/>
            <a:ext cx="8520600" cy="29625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There are less infections in the crabs that were surrounded by oysters. This suggests that the filter feeding of the oyster reduces parasite infection.</a:t>
            </a:r>
            <a:endParaRPr/>
          </a:p>
          <a:p>
            <a:pPr indent="0" lvl="0" marL="457200" rtl="0" algn="l">
              <a:spcBef>
                <a:spcPts val="1200"/>
              </a:spcBef>
              <a:spcAft>
                <a:spcPts val="0"/>
              </a:spcAft>
              <a:buNone/>
            </a:pPr>
            <a:r>
              <a:t/>
            </a:r>
            <a:endParaRPr/>
          </a:p>
          <a:p>
            <a:pPr indent="-342900" lvl="0" marL="457200" rtl="0" algn="l">
              <a:spcBef>
                <a:spcPts val="1200"/>
              </a:spcBef>
              <a:spcAft>
                <a:spcPts val="0"/>
              </a:spcAft>
              <a:buSzPts val="1800"/>
              <a:buAutoNum type="arabicPeriod"/>
            </a:pPr>
            <a:r>
              <a:rPr lang="en"/>
              <a:t>Smaller crabs are less likely to be </a:t>
            </a:r>
            <a:r>
              <a:rPr lang="en"/>
              <a:t>infected </a:t>
            </a:r>
            <a:endParaRPr/>
          </a:p>
          <a:p>
            <a:pPr indent="0" lvl="0" marL="457200" rtl="0" algn="l">
              <a:spcBef>
                <a:spcPts val="1200"/>
              </a:spcBef>
              <a:spcAft>
                <a:spcPts val="0"/>
              </a:spcAft>
              <a:buNone/>
            </a:pPr>
            <a:r>
              <a:t/>
            </a:r>
            <a:endParaRPr/>
          </a:p>
          <a:p>
            <a:pPr indent="-342900" lvl="0" marL="457200" rtl="0" algn="l">
              <a:spcBef>
                <a:spcPts val="1200"/>
              </a:spcBef>
              <a:spcAft>
                <a:spcPts val="0"/>
              </a:spcAft>
              <a:buSzPts val="1800"/>
              <a:buAutoNum type="arabicPeriod"/>
            </a:pPr>
            <a:r>
              <a:rPr lang="en"/>
              <a:t>Science is fun and creative!! </a:t>
            </a:r>
            <a:endParaRPr/>
          </a:p>
        </p:txBody>
      </p:sp>
      <p:sp>
        <p:nvSpPr>
          <p:cNvPr id="520" name="Google Shape;520;p85"/>
          <p:cNvSpPr txBox="1"/>
          <p:nvPr/>
        </p:nvSpPr>
        <p:spPr>
          <a:xfrm>
            <a:off x="191150" y="4222250"/>
            <a:ext cx="8813700" cy="68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The Shields lab is currently submitting the finished article to journals for peer review. </a:t>
            </a:r>
            <a:endParaRPr sz="1800">
              <a:solidFill>
                <a:schemeClr val="dk2"/>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8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References</a:t>
            </a:r>
            <a:endParaRPr/>
          </a:p>
        </p:txBody>
      </p:sp>
      <p:sp>
        <p:nvSpPr>
          <p:cNvPr id="526" name="Google Shape;526;p8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u="sng">
                <a:solidFill>
                  <a:schemeClr val="hlink"/>
                </a:solidFill>
                <a:hlinkClick r:id="rId3"/>
              </a:rPr>
              <a:t>https://www.chesapeakebay.net/discover/field-guide/entry/blue-crab</a:t>
            </a:r>
            <a:endParaRPr/>
          </a:p>
          <a:p>
            <a:pPr indent="0" lvl="0" marL="0" rtl="0" algn="l">
              <a:spcBef>
                <a:spcPts val="1200"/>
              </a:spcBef>
              <a:spcAft>
                <a:spcPts val="1200"/>
              </a:spcAft>
              <a:buNone/>
            </a:pPr>
            <a:r>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87"/>
          <p:cNvSpPr txBox="1"/>
          <p:nvPr>
            <p:ph type="title"/>
          </p:nvPr>
        </p:nvSpPr>
        <p:spPr>
          <a:xfrm>
            <a:off x="195525" y="154875"/>
            <a:ext cx="8767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Blue Crab Fun Facts</a:t>
            </a:r>
            <a:endParaRPr/>
          </a:p>
        </p:txBody>
      </p:sp>
      <p:sp>
        <p:nvSpPr>
          <p:cNvPr id="532" name="Google Shape;532;p87"/>
          <p:cNvSpPr txBox="1"/>
          <p:nvPr>
            <p:ph idx="1" type="body"/>
          </p:nvPr>
        </p:nvSpPr>
        <p:spPr>
          <a:xfrm>
            <a:off x="311700" y="809575"/>
            <a:ext cx="8520600" cy="4162500"/>
          </a:xfrm>
          <a:prstGeom prst="rect">
            <a:avLst/>
          </a:prstGeom>
        </p:spPr>
        <p:txBody>
          <a:bodyPr anchorCtr="0" anchor="t" bIns="91425" lIns="91425" spcFirstLastPara="1" rIns="91425" wrap="square" tIns="91425">
            <a:noAutofit/>
          </a:bodyPr>
          <a:lstStyle/>
          <a:p>
            <a:pPr indent="-377825" lvl="0" marL="457200" rtl="0" algn="l">
              <a:spcBef>
                <a:spcPts val="0"/>
              </a:spcBef>
              <a:spcAft>
                <a:spcPts val="0"/>
              </a:spcAft>
              <a:buClr>
                <a:srgbClr val="292929"/>
              </a:buClr>
              <a:buSzPts val="2350"/>
              <a:buFont typeface="Times New Roman"/>
              <a:buChar char="●"/>
            </a:pPr>
            <a:r>
              <a:rPr lang="en" sz="2350">
                <a:solidFill>
                  <a:srgbClr val="292929"/>
                </a:solidFill>
                <a:highlight>
                  <a:srgbClr val="FFFFFF"/>
                </a:highlight>
                <a:latin typeface="Times New Roman"/>
                <a:ea typeface="Times New Roman"/>
                <a:cs typeface="Times New Roman"/>
                <a:sym typeface="Times New Roman"/>
              </a:rPr>
              <a:t>The blue crab’s scientific name comes from the Greek words for “beautiful” and “swimmer.”</a:t>
            </a:r>
            <a:endParaRPr sz="2350">
              <a:solidFill>
                <a:srgbClr val="292929"/>
              </a:solidFill>
              <a:highlight>
                <a:srgbClr val="FFFFFF"/>
              </a:highlight>
              <a:latin typeface="Times New Roman"/>
              <a:ea typeface="Times New Roman"/>
              <a:cs typeface="Times New Roman"/>
              <a:sym typeface="Times New Roman"/>
            </a:endParaRPr>
          </a:p>
          <a:p>
            <a:pPr indent="-377825" lvl="0" marL="457200" rtl="0" algn="l">
              <a:spcBef>
                <a:spcPts val="0"/>
              </a:spcBef>
              <a:spcAft>
                <a:spcPts val="0"/>
              </a:spcAft>
              <a:buClr>
                <a:srgbClr val="292929"/>
              </a:buClr>
              <a:buSzPts val="2350"/>
              <a:buFont typeface="Times New Roman"/>
              <a:buChar char="●"/>
            </a:pPr>
            <a:r>
              <a:rPr lang="en" sz="2350">
                <a:solidFill>
                  <a:srgbClr val="292929"/>
                </a:solidFill>
                <a:highlight>
                  <a:srgbClr val="FFFFFF"/>
                </a:highlight>
                <a:latin typeface="Times New Roman"/>
                <a:ea typeface="Times New Roman"/>
                <a:cs typeface="Times New Roman"/>
                <a:sym typeface="Times New Roman"/>
              </a:rPr>
              <a:t>Male blue crabs are known as “jimmies,” while mature females are called "sooks."</a:t>
            </a:r>
            <a:endParaRPr sz="2350">
              <a:solidFill>
                <a:srgbClr val="292929"/>
              </a:solidFill>
              <a:highlight>
                <a:srgbClr val="FFFFFF"/>
              </a:highlight>
              <a:latin typeface="Times New Roman"/>
              <a:ea typeface="Times New Roman"/>
              <a:cs typeface="Times New Roman"/>
              <a:sym typeface="Times New Roman"/>
            </a:endParaRPr>
          </a:p>
          <a:p>
            <a:pPr indent="-377825" lvl="0" marL="457200" rtl="0" algn="l">
              <a:spcBef>
                <a:spcPts val="0"/>
              </a:spcBef>
              <a:spcAft>
                <a:spcPts val="0"/>
              </a:spcAft>
              <a:buClr>
                <a:srgbClr val="292929"/>
              </a:buClr>
              <a:buSzPts val="2350"/>
              <a:buFont typeface="Times New Roman"/>
              <a:buChar char="●"/>
            </a:pPr>
            <a:r>
              <a:rPr lang="en" sz="2350">
                <a:solidFill>
                  <a:srgbClr val="292929"/>
                </a:solidFill>
                <a:highlight>
                  <a:srgbClr val="FFFFFF"/>
                </a:highlight>
                <a:latin typeface="Times New Roman"/>
                <a:ea typeface="Times New Roman"/>
                <a:cs typeface="Times New Roman"/>
                <a:sym typeface="Times New Roman"/>
              </a:rPr>
              <a:t>Blue crabs are one of the most important commercial and recreational catches in the Chesapeake Bay.</a:t>
            </a:r>
            <a:endParaRPr sz="2350">
              <a:solidFill>
                <a:srgbClr val="292929"/>
              </a:solidFill>
              <a:highlight>
                <a:srgbClr val="FFFFFF"/>
              </a:highlight>
              <a:latin typeface="Times New Roman"/>
              <a:ea typeface="Times New Roman"/>
              <a:cs typeface="Times New Roman"/>
              <a:sym typeface="Times New Roman"/>
            </a:endParaRPr>
          </a:p>
          <a:p>
            <a:pPr indent="-377825" lvl="0" marL="457200" rtl="0" algn="l">
              <a:spcBef>
                <a:spcPts val="0"/>
              </a:spcBef>
              <a:spcAft>
                <a:spcPts val="0"/>
              </a:spcAft>
              <a:buClr>
                <a:srgbClr val="292929"/>
              </a:buClr>
              <a:buSzPts val="2350"/>
              <a:buFont typeface="Times New Roman"/>
              <a:buChar char="●"/>
            </a:pPr>
            <a:r>
              <a:rPr lang="en" sz="2350">
                <a:solidFill>
                  <a:srgbClr val="292929"/>
                </a:solidFill>
                <a:highlight>
                  <a:srgbClr val="FFFFFF"/>
                </a:highlight>
                <a:latin typeface="Times New Roman"/>
                <a:ea typeface="Times New Roman"/>
                <a:cs typeface="Times New Roman"/>
                <a:sym typeface="Times New Roman"/>
              </a:rPr>
              <a:t>The Chesapeake Bay blue crab population has not been overfished since female-specific management was implemented in 2008.</a:t>
            </a:r>
            <a:endParaRPr sz="2350">
              <a:solidFill>
                <a:srgbClr val="292929"/>
              </a:solidFill>
              <a:highlight>
                <a:srgbClr val="FFFFFF"/>
              </a:highlight>
              <a:latin typeface="Times New Roman"/>
              <a:ea typeface="Times New Roman"/>
              <a:cs typeface="Times New Roman"/>
              <a:sym typeface="Times New Roman"/>
            </a:endParaRPr>
          </a:p>
          <a:p>
            <a:pPr indent="0" lvl="0" marL="0" rtl="0" algn="l">
              <a:spcBef>
                <a:spcPts val="0"/>
              </a:spcBef>
              <a:spcAft>
                <a:spcPts val="1200"/>
              </a:spcAft>
              <a:buNone/>
            </a:pPr>
            <a:r>
              <a:t/>
            </a:r>
            <a:endParaRPr sz="210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pic>
        <p:nvPicPr>
          <p:cNvPr id="537" name="Google Shape;537;p88"/>
          <p:cNvPicPr preferRelativeResize="0"/>
          <p:nvPr/>
        </p:nvPicPr>
        <p:blipFill>
          <a:blip r:embed="rId3">
            <a:alphaModFix/>
          </a:blip>
          <a:stretch>
            <a:fillRect/>
          </a:stretch>
        </p:blipFill>
        <p:spPr>
          <a:xfrm>
            <a:off x="298725" y="238750"/>
            <a:ext cx="4946800" cy="4904750"/>
          </a:xfrm>
          <a:prstGeom prst="rect">
            <a:avLst/>
          </a:prstGeom>
          <a:noFill/>
          <a:ln>
            <a:noFill/>
          </a:ln>
        </p:spPr>
      </p:pic>
      <p:sp>
        <p:nvSpPr>
          <p:cNvPr id="538" name="Google Shape;538;p88"/>
          <p:cNvSpPr txBox="1"/>
          <p:nvPr/>
        </p:nvSpPr>
        <p:spPr>
          <a:xfrm>
            <a:off x="5193275" y="156800"/>
            <a:ext cx="36612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u="sng">
                <a:solidFill>
                  <a:schemeClr val="hlink"/>
                </a:solidFill>
                <a:hlinkClick r:id="rId4"/>
              </a:rPr>
              <a:t>https://tinyurl.com/vimsesl</a:t>
            </a:r>
            <a:endParaRPr sz="2300"/>
          </a:p>
          <a:p>
            <a:pPr indent="0" lvl="0" marL="0" rtl="0" algn="l">
              <a:spcBef>
                <a:spcPts val="0"/>
              </a:spcBef>
              <a:spcAft>
                <a:spcPts val="0"/>
              </a:spcAft>
              <a:buNone/>
            </a:pPr>
            <a:r>
              <a:t/>
            </a:r>
            <a:endParaRPr b="1" sz="1800"/>
          </a:p>
          <a:p>
            <a:pPr indent="0" lvl="0" marL="0" rtl="0" algn="l">
              <a:spcBef>
                <a:spcPts val="0"/>
              </a:spcBef>
              <a:spcAft>
                <a:spcPts val="0"/>
              </a:spcAft>
              <a:buNone/>
            </a:pPr>
            <a:r>
              <a:rPr b="1" lang="en" sz="1500">
                <a:solidFill>
                  <a:srgbClr val="222222"/>
                </a:solidFill>
                <a:highlight>
                  <a:srgbClr val="FFFFFF"/>
                </a:highlight>
              </a:rPr>
              <a:t>2025 ESL Course </a:t>
            </a:r>
            <a:endParaRPr b="1" sz="18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