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5.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78" r:id="rId4"/>
    <p:sldId id="258" r:id="rId5"/>
    <p:sldId id="259" r:id="rId6"/>
    <p:sldId id="260" r:id="rId7"/>
    <p:sldId id="261" r:id="rId8"/>
    <p:sldId id="262" r:id="rId9"/>
    <p:sldId id="263" r:id="rId10"/>
    <p:sldId id="264" r:id="rId11"/>
    <p:sldId id="265" r:id="rId12"/>
    <p:sldId id="266" r:id="rId13"/>
    <p:sldId id="281" r:id="rId14"/>
    <p:sldId id="279" r:id="rId15"/>
    <p:sldId id="280" r:id="rId16"/>
    <p:sldId id="267" r:id="rId17"/>
    <p:sldId id="268" r:id="rId18"/>
    <p:sldId id="269" r:id="rId19"/>
    <p:sldId id="270" r:id="rId20"/>
    <p:sldId id="271" r:id="rId21"/>
    <p:sldId id="272" r:id="rId22"/>
    <p:sldId id="273" r:id="rId23"/>
    <p:sldId id="274" r:id="rId24"/>
    <p:sldId id="275" r:id="rId25"/>
    <p:sldId id="276" r:id="rId26"/>
    <p:sldId id="277" r:id="rId27"/>
  </p:sldIdLst>
  <p:sldSz cx="9144000" cy="5143500" type="screen16x9"/>
  <p:notesSz cx="6858000" cy="9144000"/>
  <p:embeddedFontLst>
    <p:embeddedFont>
      <p:font typeface="Montserrat" panose="00000500000000000000" pitchFamily="2" charset="0"/>
      <p:regular r:id="rId29"/>
      <p:bold r:id="rId30"/>
      <p:italic r:id="rId31"/>
      <p:boldItalic r:id="rId32"/>
    </p:embeddedFont>
    <p:embeddedFont>
      <p:font typeface="Oswald" panose="00000500000000000000" pitchFamily="2" charset="0"/>
      <p:regular r:id="rId33"/>
      <p:bold r:id="rId34"/>
    </p:embeddedFont>
    <p:embeddedFont>
      <p:font typeface="Playfair Display" panose="000005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gpgE1EK+RlifLHy1DoaleYaiiz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1" d="100"/>
          <a:sy n="131" d="100"/>
        </p:scale>
        <p:origin x="62" y="13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1d9c1c268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1d9c1c268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Feel free to show the video in the first photo!</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a:extLst>
            <a:ext uri="{FF2B5EF4-FFF2-40B4-BE49-F238E27FC236}">
              <a16:creationId xmlns:a16="http://schemas.microsoft.com/office/drawing/2014/main" id="{026D0F51-1FEC-6927-6EB4-3FB2B9FC2C2A}"/>
            </a:ext>
          </a:extLst>
        </p:cNvPr>
        <p:cNvGrpSpPr/>
        <p:nvPr/>
      </p:nvGrpSpPr>
      <p:grpSpPr>
        <a:xfrm>
          <a:off x="0" y="0"/>
          <a:ext cx="0" cy="0"/>
          <a:chOff x="0" y="0"/>
          <a:chExt cx="0" cy="0"/>
        </a:xfrm>
      </p:grpSpPr>
      <p:sp>
        <p:nvSpPr>
          <p:cNvPr id="227" name="Google Shape;227;p10:notes">
            <a:extLst>
              <a:ext uri="{FF2B5EF4-FFF2-40B4-BE49-F238E27FC236}">
                <a16:creationId xmlns:a16="http://schemas.microsoft.com/office/drawing/2014/main" id="{25189D41-5BBE-CBDC-A011-DC86C2AC97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0:notes">
            <a:extLst>
              <a:ext uri="{FF2B5EF4-FFF2-40B4-BE49-F238E27FC236}">
                <a16:creationId xmlns:a16="http://schemas.microsoft.com/office/drawing/2014/main" id="{A4077BEB-2368-3C0A-6F11-B53FC288BB4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30995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Optional challenge for students </a:t>
            </a:r>
          </a:p>
        </p:txBody>
      </p:sp>
    </p:spTree>
    <p:extLst>
      <p:ext uri="{BB962C8B-B14F-4D97-AF65-F5344CB8AC3E}">
        <p14:creationId xmlns:p14="http://schemas.microsoft.com/office/powerpoint/2010/main" val="1198820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8AA17-CE75-9F6E-B753-5BEDDCB83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C8764-342D-51E4-33CB-325DC56B80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F493143-0AD6-B116-2A47-87E607C11868}"/>
              </a:ext>
            </a:extLst>
          </p:cNvPr>
          <p:cNvSpPr>
            <a:spLocks noGrp="1"/>
          </p:cNvSpPr>
          <p:nvPr>
            <p:ph type="body" idx="1"/>
          </p:nvPr>
        </p:nvSpPr>
        <p:spPr/>
        <p:txBody>
          <a:bodyPr/>
          <a:lstStyle/>
          <a:p>
            <a:r>
              <a:rPr lang="en-US" dirty="0"/>
              <a:t>Optional challenge for students </a:t>
            </a:r>
          </a:p>
        </p:txBody>
      </p:sp>
    </p:spTree>
    <p:extLst>
      <p:ext uri="{BB962C8B-B14F-4D97-AF65-F5344CB8AC3E}">
        <p14:creationId xmlns:p14="http://schemas.microsoft.com/office/powerpoint/2010/main" val="4237922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This graph shows the amount (proportion) of seagrass area, or meadows, that was composed of each species (widgeon grass or eelgrass) in the Chesapeake Bay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1d9c1c268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g31d9c1c268a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graph shows the amount (proportion) of seagrass area, or meadows, that was composed of each species (widgeon grass or eelgrass) in the Chesapeake Bay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1d9c1c268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31d9c1c268a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1e50d125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1e50d125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graph is from the answer key, your students graph might look slightly different (average values might differ slightly). Every core will have slightly different amounts of carbon stock, just like in nature!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1d9c1c268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1d9c1c268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0"/>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0"/>
          <p:cNvSpPr/>
          <p:nvPr/>
        </p:nvSpPr>
        <p:spPr>
          <a:xfrm>
            <a:off x="4358475" y="0"/>
            <a:ext cx="38532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0"/>
          <p:cNvSpPr txBox="1">
            <a:spLocks noGrp="1"/>
          </p:cNvSpPr>
          <p:nvPr>
            <p:ph type="ctr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lnSpc>
                <a:spcPct val="100000"/>
              </a:lnSpc>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0"/>
          <p:cNvSpPr txBox="1">
            <a:spLocks noGrp="1"/>
          </p:cNvSpPr>
          <p:nvPr>
            <p:ph type="subTitle" idx="1"/>
          </p:nvPr>
        </p:nvSpPr>
        <p:spPr>
          <a:xfrm>
            <a:off x="344250" y="3550650"/>
            <a:ext cx="4910100" cy="577800"/>
          </a:xfrm>
          <a:prstGeom prst="rect">
            <a:avLst/>
          </a:prstGeom>
          <a:solidFill>
            <a:schemeClr val="dk2"/>
          </a:solid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gn="l">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gn="l">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gn="l">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gn="l">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gn="l">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gn="l">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gn="l">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gn="l">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p2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highlight>
                  <a:schemeClr val="dk1"/>
                </a:highlight>
              </a:defRPr>
            </a:lvl1pPr>
          </a:lstStyle>
          <a:p>
            <a:endParaRPr/>
          </a:p>
        </p:txBody>
      </p:sp>
      <p:sp>
        <p:nvSpPr>
          <p:cNvPr id="53" name="Google Shape;53;p2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p30"/>
          <p:cNvSpPr txBox="1">
            <a:spLocks noGrp="1"/>
          </p:cNvSpPr>
          <p:nvPr>
            <p:ph type="title" hasCustomPrompt="1"/>
          </p:nvPr>
        </p:nvSpPr>
        <p:spPr>
          <a:xfrm>
            <a:off x="311700" y="999925"/>
            <a:ext cx="8520600" cy="2146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4000"/>
              <a:buFont typeface="Montserrat"/>
              <a:buNone/>
              <a:defRPr sz="14000">
                <a:latin typeface="Montserrat"/>
                <a:ea typeface="Montserrat"/>
                <a:cs typeface="Montserrat"/>
                <a:sym typeface="Montserrat"/>
              </a:defRPr>
            </a:lvl1pPr>
            <a:lvl2pPr lvl="1" algn="ctr">
              <a:lnSpc>
                <a:spcPct val="100000"/>
              </a:lnSpc>
              <a:spcBef>
                <a:spcPts val="0"/>
              </a:spcBef>
              <a:spcAft>
                <a:spcPts val="0"/>
              </a:spcAft>
              <a:buSzPts val="14000"/>
              <a:buFont typeface="Montserrat"/>
              <a:buNone/>
              <a:defRPr sz="14000">
                <a:latin typeface="Montserrat"/>
                <a:ea typeface="Montserrat"/>
                <a:cs typeface="Montserrat"/>
                <a:sym typeface="Montserrat"/>
              </a:defRPr>
            </a:lvl2pPr>
            <a:lvl3pPr lvl="2" algn="ctr">
              <a:lnSpc>
                <a:spcPct val="100000"/>
              </a:lnSpc>
              <a:spcBef>
                <a:spcPts val="0"/>
              </a:spcBef>
              <a:spcAft>
                <a:spcPts val="0"/>
              </a:spcAft>
              <a:buSzPts val="14000"/>
              <a:buFont typeface="Montserrat"/>
              <a:buNone/>
              <a:defRPr sz="14000">
                <a:latin typeface="Montserrat"/>
                <a:ea typeface="Montserrat"/>
                <a:cs typeface="Montserrat"/>
                <a:sym typeface="Montserrat"/>
              </a:defRPr>
            </a:lvl3pPr>
            <a:lvl4pPr lvl="3" algn="ctr">
              <a:lnSpc>
                <a:spcPct val="100000"/>
              </a:lnSpc>
              <a:spcBef>
                <a:spcPts val="0"/>
              </a:spcBef>
              <a:spcAft>
                <a:spcPts val="0"/>
              </a:spcAft>
              <a:buSzPts val="14000"/>
              <a:buFont typeface="Montserrat"/>
              <a:buNone/>
              <a:defRPr sz="14000">
                <a:latin typeface="Montserrat"/>
                <a:ea typeface="Montserrat"/>
                <a:cs typeface="Montserrat"/>
                <a:sym typeface="Montserrat"/>
              </a:defRPr>
            </a:lvl4pPr>
            <a:lvl5pPr lvl="4" algn="ctr">
              <a:lnSpc>
                <a:spcPct val="100000"/>
              </a:lnSpc>
              <a:spcBef>
                <a:spcPts val="0"/>
              </a:spcBef>
              <a:spcAft>
                <a:spcPts val="0"/>
              </a:spcAft>
              <a:buSzPts val="14000"/>
              <a:buFont typeface="Montserrat"/>
              <a:buNone/>
              <a:defRPr sz="14000">
                <a:latin typeface="Montserrat"/>
                <a:ea typeface="Montserrat"/>
                <a:cs typeface="Montserrat"/>
                <a:sym typeface="Montserrat"/>
              </a:defRPr>
            </a:lvl5pPr>
            <a:lvl6pPr lvl="5" algn="ctr">
              <a:lnSpc>
                <a:spcPct val="100000"/>
              </a:lnSpc>
              <a:spcBef>
                <a:spcPts val="0"/>
              </a:spcBef>
              <a:spcAft>
                <a:spcPts val="0"/>
              </a:spcAft>
              <a:buSzPts val="14000"/>
              <a:buFont typeface="Montserrat"/>
              <a:buNone/>
              <a:defRPr sz="14000">
                <a:latin typeface="Montserrat"/>
                <a:ea typeface="Montserrat"/>
                <a:cs typeface="Montserrat"/>
                <a:sym typeface="Montserrat"/>
              </a:defRPr>
            </a:lvl6pPr>
            <a:lvl7pPr lvl="6" algn="ctr">
              <a:lnSpc>
                <a:spcPct val="100000"/>
              </a:lnSpc>
              <a:spcBef>
                <a:spcPts val="0"/>
              </a:spcBef>
              <a:spcAft>
                <a:spcPts val="0"/>
              </a:spcAft>
              <a:buSzPts val="14000"/>
              <a:buFont typeface="Montserrat"/>
              <a:buNone/>
              <a:defRPr sz="14000">
                <a:latin typeface="Montserrat"/>
                <a:ea typeface="Montserrat"/>
                <a:cs typeface="Montserrat"/>
                <a:sym typeface="Montserrat"/>
              </a:defRPr>
            </a:lvl7pPr>
            <a:lvl8pPr lvl="7" algn="ctr">
              <a:lnSpc>
                <a:spcPct val="100000"/>
              </a:lnSpc>
              <a:spcBef>
                <a:spcPts val="0"/>
              </a:spcBef>
              <a:spcAft>
                <a:spcPts val="0"/>
              </a:spcAft>
              <a:buSzPts val="14000"/>
              <a:buFont typeface="Montserrat"/>
              <a:buNone/>
              <a:defRPr sz="14000">
                <a:latin typeface="Montserrat"/>
                <a:ea typeface="Montserrat"/>
                <a:cs typeface="Montserrat"/>
                <a:sym typeface="Montserrat"/>
              </a:defRPr>
            </a:lvl8pPr>
            <a:lvl9pPr lvl="8" algn="ctr">
              <a:lnSpc>
                <a:spcPct val="100000"/>
              </a:lnSpc>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6" name="Google Shape;56;p30"/>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highlight>
                  <a:schemeClr val="dk1"/>
                </a:highlight>
              </a:defRPr>
            </a:lvl1pPr>
            <a:lvl2pPr marL="914400" lvl="1" indent="-317500" algn="ctr">
              <a:lnSpc>
                <a:spcPct val="115000"/>
              </a:lnSpc>
              <a:spcBef>
                <a:spcPts val="0"/>
              </a:spcBef>
              <a:spcAft>
                <a:spcPts val="0"/>
              </a:spcAft>
              <a:buSzPts val="1400"/>
              <a:buChar char="○"/>
              <a:defRPr>
                <a:highlight>
                  <a:schemeClr val="dk1"/>
                </a:highlight>
              </a:defRPr>
            </a:lvl2pPr>
            <a:lvl3pPr marL="1371600" lvl="2" indent="-317500" algn="ctr">
              <a:lnSpc>
                <a:spcPct val="115000"/>
              </a:lnSpc>
              <a:spcBef>
                <a:spcPts val="0"/>
              </a:spcBef>
              <a:spcAft>
                <a:spcPts val="0"/>
              </a:spcAft>
              <a:buSzPts val="1400"/>
              <a:buChar char="■"/>
              <a:defRPr>
                <a:highlight>
                  <a:schemeClr val="dk1"/>
                </a:highlight>
              </a:defRPr>
            </a:lvl3pPr>
            <a:lvl4pPr marL="1828800" lvl="3" indent="-317500" algn="ctr">
              <a:lnSpc>
                <a:spcPct val="115000"/>
              </a:lnSpc>
              <a:spcBef>
                <a:spcPts val="0"/>
              </a:spcBef>
              <a:spcAft>
                <a:spcPts val="0"/>
              </a:spcAft>
              <a:buSzPts val="1400"/>
              <a:buChar char="●"/>
              <a:defRPr>
                <a:highlight>
                  <a:schemeClr val="dk1"/>
                </a:highlight>
              </a:defRPr>
            </a:lvl4pPr>
            <a:lvl5pPr marL="2286000" lvl="4" indent="-317500" algn="ctr">
              <a:lnSpc>
                <a:spcPct val="115000"/>
              </a:lnSpc>
              <a:spcBef>
                <a:spcPts val="0"/>
              </a:spcBef>
              <a:spcAft>
                <a:spcPts val="0"/>
              </a:spcAft>
              <a:buSzPts val="1400"/>
              <a:buChar char="○"/>
              <a:defRPr>
                <a:highlight>
                  <a:schemeClr val="dk1"/>
                </a:highlight>
              </a:defRPr>
            </a:lvl5pPr>
            <a:lvl6pPr marL="2743200" lvl="5" indent="-317500" algn="ctr">
              <a:lnSpc>
                <a:spcPct val="115000"/>
              </a:lnSpc>
              <a:spcBef>
                <a:spcPts val="0"/>
              </a:spcBef>
              <a:spcAft>
                <a:spcPts val="0"/>
              </a:spcAft>
              <a:buSzPts val="1400"/>
              <a:buChar char="■"/>
              <a:defRPr>
                <a:highlight>
                  <a:schemeClr val="dk1"/>
                </a:highlight>
              </a:defRPr>
            </a:lvl6pPr>
            <a:lvl7pPr marL="3200400" lvl="6" indent="-317500" algn="ctr">
              <a:lnSpc>
                <a:spcPct val="115000"/>
              </a:lnSpc>
              <a:spcBef>
                <a:spcPts val="0"/>
              </a:spcBef>
              <a:spcAft>
                <a:spcPts val="0"/>
              </a:spcAft>
              <a:buSzPts val="1400"/>
              <a:buChar char="●"/>
              <a:defRPr>
                <a:highlight>
                  <a:schemeClr val="dk1"/>
                </a:highlight>
              </a:defRPr>
            </a:lvl7pPr>
            <a:lvl8pPr marL="3657600" lvl="7" indent="-317500" algn="ctr">
              <a:lnSpc>
                <a:spcPct val="115000"/>
              </a:lnSpc>
              <a:spcBef>
                <a:spcPts val="0"/>
              </a:spcBef>
              <a:spcAft>
                <a:spcPts val="0"/>
              </a:spcAft>
              <a:buSzPts val="1400"/>
              <a:buChar char="○"/>
              <a:defRPr>
                <a:highlight>
                  <a:schemeClr val="dk1"/>
                </a:highlight>
              </a:defRPr>
            </a:lvl8pPr>
            <a:lvl9pPr marL="4114800" lvl="8" indent="-317500" algn="ctr">
              <a:lnSpc>
                <a:spcPct val="115000"/>
              </a:lnSpc>
              <a:spcBef>
                <a:spcPts val="0"/>
              </a:spcBef>
              <a:spcAft>
                <a:spcPts val="0"/>
              </a:spcAft>
              <a:buSzPts val="1400"/>
              <a:buChar char="■"/>
              <a:defRPr>
                <a:highlight>
                  <a:schemeClr val="dk1"/>
                </a:highlight>
              </a:defRPr>
            </a:lvl9pPr>
          </a:lstStyle>
          <a:p>
            <a:endParaRPr/>
          </a:p>
        </p:txBody>
      </p:sp>
      <p:sp>
        <p:nvSpPr>
          <p:cNvPr id="57" name="Google Shape;57;p3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3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7" name="Google Shape;17;p2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30200" algn="l">
              <a:lnSpc>
                <a:spcPct val="115000"/>
              </a:lnSpc>
              <a:spcBef>
                <a:spcPts val="1000"/>
              </a:spcBef>
              <a:spcAft>
                <a:spcPts val="0"/>
              </a:spcAft>
              <a:buSzPts val="1600"/>
              <a:buChar char="○"/>
              <a:defRPr sz="1600"/>
            </a:lvl2pPr>
            <a:lvl3pPr marL="1371600" lvl="2" indent="-330200" algn="l">
              <a:lnSpc>
                <a:spcPct val="115000"/>
              </a:lnSpc>
              <a:spcBef>
                <a:spcPts val="1000"/>
              </a:spcBef>
              <a:spcAft>
                <a:spcPts val="0"/>
              </a:spcAft>
              <a:buSzPts val="1600"/>
              <a:buChar char="■"/>
              <a:defRPr sz="1600"/>
            </a:lvl3pPr>
            <a:lvl4pPr marL="1828800" lvl="3" indent="-317500" algn="l">
              <a:lnSpc>
                <a:spcPct val="115000"/>
              </a:lnSpc>
              <a:spcBef>
                <a:spcPts val="1000"/>
              </a:spcBef>
              <a:spcAft>
                <a:spcPts val="0"/>
              </a:spcAft>
              <a:buSzPts val="1400"/>
              <a:buChar char="●"/>
              <a:defRPr/>
            </a:lvl4pPr>
            <a:lvl5pPr marL="2286000" lvl="4" indent="-317500" algn="l">
              <a:lnSpc>
                <a:spcPct val="115000"/>
              </a:lnSpc>
              <a:spcBef>
                <a:spcPts val="1000"/>
              </a:spcBef>
              <a:spcAft>
                <a:spcPts val="0"/>
              </a:spcAft>
              <a:buSzPts val="1400"/>
              <a:buChar char="○"/>
              <a:defRPr/>
            </a:lvl5pPr>
            <a:lvl6pPr marL="2743200" lvl="5" indent="-317500" algn="l">
              <a:lnSpc>
                <a:spcPct val="115000"/>
              </a:lnSpc>
              <a:spcBef>
                <a:spcPts val="1000"/>
              </a:spcBef>
              <a:spcAft>
                <a:spcPts val="0"/>
              </a:spcAft>
              <a:buSzPts val="1400"/>
              <a:buChar char="■"/>
              <a:defRPr/>
            </a:lvl6pPr>
            <a:lvl7pPr marL="3200400" lvl="6" indent="-317500" algn="l">
              <a:lnSpc>
                <a:spcPct val="115000"/>
              </a:lnSpc>
              <a:spcBef>
                <a:spcPts val="1000"/>
              </a:spcBef>
              <a:spcAft>
                <a:spcPts val="0"/>
              </a:spcAft>
              <a:buSzPts val="1400"/>
              <a:buChar char="●"/>
              <a:defRPr/>
            </a:lvl7pPr>
            <a:lvl8pPr marL="3657600" lvl="7" indent="-317500" algn="l">
              <a:lnSpc>
                <a:spcPct val="115000"/>
              </a:lnSpc>
              <a:spcBef>
                <a:spcPts val="1000"/>
              </a:spcBef>
              <a:spcAft>
                <a:spcPts val="0"/>
              </a:spcAft>
              <a:buSzPts val="1400"/>
              <a:buChar char="○"/>
              <a:defRPr/>
            </a:lvl8pPr>
            <a:lvl9pPr marL="4114800" lvl="8" indent="-317500" algn="l">
              <a:lnSpc>
                <a:spcPct val="115000"/>
              </a:lnSpc>
              <a:spcBef>
                <a:spcPts val="1000"/>
              </a:spcBef>
              <a:spcAft>
                <a:spcPts val="1000"/>
              </a:spcAft>
              <a:buSzPts val="1400"/>
              <a:buChar char="■"/>
              <a:defRPr/>
            </a:lvl9pPr>
          </a:lstStyle>
          <a:p>
            <a:endParaRPr/>
          </a:p>
        </p:txBody>
      </p:sp>
      <p:sp>
        <p:nvSpPr>
          <p:cNvPr id="18" name="Google Shape;18;p2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22"/>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2700"/>
              <a:buFont typeface="Arial"/>
              <a:buNone/>
              <a:defRPr sz="2700">
                <a:latin typeface="Arial"/>
                <a:ea typeface="Arial"/>
                <a:cs typeface="Arial"/>
                <a:sym typeface="Aria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1" name="Google Shape;21;p22"/>
          <p:cNvSpPr txBox="1">
            <a:spLocks noGrp="1"/>
          </p:cNvSpPr>
          <p:nvPr>
            <p:ph type="body" idx="1"/>
          </p:nvPr>
        </p:nvSpPr>
        <p:spPr>
          <a:xfrm>
            <a:off x="857250" y="1543050"/>
            <a:ext cx="7404900" cy="3029100"/>
          </a:xfrm>
          <a:prstGeom prst="rect">
            <a:avLst/>
          </a:prstGeom>
          <a:noFill/>
          <a:ln>
            <a:noFill/>
          </a:ln>
        </p:spPr>
        <p:txBody>
          <a:bodyPr spcFirstLastPara="1" wrap="square" lIns="68575" tIns="34275" rIns="68575" bIns="34275" anchor="t" anchorCtr="0">
            <a:normAutofit/>
          </a:bodyPr>
          <a:lstStyle>
            <a:lvl1pPr marL="457200" lvl="0" indent="-311150" algn="l">
              <a:lnSpc>
                <a:spcPct val="90000"/>
              </a:lnSpc>
              <a:spcBef>
                <a:spcPts val="1100"/>
              </a:spcBef>
              <a:spcAft>
                <a:spcPts val="0"/>
              </a:spcAft>
              <a:buSzPts val="1300"/>
              <a:buChar char="●"/>
              <a:defRPr sz="1700">
                <a:latin typeface="Arial"/>
                <a:ea typeface="Arial"/>
                <a:cs typeface="Arial"/>
                <a:sym typeface="Arial"/>
              </a:defRPr>
            </a:lvl1pPr>
            <a:lvl2pPr marL="914400" lvl="1" indent="-311150" algn="l">
              <a:lnSpc>
                <a:spcPct val="90000"/>
              </a:lnSpc>
              <a:spcBef>
                <a:spcPts val="1200"/>
              </a:spcBef>
              <a:spcAft>
                <a:spcPts val="0"/>
              </a:spcAft>
              <a:buSzPts val="1300"/>
              <a:buChar char="○"/>
              <a:defRPr sz="1700">
                <a:latin typeface="Arial"/>
                <a:ea typeface="Arial"/>
                <a:cs typeface="Arial"/>
                <a:sym typeface="Arial"/>
              </a:defRPr>
            </a:lvl2pPr>
            <a:lvl3pPr marL="1371600" lvl="2" indent="-311150" algn="l">
              <a:lnSpc>
                <a:spcPct val="90000"/>
              </a:lnSpc>
              <a:spcBef>
                <a:spcPts val="300"/>
              </a:spcBef>
              <a:spcAft>
                <a:spcPts val="0"/>
              </a:spcAft>
              <a:buSzPts val="1300"/>
              <a:buChar char="■"/>
              <a:defRPr sz="1700">
                <a:latin typeface="Arial"/>
                <a:ea typeface="Arial"/>
                <a:cs typeface="Arial"/>
                <a:sym typeface="Arial"/>
              </a:defRPr>
            </a:lvl3pPr>
            <a:lvl4pPr marL="1828800" lvl="3" indent="-311150" algn="l">
              <a:lnSpc>
                <a:spcPct val="90000"/>
              </a:lnSpc>
              <a:spcBef>
                <a:spcPts val="300"/>
              </a:spcBef>
              <a:spcAft>
                <a:spcPts val="0"/>
              </a:spcAft>
              <a:buSzPts val="1300"/>
              <a:buChar char="●"/>
              <a:defRPr sz="1700">
                <a:latin typeface="Arial"/>
                <a:ea typeface="Arial"/>
                <a:cs typeface="Arial"/>
                <a:sym typeface="Arial"/>
              </a:defRPr>
            </a:lvl4pPr>
            <a:lvl5pPr marL="2286000" lvl="4" indent="-311150" algn="l">
              <a:lnSpc>
                <a:spcPct val="90000"/>
              </a:lnSpc>
              <a:spcBef>
                <a:spcPts val="300"/>
              </a:spcBef>
              <a:spcAft>
                <a:spcPts val="0"/>
              </a:spcAft>
              <a:buSzPts val="1300"/>
              <a:buChar char="○"/>
              <a:defRPr sz="1700">
                <a:latin typeface="Arial"/>
                <a:ea typeface="Arial"/>
                <a:cs typeface="Arial"/>
                <a:sym typeface="Arial"/>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22" name="Google Shape;22;p22"/>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3" name="Google Shape;23;p22"/>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4" name="Google Shape;24;p22"/>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5"/>
        <p:cNvGrpSpPr/>
        <p:nvPr/>
      </p:nvGrpSpPr>
      <p:grpSpPr>
        <a:xfrm>
          <a:off x="0" y="0"/>
          <a:ext cx="0" cy="0"/>
          <a:chOff x="0" y="0"/>
          <a:chExt cx="0" cy="0"/>
        </a:xfrm>
      </p:grpSpPr>
      <p:sp>
        <p:nvSpPr>
          <p:cNvPr id="26" name="Google Shape;26;p2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3"/>
          <p:cNvSpPr txBox="1">
            <a:spLocks noGrp="1"/>
          </p:cNvSpPr>
          <p:nvPr>
            <p:ph type="title"/>
          </p:nvPr>
        </p:nvSpPr>
        <p:spPr>
          <a:xfrm>
            <a:off x="344250" y="1403850"/>
            <a:ext cx="8455500" cy="2146800"/>
          </a:xfrm>
          <a:prstGeom prst="rect">
            <a:avLst/>
          </a:prstGeom>
          <a:solidFill>
            <a:srgbClr val="FFFFFF"/>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lnSpc>
                <a:spcPct val="100000"/>
              </a:lnSpc>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28" name="Google Shape;28;p2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 name="Google Shape;31;p24"/>
          <p:cNvSpPr txBox="1">
            <a:spLocks noGrp="1"/>
          </p:cNvSpPr>
          <p:nvPr>
            <p:ph type="body" idx="1"/>
          </p:nvPr>
        </p:nvSpPr>
        <p:spPr>
          <a:xfrm>
            <a:off x="311700" y="1234050"/>
            <a:ext cx="3999900" cy="33348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24"/>
          <p:cNvSpPr txBox="1">
            <a:spLocks noGrp="1"/>
          </p:cNvSpPr>
          <p:nvPr>
            <p:ph type="body" idx="2"/>
          </p:nvPr>
        </p:nvSpPr>
        <p:spPr>
          <a:xfrm>
            <a:off x="4832400" y="1234050"/>
            <a:ext cx="3999900" cy="33348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2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6" name="Google Shape;36;p2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2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9" name="Google Shape;39;p2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 name="Google Shape;40;p2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27"/>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43" name="Google Shape;43;p2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28"/>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6" name="Google Shape;46;p28"/>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7" name="Google Shape;47;p28"/>
          <p:cNvSpPr txBox="1">
            <a:spLocks noGrp="1"/>
          </p:cNvSpPr>
          <p:nvPr>
            <p:ph type="title"/>
          </p:nvPr>
        </p:nvSpPr>
        <p:spPr>
          <a:xfrm>
            <a:off x="265500" y="1081675"/>
            <a:ext cx="4045200" cy="1786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8" name="Google Shape;48;p28"/>
          <p:cNvSpPr txBox="1">
            <a:spLocks noGrp="1"/>
          </p:cNvSpPr>
          <p:nvPr>
            <p:ph type="subTitle" idx="1"/>
          </p:nvPr>
        </p:nvSpPr>
        <p:spPr>
          <a:xfrm>
            <a:off x="265500" y="29214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9" name="Google Shape;49;p28"/>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highlight>
                  <a:schemeClr val="lt1"/>
                </a:highlight>
              </a:defRPr>
            </a:lvl1pPr>
            <a:lvl2pPr marL="914400" lvl="1" indent="-317500" algn="l">
              <a:lnSpc>
                <a:spcPct val="115000"/>
              </a:lnSpc>
              <a:spcBef>
                <a:spcPts val="0"/>
              </a:spcBef>
              <a:spcAft>
                <a:spcPts val="0"/>
              </a:spcAft>
              <a:buSzPts val="1400"/>
              <a:buChar char="○"/>
              <a:defRPr>
                <a:highlight>
                  <a:schemeClr val="lt1"/>
                </a:highlight>
              </a:defRPr>
            </a:lvl2pPr>
            <a:lvl3pPr marL="1371600" lvl="2" indent="-317500" algn="l">
              <a:lnSpc>
                <a:spcPct val="115000"/>
              </a:lnSpc>
              <a:spcBef>
                <a:spcPts val="0"/>
              </a:spcBef>
              <a:spcAft>
                <a:spcPts val="0"/>
              </a:spcAft>
              <a:buSzPts val="1400"/>
              <a:buChar char="■"/>
              <a:defRPr>
                <a:highlight>
                  <a:schemeClr val="lt1"/>
                </a:highlight>
              </a:defRPr>
            </a:lvl3pPr>
            <a:lvl4pPr marL="1828800" lvl="3" indent="-317500" algn="l">
              <a:lnSpc>
                <a:spcPct val="115000"/>
              </a:lnSpc>
              <a:spcBef>
                <a:spcPts val="0"/>
              </a:spcBef>
              <a:spcAft>
                <a:spcPts val="0"/>
              </a:spcAft>
              <a:buSzPts val="1400"/>
              <a:buChar char="●"/>
              <a:defRPr>
                <a:highlight>
                  <a:schemeClr val="lt1"/>
                </a:highlight>
              </a:defRPr>
            </a:lvl4pPr>
            <a:lvl5pPr marL="2286000" lvl="4" indent="-317500" algn="l">
              <a:lnSpc>
                <a:spcPct val="115000"/>
              </a:lnSpc>
              <a:spcBef>
                <a:spcPts val="0"/>
              </a:spcBef>
              <a:spcAft>
                <a:spcPts val="0"/>
              </a:spcAft>
              <a:buSzPts val="1400"/>
              <a:buChar char="○"/>
              <a:defRPr>
                <a:highlight>
                  <a:schemeClr val="lt1"/>
                </a:highlight>
              </a:defRPr>
            </a:lvl5pPr>
            <a:lvl6pPr marL="2743200" lvl="5" indent="-317500" algn="l">
              <a:lnSpc>
                <a:spcPct val="115000"/>
              </a:lnSpc>
              <a:spcBef>
                <a:spcPts val="0"/>
              </a:spcBef>
              <a:spcAft>
                <a:spcPts val="0"/>
              </a:spcAft>
              <a:buSzPts val="1400"/>
              <a:buChar char="■"/>
              <a:defRPr>
                <a:highlight>
                  <a:schemeClr val="lt1"/>
                </a:highlight>
              </a:defRPr>
            </a:lvl6pPr>
            <a:lvl7pPr marL="3200400" lvl="6" indent="-317500" algn="l">
              <a:lnSpc>
                <a:spcPct val="115000"/>
              </a:lnSpc>
              <a:spcBef>
                <a:spcPts val="0"/>
              </a:spcBef>
              <a:spcAft>
                <a:spcPts val="0"/>
              </a:spcAft>
              <a:buSzPts val="1400"/>
              <a:buChar char="●"/>
              <a:defRPr>
                <a:highlight>
                  <a:schemeClr val="lt1"/>
                </a:highlight>
              </a:defRPr>
            </a:lvl7pPr>
            <a:lvl8pPr marL="3657600" lvl="7" indent="-317500" algn="l">
              <a:lnSpc>
                <a:spcPct val="115000"/>
              </a:lnSpc>
              <a:spcBef>
                <a:spcPts val="0"/>
              </a:spcBef>
              <a:spcAft>
                <a:spcPts val="0"/>
              </a:spcAft>
              <a:buSzPts val="1400"/>
              <a:buChar char="○"/>
              <a:defRPr>
                <a:highlight>
                  <a:schemeClr val="lt1"/>
                </a:highlight>
              </a:defRPr>
            </a:lvl8pPr>
            <a:lvl9pPr marL="4114800" lvl="8" indent="-317500" algn="l">
              <a:lnSpc>
                <a:spcPct val="115000"/>
              </a:lnSpc>
              <a:spcBef>
                <a:spcPts val="0"/>
              </a:spcBef>
              <a:spcAft>
                <a:spcPts val="0"/>
              </a:spcAft>
              <a:buSzPts val="1400"/>
              <a:buChar char="■"/>
              <a:defRPr>
                <a:highlight>
                  <a:schemeClr val="lt1"/>
                </a:highlight>
              </a:defRPr>
            </a:lvl9pPr>
          </a:lstStyle>
          <a:p>
            <a:endParaRPr/>
          </a:p>
        </p:txBody>
      </p:sp>
      <p:sp>
        <p:nvSpPr>
          <p:cNvPr id="50" name="Google Shape;50;p2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1pPr>
            <a:lvl2pPr marR="0" lvl="1"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2pPr>
            <a:lvl3pPr marR="0" lvl="2"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3pPr>
            <a:lvl4pPr marR="0" lvl="3"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4pPr>
            <a:lvl5pPr marR="0" lvl="4"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5pPr>
            <a:lvl6pPr marR="0" lvl="5"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6pPr>
            <a:lvl7pPr marR="0" lvl="6"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7pPr>
            <a:lvl8pPr marR="0" lvl="7"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8pPr>
            <a:lvl9pPr marR="0" lvl="8" algn="l" rtl="0">
              <a:lnSpc>
                <a:spcPct val="100000"/>
              </a:lnSpc>
              <a:spcBef>
                <a:spcPts val="0"/>
              </a:spcBef>
              <a:spcAft>
                <a:spcPts val="0"/>
              </a:spcAft>
              <a:buClr>
                <a:schemeClr val="dk2"/>
              </a:buClr>
              <a:buSzPts val="3000"/>
              <a:buFont typeface="Oswald"/>
              <a:buNone/>
              <a:defRPr sz="3000" b="0" i="0" u="none" strike="noStrike" cap="none">
                <a:solidFill>
                  <a:schemeClr val="dk2"/>
                </a:solidFill>
                <a:highlight>
                  <a:schemeClr val="dk1"/>
                </a:highlight>
                <a:latin typeface="Oswald"/>
                <a:ea typeface="Oswald"/>
                <a:cs typeface="Oswald"/>
                <a:sym typeface="Oswald"/>
              </a:defRPr>
            </a:lvl9pPr>
          </a:lstStyle>
          <a:p>
            <a:endParaRPr/>
          </a:p>
        </p:txBody>
      </p:sp>
      <p:sp>
        <p:nvSpPr>
          <p:cNvPr id="7" name="Google Shape;7;p19"/>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Playfair Display"/>
              <a:buChar char="●"/>
              <a:defRPr sz="1800" b="0" i="0" u="none" strike="noStrike" cap="none">
                <a:solidFill>
                  <a:schemeClr val="dk2"/>
                </a:solidFill>
                <a:latin typeface="Playfair Display"/>
                <a:ea typeface="Playfair Display"/>
                <a:cs typeface="Playfair Display"/>
                <a:sym typeface="Playfair Display"/>
              </a:defRPr>
            </a:lvl1pPr>
            <a:lvl2pPr marL="914400" marR="0" lvl="1"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2pPr>
            <a:lvl3pPr marL="1371600" marR="0" lvl="2"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3pPr>
            <a:lvl4pPr marL="1828800" marR="0" lvl="3"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4pPr>
            <a:lvl5pPr marL="2286000" marR="0" lvl="4"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5pPr>
            <a:lvl6pPr marL="2743200" marR="0" lvl="5"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6pPr>
            <a:lvl7pPr marL="3200400" marR="0" lvl="6"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7pPr>
            <a:lvl8pPr marL="3657600" marR="0" lvl="7"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8pPr>
            <a:lvl9pPr marL="4114800" marR="0" lvl="8" indent="-317500" algn="l" rtl="0">
              <a:lnSpc>
                <a:spcPct val="115000"/>
              </a:lnSpc>
              <a:spcBef>
                <a:spcPts val="0"/>
              </a:spcBef>
              <a:spcAft>
                <a:spcPts val="0"/>
              </a:spcAft>
              <a:buClr>
                <a:schemeClr val="dk2"/>
              </a:buClr>
              <a:buSzPts val="1400"/>
              <a:buFont typeface="Playfair Display"/>
              <a:buChar char="■"/>
              <a:defRPr sz="1400" b="0" i="0" u="none" strike="noStrike" cap="none">
                <a:solidFill>
                  <a:schemeClr val="dk2"/>
                </a:solidFill>
                <a:latin typeface="Playfair Display"/>
                <a:ea typeface="Playfair Display"/>
                <a:cs typeface="Playfair Display"/>
                <a:sym typeface="Playfair Display"/>
              </a:defRPr>
            </a:lvl9pPr>
          </a:lstStyle>
          <a:p>
            <a:endParaRPr/>
          </a:p>
        </p:txBody>
      </p:sp>
      <p:sp>
        <p:nvSpPr>
          <p:cNvPr id="8" name="Google Shape;8;p1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hyperlink" Target="https://www.pnas.org/doi/10.1073/pnas.222067812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pnas.org/doi/10.1073/pnas.222067812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pnas.org/doi/10.1073/pnas.222067812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pnas.org/doi/10.1073/pnas.222067812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
          <p:cNvSpPr txBox="1">
            <a:spLocks noGrp="1"/>
          </p:cNvSpPr>
          <p:nvPr>
            <p:ph type="ctrTitle"/>
          </p:nvPr>
        </p:nvSpPr>
        <p:spPr>
          <a:xfrm>
            <a:off x="311700" y="744575"/>
            <a:ext cx="8520600" cy="21915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4220"/>
              <a:t>Sediment Stories: </a:t>
            </a:r>
            <a:endParaRPr sz="4220"/>
          </a:p>
          <a:p>
            <a:pPr marL="0" lvl="0" indent="0" algn="ctr" rtl="0">
              <a:lnSpc>
                <a:spcPct val="100000"/>
              </a:lnSpc>
              <a:spcBef>
                <a:spcPts val="0"/>
              </a:spcBef>
              <a:spcAft>
                <a:spcPts val="0"/>
              </a:spcAft>
              <a:buSzPts val="990"/>
              <a:buNone/>
            </a:pPr>
            <a:r>
              <a:rPr lang="en" sz="4220"/>
              <a:t>Exploring Carbon in Seagrass Ecosystems</a:t>
            </a:r>
            <a:endParaRPr sz="4220"/>
          </a:p>
        </p:txBody>
      </p:sp>
      <p:sp>
        <p:nvSpPr>
          <p:cNvPr id="65" name="Google Shape;65;p1"/>
          <p:cNvSpPr txBox="1">
            <a:spLocks noGrp="1"/>
          </p:cNvSpPr>
          <p:nvPr>
            <p:ph type="subTitle" idx="1"/>
          </p:nvPr>
        </p:nvSpPr>
        <p:spPr>
          <a:xfrm>
            <a:off x="311700" y="3039100"/>
            <a:ext cx="8520600" cy="1461900"/>
          </a:xfrm>
          <a:prstGeom prst="rect">
            <a:avLst/>
          </a:prstGeom>
          <a:solidFill>
            <a:schemeClr val="dk2"/>
          </a:solid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2400"/>
              <a:buNone/>
            </a:pPr>
            <a:r>
              <a:rPr lang="en-US" dirty="0"/>
              <a:t>Written by </a:t>
            </a:r>
            <a:r>
              <a:rPr lang="en" dirty="0"/>
              <a:t>Alyson Hall</a:t>
            </a:r>
            <a:endParaRPr dirty="0"/>
          </a:p>
          <a:p>
            <a:pPr marL="0" lvl="0" indent="0" algn="l" rtl="0">
              <a:lnSpc>
                <a:spcPct val="100000"/>
              </a:lnSpc>
              <a:spcBef>
                <a:spcPts val="0"/>
              </a:spcBef>
              <a:spcAft>
                <a:spcPts val="0"/>
              </a:spcAft>
              <a:buSzPts val="2400"/>
              <a:buNone/>
            </a:pPr>
            <a:r>
              <a:rPr lang="en" dirty="0"/>
              <a:t>VA SEA</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Scientists can measure carbon stocks using sediment cores</a:t>
            </a:r>
            <a:endParaRPr dirty="0"/>
          </a:p>
        </p:txBody>
      </p:sp>
      <p:sp>
        <p:nvSpPr>
          <p:cNvPr id="209" name="Google Shape;209;p9"/>
          <p:cNvSpPr txBox="1">
            <a:spLocks noGrp="1"/>
          </p:cNvSpPr>
          <p:nvPr>
            <p:ph type="body" idx="1"/>
          </p:nvPr>
        </p:nvSpPr>
        <p:spPr>
          <a:xfrm>
            <a:off x="311700" y="1174025"/>
            <a:ext cx="4837500" cy="3334800"/>
          </a:xfrm>
          <a:prstGeom prst="rect">
            <a:avLst/>
          </a:prstGeom>
          <a:noFill/>
          <a:ln>
            <a:noFill/>
          </a:ln>
        </p:spPr>
        <p:txBody>
          <a:bodyPr spcFirstLastPara="1" wrap="square" lIns="91425" tIns="91425" rIns="91425" bIns="91425" anchor="t" anchorCtr="0">
            <a:normAutofit lnSpcReduction="10000"/>
          </a:bodyPr>
          <a:lstStyle/>
          <a:p>
            <a:pPr marL="457200" lvl="0" indent="-342900" algn="l" rtl="0">
              <a:lnSpc>
                <a:spcPct val="115000"/>
              </a:lnSpc>
              <a:spcBef>
                <a:spcPts val="0"/>
              </a:spcBef>
              <a:spcAft>
                <a:spcPts val="0"/>
              </a:spcAft>
              <a:buSzPts val="1800"/>
              <a:buChar char="●"/>
            </a:pPr>
            <a:r>
              <a:rPr lang="en" dirty="0"/>
              <a:t>Scientists want to track the amount of carbon stored in ecosystems, or their </a:t>
            </a:r>
            <a:r>
              <a:rPr lang="en" b="1" dirty="0"/>
              <a:t>carbon stocks</a:t>
            </a:r>
            <a:endParaRPr b="1" dirty="0"/>
          </a:p>
          <a:p>
            <a:pPr marL="457200" lvl="0" indent="-342900" algn="l" rtl="0">
              <a:lnSpc>
                <a:spcPct val="115000"/>
              </a:lnSpc>
              <a:spcBef>
                <a:spcPts val="1000"/>
              </a:spcBef>
              <a:spcAft>
                <a:spcPts val="0"/>
              </a:spcAft>
              <a:buSzPts val="1800"/>
              <a:buChar char="●"/>
            </a:pPr>
            <a:r>
              <a:rPr lang="en" dirty="0"/>
              <a:t>They can do this by taking sediment </a:t>
            </a:r>
            <a:r>
              <a:rPr lang="en" b="1" dirty="0"/>
              <a:t>cores</a:t>
            </a:r>
            <a:endParaRPr b="1" dirty="0"/>
          </a:p>
          <a:p>
            <a:pPr marL="914400" lvl="1" indent="-330200" algn="l" rtl="0">
              <a:lnSpc>
                <a:spcPct val="115000"/>
              </a:lnSpc>
              <a:spcBef>
                <a:spcPts val="1000"/>
              </a:spcBef>
              <a:spcAft>
                <a:spcPts val="0"/>
              </a:spcAft>
              <a:buSzPts val="1600"/>
              <a:buChar char="○"/>
            </a:pPr>
            <a:r>
              <a:rPr lang="en" dirty="0"/>
              <a:t>Cores are little chunks taken out of the ground </a:t>
            </a:r>
            <a:endParaRPr dirty="0"/>
          </a:p>
          <a:p>
            <a:pPr marL="914400" lvl="1" indent="-330200" algn="l" rtl="0">
              <a:lnSpc>
                <a:spcPct val="115000"/>
              </a:lnSpc>
              <a:spcBef>
                <a:spcPts val="1000"/>
              </a:spcBef>
              <a:spcAft>
                <a:spcPts val="1000"/>
              </a:spcAft>
              <a:buSzPts val="1600"/>
              <a:buChar char="○"/>
            </a:pPr>
            <a:r>
              <a:rPr lang="en" dirty="0"/>
              <a:t>We then measure the amount of sediment and carbon inside! </a:t>
            </a:r>
            <a:r>
              <a:rPr lang="en" b="1" dirty="0"/>
              <a:t> </a:t>
            </a:r>
            <a:endParaRPr b="1" dirty="0"/>
          </a:p>
        </p:txBody>
      </p:sp>
      <p:pic>
        <p:nvPicPr>
          <p:cNvPr id="210" name="Google Shape;210;p9"/>
          <p:cNvPicPr preferRelativeResize="0"/>
          <p:nvPr/>
        </p:nvPicPr>
        <p:blipFill rotWithShape="1">
          <a:blip r:embed="rId3">
            <a:alphaModFix/>
          </a:blip>
          <a:srcRect/>
          <a:stretch/>
        </p:blipFill>
        <p:spPr>
          <a:xfrm>
            <a:off x="6034438" y="1050025"/>
            <a:ext cx="2876925" cy="3820974"/>
          </a:xfrm>
          <a:prstGeom prst="rect">
            <a:avLst/>
          </a:prstGeom>
          <a:noFill/>
          <a:ln>
            <a:noFill/>
          </a:ln>
        </p:spPr>
      </p:pic>
      <p:sp>
        <p:nvSpPr>
          <p:cNvPr id="211" name="Google Shape;211;p9"/>
          <p:cNvSpPr txBox="1"/>
          <p:nvPr/>
        </p:nvSpPr>
        <p:spPr>
          <a:xfrm>
            <a:off x="6287925" y="4804800"/>
            <a:ext cx="25167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Playfair Display"/>
                <a:ea typeface="Playfair Display"/>
                <a:cs typeface="Playfair Display"/>
                <a:sym typeface="Playfair Display"/>
              </a:rPr>
              <a:t>Photo by Alyson Hall</a:t>
            </a:r>
            <a:endParaRPr sz="1000" b="0" i="0" u="none" strike="noStrike" cap="none">
              <a:solidFill>
                <a:schemeClr val="dk2"/>
              </a:solidFill>
              <a:latin typeface="Playfair Display"/>
              <a:ea typeface="Playfair Display"/>
              <a:cs typeface="Playfair Display"/>
              <a:sym typeface="Playfair Display"/>
            </a:endParaRPr>
          </a:p>
        </p:txBody>
      </p:sp>
      <p:sp>
        <p:nvSpPr>
          <p:cNvPr id="212" name="Google Shape;212;p9"/>
          <p:cNvSpPr/>
          <p:nvPr/>
        </p:nvSpPr>
        <p:spPr>
          <a:xfrm>
            <a:off x="1511710" y="2509315"/>
            <a:ext cx="5678129" cy="418098"/>
          </a:xfrm>
          <a:prstGeom prst="rightArrow">
            <a:avLst>
              <a:gd name="adj1" fmla="val 50000"/>
              <a:gd name="adj2" fmla="val 50000"/>
            </a:avLst>
          </a:prstGeom>
          <a:solidFill>
            <a:srgbClr val="B4A7D6"/>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31d9c1c268a_0_5"/>
          <p:cNvSpPr txBox="1">
            <a:spLocks noGrp="1"/>
          </p:cNvSpPr>
          <p:nvPr>
            <p:ph type="title"/>
          </p:nvPr>
        </p:nvSpPr>
        <p:spPr>
          <a:xfrm>
            <a:off x="160625" y="187850"/>
            <a:ext cx="8765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 study seagrasses, watch this to see how we core seagrass  meadows!</a:t>
            </a:r>
            <a:endParaRPr/>
          </a:p>
        </p:txBody>
      </p:sp>
      <p:sp>
        <p:nvSpPr>
          <p:cNvPr id="218" name="Google Shape;218;g31d9c1c268a_0_5"/>
          <p:cNvSpPr txBox="1">
            <a:spLocks noGrp="1"/>
          </p:cNvSpPr>
          <p:nvPr>
            <p:ph type="body" idx="1"/>
          </p:nvPr>
        </p:nvSpPr>
        <p:spPr>
          <a:xfrm>
            <a:off x="160625" y="3178951"/>
            <a:ext cx="3662400" cy="1892824"/>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AutoNum type="arabicPeriod"/>
            </a:pPr>
            <a:r>
              <a:rPr lang="en" sz="1600" dirty="0"/>
              <a:t>First we clip the aboveground biomass (seagrass leaves)</a:t>
            </a:r>
            <a:endParaRPr sz="1600" dirty="0"/>
          </a:p>
          <a:p>
            <a:pPr marL="457200" lvl="0" indent="-330200" algn="l" rtl="0">
              <a:spcBef>
                <a:spcPts val="0"/>
              </a:spcBef>
              <a:spcAft>
                <a:spcPts val="0"/>
              </a:spcAft>
              <a:buSzPts val="1600"/>
              <a:buAutoNum type="arabicPeriod"/>
            </a:pPr>
            <a:r>
              <a:rPr lang="en" sz="1600" dirty="0"/>
              <a:t>Then we hammer in the core</a:t>
            </a:r>
            <a:endParaRPr sz="1600" dirty="0"/>
          </a:p>
          <a:p>
            <a:pPr marL="457200" lvl="0" indent="-330200" algn="l" rtl="0">
              <a:spcBef>
                <a:spcPts val="0"/>
              </a:spcBef>
              <a:spcAft>
                <a:spcPts val="0"/>
              </a:spcAft>
              <a:buSzPts val="1600"/>
              <a:buAutoNum type="arabicPeriod"/>
            </a:pPr>
            <a:r>
              <a:rPr lang="en" sz="1600" dirty="0"/>
              <a:t>Then we cap it</a:t>
            </a:r>
            <a:endParaRPr sz="1600" dirty="0"/>
          </a:p>
          <a:p>
            <a:pPr marL="457200" lvl="0" indent="-330200" algn="l" rtl="0">
              <a:spcBef>
                <a:spcPts val="0"/>
              </a:spcBef>
              <a:spcAft>
                <a:spcPts val="0"/>
              </a:spcAft>
              <a:buSzPts val="1600"/>
              <a:buAutoNum type="arabicPeriod"/>
            </a:pPr>
            <a:r>
              <a:rPr lang="en" sz="1600" dirty="0"/>
              <a:t>The we dig under the core and pull it out of the water!</a:t>
            </a:r>
            <a:endParaRPr sz="1600" dirty="0"/>
          </a:p>
        </p:txBody>
      </p:sp>
      <p:pic>
        <p:nvPicPr>
          <p:cNvPr id="219" name="Google Shape;219;g31d9c1c268a_0_5"/>
          <p:cNvPicPr preferRelativeResize="0"/>
          <p:nvPr/>
        </p:nvPicPr>
        <p:blipFill>
          <a:blip r:embed="rId5">
            <a:alphaModFix/>
          </a:blip>
          <a:stretch>
            <a:fillRect/>
          </a:stretch>
        </p:blipFill>
        <p:spPr>
          <a:xfrm>
            <a:off x="6512500" y="1706075"/>
            <a:ext cx="2325850" cy="3043062"/>
          </a:xfrm>
          <a:prstGeom prst="rect">
            <a:avLst/>
          </a:prstGeom>
          <a:noFill/>
          <a:ln>
            <a:noFill/>
          </a:ln>
        </p:spPr>
      </p:pic>
      <p:pic>
        <p:nvPicPr>
          <p:cNvPr id="220" name="Google Shape;220;g31d9c1c268a_0_5"/>
          <p:cNvPicPr preferRelativeResize="0"/>
          <p:nvPr/>
        </p:nvPicPr>
        <p:blipFill>
          <a:blip r:embed="rId6">
            <a:alphaModFix/>
          </a:blip>
          <a:stretch>
            <a:fillRect/>
          </a:stretch>
        </p:blipFill>
        <p:spPr>
          <a:xfrm>
            <a:off x="4004849" y="1906125"/>
            <a:ext cx="2325827" cy="3043011"/>
          </a:xfrm>
          <a:prstGeom prst="rect">
            <a:avLst/>
          </a:prstGeom>
          <a:noFill/>
          <a:ln>
            <a:noFill/>
          </a:ln>
        </p:spPr>
      </p:pic>
      <p:sp>
        <p:nvSpPr>
          <p:cNvPr id="222" name="Google Shape;222;g31d9c1c268a_0_5"/>
          <p:cNvSpPr/>
          <p:nvPr/>
        </p:nvSpPr>
        <p:spPr>
          <a:xfrm>
            <a:off x="5325575" y="935675"/>
            <a:ext cx="2271600" cy="1139700"/>
          </a:xfrm>
          <a:prstGeom prst="cloudCallout">
            <a:avLst>
              <a:gd name="adj1" fmla="val -33818"/>
              <a:gd name="adj2" fmla="val 83852"/>
            </a:avLst>
          </a:prstGeom>
          <a:solidFill>
            <a:srgbClr val="B4A7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i="1" dirty="0">
                <a:latin typeface="Oswald" panose="00000500000000000000" pitchFamily="2" charset="0"/>
                <a:ea typeface="Playfair Display"/>
                <a:cs typeface="Playfair Display"/>
                <a:sym typeface="Playfair Display"/>
              </a:rPr>
              <a:t>This is hard to do underwater!</a:t>
            </a:r>
            <a:endParaRPr sz="1600" b="1" i="1" dirty="0">
              <a:latin typeface="Oswald" panose="00000500000000000000" pitchFamily="2" charset="0"/>
              <a:ea typeface="Playfair Display"/>
              <a:cs typeface="Playfair Display"/>
              <a:sym typeface="Playfair Display"/>
            </a:endParaRPr>
          </a:p>
        </p:txBody>
      </p:sp>
      <p:sp>
        <p:nvSpPr>
          <p:cNvPr id="223" name="Google Shape;223;g31d9c1c268a_0_5"/>
          <p:cNvSpPr/>
          <p:nvPr/>
        </p:nvSpPr>
        <p:spPr>
          <a:xfrm rot="-7901680">
            <a:off x="3693903" y="1894631"/>
            <a:ext cx="607071" cy="271559"/>
          </a:xfrm>
          <a:prstGeom prst="leftArrow">
            <a:avLst>
              <a:gd name="adj1" fmla="val 50000"/>
              <a:gd name="adj2" fmla="val 50000"/>
            </a:avLst>
          </a:prstGeom>
          <a:solidFill>
            <a:srgbClr val="B4A7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224" name="Google Shape;224;g31d9c1c268a_0_5"/>
          <p:cNvSpPr/>
          <p:nvPr/>
        </p:nvSpPr>
        <p:spPr>
          <a:xfrm rot="10442660">
            <a:off x="6157797" y="3510000"/>
            <a:ext cx="607177" cy="271469"/>
          </a:xfrm>
          <a:prstGeom prst="leftArrow">
            <a:avLst>
              <a:gd name="adj1" fmla="val 50000"/>
              <a:gd name="adj2" fmla="val 50000"/>
            </a:avLst>
          </a:prstGeom>
          <a:solidFill>
            <a:srgbClr val="B4A7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225" name="Google Shape;225;g31d9c1c268a_0_5"/>
          <p:cNvSpPr txBox="1"/>
          <p:nvPr/>
        </p:nvSpPr>
        <p:spPr>
          <a:xfrm>
            <a:off x="6698226" y="4749125"/>
            <a:ext cx="20817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Playfair Display"/>
                <a:ea typeface="Playfair Display"/>
                <a:cs typeface="Playfair Display"/>
                <a:sym typeface="Playfair Display"/>
              </a:rPr>
              <a:t>Photos and video by Alyson Hall</a:t>
            </a:r>
            <a:endParaRPr sz="1000" b="0" i="0" u="none" strike="noStrike" cap="none">
              <a:solidFill>
                <a:schemeClr val="dk2"/>
              </a:solidFill>
              <a:latin typeface="Playfair Display"/>
              <a:ea typeface="Playfair Display"/>
              <a:cs typeface="Playfair Display"/>
              <a:sym typeface="Playfair Display"/>
            </a:endParaRPr>
          </a:p>
        </p:txBody>
      </p:sp>
      <p:pic>
        <p:nvPicPr>
          <p:cNvPr id="2" name="R0010263">
            <a:hlinkClick r:id="" action="ppaction://media"/>
            <a:extLst>
              <a:ext uri="{FF2B5EF4-FFF2-40B4-BE49-F238E27FC236}">
                <a16:creationId xmlns:a16="http://schemas.microsoft.com/office/drawing/2014/main" id="{72A1100C-6606-DAFC-0B4D-819DDFDE5C5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5017" y="935675"/>
            <a:ext cx="3537009" cy="2108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0"/>
          <p:cNvSpPr txBox="1">
            <a:spLocks noGrp="1"/>
          </p:cNvSpPr>
          <p:nvPr>
            <p:ph type="title"/>
          </p:nvPr>
        </p:nvSpPr>
        <p:spPr>
          <a:xfrm>
            <a:off x="311700" y="284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What are seagrasses?</a:t>
            </a:r>
            <a:endParaRPr/>
          </a:p>
        </p:txBody>
      </p:sp>
      <p:sp>
        <p:nvSpPr>
          <p:cNvPr id="231" name="Google Shape;231;p10"/>
          <p:cNvSpPr txBox="1">
            <a:spLocks noGrp="1"/>
          </p:cNvSpPr>
          <p:nvPr>
            <p:ph type="body" idx="1"/>
          </p:nvPr>
        </p:nvSpPr>
        <p:spPr>
          <a:xfrm>
            <a:off x="204950" y="989875"/>
            <a:ext cx="5498100" cy="3889233"/>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ct val="108108"/>
              <a:buChar char="●"/>
            </a:pPr>
            <a:r>
              <a:rPr lang="en" dirty="0"/>
              <a:t>Seagrasses are </a:t>
            </a:r>
            <a:r>
              <a:rPr lang="en" b="1" dirty="0"/>
              <a:t>marine angiosperms</a:t>
            </a:r>
            <a:r>
              <a:rPr lang="en" dirty="0"/>
              <a:t>. </a:t>
            </a:r>
            <a:endParaRPr dirty="0"/>
          </a:p>
          <a:p>
            <a:pPr marL="914400" lvl="1" indent="-330200" algn="l" rtl="0">
              <a:lnSpc>
                <a:spcPct val="115000"/>
              </a:lnSpc>
              <a:spcBef>
                <a:spcPts val="1000"/>
              </a:spcBef>
              <a:spcAft>
                <a:spcPts val="0"/>
              </a:spcAft>
              <a:buSzPct val="108108"/>
              <a:buChar char="○"/>
            </a:pPr>
            <a:r>
              <a:rPr lang="en" dirty="0"/>
              <a:t>Marine means they live in saltwater, like the ocean or estuaries</a:t>
            </a:r>
            <a:endParaRPr dirty="0"/>
          </a:p>
          <a:p>
            <a:pPr marL="914400" lvl="1" indent="-330200" algn="l" rtl="0">
              <a:lnSpc>
                <a:spcPct val="115000"/>
              </a:lnSpc>
              <a:spcBef>
                <a:spcPts val="1000"/>
              </a:spcBef>
              <a:spcAft>
                <a:spcPts val="0"/>
              </a:spcAft>
              <a:buSzPct val="108108"/>
              <a:buChar char="○"/>
            </a:pPr>
            <a:r>
              <a:rPr lang="en" dirty="0"/>
              <a:t>Angiosperms is a word for “flowering plants” like fruit trees or flowers!</a:t>
            </a:r>
            <a:endParaRPr dirty="0"/>
          </a:p>
        </p:txBody>
      </p:sp>
      <p:sp>
        <p:nvSpPr>
          <p:cNvPr id="232" name="Google Shape;232;p10"/>
          <p:cNvSpPr txBox="1"/>
          <p:nvPr/>
        </p:nvSpPr>
        <p:spPr>
          <a:xfrm>
            <a:off x="0" y="4859925"/>
            <a:ext cx="91440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none" strike="noStrike" cap="none" dirty="0">
                <a:solidFill>
                  <a:srgbClr val="0A0A0A"/>
                </a:solidFill>
                <a:latin typeface="Playfair Display"/>
                <a:ea typeface="Playfair Display"/>
                <a:cs typeface="Playfair Display"/>
                <a:sym typeface="Playfair Display"/>
              </a:rPr>
              <a:t>Icons by Catherine Collier, Integration and Application Network (ian.umces.edu/media-library)</a:t>
            </a:r>
            <a:endParaRPr sz="1000" b="0" i="0" u="none" strike="noStrike" cap="none" dirty="0">
              <a:solidFill>
                <a:srgbClr val="000000"/>
              </a:solidFill>
              <a:latin typeface="Playfair Display"/>
              <a:ea typeface="Playfair Display"/>
              <a:cs typeface="Playfair Display"/>
              <a:sym typeface="Playfair Display"/>
            </a:endParaRPr>
          </a:p>
        </p:txBody>
      </p:sp>
      <p:pic>
        <p:nvPicPr>
          <p:cNvPr id="233" name="Google Shape;233;p10"/>
          <p:cNvPicPr preferRelativeResize="0"/>
          <p:nvPr/>
        </p:nvPicPr>
        <p:blipFill rotWithShape="1">
          <a:blip r:embed="rId3">
            <a:alphaModFix/>
          </a:blip>
          <a:srcRect/>
          <a:stretch/>
        </p:blipFill>
        <p:spPr>
          <a:xfrm>
            <a:off x="5949825" y="2368350"/>
            <a:ext cx="3075901" cy="2284600"/>
          </a:xfrm>
          <a:prstGeom prst="rect">
            <a:avLst/>
          </a:prstGeom>
          <a:noFill/>
          <a:ln>
            <a:noFill/>
          </a:ln>
        </p:spPr>
      </p:pic>
      <p:sp>
        <p:nvSpPr>
          <p:cNvPr id="234" name="Google Shape;234;p10"/>
          <p:cNvSpPr txBox="1"/>
          <p:nvPr/>
        </p:nvSpPr>
        <p:spPr>
          <a:xfrm>
            <a:off x="6422923" y="4314249"/>
            <a:ext cx="2602802"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none" strike="noStrike" cap="none" dirty="0">
                <a:solidFill>
                  <a:schemeClr val="lt1"/>
                </a:solidFill>
                <a:latin typeface="Playfair Display"/>
                <a:ea typeface="Playfair Display"/>
                <a:cs typeface="Playfair Display"/>
                <a:sym typeface="Playfair Display"/>
              </a:rPr>
              <a:t>Photo by Benjamin L. Jones on Unsplash</a:t>
            </a:r>
            <a:endParaRPr sz="1000" b="0" i="0" u="none" strike="noStrike" cap="none" dirty="0">
              <a:solidFill>
                <a:schemeClr val="lt1"/>
              </a:solidFill>
              <a:latin typeface="Playfair Display"/>
              <a:ea typeface="Playfair Display"/>
              <a:cs typeface="Playfair Display"/>
              <a:sym typeface="Playfair Display"/>
            </a:endParaRPr>
          </a:p>
        </p:txBody>
      </p:sp>
      <p:pic>
        <p:nvPicPr>
          <p:cNvPr id="235" name="Google Shape;235;p10"/>
          <p:cNvPicPr preferRelativeResize="0"/>
          <p:nvPr/>
        </p:nvPicPr>
        <p:blipFill rotWithShape="1">
          <a:blip r:embed="rId4">
            <a:alphaModFix/>
          </a:blip>
          <a:srcRect b="3983"/>
          <a:stretch/>
        </p:blipFill>
        <p:spPr>
          <a:xfrm>
            <a:off x="7801734" y="450712"/>
            <a:ext cx="729891" cy="1663963"/>
          </a:xfrm>
          <a:prstGeom prst="rect">
            <a:avLst/>
          </a:prstGeom>
          <a:noFill/>
          <a:ln>
            <a:noFill/>
          </a:ln>
        </p:spPr>
      </p:pic>
      <p:pic>
        <p:nvPicPr>
          <p:cNvPr id="236" name="Google Shape;236;p10"/>
          <p:cNvPicPr preferRelativeResize="0"/>
          <p:nvPr/>
        </p:nvPicPr>
        <p:blipFill rotWithShape="1">
          <a:blip r:embed="rId5">
            <a:alphaModFix/>
          </a:blip>
          <a:srcRect/>
          <a:stretch/>
        </p:blipFill>
        <p:spPr>
          <a:xfrm>
            <a:off x="6588900" y="152625"/>
            <a:ext cx="1121671" cy="20087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a:extLst>
            <a:ext uri="{FF2B5EF4-FFF2-40B4-BE49-F238E27FC236}">
              <a16:creationId xmlns:a16="http://schemas.microsoft.com/office/drawing/2014/main" id="{C4583E4A-9BCC-872B-F330-1C17F21E4F71}"/>
            </a:ext>
          </a:extLst>
        </p:cNvPr>
        <p:cNvGrpSpPr/>
        <p:nvPr/>
      </p:nvGrpSpPr>
      <p:grpSpPr>
        <a:xfrm>
          <a:off x="0" y="0"/>
          <a:ext cx="0" cy="0"/>
          <a:chOff x="0" y="0"/>
          <a:chExt cx="0" cy="0"/>
        </a:xfrm>
      </p:grpSpPr>
      <p:sp>
        <p:nvSpPr>
          <p:cNvPr id="230" name="Google Shape;230;p10">
            <a:extLst>
              <a:ext uri="{FF2B5EF4-FFF2-40B4-BE49-F238E27FC236}">
                <a16:creationId xmlns:a16="http://schemas.microsoft.com/office/drawing/2014/main" id="{02606B7E-C991-FEEA-1759-F2F2FC197C60}"/>
              </a:ext>
            </a:extLst>
          </p:cNvPr>
          <p:cNvSpPr txBox="1">
            <a:spLocks noGrp="1"/>
          </p:cNvSpPr>
          <p:nvPr>
            <p:ph type="title"/>
          </p:nvPr>
        </p:nvSpPr>
        <p:spPr>
          <a:xfrm>
            <a:off x="311700" y="284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What are seagrasses?</a:t>
            </a:r>
            <a:endParaRPr/>
          </a:p>
        </p:txBody>
      </p:sp>
      <p:sp>
        <p:nvSpPr>
          <p:cNvPr id="231" name="Google Shape;231;p10">
            <a:extLst>
              <a:ext uri="{FF2B5EF4-FFF2-40B4-BE49-F238E27FC236}">
                <a16:creationId xmlns:a16="http://schemas.microsoft.com/office/drawing/2014/main" id="{F564E498-765F-B162-F700-16EBA9957C3D}"/>
              </a:ext>
            </a:extLst>
          </p:cNvPr>
          <p:cNvSpPr txBox="1">
            <a:spLocks noGrp="1"/>
          </p:cNvSpPr>
          <p:nvPr>
            <p:ph type="body" idx="1"/>
          </p:nvPr>
        </p:nvSpPr>
        <p:spPr>
          <a:xfrm>
            <a:off x="204950" y="989875"/>
            <a:ext cx="5498100" cy="3889233"/>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ct val="108108"/>
              <a:buChar char="●"/>
            </a:pPr>
            <a:r>
              <a:rPr lang="en" dirty="0"/>
              <a:t>Seagrasses are </a:t>
            </a:r>
            <a:r>
              <a:rPr lang="en" b="1" dirty="0"/>
              <a:t>marine angiosperms</a:t>
            </a:r>
            <a:r>
              <a:rPr lang="en" dirty="0"/>
              <a:t>. </a:t>
            </a:r>
            <a:endParaRPr dirty="0"/>
          </a:p>
          <a:p>
            <a:pPr marL="914400" lvl="1" indent="-330200" algn="l" rtl="0">
              <a:lnSpc>
                <a:spcPct val="115000"/>
              </a:lnSpc>
              <a:spcBef>
                <a:spcPts val="1000"/>
              </a:spcBef>
              <a:spcAft>
                <a:spcPts val="0"/>
              </a:spcAft>
              <a:buSzPct val="108108"/>
              <a:buChar char="○"/>
            </a:pPr>
            <a:r>
              <a:rPr lang="en" dirty="0"/>
              <a:t>Marine means they live in saltwater, like the ocean or estuaries</a:t>
            </a:r>
            <a:endParaRPr dirty="0"/>
          </a:p>
          <a:p>
            <a:pPr marL="914400" lvl="1" indent="-330200" algn="l" rtl="0">
              <a:lnSpc>
                <a:spcPct val="115000"/>
              </a:lnSpc>
              <a:spcBef>
                <a:spcPts val="1000"/>
              </a:spcBef>
              <a:spcAft>
                <a:spcPts val="0"/>
              </a:spcAft>
              <a:buSzPct val="108108"/>
              <a:buChar char="○"/>
            </a:pPr>
            <a:r>
              <a:rPr lang="en" dirty="0"/>
              <a:t>Angiosperms is a word for “flowering plants” like fruit trees or flowers!</a:t>
            </a:r>
            <a:endParaRPr dirty="0"/>
          </a:p>
          <a:p>
            <a:pPr marL="457200" lvl="0" indent="-342900" algn="l" rtl="0">
              <a:lnSpc>
                <a:spcPct val="115000"/>
              </a:lnSpc>
              <a:spcBef>
                <a:spcPts val="1000"/>
              </a:spcBef>
              <a:spcAft>
                <a:spcPts val="0"/>
              </a:spcAft>
              <a:buSzPct val="108108"/>
              <a:buChar char="●"/>
            </a:pPr>
            <a:r>
              <a:rPr lang="en" dirty="0"/>
              <a:t>They </a:t>
            </a:r>
            <a:r>
              <a:rPr lang="en-US" dirty="0"/>
              <a:t>perform many </a:t>
            </a:r>
            <a:r>
              <a:rPr lang="en-US" b="1" dirty="0"/>
              <a:t>ecosystem services</a:t>
            </a:r>
            <a:endParaRPr b="1" dirty="0"/>
          </a:p>
          <a:p>
            <a:pPr marL="914400" lvl="1" indent="-330200" algn="l" rtl="0">
              <a:lnSpc>
                <a:spcPct val="115000"/>
              </a:lnSpc>
              <a:spcBef>
                <a:spcPts val="1000"/>
              </a:spcBef>
              <a:spcAft>
                <a:spcPts val="0"/>
              </a:spcAft>
              <a:buSzPct val="108108"/>
              <a:buChar char="○"/>
            </a:pPr>
            <a:r>
              <a:rPr lang="en" dirty="0"/>
              <a:t>Provide homes for many animals</a:t>
            </a:r>
            <a:endParaRPr dirty="0"/>
          </a:p>
          <a:p>
            <a:pPr marL="914400" lvl="1" indent="-330200" algn="l" rtl="0">
              <a:lnSpc>
                <a:spcPct val="115000"/>
              </a:lnSpc>
              <a:spcBef>
                <a:spcPts val="1000"/>
              </a:spcBef>
              <a:spcAft>
                <a:spcPts val="0"/>
              </a:spcAft>
              <a:buSzPct val="108108"/>
              <a:buChar char="○"/>
            </a:pPr>
            <a:r>
              <a:rPr lang="en" dirty="0"/>
              <a:t>Keep sediment in place from waves</a:t>
            </a:r>
            <a:endParaRPr dirty="0"/>
          </a:p>
          <a:p>
            <a:pPr marL="914400" lvl="1" indent="-330200" algn="l" rtl="0">
              <a:lnSpc>
                <a:spcPct val="115000"/>
              </a:lnSpc>
              <a:spcBef>
                <a:spcPts val="1000"/>
              </a:spcBef>
              <a:spcAft>
                <a:spcPts val="1000"/>
              </a:spcAft>
              <a:buSzPct val="108108"/>
              <a:buChar char="○"/>
            </a:pPr>
            <a:r>
              <a:rPr lang="en" dirty="0"/>
              <a:t>Act as carbon sinks!</a:t>
            </a:r>
            <a:endParaRPr dirty="0"/>
          </a:p>
        </p:txBody>
      </p:sp>
      <p:sp>
        <p:nvSpPr>
          <p:cNvPr id="232" name="Google Shape;232;p10">
            <a:extLst>
              <a:ext uri="{FF2B5EF4-FFF2-40B4-BE49-F238E27FC236}">
                <a16:creationId xmlns:a16="http://schemas.microsoft.com/office/drawing/2014/main" id="{DAB5AA6E-3838-8CEE-E090-FC0098BAA546}"/>
              </a:ext>
            </a:extLst>
          </p:cNvPr>
          <p:cNvSpPr txBox="1"/>
          <p:nvPr/>
        </p:nvSpPr>
        <p:spPr>
          <a:xfrm>
            <a:off x="0" y="4859925"/>
            <a:ext cx="91440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none" strike="noStrike" cap="none">
                <a:solidFill>
                  <a:srgbClr val="0A0A0A"/>
                </a:solidFill>
                <a:latin typeface="Playfair Display"/>
                <a:ea typeface="Playfair Display"/>
                <a:cs typeface="Playfair Display"/>
                <a:sym typeface="Playfair Display"/>
              </a:rPr>
              <a:t>Icons by Catherine Collier, Integration and Application Network (ian.umces.edu/media-library)</a:t>
            </a:r>
            <a:endParaRPr sz="1000" b="0" i="0" u="none" strike="noStrike" cap="none">
              <a:solidFill>
                <a:srgbClr val="000000"/>
              </a:solidFill>
              <a:latin typeface="Playfair Display"/>
              <a:ea typeface="Playfair Display"/>
              <a:cs typeface="Playfair Display"/>
              <a:sym typeface="Playfair Display"/>
            </a:endParaRPr>
          </a:p>
        </p:txBody>
      </p:sp>
      <p:pic>
        <p:nvPicPr>
          <p:cNvPr id="233" name="Google Shape;233;p10">
            <a:extLst>
              <a:ext uri="{FF2B5EF4-FFF2-40B4-BE49-F238E27FC236}">
                <a16:creationId xmlns:a16="http://schemas.microsoft.com/office/drawing/2014/main" id="{9660AFEE-4112-4D69-5AA2-036F8739DDED}"/>
              </a:ext>
            </a:extLst>
          </p:cNvPr>
          <p:cNvPicPr preferRelativeResize="0"/>
          <p:nvPr/>
        </p:nvPicPr>
        <p:blipFill rotWithShape="1">
          <a:blip r:embed="rId3">
            <a:alphaModFix/>
          </a:blip>
          <a:srcRect/>
          <a:stretch/>
        </p:blipFill>
        <p:spPr>
          <a:xfrm>
            <a:off x="5949825" y="2368350"/>
            <a:ext cx="3075901" cy="2284600"/>
          </a:xfrm>
          <a:prstGeom prst="rect">
            <a:avLst/>
          </a:prstGeom>
          <a:noFill/>
          <a:ln>
            <a:noFill/>
          </a:ln>
        </p:spPr>
      </p:pic>
      <p:sp>
        <p:nvSpPr>
          <p:cNvPr id="234" name="Google Shape;234;p10">
            <a:extLst>
              <a:ext uri="{FF2B5EF4-FFF2-40B4-BE49-F238E27FC236}">
                <a16:creationId xmlns:a16="http://schemas.microsoft.com/office/drawing/2014/main" id="{60626A9D-A61A-0BA7-8B3B-B95F5957ACEE}"/>
              </a:ext>
            </a:extLst>
          </p:cNvPr>
          <p:cNvSpPr txBox="1"/>
          <p:nvPr/>
        </p:nvSpPr>
        <p:spPr>
          <a:xfrm>
            <a:off x="6422923" y="4314249"/>
            <a:ext cx="2602802"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none" strike="noStrike" cap="none" dirty="0">
                <a:solidFill>
                  <a:schemeClr val="lt1"/>
                </a:solidFill>
                <a:latin typeface="Playfair Display"/>
                <a:ea typeface="Playfair Display"/>
                <a:cs typeface="Playfair Display"/>
                <a:sym typeface="Playfair Display"/>
              </a:rPr>
              <a:t>Photo by Benjamin L. Jones on Unsplash</a:t>
            </a:r>
            <a:endParaRPr sz="1000" b="0" i="0" u="none" strike="noStrike" cap="none" dirty="0">
              <a:solidFill>
                <a:schemeClr val="lt1"/>
              </a:solidFill>
              <a:latin typeface="Playfair Display"/>
              <a:ea typeface="Playfair Display"/>
              <a:cs typeface="Playfair Display"/>
              <a:sym typeface="Playfair Display"/>
            </a:endParaRPr>
          </a:p>
        </p:txBody>
      </p:sp>
      <p:pic>
        <p:nvPicPr>
          <p:cNvPr id="235" name="Google Shape;235;p10">
            <a:extLst>
              <a:ext uri="{FF2B5EF4-FFF2-40B4-BE49-F238E27FC236}">
                <a16:creationId xmlns:a16="http://schemas.microsoft.com/office/drawing/2014/main" id="{A141DA7C-064F-97E0-A0DE-EE04EFAE432F}"/>
              </a:ext>
            </a:extLst>
          </p:cNvPr>
          <p:cNvPicPr preferRelativeResize="0"/>
          <p:nvPr/>
        </p:nvPicPr>
        <p:blipFill rotWithShape="1">
          <a:blip r:embed="rId4">
            <a:alphaModFix/>
          </a:blip>
          <a:srcRect b="3983"/>
          <a:stretch/>
        </p:blipFill>
        <p:spPr>
          <a:xfrm>
            <a:off x="7801734" y="450712"/>
            <a:ext cx="729891" cy="1663963"/>
          </a:xfrm>
          <a:prstGeom prst="rect">
            <a:avLst/>
          </a:prstGeom>
          <a:noFill/>
          <a:ln>
            <a:noFill/>
          </a:ln>
        </p:spPr>
      </p:pic>
      <p:pic>
        <p:nvPicPr>
          <p:cNvPr id="236" name="Google Shape;236;p10">
            <a:extLst>
              <a:ext uri="{FF2B5EF4-FFF2-40B4-BE49-F238E27FC236}">
                <a16:creationId xmlns:a16="http://schemas.microsoft.com/office/drawing/2014/main" id="{1196B0EC-6E08-FECD-2845-91F02A60A8D4}"/>
              </a:ext>
            </a:extLst>
          </p:cNvPr>
          <p:cNvPicPr preferRelativeResize="0"/>
          <p:nvPr/>
        </p:nvPicPr>
        <p:blipFill rotWithShape="1">
          <a:blip r:embed="rId5">
            <a:alphaModFix/>
          </a:blip>
          <a:srcRect/>
          <a:stretch/>
        </p:blipFill>
        <p:spPr>
          <a:xfrm>
            <a:off x="6588900" y="152625"/>
            <a:ext cx="1121671" cy="2008749"/>
          </a:xfrm>
          <a:prstGeom prst="rect">
            <a:avLst/>
          </a:prstGeom>
          <a:noFill/>
          <a:ln>
            <a:noFill/>
          </a:ln>
        </p:spPr>
      </p:pic>
    </p:spTree>
    <p:extLst>
      <p:ext uri="{BB962C8B-B14F-4D97-AF65-F5344CB8AC3E}">
        <p14:creationId xmlns:p14="http://schemas.microsoft.com/office/powerpoint/2010/main" val="3387765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9504-B039-7932-53B8-F1BD643FFCDD}"/>
              </a:ext>
            </a:extLst>
          </p:cNvPr>
          <p:cNvSpPr>
            <a:spLocks noGrp="1"/>
          </p:cNvSpPr>
          <p:nvPr>
            <p:ph type="title"/>
          </p:nvPr>
        </p:nvSpPr>
        <p:spPr/>
        <p:txBody>
          <a:bodyPr>
            <a:normAutofit fontScale="90000"/>
          </a:bodyPr>
          <a:lstStyle/>
          <a:p>
            <a:r>
              <a:rPr lang="en-US" dirty="0"/>
              <a:t>Global carbon cycle</a:t>
            </a:r>
          </a:p>
        </p:txBody>
      </p:sp>
      <p:sp>
        <p:nvSpPr>
          <p:cNvPr id="3" name="Text Placeholder 2">
            <a:extLst>
              <a:ext uri="{FF2B5EF4-FFF2-40B4-BE49-F238E27FC236}">
                <a16:creationId xmlns:a16="http://schemas.microsoft.com/office/drawing/2014/main" id="{40AF8233-A704-EA19-54C7-BA333F730D4A}"/>
              </a:ext>
            </a:extLst>
          </p:cNvPr>
          <p:cNvSpPr>
            <a:spLocks noGrp="1"/>
          </p:cNvSpPr>
          <p:nvPr>
            <p:ph type="body" idx="1"/>
          </p:nvPr>
        </p:nvSpPr>
        <p:spPr>
          <a:xfrm>
            <a:off x="311700" y="1234075"/>
            <a:ext cx="3073055" cy="3334800"/>
          </a:xfrm>
        </p:spPr>
        <p:txBody>
          <a:bodyPr/>
          <a:lstStyle/>
          <a:p>
            <a:r>
              <a:rPr lang="en-US" dirty="0"/>
              <a:t>Where would seagrasses fit in?</a:t>
            </a:r>
          </a:p>
        </p:txBody>
      </p:sp>
      <p:pic>
        <p:nvPicPr>
          <p:cNvPr id="5" name="Picture 4" descr="A diagram of a land cycle&#10;&#10;AI-generated content may be incorrect.">
            <a:extLst>
              <a:ext uri="{FF2B5EF4-FFF2-40B4-BE49-F238E27FC236}">
                <a16:creationId xmlns:a16="http://schemas.microsoft.com/office/drawing/2014/main" id="{75905F90-6641-0D76-3EE1-741DA6119E36}"/>
              </a:ext>
            </a:extLst>
          </p:cNvPr>
          <p:cNvPicPr>
            <a:picLocks noChangeAspect="1"/>
          </p:cNvPicPr>
          <p:nvPr/>
        </p:nvPicPr>
        <p:blipFill>
          <a:blip r:embed="rId3"/>
          <a:stretch>
            <a:fillRect/>
          </a:stretch>
        </p:blipFill>
        <p:spPr>
          <a:xfrm>
            <a:off x="3571394" y="98994"/>
            <a:ext cx="5572606" cy="4945511"/>
          </a:xfrm>
          <a:prstGeom prst="rect">
            <a:avLst/>
          </a:prstGeom>
        </p:spPr>
      </p:pic>
    </p:spTree>
    <p:extLst>
      <p:ext uri="{BB962C8B-B14F-4D97-AF65-F5344CB8AC3E}">
        <p14:creationId xmlns:p14="http://schemas.microsoft.com/office/powerpoint/2010/main" val="2748372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CFAC5B2-4165-CF61-4958-7211E08B0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31C48-8F13-C3A2-5106-4791ECADA853}"/>
              </a:ext>
            </a:extLst>
          </p:cNvPr>
          <p:cNvSpPr>
            <a:spLocks noGrp="1"/>
          </p:cNvSpPr>
          <p:nvPr>
            <p:ph type="title"/>
          </p:nvPr>
        </p:nvSpPr>
        <p:spPr/>
        <p:txBody>
          <a:bodyPr>
            <a:normAutofit fontScale="90000"/>
          </a:bodyPr>
          <a:lstStyle/>
          <a:p>
            <a:r>
              <a:rPr lang="en-US" dirty="0"/>
              <a:t>Global carbon cycle</a:t>
            </a:r>
          </a:p>
        </p:txBody>
      </p:sp>
      <p:sp>
        <p:nvSpPr>
          <p:cNvPr id="3" name="Text Placeholder 2">
            <a:extLst>
              <a:ext uri="{FF2B5EF4-FFF2-40B4-BE49-F238E27FC236}">
                <a16:creationId xmlns:a16="http://schemas.microsoft.com/office/drawing/2014/main" id="{DA1C5431-DDB9-17BF-AE2D-232638FBC71A}"/>
              </a:ext>
            </a:extLst>
          </p:cNvPr>
          <p:cNvSpPr>
            <a:spLocks noGrp="1"/>
          </p:cNvSpPr>
          <p:nvPr>
            <p:ph type="body" idx="1"/>
          </p:nvPr>
        </p:nvSpPr>
        <p:spPr>
          <a:xfrm>
            <a:off x="311700" y="1234075"/>
            <a:ext cx="3073055" cy="3334800"/>
          </a:xfrm>
        </p:spPr>
        <p:txBody>
          <a:bodyPr/>
          <a:lstStyle/>
          <a:p>
            <a:r>
              <a:rPr lang="en-US" dirty="0"/>
              <a:t>Where would seagrasses fit in?</a:t>
            </a:r>
          </a:p>
          <a:p>
            <a:pPr marL="114300" indent="0">
              <a:buNone/>
            </a:pPr>
            <a:endParaRPr lang="en-US" dirty="0"/>
          </a:p>
          <a:p>
            <a:r>
              <a:rPr lang="en-US" b="1" dirty="0"/>
              <a:t>Between the coast and open ocean! </a:t>
            </a:r>
          </a:p>
          <a:p>
            <a:pPr lvl="1"/>
            <a:r>
              <a:rPr lang="en-US" dirty="0"/>
              <a:t>Seagrasses add to burial in ocean sediments as well as plant biomass</a:t>
            </a:r>
          </a:p>
        </p:txBody>
      </p:sp>
      <p:pic>
        <p:nvPicPr>
          <p:cNvPr id="5" name="Picture 4" descr="A diagram of a land cycle&#10;&#10;AI-generated content may be incorrect.">
            <a:extLst>
              <a:ext uri="{FF2B5EF4-FFF2-40B4-BE49-F238E27FC236}">
                <a16:creationId xmlns:a16="http://schemas.microsoft.com/office/drawing/2014/main" id="{617AB06A-C5EB-AA29-FDEB-011C05817F4E}"/>
              </a:ext>
            </a:extLst>
          </p:cNvPr>
          <p:cNvPicPr>
            <a:picLocks noChangeAspect="1"/>
          </p:cNvPicPr>
          <p:nvPr/>
        </p:nvPicPr>
        <p:blipFill>
          <a:blip r:embed="rId3"/>
          <a:stretch>
            <a:fillRect/>
          </a:stretch>
        </p:blipFill>
        <p:spPr>
          <a:xfrm>
            <a:off x="3571394" y="98994"/>
            <a:ext cx="5572606" cy="4945511"/>
          </a:xfrm>
          <a:prstGeom prst="rect">
            <a:avLst/>
          </a:prstGeom>
        </p:spPr>
      </p:pic>
      <p:pic>
        <p:nvPicPr>
          <p:cNvPr id="4" name="Google Shape;235;p10">
            <a:extLst>
              <a:ext uri="{FF2B5EF4-FFF2-40B4-BE49-F238E27FC236}">
                <a16:creationId xmlns:a16="http://schemas.microsoft.com/office/drawing/2014/main" id="{F43860FE-3CE9-DC35-5049-349E50293E1A}"/>
              </a:ext>
            </a:extLst>
          </p:cNvPr>
          <p:cNvPicPr preferRelativeResize="0"/>
          <p:nvPr/>
        </p:nvPicPr>
        <p:blipFill rotWithShape="1">
          <a:blip r:embed="rId4">
            <a:alphaModFix/>
          </a:blip>
          <a:srcRect b="3983"/>
          <a:stretch/>
        </p:blipFill>
        <p:spPr>
          <a:xfrm>
            <a:off x="6823938" y="3253657"/>
            <a:ext cx="295131" cy="572700"/>
          </a:xfrm>
          <a:prstGeom prst="rect">
            <a:avLst/>
          </a:prstGeom>
          <a:noFill/>
          <a:ln>
            <a:noFill/>
          </a:ln>
        </p:spPr>
      </p:pic>
      <p:pic>
        <p:nvPicPr>
          <p:cNvPr id="6" name="Google Shape;236;p10">
            <a:extLst>
              <a:ext uri="{FF2B5EF4-FFF2-40B4-BE49-F238E27FC236}">
                <a16:creationId xmlns:a16="http://schemas.microsoft.com/office/drawing/2014/main" id="{DB351ABD-1E97-D9F3-CB4D-85693FCD0357}"/>
              </a:ext>
            </a:extLst>
          </p:cNvPr>
          <p:cNvPicPr preferRelativeResize="0"/>
          <p:nvPr/>
        </p:nvPicPr>
        <p:blipFill rotWithShape="1">
          <a:blip r:embed="rId5">
            <a:alphaModFix/>
          </a:blip>
          <a:srcRect/>
          <a:stretch/>
        </p:blipFill>
        <p:spPr>
          <a:xfrm>
            <a:off x="6399715" y="3055457"/>
            <a:ext cx="453547" cy="691368"/>
          </a:xfrm>
          <a:prstGeom prst="rect">
            <a:avLst/>
          </a:prstGeom>
          <a:noFill/>
          <a:ln>
            <a:noFill/>
          </a:ln>
        </p:spPr>
      </p:pic>
      <p:sp>
        <p:nvSpPr>
          <p:cNvPr id="7" name="Google Shape;286;g31d9c1c268a_0_29">
            <a:extLst>
              <a:ext uri="{FF2B5EF4-FFF2-40B4-BE49-F238E27FC236}">
                <a16:creationId xmlns:a16="http://schemas.microsoft.com/office/drawing/2014/main" id="{C46B28FD-B13F-6A3B-E91B-2D5819BCF19E}"/>
              </a:ext>
            </a:extLst>
          </p:cNvPr>
          <p:cNvSpPr/>
          <p:nvPr/>
        </p:nvSpPr>
        <p:spPr>
          <a:xfrm>
            <a:off x="5991738" y="3001297"/>
            <a:ext cx="1664400" cy="1260986"/>
          </a:xfrm>
          <a:prstGeom prst="ellipse">
            <a:avLst/>
          </a:prstGeom>
          <a:noFill/>
          <a:ln w="57150" cap="flat" cmpd="sng">
            <a:solidFill>
              <a:schemeClr val="accent2">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Tree>
    <p:extLst>
      <p:ext uri="{BB962C8B-B14F-4D97-AF65-F5344CB8AC3E}">
        <p14:creationId xmlns:p14="http://schemas.microsoft.com/office/powerpoint/2010/main" val="3072685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The Chesapeake Bay has two species of seagrasses</a:t>
            </a:r>
            <a:endParaRPr/>
          </a:p>
        </p:txBody>
      </p:sp>
      <p:sp>
        <p:nvSpPr>
          <p:cNvPr id="242" name="Google Shape;242;p11"/>
          <p:cNvSpPr txBox="1">
            <a:spLocks noGrp="1"/>
          </p:cNvSpPr>
          <p:nvPr>
            <p:ph type="body" idx="1"/>
          </p:nvPr>
        </p:nvSpPr>
        <p:spPr>
          <a:xfrm>
            <a:off x="285000" y="1234075"/>
            <a:ext cx="5564700" cy="3334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dirty="0"/>
              <a:t>The Chesapeake Bay has two species of seagrass: </a:t>
            </a:r>
            <a:endParaRPr dirty="0"/>
          </a:p>
          <a:p>
            <a:pPr marL="914400" lvl="1" indent="-330200" algn="l" rtl="0">
              <a:lnSpc>
                <a:spcPct val="115000"/>
              </a:lnSpc>
              <a:spcBef>
                <a:spcPts val="1000"/>
              </a:spcBef>
              <a:spcAft>
                <a:spcPts val="0"/>
              </a:spcAft>
              <a:buSzPts val="1600"/>
              <a:buChar char="○"/>
            </a:pPr>
            <a:r>
              <a:rPr lang="en" dirty="0"/>
              <a:t>Eelgrass – </a:t>
            </a:r>
            <a:r>
              <a:rPr lang="en" i="1" dirty="0">
                <a:latin typeface="+mn-lt"/>
              </a:rPr>
              <a:t>Zostera marina </a:t>
            </a:r>
            <a:endParaRPr i="1" dirty="0">
              <a:latin typeface="+mn-lt"/>
            </a:endParaRPr>
          </a:p>
          <a:p>
            <a:pPr marL="914400" lvl="1" indent="-330200" algn="l" rtl="0">
              <a:lnSpc>
                <a:spcPct val="115000"/>
              </a:lnSpc>
              <a:spcBef>
                <a:spcPts val="1000"/>
              </a:spcBef>
              <a:spcAft>
                <a:spcPts val="0"/>
              </a:spcAft>
              <a:buSzPts val="1600"/>
              <a:buChar char="○"/>
            </a:pPr>
            <a:r>
              <a:rPr lang="en" dirty="0"/>
              <a:t>Widgeon Grass – </a:t>
            </a:r>
            <a:r>
              <a:rPr lang="en" i="1" dirty="0">
                <a:latin typeface="+mn-lt"/>
              </a:rPr>
              <a:t>Ruppia maritima </a:t>
            </a:r>
            <a:endParaRPr i="1" dirty="0">
              <a:latin typeface="+mn-lt"/>
            </a:endParaRPr>
          </a:p>
          <a:p>
            <a:pPr marL="457200" lvl="0" indent="-342900" algn="l" rtl="0">
              <a:lnSpc>
                <a:spcPct val="115000"/>
              </a:lnSpc>
              <a:spcBef>
                <a:spcPts val="1000"/>
              </a:spcBef>
              <a:spcAft>
                <a:spcPts val="0"/>
              </a:spcAft>
              <a:buSzPts val="1800"/>
              <a:buChar char="●"/>
            </a:pPr>
            <a:r>
              <a:rPr lang="en" dirty="0"/>
              <a:t>These two species differ in size and shape</a:t>
            </a:r>
            <a:endParaRPr dirty="0"/>
          </a:p>
          <a:p>
            <a:pPr marL="914400" lvl="1" indent="-330200" algn="l" rtl="0">
              <a:lnSpc>
                <a:spcPct val="115000"/>
              </a:lnSpc>
              <a:spcBef>
                <a:spcPts val="1000"/>
              </a:spcBef>
              <a:spcAft>
                <a:spcPts val="0"/>
              </a:spcAft>
              <a:buSzPts val="1600"/>
              <a:buChar char="○"/>
            </a:pPr>
            <a:r>
              <a:rPr lang="en" dirty="0"/>
              <a:t>Eelgrass is taller with thicker leaves</a:t>
            </a:r>
            <a:endParaRPr dirty="0"/>
          </a:p>
          <a:p>
            <a:pPr marL="914400" lvl="1" indent="-330200" algn="l" rtl="0">
              <a:lnSpc>
                <a:spcPct val="115000"/>
              </a:lnSpc>
              <a:spcBef>
                <a:spcPts val="1000"/>
              </a:spcBef>
              <a:spcAft>
                <a:spcPts val="1000"/>
              </a:spcAft>
              <a:buSzPts val="1600"/>
              <a:buChar char="○"/>
            </a:pPr>
            <a:r>
              <a:rPr lang="en" dirty="0"/>
              <a:t>Widgeon grass is usually shorter with thin, branching leaves</a:t>
            </a:r>
            <a:endParaRPr dirty="0"/>
          </a:p>
        </p:txBody>
      </p:sp>
      <p:grpSp>
        <p:nvGrpSpPr>
          <p:cNvPr id="243" name="Google Shape;243;p11"/>
          <p:cNvGrpSpPr/>
          <p:nvPr/>
        </p:nvGrpSpPr>
        <p:grpSpPr>
          <a:xfrm>
            <a:off x="6140925" y="4348662"/>
            <a:ext cx="2963102" cy="369300"/>
            <a:chOff x="5725459" y="5760777"/>
            <a:chExt cx="2963102" cy="369300"/>
          </a:xfrm>
        </p:grpSpPr>
        <p:sp>
          <p:nvSpPr>
            <p:cNvPr id="244" name="Google Shape;244;p11"/>
            <p:cNvSpPr txBox="1"/>
            <p:nvPr/>
          </p:nvSpPr>
          <p:spPr>
            <a:xfrm>
              <a:off x="5725459" y="5760777"/>
              <a:ext cx="108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Playfair Display"/>
                  <a:ea typeface="Playfair Display"/>
                  <a:cs typeface="Playfair Display"/>
                  <a:sym typeface="Playfair Display"/>
                </a:rPr>
                <a:t>Eelgrass</a:t>
              </a:r>
              <a:endParaRPr sz="1400" b="0" i="0" u="none" strike="noStrike" cap="none">
                <a:solidFill>
                  <a:srgbClr val="000000"/>
                </a:solidFill>
                <a:latin typeface="Playfair Display"/>
                <a:ea typeface="Playfair Display"/>
                <a:cs typeface="Playfair Display"/>
                <a:sym typeface="Playfair Display"/>
              </a:endParaRPr>
            </a:p>
          </p:txBody>
        </p:sp>
        <p:sp>
          <p:nvSpPr>
            <p:cNvPr id="245" name="Google Shape;245;p11"/>
            <p:cNvSpPr txBox="1"/>
            <p:nvPr/>
          </p:nvSpPr>
          <p:spPr>
            <a:xfrm>
              <a:off x="6801261" y="5760777"/>
              <a:ext cx="1887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Playfair Display"/>
                  <a:ea typeface="Playfair Display"/>
                  <a:cs typeface="Playfair Display"/>
                  <a:sym typeface="Playfair Display"/>
                </a:rPr>
                <a:t>Widgeon Grass</a:t>
              </a:r>
              <a:endParaRPr sz="1400" b="0" i="0" u="none" strike="noStrike" cap="none">
                <a:solidFill>
                  <a:srgbClr val="000000"/>
                </a:solidFill>
                <a:latin typeface="Playfair Display"/>
                <a:ea typeface="Playfair Display"/>
                <a:cs typeface="Playfair Display"/>
                <a:sym typeface="Playfair Display"/>
              </a:endParaRPr>
            </a:p>
          </p:txBody>
        </p:sp>
      </p:grpSp>
      <p:sp>
        <p:nvSpPr>
          <p:cNvPr id="246" name="Google Shape;246;p11"/>
          <p:cNvSpPr txBox="1"/>
          <p:nvPr/>
        </p:nvSpPr>
        <p:spPr>
          <a:xfrm>
            <a:off x="0" y="4859925"/>
            <a:ext cx="9144000" cy="24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none" strike="noStrike" cap="none">
                <a:solidFill>
                  <a:srgbClr val="0A0A0A"/>
                </a:solidFill>
                <a:latin typeface="Playfair Display"/>
                <a:ea typeface="Playfair Display"/>
                <a:cs typeface="Playfair Display"/>
                <a:sym typeface="Playfair Display"/>
              </a:rPr>
              <a:t>Icons by Catherine Collier and Tracey Saxby, Integration and Application Network (ian.umces.edu/media-library)</a:t>
            </a:r>
            <a:endParaRPr sz="1000" b="0" i="0" u="none" strike="noStrike" cap="none">
              <a:solidFill>
                <a:srgbClr val="000000"/>
              </a:solidFill>
              <a:latin typeface="Playfair Display"/>
              <a:ea typeface="Playfair Display"/>
              <a:cs typeface="Playfair Display"/>
              <a:sym typeface="Playfair Display"/>
            </a:endParaRPr>
          </a:p>
        </p:txBody>
      </p:sp>
      <p:pic>
        <p:nvPicPr>
          <p:cNvPr id="247" name="Google Shape;247;p11"/>
          <p:cNvPicPr preferRelativeResize="0"/>
          <p:nvPr/>
        </p:nvPicPr>
        <p:blipFill rotWithShape="1">
          <a:blip r:embed="rId3">
            <a:alphaModFix/>
          </a:blip>
          <a:srcRect b="3983"/>
          <a:stretch/>
        </p:blipFill>
        <p:spPr>
          <a:xfrm>
            <a:off x="7737300" y="1711525"/>
            <a:ext cx="1006725" cy="2720575"/>
          </a:xfrm>
          <a:prstGeom prst="rect">
            <a:avLst/>
          </a:prstGeom>
          <a:noFill/>
          <a:ln>
            <a:noFill/>
          </a:ln>
        </p:spPr>
      </p:pic>
      <p:pic>
        <p:nvPicPr>
          <p:cNvPr id="248" name="Google Shape;248;p11"/>
          <p:cNvPicPr preferRelativeResize="0"/>
          <p:nvPr/>
        </p:nvPicPr>
        <p:blipFill rotWithShape="1">
          <a:blip r:embed="rId4">
            <a:alphaModFix/>
          </a:blip>
          <a:srcRect/>
          <a:stretch/>
        </p:blipFill>
        <p:spPr>
          <a:xfrm>
            <a:off x="6000050" y="1041034"/>
            <a:ext cx="1547100" cy="3284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p:cNvSpPr txBox="1">
            <a:spLocks noGrp="1"/>
          </p:cNvSpPr>
          <p:nvPr>
            <p:ph type="title"/>
          </p:nvPr>
        </p:nvSpPr>
        <p:spPr>
          <a:xfrm>
            <a:off x="857250" y="457200"/>
            <a:ext cx="7406400" cy="7824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accent1"/>
              </a:buClr>
              <a:buSzPts val="2700"/>
              <a:buFont typeface="Arial"/>
              <a:buNone/>
            </a:pPr>
            <a:r>
              <a:rPr lang="en">
                <a:latin typeface="Oswald"/>
                <a:ea typeface="Oswald"/>
                <a:cs typeface="Oswald"/>
                <a:sym typeface="Oswald"/>
              </a:rPr>
              <a:t>Can you guess which picture is each species?</a:t>
            </a:r>
            <a:endParaRPr>
              <a:latin typeface="Oswald"/>
              <a:ea typeface="Oswald"/>
              <a:cs typeface="Oswald"/>
              <a:sym typeface="Oswald"/>
            </a:endParaRPr>
          </a:p>
        </p:txBody>
      </p:sp>
      <p:pic>
        <p:nvPicPr>
          <p:cNvPr id="254" name="Google Shape;254;p12" descr="A picture containing grass, outdoor, field, plant&#10;&#10;Description automatically generated"/>
          <p:cNvPicPr preferRelativeResize="0"/>
          <p:nvPr/>
        </p:nvPicPr>
        <p:blipFill rotWithShape="1">
          <a:blip r:embed="rId3">
            <a:alphaModFix/>
          </a:blip>
          <a:srcRect/>
          <a:stretch/>
        </p:blipFill>
        <p:spPr>
          <a:xfrm>
            <a:off x="4312310" y="1368029"/>
            <a:ext cx="4531312" cy="3398485"/>
          </a:xfrm>
          <a:prstGeom prst="rect">
            <a:avLst/>
          </a:prstGeom>
          <a:noFill/>
          <a:ln>
            <a:noFill/>
          </a:ln>
        </p:spPr>
      </p:pic>
      <p:pic>
        <p:nvPicPr>
          <p:cNvPr id="255" name="Google Shape;255;p12"/>
          <p:cNvPicPr preferRelativeResize="0"/>
          <p:nvPr/>
        </p:nvPicPr>
        <p:blipFill rotWithShape="1">
          <a:blip r:embed="rId4">
            <a:alphaModFix/>
          </a:blip>
          <a:srcRect r="-623" b="-563"/>
          <a:stretch/>
        </p:blipFill>
        <p:spPr>
          <a:xfrm rot="5400000">
            <a:off x="532600" y="1150062"/>
            <a:ext cx="3476053" cy="3857625"/>
          </a:xfrm>
          <a:prstGeom prst="rect">
            <a:avLst/>
          </a:prstGeom>
          <a:noFill/>
          <a:ln>
            <a:noFill/>
          </a:ln>
        </p:spPr>
      </p:pic>
      <p:sp>
        <p:nvSpPr>
          <p:cNvPr id="256" name="Google Shape;256;p12"/>
          <p:cNvSpPr txBox="1"/>
          <p:nvPr/>
        </p:nvSpPr>
        <p:spPr>
          <a:xfrm>
            <a:off x="7670699" y="4766535"/>
            <a:ext cx="22848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Playfair Display"/>
                <a:ea typeface="Playfair Display"/>
                <a:cs typeface="Playfair Display"/>
                <a:sym typeface="Playfair Display"/>
              </a:rPr>
              <a:t>Photos by Alyson Hall</a:t>
            </a:r>
            <a:endParaRPr sz="1100" b="0" i="0" u="none" strike="noStrike" cap="none">
              <a:solidFill>
                <a:schemeClr val="dk2"/>
              </a:solidFill>
              <a:latin typeface="Playfair Display"/>
              <a:ea typeface="Playfair Display"/>
              <a:cs typeface="Playfair Display"/>
              <a:sym typeface="Playfair Displ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3"/>
          <p:cNvSpPr txBox="1">
            <a:spLocks noGrp="1"/>
          </p:cNvSpPr>
          <p:nvPr>
            <p:ph type="title"/>
          </p:nvPr>
        </p:nvSpPr>
        <p:spPr>
          <a:xfrm>
            <a:off x="857250" y="457200"/>
            <a:ext cx="7406400" cy="7824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accent1"/>
              </a:buClr>
              <a:buSzPts val="2700"/>
              <a:buFont typeface="Arial"/>
              <a:buNone/>
            </a:pPr>
            <a:r>
              <a:rPr lang="en">
                <a:latin typeface="Oswald"/>
                <a:ea typeface="Oswald"/>
                <a:cs typeface="Oswald"/>
                <a:sym typeface="Oswald"/>
              </a:rPr>
              <a:t>Can you guess which picture is each species?</a:t>
            </a:r>
            <a:endParaRPr>
              <a:latin typeface="Oswald"/>
              <a:ea typeface="Oswald"/>
              <a:cs typeface="Oswald"/>
              <a:sym typeface="Oswald"/>
            </a:endParaRPr>
          </a:p>
        </p:txBody>
      </p:sp>
      <p:pic>
        <p:nvPicPr>
          <p:cNvPr id="262" name="Google Shape;262;p13" descr="A picture containing grass, outdoor, field, plant&#10;&#10;Description automatically generated"/>
          <p:cNvPicPr preferRelativeResize="0"/>
          <p:nvPr/>
        </p:nvPicPr>
        <p:blipFill rotWithShape="1">
          <a:blip r:embed="rId3">
            <a:alphaModFix/>
          </a:blip>
          <a:srcRect/>
          <a:stretch/>
        </p:blipFill>
        <p:spPr>
          <a:xfrm>
            <a:off x="4312310" y="1368029"/>
            <a:ext cx="4531312" cy="3398485"/>
          </a:xfrm>
          <a:prstGeom prst="rect">
            <a:avLst/>
          </a:prstGeom>
          <a:noFill/>
          <a:ln>
            <a:noFill/>
          </a:ln>
        </p:spPr>
      </p:pic>
      <p:pic>
        <p:nvPicPr>
          <p:cNvPr id="263" name="Google Shape;263;p13"/>
          <p:cNvPicPr preferRelativeResize="0"/>
          <p:nvPr/>
        </p:nvPicPr>
        <p:blipFill rotWithShape="1">
          <a:blip r:embed="rId4">
            <a:alphaModFix/>
          </a:blip>
          <a:srcRect r="-623" b="-563"/>
          <a:stretch/>
        </p:blipFill>
        <p:spPr>
          <a:xfrm rot="5400000">
            <a:off x="532600" y="1150062"/>
            <a:ext cx="3476053" cy="3857625"/>
          </a:xfrm>
          <a:prstGeom prst="rect">
            <a:avLst/>
          </a:prstGeom>
          <a:noFill/>
          <a:ln>
            <a:noFill/>
          </a:ln>
        </p:spPr>
      </p:pic>
      <p:sp>
        <p:nvSpPr>
          <p:cNvPr id="264" name="Google Shape;264;p13"/>
          <p:cNvSpPr/>
          <p:nvPr/>
        </p:nvSpPr>
        <p:spPr>
          <a:xfrm>
            <a:off x="778669" y="1761098"/>
            <a:ext cx="2896800" cy="810600"/>
          </a:xfrm>
          <a:prstGeom prst="rect">
            <a:avLst/>
          </a:prstGeom>
          <a:solidFill>
            <a:srgbClr val="B4A7D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Playfair Display"/>
                <a:ea typeface="Playfair Display"/>
                <a:cs typeface="Playfair Display"/>
                <a:sym typeface="Playfair Display"/>
              </a:rPr>
              <a:t>Eelgrass!</a:t>
            </a:r>
            <a:endParaRPr sz="1100" b="0" i="0" u="none" strike="noStrike" cap="none">
              <a:solidFill>
                <a:srgbClr val="000000"/>
              </a:solidFill>
              <a:latin typeface="Playfair Display"/>
              <a:ea typeface="Playfair Display"/>
              <a:cs typeface="Playfair Display"/>
              <a:sym typeface="Playfair Display"/>
            </a:endParaRPr>
          </a:p>
        </p:txBody>
      </p:sp>
      <p:sp>
        <p:nvSpPr>
          <p:cNvPr id="265" name="Google Shape;265;p13"/>
          <p:cNvSpPr/>
          <p:nvPr/>
        </p:nvSpPr>
        <p:spPr>
          <a:xfrm>
            <a:off x="5273393" y="1761098"/>
            <a:ext cx="2896800" cy="810600"/>
          </a:xfrm>
          <a:prstGeom prst="rect">
            <a:avLst/>
          </a:prstGeom>
          <a:solidFill>
            <a:srgbClr val="B4A7D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Playfair Display"/>
                <a:ea typeface="Playfair Display"/>
                <a:cs typeface="Playfair Display"/>
                <a:sym typeface="Playfair Display"/>
              </a:rPr>
              <a:t>Widgeon Grass!</a:t>
            </a:r>
            <a:endParaRPr sz="1100" b="0" i="0" u="none" strike="noStrike" cap="none">
              <a:solidFill>
                <a:srgbClr val="000000"/>
              </a:solidFill>
              <a:latin typeface="Playfair Display"/>
              <a:ea typeface="Playfair Display"/>
              <a:cs typeface="Playfair Display"/>
              <a:sym typeface="Playfair Display"/>
            </a:endParaRPr>
          </a:p>
        </p:txBody>
      </p:sp>
      <p:sp>
        <p:nvSpPr>
          <p:cNvPr id="266" name="Google Shape;266;p13"/>
          <p:cNvSpPr txBox="1"/>
          <p:nvPr/>
        </p:nvSpPr>
        <p:spPr>
          <a:xfrm>
            <a:off x="7670699" y="4766535"/>
            <a:ext cx="22848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Playfair Display"/>
                <a:ea typeface="Playfair Display"/>
                <a:cs typeface="Playfair Display"/>
                <a:sym typeface="Playfair Display"/>
              </a:rPr>
              <a:t>Photos by Alyson Hall</a:t>
            </a:r>
            <a:endParaRPr sz="1100" b="0" i="0" u="none" strike="noStrike" cap="none">
              <a:solidFill>
                <a:schemeClr val="dk2"/>
              </a:solidFill>
              <a:latin typeface="Playfair Display"/>
              <a:ea typeface="Playfair Display"/>
              <a:cs typeface="Playfair Display"/>
              <a:sym typeface="Playfair Displ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txBox="1">
            <a:spLocks noGrp="1"/>
          </p:cNvSpPr>
          <p:nvPr>
            <p:ph type="title"/>
          </p:nvPr>
        </p:nvSpPr>
        <p:spPr>
          <a:xfrm>
            <a:off x="311700" y="2782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The Chesapeake Bay has a new dominant seagrass!</a:t>
            </a:r>
            <a:endParaRPr/>
          </a:p>
        </p:txBody>
      </p:sp>
      <p:sp>
        <p:nvSpPr>
          <p:cNvPr id="272" name="Google Shape;272;p14"/>
          <p:cNvSpPr txBox="1">
            <a:spLocks noGrp="1"/>
          </p:cNvSpPr>
          <p:nvPr>
            <p:ph type="body" idx="1"/>
          </p:nvPr>
        </p:nvSpPr>
        <p:spPr>
          <a:xfrm>
            <a:off x="311700" y="1093975"/>
            <a:ext cx="8520600" cy="3334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dirty="0"/>
              <a:t>Most seagrass meadows in the Chesapeake Bay used to be formed by Eelgrass (</a:t>
            </a:r>
            <a:r>
              <a:rPr lang="en" b="1" dirty="0"/>
              <a:t>dominant</a:t>
            </a:r>
            <a:r>
              <a:rPr lang="en" dirty="0"/>
              <a:t> species)</a:t>
            </a:r>
            <a:endParaRPr dirty="0"/>
          </a:p>
        </p:txBody>
      </p:sp>
      <p:sp>
        <p:nvSpPr>
          <p:cNvPr id="273" name="Google Shape;273;p14"/>
          <p:cNvSpPr txBox="1"/>
          <p:nvPr/>
        </p:nvSpPr>
        <p:spPr>
          <a:xfrm>
            <a:off x="0" y="4853250"/>
            <a:ext cx="9144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dirty="0">
                <a:solidFill>
                  <a:srgbClr val="0A0A0A"/>
                </a:solidFill>
                <a:latin typeface="Playfair Display"/>
                <a:ea typeface="Playfair Display"/>
                <a:cs typeface="Playfair Display"/>
                <a:sym typeface="Playfair Display"/>
              </a:rPr>
              <a:t>(</a:t>
            </a:r>
            <a:r>
              <a:rPr lang="en" sz="1000" dirty="0">
                <a:solidFill>
                  <a:srgbClr val="0A0A0A"/>
                </a:solidFill>
                <a:latin typeface="Playfair Display"/>
                <a:ea typeface="Playfair Display"/>
                <a:cs typeface="Playfair Display"/>
                <a:sym typeface="Playfair Display"/>
              </a:rPr>
              <a:t>Adapted</a:t>
            </a:r>
            <a:r>
              <a:rPr lang="en" sz="1000" b="0" i="0" u="none" strike="noStrike" cap="none" dirty="0">
                <a:solidFill>
                  <a:srgbClr val="0A0A0A"/>
                </a:solidFill>
                <a:latin typeface="Playfair Display"/>
                <a:ea typeface="Playfair Display"/>
                <a:cs typeface="Playfair Display"/>
                <a:sym typeface="Playfair Display"/>
              </a:rPr>
              <a:t> from Figure 2, Hensel et al., 2023; </a:t>
            </a:r>
            <a:r>
              <a:rPr lang="en" sz="1000" b="0" i="0" u="none" strike="noStrike" cap="none" dirty="0">
                <a:solidFill>
                  <a:srgbClr val="0A0A0A"/>
                </a:solidFill>
                <a:latin typeface="Playfair Display"/>
                <a:ea typeface="Playfair Display"/>
                <a:cs typeface="Playfair Display"/>
                <a:sym typeface="Playfair Display"/>
                <a:hlinkClick r:id="rId3"/>
              </a:rPr>
              <a:t>https://www.pnas.org/doi/10.1073/pnas.2220678120</a:t>
            </a:r>
            <a:r>
              <a:rPr lang="en" sz="1000" b="0" i="0" u="none" strike="noStrike" cap="none" dirty="0">
                <a:solidFill>
                  <a:srgbClr val="0A0A0A"/>
                </a:solidFill>
                <a:latin typeface="Playfair Display"/>
                <a:ea typeface="Playfair Display"/>
                <a:cs typeface="Playfair Display"/>
                <a:sym typeface="Playfair Display"/>
              </a:rPr>
              <a:t>;</a:t>
            </a:r>
            <a:r>
              <a:rPr lang="en-US" sz="1000" b="0" i="0" u="none" strike="noStrike" cap="none" dirty="0">
                <a:solidFill>
                  <a:srgbClr val="0A0A0A"/>
                </a:solidFill>
                <a:latin typeface="Playfair Display"/>
                <a:ea typeface="Playfair Display"/>
                <a:cs typeface="Playfair Display"/>
                <a:sym typeface="Playfair Display"/>
              </a:rPr>
              <a:t> Copyright (2023) National Academy of Sciences</a:t>
            </a:r>
            <a:r>
              <a:rPr lang="en" sz="1000" b="0" i="0" u="none" strike="noStrike" cap="none" dirty="0">
                <a:solidFill>
                  <a:srgbClr val="0A0A0A"/>
                </a:solidFill>
                <a:latin typeface="Playfair Display"/>
                <a:ea typeface="Playfair Display"/>
                <a:cs typeface="Playfair Display"/>
                <a:sym typeface="Playfair Display"/>
              </a:rPr>
              <a:t> )</a:t>
            </a:r>
            <a:endParaRPr sz="1000" b="0" i="0" u="none" strike="noStrike" cap="none" dirty="0">
              <a:solidFill>
                <a:srgbClr val="000000"/>
              </a:solidFill>
              <a:latin typeface="Playfair Display"/>
              <a:ea typeface="Playfair Display"/>
              <a:cs typeface="Playfair Display"/>
              <a:sym typeface="Playfair Display"/>
            </a:endParaRPr>
          </a:p>
        </p:txBody>
      </p:sp>
      <p:pic>
        <p:nvPicPr>
          <p:cNvPr id="274" name="Google Shape;274;p14"/>
          <p:cNvPicPr preferRelativeResize="0"/>
          <p:nvPr/>
        </p:nvPicPr>
        <p:blipFill rotWithShape="1">
          <a:blip r:embed="rId4">
            <a:alphaModFix/>
          </a:blip>
          <a:srcRect l="9036" b="3688"/>
          <a:stretch/>
        </p:blipFill>
        <p:spPr>
          <a:xfrm>
            <a:off x="2020528" y="2173175"/>
            <a:ext cx="5419569" cy="2709374"/>
          </a:xfrm>
          <a:prstGeom prst="rect">
            <a:avLst/>
          </a:prstGeom>
          <a:noFill/>
          <a:ln>
            <a:noFill/>
          </a:ln>
        </p:spPr>
      </p:pic>
      <p:sp>
        <p:nvSpPr>
          <p:cNvPr id="275" name="Google Shape;275;p14"/>
          <p:cNvSpPr txBox="1"/>
          <p:nvPr/>
        </p:nvSpPr>
        <p:spPr>
          <a:xfrm>
            <a:off x="4789800" y="3693200"/>
            <a:ext cx="11286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2"/>
                </a:solidFill>
              </a:rPr>
              <a:t>Eelgrass</a:t>
            </a:r>
            <a:endParaRPr sz="1100">
              <a:solidFill>
                <a:schemeClr val="dk2"/>
              </a:solidFill>
            </a:endParaRPr>
          </a:p>
        </p:txBody>
      </p:sp>
      <p:sp>
        <p:nvSpPr>
          <p:cNvPr id="3" name="TextBox 2">
            <a:extLst>
              <a:ext uri="{FF2B5EF4-FFF2-40B4-BE49-F238E27FC236}">
                <a16:creationId xmlns:a16="http://schemas.microsoft.com/office/drawing/2014/main" id="{F6D986B7-AC35-0C4D-4656-3187A825213D}"/>
              </a:ext>
            </a:extLst>
          </p:cNvPr>
          <p:cNvSpPr txBox="1"/>
          <p:nvPr/>
        </p:nvSpPr>
        <p:spPr>
          <a:xfrm rot="16200000">
            <a:off x="522634" y="3117071"/>
            <a:ext cx="2472567"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Proportion of total seagrass area in the Chesapeake Bay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311700" y="438350"/>
            <a:ext cx="35769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Meet the scientist </a:t>
            </a:r>
            <a:endParaRPr/>
          </a:p>
        </p:txBody>
      </p:sp>
      <p:sp>
        <p:nvSpPr>
          <p:cNvPr id="71" name="Google Shape;71;p2"/>
          <p:cNvSpPr txBox="1">
            <a:spLocks noGrp="1"/>
          </p:cNvSpPr>
          <p:nvPr>
            <p:ph type="body" idx="1"/>
          </p:nvPr>
        </p:nvSpPr>
        <p:spPr>
          <a:xfrm>
            <a:off x="311700" y="1234075"/>
            <a:ext cx="5678100" cy="3334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dirty="0"/>
              <a:t>Hi, my name is Aly Hall</a:t>
            </a:r>
            <a:endParaRPr dirty="0"/>
          </a:p>
          <a:p>
            <a:pPr marL="914400" lvl="1" indent="-330200" algn="l" rtl="0">
              <a:lnSpc>
                <a:spcPct val="115000"/>
              </a:lnSpc>
              <a:spcBef>
                <a:spcPts val="1000"/>
              </a:spcBef>
              <a:spcAft>
                <a:spcPts val="0"/>
              </a:spcAft>
              <a:buSzPts val="1600"/>
              <a:buChar char="○"/>
            </a:pPr>
            <a:r>
              <a:rPr lang="en" sz="1600" dirty="0"/>
              <a:t>I am a </a:t>
            </a:r>
            <a:r>
              <a:rPr lang="en" sz="1600" b="1" dirty="0"/>
              <a:t>marine </a:t>
            </a:r>
            <a:r>
              <a:rPr lang="en" b="1" dirty="0"/>
              <a:t>biologist</a:t>
            </a:r>
            <a:r>
              <a:rPr lang="en" sz="1600" dirty="0"/>
              <a:t> at the Virginia Institute of Marine Science </a:t>
            </a:r>
            <a:endParaRPr sz="1600" dirty="0"/>
          </a:p>
          <a:p>
            <a:pPr marL="914400" lvl="1" indent="-330200" algn="l" rtl="0">
              <a:lnSpc>
                <a:spcPct val="115000"/>
              </a:lnSpc>
              <a:spcBef>
                <a:spcPts val="1000"/>
              </a:spcBef>
              <a:spcAft>
                <a:spcPts val="0"/>
              </a:spcAft>
              <a:buSzPts val="1600"/>
              <a:buChar char="○"/>
            </a:pPr>
            <a:r>
              <a:rPr lang="en" sz="1600" dirty="0"/>
              <a:t>I am from Maryland and love the Chesapeake Bay!</a:t>
            </a:r>
            <a:endParaRPr sz="1200" dirty="0"/>
          </a:p>
          <a:p>
            <a:pPr marL="457200" lvl="0" indent="-342900" algn="l" rtl="0">
              <a:lnSpc>
                <a:spcPct val="115000"/>
              </a:lnSpc>
              <a:spcBef>
                <a:spcPts val="1000"/>
              </a:spcBef>
              <a:spcAft>
                <a:spcPts val="0"/>
              </a:spcAft>
              <a:buSzPts val="1800"/>
              <a:buChar char="●"/>
            </a:pPr>
            <a:r>
              <a:rPr lang="en" dirty="0"/>
              <a:t>I study seagrasses and how they are being affected by humans. </a:t>
            </a:r>
            <a:endParaRPr dirty="0"/>
          </a:p>
          <a:p>
            <a:pPr marL="0" lvl="0" indent="0" algn="l" rtl="0">
              <a:lnSpc>
                <a:spcPct val="115000"/>
              </a:lnSpc>
              <a:spcBef>
                <a:spcPts val="1000"/>
              </a:spcBef>
              <a:spcAft>
                <a:spcPts val="1000"/>
              </a:spcAft>
              <a:buSzPts val="1800"/>
              <a:buNone/>
            </a:pPr>
            <a:endParaRPr dirty="0"/>
          </a:p>
        </p:txBody>
      </p:sp>
      <p:pic>
        <p:nvPicPr>
          <p:cNvPr id="72" name="Google Shape;72;p2"/>
          <p:cNvPicPr preferRelativeResize="0"/>
          <p:nvPr/>
        </p:nvPicPr>
        <p:blipFill rotWithShape="1">
          <a:blip r:embed="rId3">
            <a:alphaModFix/>
          </a:blip>
          <a:srcRect/>
          <a:stretch/>
        </p:blipFill>
        <p:spPr>
          <a:xfrm>
            <a:off x="6260999" y="1630425"/>
            <a:ext cx="2635124" cy="3296027"/>
          </a:xfrm>
          <a:prstGeom prst="rect">
            <a:avLst/>
          </a:prstGeom>
          <a:noFill/>
          <a:ln>
            <a:noFill/>
          </a:ln>
        </p:spPr>
      </p:pic>
      <p:sp>
        <p:nvSpPr>
          <p:cNvPr id="73" name="Google Shape;73;p2"/>
          <p:cNvSpPr txBox="1"/>
          <p:nvPr/>
        </p:nvSpPr>
        <p:spPr>
          <a:xfrm rot="-245756">
            <a:off x="3988333" y="896965"/>
            <a:ext cx="1898449" cy="46163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1800" b="1" i="0" u="none" strike="noStrike" cap="none" dirty="0">
                <a:solidFill>
                  <a:schemeClr val="tx1">
                    <a:lumMod val="50000"/>
                  </a:schemeClr>
                </a:solidFill>
                <a:latin typeface="Playfair Display"/>
                <a:ea typeface="Playfair Display"/>
                <a:cs typeface="Playfair Display"/>
                <a:sym typeface="Playfair Display"/>
              </a:rPr>
              <a:t>That’s me!</a:t>
            </a:r>
            <a:endParaRPr sz="1800" b="1" i="0" u="none" strike="noStrike" cap="none" dirty="0">
              <a:solidFill>
                <a:schemeClr val="tx1">
                  <a:lumMod val="50000"/>
                </a:schemeClr>
              </a:solidFill>
              <a:latin typeface="Playfair Display"/>
              <a:ea typeface="Playfair Display"/>
              <a:cs typeface="Playfair Display"/>
              <a:sym typeface="Playfair Display"/>
            </a:endParaRPr>
          </a:p>
        </p:txBody>
      </p:sp>
      <p:pic>
        <p:nvPicPr>
          <p:cNvPr id="74" name="Google Shape;74;p2"/>
          <p:cNvPicPr preferRelativeResize="0"/>
          <p:nvPr/>
        </p:nvPicPr>
        <p:blipFill rotWithShape="1">
          <a:blip r:embed="rId4">
            <a:alphaModFix/>
          </a:blip>
          <a:srcRect/>
          <a:stretch/>
        </p:blipFill>
        <p:spPr>
          <a:xfrm>
            <a:off x="6260996" y="0"/>
            <a:ext cx="3002025" cy="2300185"/>
          </a:xfrm>
          <a:prstGeom prst="rect">
            <a:avLst/>
          </a:prstGeom>
          <a:noFill/>
          <a:ln>
            <a:noFill/>
          </a:ln>
        </p:spPr>
      </p:pic>
      <p:cxnSp>
        <p:nvCxnSpPr>
          <p:cNvPr id="75" name="Google Shape;75;p2"/>
          <p:cNvCxnSpPr/>
          <p:nvPr/>
        </p:nvCxnSpPr>
        <p:spPr>
          <a:xfrm rot="10800000" flipH="1">
            <a:off x="3421500" y="1145600"/>
            <a:ext cx="3246600" cy="298500"/>
          </a:xfrm>
          <a:prstGeom prst="straightConnector1">
            <a:avLst/>
          </a:prstGeom>
          <a:noFill/>
          <a:ln w="76200" cap="flat" cmpd="sng">
            <a:solidFill>
              <a:srgbClr val="8E7CC3"/>
            </a:solidFill>
            <a:prstDash val="solid"/>
            <a:round/>
            <a:headEnd type="none" w="sm" len="sm"/>
            <a:tailEnd type="triangle" w="med" len="med"/>
          </a:ln>
        </p:spPr>
      </p:cxnSp>
      <p:sp>
        <p:nvSpPr>
          <p:cNvPr id="76" name="Google Shape;76;p2"/>
          <p:cNvSpPr txBox="1"/>
          <p:nvPr/>
        </p:nvSpPr>
        <p:spPr>
          <a:xfrm>
            <a:off x="6379425" y="4869150"/>
            <a:ext cx="25167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Playfair Display"/>
                <a:ea typeface="Playfair Display"/>
                <a:cs typeface="Playfair Display"/>
                <a:sym typeface="Playfair Display"/>
              </a:rPr>
              <a:t>Photos by Alyson Hall</a:t>
            </a:r>
            <a:endParaRPr sz="1000" b="0" i="0" u="none" strike="noStrike" cap="none">
              <a:solidFill>
                <a:schemeClr val="dk2"/>
              </a:solidFill>
              <a:latin typeface="Playfair Display"/>
              <a:ea typeface="Playfair Display"/>
              <a:cs typeface="Playfair Display"/>
              <a:sym typeface="Playfair Displ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31d9c1c268a_0_29"/>
          <p:cNvSpPr txBox="1">
            <a:spLocks noGrp="1"/>
          </p:cNvSpPr>
          <p:nvPr>
            <p:ph type="title"/>
          </p:nvPr>
        </p:nvSpPr>
        <p:spPr>
          <a:xfrm>
            <a:off x="311700" y="2782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The Chesapeake Bay has a new dominant seagrass!</a:t>
            </a:r>
            <a:endParaRPr/>
          </a:p>
        </p:txBody>
      </p:sp>
      <p:sp>
        <p:nvSpPr>
          <p:cNvPr id="281" name="Google Shape;281;g31d9c1c268a_0_29"/>
          <p:cNvSpPr txBox="1">
            <a:spLocks noGrp="1"/>
          </p:cNvSpPr>
          <p:nvPr>
            <p:ph type="body" idx="1"/>
          </p:nvPr>
        </p:nvSpPr>
        <p:spPr>
          <a:xfrm>
            <a:off x="311700" y="1093975"/>
            <a:ext cx="8520600" cy="3334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Most seagrass meadows in the Chesapeake Bay used to be formed by Eelgrass (</a:t>
            </a:r>
            <a:r>
              <a:rPr lang="en" b="1"/>
              <a:t>dominant</a:t>
            </a:r>
            <a:r>
              <a:rPr lang="en"/>
              <a:t> species), but due to rising summer temperatures, the new dominant species is Widgeon Grass</a:t>
            </a:r>
            <a:endParaRPr/>
          </a:p>
        </p:txBody>
      </p:sp>
      <p:pic>
        <p:nvPicPr>
          <p:cNvPr id="283" name="Google Shape;283;g31d9c1c268a_0_29"/>
          <p:cNvPicPr preferRelativeResize="0"/>
          <p:nvPr/>
        </p:nvPicPr>
        <p:blipFill rotWithShape="1">
          <a:blip r:embed="rId3">
            <a:alphaModFix/>
          </a:blip>
          <a:srcRect l="9132" b="2865"/>
          <a:stretch/>
        </p:blipFill>
        <p:spPr>
          <a:xfrm>
            <a:off x="2020529" y="2173175"/>
            <a:ext cx="5427144" cy="2739301"/>
          </a:xfrm>
          <a:prstGeom prst="rect">
            <a:avLst/>
          </a:prstGeom>
          <a:noFill/>
          <a:ln>
            <a:noFill/>
          </a:ln>
        </p:spPr>
      </p:pic>
      <p:sp>
        <p:nvSpPr>
          <p:cNvPr id="284" name="Google Shape;284;g31d9c1c268a_0_29"/>
          <p:cNvSpPr txBox="1"/>
          <p:nvPr/>
        </p:nvSpPr>
        <p:spPr>
          <a:xfrm>
            <a:off x="4789800" y="3693200"/>
            <a:ext cx="11286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2"/>
                </a:solidFill>
              </a:rPr>
              <a:t>Eelgrass</a:t>
            </a:r>
            <a:endParaRPr sz="1100">
              <a:solidFill>
                <a:schemeClr val="dk2"/>
              </a:solidFill>
            </a:endParaRPr>
          </a:p>
        </p:txBody>
      </p:sp>
      <p:sp>
        <p:nvSpPr>
          <p:cNvPr id="285" name="Google Shape;285;g31d9c1c268a_0_29"/>
          <p:cNvSpPr txBox="1"/>
          <p:nvPr/>
        </p:nvSpPr>
        <p:spPr>
          <a:xfrm>
            <a:off x="4789800" y="3859900"/>
            <a:ext cx="14715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2"/>
                </a:solidFill>
              </a:rPr>
              <a:t>Widgeon Grass</a:t>
            </a:r>
            <a:endParaRPr sz="1100">
              <a:solidFill>
                <a:schemeClr val="dk2"/>
              </a:solidFill>
            </a:endParaRPr>
          </a:p>
        </p:txBody>
      </p:sp>
      <p:sp>
        <p:nvSpPr>
          <p:cNvPr id="286" name="Google Shape;286;g31d9c1c268a_0_29"/>
          <p:cNvSpPr/>
          <p:nvPr/>
        </p:nvSpPr>
        <p:spPr>
          <a:xfrm>
            <a:off x="5718475" y="2800225"/>
            <a:ext cx="1664400" cy="1300200"/>
          </a:xfrm>
          <a:prstGeom prst="ellipse">
            <a:avLst/>
          </a:prstGeom>
          <a:noFill/>
          <a:ln w="2857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3" name="TextBox 2">
            <a:extLst>
              <a:ext uri="{FF2B5EF4-FFF2-40B4-BE49-F238E27FC236}">
                <a16:creationId xmlns:a16="http://schemas.microsoft.com/office/drawing/2014/main" id="{34E511AF-6BA7-F74D-6EE6-64771FEBC23C}"/>
              </a:ext>
            </a:extLst>
          </p:cNvPr>
          <p:cNvSpPr txBox="1"/>
          <p:nvPr/>
        </p:nvSpPr>
        <p:spPr>
          <a:xfrm rot="16200000">
            <a:off x="522634" y="3117071"/>
            <a:ext cx="2472567"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Proportion of total seagrass area in the Chesapeake Bay</a:t>
            </a:r>
          </a:p>
        </p:txBody>
      </p:sp>
      <p:sp>
        <p:nvSpPr>
          <p:cNvPr id="2" name="Google Shape;273;p14">
            <a:extLst>
              <a:ext uri="{FF2B5EF4-FFF2-40B4-BE49-F238E27FC236}">
                <a16:creationId xmlns:a16="http://schemas.microsoft.com/office/drawing/2014/main" id="{84D6FEC4-6250-B5E4-993E-C3B603E30F82}"/>
              </a:ext>
            </a:extLst>
          </p:cNvPr>
          <p:cNvSpPr txBox="1"/>
          <p:nvPr/>
        </p:nvSpPr>
        <p:spPr>
          <a:xfrm>
            <a:off x="0" y="4853250"/>
            <a:ext cx="9144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dirty="0">
                <a:solidFill>
                  <a:srgbClr val="0A0A0A"/>
                </a:solidFill>
                <a:latin typeface="Playfair Display"/>
                <a:ea typeface="Playfair Display"/>
                <a:cs typeface="Playfair Display"/>
                <a:sym typeface="Playfair Display"/>
              </a:rPr>
              <a:t>(</a:t>
            </a:r>
            <a:r>
              <a:rPr lang="en" sz="1000" dirty="0">
                <a:solidFill>
                  <a:srgbClr val="0A0A0A"/>
                </a:solidFill>
                <a:latin typeface="Playfair Display"/>
                <a:ea typeface="Playfair Display"/>
                <a:cs typeface="Playfair Display"/>
                <a:sym typeface="Playfair Display"/>
              </a:rPr>
              <a:t>Adapted</a:t>
            </a:r>
            <a:r>
              <a:rPr lang="en" sz="1000" b="0" i="0" u="none" strike="noStrike" cap="none" dirty="0">
                <a:solidFill>
                  <a:srgbClr val="0A0A0A"/>
                </a:solidFill>
                <a:latin typeface="Playfair Display"/>
                <a:ea typeface="Playfair Display"/>
                <a:cs typeface="Playfair Display"/>
                <a:sym typeface="Playfair Display"/>
              </a:rPr>
              <a:t> from Figure 2, Hensel et al., 2023; </a:t>
            </a:r>
            <a:r>
              <a:rPr lang="en" sz="1000" b="0" i="0" u="none" strike="noStrike" cap="none" dirty="0">
                <a:solidFill>
                  <a:srgbClr val="0A0A0A"/>
                </a:solidFill>
                <a:latin typeface="Playfair Display"/>
                <a:ea typeface="Playfair Display"/>
                <a:cs typeface="Playfair Display"/>
                <a:sym typeface="Playfair Display"/>
                <a:hlinkClick r:id="rId4"/>
              </a:rPr>
              <a:t>https://www.pnas.org/doi/10.1073/pnas.2220678120</a:t>
            </a:r>
            <a:r>
              <a:rPr lang="en" sz="1000" b="0" i="0" u="none" strike="noStrike" cap="none" dirty="0">
                <a:solidFill>
                  <a:srgbClr val="0A0A0A"/>
                </a:solidFill>
                <a:latin typeface="Playfair Display"/>
                <a:ea typeface="Playfair Display"/>
                <a:cs typeface="Playfair Display"/>
                <a:sym typeface="Playfair Display"/>
              </a:rPr>
              <a:t>;</a:t>
            </a:r>
            <a:r>
              <a:rPr lang="en-US" sz="1000" b="0" i="0" u="none" strike="noStrike" cap="none" dirty="0">
                <a:solidFill>
                  <a:srgbClr val="0A0A0A"/>
                </a:solidFill>
                <a:latin typeface="Playfair Display"/>
                <a:ea typeface="Playfair Display"/>
                <a:cs typeface="Playfair Display"/>
                <a:sym typeface="Playfair Display"/>
              </a:rPr>
              <a:t> Copyright (2023) National Academy of Sciences</a:t>
            </a:r>
            <a:r>
              <a:rPr lang="en" sz="1000" b="0" i="0" u="none" strike="noStrike" cap="none" dirty="0">
                <a:solidFill>
                  <a:srgbClr val="0A0A0A"/>
                </a:solidFill>
                <a:latin typeface="Playfair Display"/>
                <a:ea typeface="Playfair Display"/>
                <a:cs typeface="Playfair Display"/>
                <a:sym typeface="Playfair Display"/>
              </a:rPr>
              <a:t> )</a:t>
            </a:r>
            <a:endParaRPr sz="1000" b="0" i="0" u="none" strike="noStrike" cap="none" dirty="0">
              <a:solidFill>
                <a:srgbClr val="000000"/>
              </a:solidFill>
              <a:latin typeface="Playfair Display"/>
              <a:ea typeface="Playfair Display"/>
              <a:cs typeface="Playfair Display"/>
              <a:sym typeface="Playfair Displa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1d9c1c268a_0_40"/>
          <p:cNvSpPr txBox="1">
            <a:spLocks noGrp="1"/>
          </p:cNvSpPr>
          <p:nvPr>
            <p:ph type="title"/>
          </p:nvPr>
        </p:nvSpPr>
        <p:spPr>
          <a:xfrm>
            <a:off x="311700" y="2782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The Chesapeake Bay has a new dominant seagrass!</a:t>
            </a:r>
            <a:endParaRPr/>
          </a:p>
        </p:txBody>
      </p:sp>
      <p:sp>
        <p:nvSpPr>
          <p:cNvPr id="292" name="Google Shape;292;g31d9c1c268a_0_40"/>
          <p:cNvSpPr txBox="1">
            <a:spLocks noGrp="1"/>
          </p:cNvSpPr>
          <p:nvPr>
            <p:ph type="body" idx="1"/>
          </p:nvPr>
        </p:nvSpPr>
        <p:spPr>
          <a:xfrm>
            <a:off x="311700" y="1093975"/>
            <a:ext cx="8520600" cy="3334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Most seagrass meadows in the Chesapeake Bay used to be formed by Eelgrass (</a:t>
            </a:r>
            <a:r>
              <a:rPr lang="en" b="1"/>
              <a:t>dominant</a:t>
            </a:r>
            <a:r>
              <a:rPr lang="en"/>
              <a:t> species), but due to rising summer temperatures, the new dominant species is Widgeon Grass</a:t>
            </a:r>
            <a:endParaRPr/>
          </a:p>
        </p:txBody>
      </p:sp>
      <p:pic>
        <p:nvPicPr>
          <p:cNvPr id="294" name="Google Shape;294;g31d9c1c268a_0_40"/>
          <p:cNvPicPr preferRelativeResize="0"/>
          <p:nvPr/>
        </p:nvPicPr>
        <p:blipFill rotWithShape="1">
          <a:blip r:embed="rId3">
            <a:alphaModFix/>
          </a:blip>
          <a:srcRect l="8392" b="2865"/>
          <a:stretch/>
        </p:blipFill>
        <p:spPr>
          <a:xfrm>
            <a:off x="1976283" y="2173175"/>
            <a:ext cx="5471389" cy="2739301"/>
          </a:xfrm>
          <a:prstGeom prst="rect">
            <a:avLst/>
          </a:prstGeom>
          <a:noFill/>
          <a:ln>
            <a:noFill/>
          </a:ln>
        </p:spPr>
      </p:pic>
      <p:sp>
        <p:nvSpPr>
          <p:cNvPr id="295" name="Google Shape;295;g31d9c1c268a_0_40"/>
          <p:cNvSpPr txBox="1"/>
          <p:nvPr/>
        </p:nvSpPr>
        <p:spPr>
          <a:xfrm>
            <a:off x="4789800" y="3693200"/>
            <a:ext cx="11286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2"/>
                </a:solidFill>
              </a:rPr>
              <a:t>Eelgrass</a:t>
            </a:r>
            <a:endParaRPr sz="1100">
              <a:solidFill>
                <a:schemeClr val="dk2"/>
              </a:solidFill>
            </a:endParaRPr>
          </a:p>
        </p:txBody>
      </p:sp>
      <p:sp>
        <p:nvSpPr>
          <p:cNvPr id="296" name="Google Shape;296;g31d9c1c268a_0_40"/>
          <p:cNvSpPr txBox="1"/>
          <p:nvPr/>
        </p:nvSpPr>
        <p:spPr>
          <a:xfrm>
            <a:off x="4789800" y="3859900"/>
            <a:ext cx="14715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2"/>
                </a:solidFill>
              </a:rPr>
              <a:t>Widgeon Grass</a:t>
            </a:r>
            <a:endParaRPr sz="1100">
              <a:solidFill>
                <a:schemeClr val="dk2"/>
              </a:solidFill>
            </a:endParaRPr>
          </a:p>
        </p:txBody>
      </p:sp>
      <p:sp>
        <p:nvSpPr>
          <p:cNvPr id="297" name="Google Shape;297;g31d9c1c268a_0_40"/>
          <p:cNvSpPr/>
          <p:nvPr/>
        </p:nvSpPr>
        <p:spPr>
          <a:xfrm>
            <a:off x="339400" y="947901"/>
            <a:ext cx="8278800" cy="1153750"/>
          </a:xfrm>
          <a:prstGeom prst="rect">
            <a:avLst/>
          </a:prstGeom>
          <a:solidFill>
            <a:srgbClr val="D9D2E9"/>
          </a:solidFill>
          <a:ln>
            <a:noFill/>
          </a:ln>
        </p:spPr>
        <p:txBody>
          <a:bodyPr spcFirstLastPara="1" wrap="square" lIns="91425" tIns="91425" rIns="91425" bIns="91425" anchor="ctr" anchorCtr="0">
            <a:noAutofit/>
          </a:bodyPr>
          <a:lstStyle/>
          <a:p>
            <a:pPr marL="0" marR="0" lvl="0" indent="0" algn="ctr" rtl="0">
              <a:lnSpc>
                <a:spcPct val="100000"/>
              </a:lnSpc>
              <a:spcBef>
                <a:spcPts val="1200"/>
              </a:spcBef>
              <a:spcAft>
                <a:spcPts val="0"/>
              </a:spcAft>
              <a:buClr>
                <a:srgbClr val="000000"/>
              </a:buClr>
              <a:buSzPts val="1800"/>
              <a:buFont typeface="Arial"/>
              <a:buNone/>
            </a:pPr>
            <a:r>
              <a:rPr lang="en" sz="1800" b="1" i="0" u="none" strike="noStrike" cap="none" dirty="0">
                <a:solidFill>
                  <a:srgbClr val="000000"/>
                </a:solidFill>
                <a:latin typeface="Playfair Display"/>
                <a:ea typeface="Playfair Display"/>
                <a:cs typeface="Playfair Display"/>
                <a:sym typeface="Playfair Display"/>
              </a:rPr>
              <a:t>What kind of effects does this shift hold? </a:t>
            </a:r>
            <a:endParaRPr sz="1800" b="1" i="0" u="none" strike="noStrike" cap="none" dirty="0">
              <a:solidFill>
                <a:srgbClr val="000000"/>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rgbClr val="000000"/>
              </a:buClr>
              <a:buSzPts val="1800"/>
              <a:buFont typeface="Arial"/>
              <a:buNone/>
            </a:pPr>
            <a:endParaRPr sz="1200" b="1" i="0" u="none" strike="noStrike" cap="none" dirty="0">
              <a:solidFill>
                <a:srgbClr val="000000"/>
              </a:solidFill>
              <a:latin typeface="Playfair Display"/>
              <a:ea typeface="Playfair Display"/>
              <a:cs typeface="Playfair Display"/>
              <a:sym typeface="Playfair Display"/>
            </a:endParaRPr>
          </a:p>
          <a:p>
            <a:pPr marL="0" marR="0" lvl="0" indent="0" algn="ctr" rtl="0">
              <a:lnSpc>
                <a:spcPct val="100000"/>
              </a:lnSpc>
              <a:spcBef>
                <a:spcPts val="0"/>
              </a:spcBef>
              <a:spcAft>
                <a:spcPts val="0"/>
              </a:spcAft>
              <a:buClr>
                <a:schemeClr val="dk2"/>
              </a:buClr>
              <a:buSzPts val="1100"/>
              <a:buFont typeface="Arial"/>
              <a:buNone/>
            </a:pPr>
            <a:r>
              <a:rPr lang="en" sz="1800" b="1" i="0" u="none" strike="noStrike" cap="none" dirty="0">
                <a:solidFill>
                  <a:srgbClr val="000000"/>
                </a:solidFill>
                <a:latin typeface="Playfair Display"/>
                <a:ea typeface="Playfair Display"/>
                <a:cs typeface="Playfair Display"/>
                <a:sym typeface="Playfair Display"/>
              </a:rPr>
              <a:t>That is a current topic of research at the Virginia Institute of Marine Science!</a:t>
            </a:r>
            <a:endParaRPr sz="1800" b="1" i="0" u="none" strike="noStrike" cap="none" dirty="0">
              <a:solidFill>
                <a:srgbClr val="000000"/>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layfair Display"/>
              <a:ea typeface="Playfair Display"/>
              <a:cs typeface="Playfair Display"/>
              <a:sym typeface="Playfair Display"/>
            </a:endParaRPr>
          </a:p>
        </p:txBody>
      </p:sp>
      <p:sp>
        <p:nvSpPr>
          <p:cNvPr id="298" name="Google Shape;298;g31d9c1c268a_0_40"/>
          <p:cNvSpPr/>
          <p:nvPr/>
        </p:nvSpPr>
        <p:spPr>
          <a:xfrm>
            <a:off x="5718475" y="2800225"/>
            <a:ext cx="1664400" cy="1300200"/>
          </a:xfrm>
          <a:prstGeom prst="ellipse">
            <a:avLst/>
          </a:prstGeom>
          <a:noFill/>
          <a:ln w="2857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3" name="TextBox 2">
            <a:extLst>
              <a:ext uri="{FF2B5EF4-FFF2-40B4-BE49-F238E27FC236}">
                <a16:creationId xmlns:a16="http://schemas.microsoft.com/office/drawing/2014/main" id="{1ACD4A48-0573-BF4E-D3CB-DD691533D2B4}"/>
              </a:ext>
            </a:extLst>
          </p:cNvPr>
          <p:cNvSpPr txBox="1"/>
          <p:nvPr/>
        </p:nvSpPr>
        <p:spPr>
          <a:xfrm rot="16200000">
            <a:off x="522634" y="3117071"/>
            <a:ext cx="2472567"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Proportion of total seagrass area in the Chesapeake Bay</a:t>
            </a:r>
          </a:p>
        </p:txBody>
      </p:sp>
      <p:sp>
        <p:nvSpPr>
          <p:cNvPr id="2" name="Google Shape;273;p14">
            <a:extLst>
              <a:ext uri="{FF2B5EF4-FFF2-40B4-BE49-F238E27FC236}">
                <a16:creationId xmlns:a16="http://schemas.microsoft.com/office/drawing/2014/main" id="{E004652E-700F-9FAF-8525-697A37382262}"/>
              </a:ext>
            </a:extLst>
          </p:cNvPr>
          <p:cNvSpPr txBox="1"/>
          <p:nvPr/>
        </p:nvSpPr>
        <p:spPr>
          <a:xfrm>
            <a:off x="0" y="4853250"/>
            <a:ext cx="9144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dirty="0">
                <a:solidFill>
                  <a:srgbClr val="0A0A0A"/>
                </a:solidFill>
                <a:latin typeface="Playfair Display"/>
                <a:ea typeface="Playfair Display"/>
                <a:cs typeface="Playfair Display"/>
                <a:sym typeface="Playfair Display"/>
              </a:rPr>
              <a:t>(</a:t>
            </a:r>
            <a:r>
              <a:rPr lang="en" sz="1000" dirty="0">
                <a:solidFill>
                  <a:srgbClr val="0A0A0A"/>
                </a:solidFill>
                <a:latin typeface="Playfair Display"/>
                <a:ea typeface="Playfair Display"/>
                <a:cs typeface="Playfair Display"/>
                <a:sym typeface="Playfair Display"/>
              </a:rPr>
              <a:t>Adapted</a:t>
            </a:r>
            <a:r>
              <a:rPr lang="en" sz="1000" b="0" i="0" u="none" strike="noStrike" cap="none" dirty="0">
                <a:solidFill>
                  <a:srgbClr val="0A0A0A"/>
                </a:solidFill>
                <a:latin typeface="Playfair Display"/>
                <a:ea typeface="Playfair Display"/>
                <a:cs typeface="Playfair Display"/>
                <a:sym typeface="Playfair Display"/>
              </a:rPr>
              <a:t> from Figure 2, Hensel et al., 2023; </a:t>
            </a:r>
            <a:r>
              <a:rPr lang="en" sz="1000" b="0" i="0" u="none" strike="noStrike" cap="none" dirty="0">
                <a:solidFill>
                  <a:srgbClr val="0A0A0A"/>
                </a:solidFill>
                <a:latin typeface="Playfair Display"/>
                <a:ea typeface="Playfair Display"/>
                <a:cs typeface="Playfair Display"/>
                <a:sym typeface="Playfair Display"/>
                <a:hlinkClick r:id="rId4"/>
              </a:rPr>
              <a:t>https://www.pnas.org/doi/10.1073/pnas.2220678120</a:t>
            </a:r>
            <a:r>
              <a:rPr lang="en" sz="1000" b="0" i="0" u="none" strike="noStrike" cap="none" dirty="0">
                <a:solidFill>
                  <a:srgbClr val="0A0A0A"/>
                </a:solidFill>
                <a:latin typeface="Playfair Display"/>
                <a:ea typeface="Playfair Display"/>
                <a:cs typeface="Playfair Display"/>
                <a:sym typeface="Playfair Display"/>
              </a:rPr>
              <a:t>;</a:t>
            </a:r>
            <a:r>
              <a:rPr lang="en-US" sz="1000" b="0" i="0" u="none" strike="noStrike" cap="none" dirty="0">
                <a:solidFill>
                  <a:srgbClr val="0A0A0A"/>
                </a:solidFill>
                <a:latin typeface="Playfair Display"/>
                <a:ea typeface="Playfair Display"/>
                <a:cs typeface="Playfair Display"/>
                <a:sym typeface="Playfair Display"/>
              </a:rPr>
              <a:t> Copyright (2023) National Academy of Sciences</a:t>
            </a:r>
            <a:r>
              <a:rPr lang="en" sz="1000" b="0" i="0" u="none" strike="noStrike" cap="none" dirty="0">
                <a:solidFill>
                  <a:srgbClr val="0A0A0A"/>
                </a:solidFill>
                <a:latin typeface="Playfair Display"/>
                <a:ea typeface="Playfair Display"/>
                <a:cs typeface="Playfair Display"/>
                <a:sym typeface="Playfair Display"/>
              </a:rPr>
              <a:t> )</a:t>
            </a:r>
            <a:endParaRPr sz="1000" b="0" i="0" u="none" strike="noStrike" cap="none" dirty="0">
              <a:solidFill>
                <a:srgbClr val="000000"/>
              </a:solidFill>
              <a:latin typeface="Playfair Display"/>
              <a:ea typeface="Playfair Display"/>
              <a:cs typeface="Playfair Display"/>
              <a:sym typeface="Playfair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6"/>
          <p:cNvSpPr/>
          <p:nvPr/>
        </p:nvSpPr>
        <p:spPr>
          <a:xfrm>
            <a:off x="7264100" y="3565500"/>
            <a:ext cx="260100" cy="653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304" name="Google Shape;304;p16"/>
          <p:cNvSpPr/>
          <p:nvPr/>
        </p:nvSpPr>
        <p:spPr>
          <a:xfrm>
            <a:off x="7744350" y="3203175"/>
            <a:ext cx="294600" cy="10284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305" name="Google Shape;305;p16"/>
          <p:cNvSpPr/>
          <p:nvPr/>
        </p:nvSpPr>
        <p:spPr>
          <a:xfrm>
            <a:off x="8216950" y="3944725"/>
            <a:ext cx="294600" cy="28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306" name="Google Shape;306;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Our study: Seagrass sediment carbon by species</a:t>
            </a:r>
            <a:endParaRPr/>
          </a:p>
        </p:txBody>
      </p:sp>
      <p:sp>
        <p:nvSpPr>
          <p:cNvPr id="307" name="Google Shape;307;p16"/>
          <p:cNvSpPr txBox="1">
            <a:spLocks noGrp="1"/>
          </p:cNvSpPr>
          <p:nvPr>
            <p:ph type="body" idx="1"/>
          </p:nvPr>
        </p:nvSpPr>
        <p:spPr>
          <a:xfrm>
            <a:off x="311700" y="1234075"/>
            <a:ext cx="8520600" cy="970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000"/>
              </a:spcAft>
              <a:buSzPts val="1800"/>
              <a:buNone/>
            </a:pPr>
            <a:r>
              <a:rPr lang="en"/>
              <a:t>In order to investigate if carbon stock differed between seagrass species, we will </a:t>
            </a:r>
            <a:r>
              <a:rPr lang="en" b="1"/>
              <a:t>core sediment</a:t>
            </a:r>
            <a:r>
              <a:rPr lang="en"/>
              <a:t> in both Eelgrass and Widgeon grass meadows and </a:t>
            </a:r>
            <a:r>
              <a:rPr lang="en" b="1"/>
              <a:t>compare</a:t>
            </a:r>
            <a:r>
              <a:rPr lang="en"/>
              <a:t> them </a:t>
            </a:r>
            <a:endParaRPr/>
          </a:p>
        </p:txBody>
      </p:sp>
      <p:pic>
        <p:nvPicPr>
          <p:cNvPr id="308" name="Google Shape;308;p16"/>
          <p:cNvPicPr preferRelativeResize="0"/>
          <p:nvPr/>
        </p:nvPicPr>
        <p:blipFill rotWithShape="1">
          <a:blip r:embed="rId3">
            <a:alphaModFix/>
          </a:blip>
          <a:srcRect/>
          <a:stretch/>
        </p:blipFill>
        <p:spPr>
          <a:xfrm>
            <a:off x="350601" y="2284650"/>
            <a:ext cx="2076874" cy="2351340"/>
          </a:xfrm>
          <a:prstGeom prst="rect">
            <a:avLst/>
          </a:prstGeom>
          <a:noFill/>
          <a:ln>
            <a:noFill/>
          </a:ln>
        </p:spPr>
      </p:pic>
      <p:sp>
        <p:nvSpPr>
          <p:cNvPr id="309" name="Google Shape;309;p16"/>
          <p:cNvSpPr txBox="1"/>
          <p:nvPr/>
        </p:nvSpPr>
        <p:spPr>
          <a:xfrm>
            <a:off x="573620" y="4581901"/>
            <a:ext cx="18168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Playfair Display"/>
                <a:ea typeface="Playfair Display"/>
                <a:cs typeface="Playfair Display"/>
                <a:sym typeface="Playfair Display"/>
              </a:rPr>
              <a:t>Photo by Alyson Hall</a:t>
            </a:r>
            <a:endParaRPr sz="1000" b="0" i="0" u="none" strike="noStrike" cap="none">
              <a:solidFill>
                <a:schemeClr val="dk2"/>
              </a:solidFill>
              <a:latin typeface="Playfair Display"/>
              <a:ea typeface="Playfair Display"/>
              <a:cs typeface="Playfair Display"/>
              <a:sym typeface="Playfair Display"/>
            </a:endParaRPr>
          </a:p>
        </p:txBody>
      </p:sp>
      <p:sp>
        <p:nvSpPr>
          <p:cNvPr id="310" name="Google Shape;310;p16"/>
          <p:cNvSpPr/>
          <p:nvPr/>
        </p:nvSpPr>
        <p:spPr>
          <a:xfrm>
            <a:off x="2741025" y="3131900"/>
            <a:ext cx="673800" cy="970500"/>
          </a:xfrm>
          <a:prstGeom prst="rightArrow">
            <a:avLst>
              <a:gd name="adj1" fmla="val 50000"/>
              <a:gd name="adj2" fmla="val 50000"/>
            </a:avLst>
          </a:prstGeom>
          <a:solidFill>
            <a:srgbClr val="B4A7D6"/>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311" name="Google Shape;311;p16"/>
          <p:cNvSpPr/>
          <p:nvPr/>
        </p:nvSpPr>
        <p:spPr>
          <a:xfrm>
            <a:off x="5968850" y="3131900"/>
            <a:ext cx="673800" cy="970500"/>
          </a:xfrm>
          <a:prstGeom prst="rightArrow">
            <a:avLst>
              <a:gd name="adj1" fmla="val 50000"/>
              <a:gd name="adj2" fmla="val 50000"/>
            </a:avLst>
          </a:prstGeom>
          <a:solidFill>
            <a:srgbClr val="B4A7D6"/>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grpSp>
        <p:nvGrpSpPr>
          <p:cNvPr id="312" name="Google Shape;312;p16"/>
          <p:cNvGrpSpPr/>
          <p:nvPr/>
        </p:nvGrpSpPr>
        <p:grpSpPr>
          <a:xfrm>
            <a:off x="3578630" y="2724969"/>
            <a:ext cx="2141888" cy="2056014"/>
            <a:chOff x="6009950" y="1320775"/>
            <a:chExt cx="2822359" cy="2672925"/>
          </a:xfrm>
        </p:grpSpPr>
        <p:sp>
          <p:nvSpPr>
            <p:cNvPr id="313" name="Google Shape;313;p16"/>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314" name="Google Shape;314;p16"/>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315" name="Google Shape;315;p16"/>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Playfair Display"/>
                  <a:ea typeface="Playfair Display"/>
                  <a:cs typeface="Playfair Display"/>
                  <a:sym typeface="Playfair Display"/>
                </a:rPr>
                <a:t>O</a:t>
              </a:r>
              <a:endParaRPr sz="1700" b="1" i="0" u="none" strike="noStrike" cap="none">
                <a:solidFill>
                  <a:srgbClr val="000000"/>
                </a:solidFill>
                <a:latin typeface="Playfair Display"/>
                <a:ea typeface="Playfair Display"/>
                <a:cs typeface="Playfair Display"/>
                <a:sym typeface="Playfair Display"/>
              </a:endParaRPr>
            </a:p>
          </p:txBody>
        </p:sp>
        <p:sp>
          <p:nvSpPr>
            <p:cNvPr id="316" name="Google Shape;316;p16"/>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Playfair Display"/>
                  <a:ea typeface="Playfair Display"/>
                  <a:cs typeface="Playfair Display"/>
                  <a:sym typeface="Playfair Display"/>
                </a:rPr>
                <a:t>C</a:t>
              </a:r>
              <a:endParaRPr sz="1700" b="1" i="0" u="none" strike="noStrike" cap="none">
                <a:solidFill>
                  <a:srgbClr val="000000"/>
                </a:solidFill>
                <a:latin typeface="Playfair Display"/>
                <a:ea typeface="Playfair Display"/>
                <a:cs typeface="Playfair Display"/>
                <a:sym typeface="Playfair Display"/>
              </a:endParaRPr>
            </a:p>
          </p:txBody>
        </p:sp>
        <p:sp>
          <p:nvSpPr>
            <p:cNvPr id="317" name="Google Shape;317;p16"/>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Playfair Display"/>
                  <a:ea typeface="Playfair Display"/>
                  <a:cs typeface="Playfair Display"/>
                  <a:sym typeface="Playfair Display"/>
                </a:rPr>
                <a:t>O</a:t>
              </a:r>
              <a:endParaRPr sz="1700" b="1" i="0" u="none" strike="noStrike" cap="none">
                <a:solidFill>
                  <a:srgbClr val="000000"/>
                </a:solidFill>
                <a:latin typeface="Playfair Display"/>
                <a:ea typeface="Playfair Display"/>
                <a:cs typeface="Playfair Display"/>
                <a:sym typeface="Playfair Display"/>
              </a:endParaRPr>
            </a:p>
          </p:txBody>
        </p:sp>
      </p:grpSp>
      <p:sp>
        <p:nvSpPr>
          <p:cNvPr id="318" name="Google Shape;318;p16"/>
          <p:cNvSpPr/>
          <p:nvPr/>
        </p:nvSpPr>
        <p:spPr>
          <a:xfrm>
            <a:off x="6917200" y="2951800"/>
            <a:ext cx="1816800" cy="1434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cxnSp>
        <p:nvCxnSpPr>
          <p:cNvPr id="319" name="Google Shape;319;p16"/>
          <p:cNvCxnSpPr/>
          <p:nvPr/>
        </p:nvCxnSpPr>
        <p:spPr>
          <a:xfrm>
            <a:off x="7043950" y="3111900"/>
            <a:ext cx="0" cy="1107300"/>
          </a:xfrm>
          <a:prstGeom prst="straightConnector1">
            <a:avLst/>
          </a:prstGeom>
          <a:noFill/>
          <a:ln w="38100" cap="flat" cmpd="sng">
            <a:solidFill>
              <a:schemeClr val="dk2"/>
            </a:solidFill>
            <a:prstDash val="solid"/>
            <a:round/>
            <a:headEnd type="none" w="sm" len="sm"/>
            <a:tailEnd type="none" w="sm" len="sm"/>
          </a:ln>
        </p:spPr>
      </p:cxnSp>
      <p:cxnSp>
        <p:nvCxnSpPr>
          <p:cNvPr id="320" name="Google Shape;320;p16"/>
          <p:cNvCxnSpPr/>
          <p:nvPr/>
        </p:nvCxnSpPr>
        <p:spPr>
          <a:xfrm rot="10800000">
            <a:off x="7023950" y="4218375"/>
            <a:ext cx="1574400" cy="13200"/>
          </a:xfrm>
          <a:prstGeom prst="straightConnector1">
            <a:avLst/>
          </a:prstGeom>
          <a:noFill/>
          <a:ln w="38100" cap="flat" cmpd="sng">
            <a:solidFill>
              <a:schemeClr val="dk2"/>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31e50d125c9_0_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Now it is your turn to take cores and measure carbon! </a:t>
            </a:r>
            <a:endParaRPr/>
          </a:p>
        </p:txBody>
      </p:sp>
      <p:sp>
        <p:nvSpPr>
          <p:cNvPr id="326" name="Google Shape;326;g31e50d125c9_0_0"/>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Follow along the worksheet to take cores and calculate carbon stocks as a group</a:t>
            </a:r>
            <a:endParaRPr/>
          </a:p>
          <a:p>
            <a:pPr marL="457200" lvl="0" indent="-342900" algn="l" rtl="0">
              <a:spcBef>
                <a:spcPts val="0"/>
              </a:spcBef>
              <a:spcAft>
                <a:spcPts val="0"/>
              </a:spcAft>
              <a:buSzPts val="1800"/>
              <a:buAutoNum type="arabicPeriod"/>
            </a:pPr>
            <a:r>
              <a:rPr lang="en"/>
              <a:t>Share results and calculate an average carbon stock per species</a:t>
            </a:r>
            <a:endParaRPr/>
          </a:p>
          <a:p>
            <a:pPr marL="457200" lvl="0" indent="-342900" algn="l" rtl="0">
              <a:spcBef>
                <a:spcPts val="0"/>
              </a:spcBef>
              <a:spcAft>
                <a:spcPts val="0"/>
              </a:spcAft>
              <a:buSzPts val="1800"/>
              <a:buAutoNum type="arabicPeriod"/>
            </a:pPr>
            <a:r>
              <a:rPr lang="en"/>
              <a:t>Graph your results and draw conclusions  </a:t>
            </a:r>
            <a:endParaRPr/>
          </a:p>
        </p:txBody>
      </p:sp>
      <p:pic>
        <p:nvPicPr>
          <p:cNvPr id="327" name="Google Shape;327;g31e50d125c9_0_0"/>
          <p:cNvPicPr preferRelativeResize="0"/>
          <p:nvPr/>
        </p:nvPicPr>
        <p:blipFill>
          <a:blip r:embed="rId3">
            <a:alphaModFix/>
          </a:blip>
          <a:stretch>
            <a:fillRect/>
          </a:stretch>
        </p:blipFill>
        <p:spPr>
          <a:xfrm rot="5400000">
            <a:off x="7002986" y="2999863"/>
            <a:ext cx="2317327" cy="1671551"/>
          </a:xfrm>
          <a:prstGeom prst="rect">
            <a:avLst/>
          </a:prstGeom>
          <a:noFill/>
          <a:ln>
            <a:noFill/>
          </a:ln>
        </p:spPr>
      </p:pic>
      <p:pic>
        <p:nvPicPr>
          <p:cNvPr id="328" name="Google Shape;328;g31e50d125c9_0_0"/>
          <p:cNvPicPr preferRelativeResize="0"/>
          <p:nvPr/>
        </p:nvPicPr>
        <p:blipFill>
          <a:blip r:embed="rId4">
            <a:alphaModFix/>
          </a:blip>
          <a:stretch>
            <a:fillRect/>
          </a:stretch>
        </p:blipFill>
        <p:spPr>
          <a:xfrm>
            <a:off x="242900" y="2702312"/>
            <a:ext cx="1781407" cy="2266650"/>
          </a:xfrm>
          <a:prstGeom prst="rect">
            <a:avLst/>
          </a:prstGeom>
          <a:noFill/>
          <a:ln>
            <a:noFill/>
          </a:ln>
        </p:spPr>
      </p:pic>
      <p:pic>
        <p:nvPicPr>
          <p:cNvPr id="329" name="Google Shape;329;g31e50d125c9_0_0"/>
          <p:cNvPicPr preferRelativeResize="0"/>
          <p:nvPr/>
        </p:nvPicPr>
        <p:blipFill>
          <a:blip r:embed="rId5">
            <a:alphaModFix/>
          </a:blip>
          <a:stretch>
            <a:fillRect/>
          </a:stretch>
        </p:blipFill>
        <p:spPr>
          <a:xfrm>
            <a:off x="2204675" y="2703675"/>
            <a:ext cx="1634998" cy="2263931"/>
          </a:xfrm>
          <a:prstGeom prst="rect">
            <a:avLst/>
          </a:prstGeom>
          <a:noFill/>
          <a:ln>
            <a:noFill/>
          </a:ln>
        </p:spPr>
      </p:pic>
      <p:pic>
        <p:nvPicPr>
          <p:cNvPr id="330" name="Google Shape;330;g31e50d125c9_0_0"/>
          <p:cNvPicPr preferRelativeResize="0"/>
          <p:nvPr/>
        </p:nvPicPr>
        <p:blipFill>
          <a:blip r:embed="rId6">
            <a:alphaModFix/>
          </a:blip>
          <a:stretch>
            <a:fillRect/>
          </a:stretch>
        </p:blipFill>
        <p:spPr>
          <a:xfrm rot="5400000">
            <a:off x="5228911" y="3006538"/>
            <a:ext cx="2301752" cy="1658176"/>
          </a:xfrm>
          <a:prstGeom prst="rect">
            <a:avLst/>
          </a:prstGeom>
          <a:noFill/>
          <a:ln>
            <a:noFill/>
          </a:ln>
        </p:spPr>
      </p:pic>
      <p:pic>
        <p:nvPicPr>
          <p:cNvPr id="331" name="Google Shape;331;g31e50d125c9_0_0"/>
          <p:cNvPicPr preferRelativeResize="0"/>
          <p:nvPr/>
        </p:nvPicPr>
        <p:blipFill rotWithShape="1">
          <a:blip r:embed="rId7">
            <a:alphaModFix/>
          </a:blip>
          <a:srcRect t="8138" r="21166"/>
          <a:stretch/>
        </p:blipFill>
        <p:spPr>
          <a:xfrm>
            <a:off x="4012325" y="2676975"/>
            <a:ext cx="1365721" cy="2301752"/>
          </a:xfrm>
          <a:prstGeom prst="rect">
            <a:avLst/>
          </a:prstGeom>
          <a:noFill/>
          <a:ln>
            <a:noFill/>
          </a:ln>
        </p:spPr>
      </p:pic>
      <p:sp>
        <p:nvSpPr>
          <p:cNvPr id="332" name="Google Shape;332;g31e50d125c9_0_0"/>
          <p:cNvSpPr/>
          <p:nvPr/>
        </p:nvSpPr>
        <p:spPr>
          <a:xfrm>
            <a:off x="1990950" y="3643200"/>
            <a:ext cx="291300" cy="609300"/>
          </a:xfrm>
          <a:prstGeom prst="rightArrow">
            <a:avLst>
              <a:gd name="adj1" fmla="val 50000"/>
              <a:gd name="adj2" fmla="val 50000"/>
            </a:avLst>
          </a:prstGeom>
          <a:solidFill>
            <a:srgbClr val="B4A7D6"/>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333" name="Google Shape;333;g31e50d125c9_0_0"/>
          <p:cNvSpPr/>
          <p:nvPr/>
        </p:nvSpPr>
        <p:spPr>
          <a:xfrm>
            <a:off x="3770825" y="3643200"/>
            <a:ext cx="291300" cy="609300"/>
          </a:xfrm>
          <a:prstGeom prst="rightArrow">
            <a:avLst>
              <a:gd name="adj1" fmla="val 50000"/>
              <a:gd name="adj2" fmla="val 50000"/>
            </a:avLst>
          </a:prstGeom>
          <a:solidFill>
            <a:srgbClr val="B4A7D6"/>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334" name="Google Shape;334;g31e50d125c9_0_0"/>
          <p:cNvSpPr/>
          <p:nvPr/>
        </p:nvSpPr>
        <p:spPr>
          <a:xfrm>
            <a:off x="5344825" y="3643200"/>
            <a:ext cx="291300" cy="609300"/>
          </a:xfrm>
          <a:prstGeom prst="rightArrow">
            <a:avLst>
              <a:gd name="adj1" fmla="val 50000"/>
              <a:gd name="adj2" fmla="val 50000"/>
            </a:avLst>
          </a:prstGeom>
          <a:solidFill>
            <a:srgbClr val="B4A7D6"/>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335" name="Google Shape;335;g31e50d125c9_0_0"/>
          <p:cNvSpPr/>
          <p:nvPr/>
        </p:nvSpPr>
        <p:spPr>
          <a:xfrm>
            <a:off x="7108125" y="3643200"/>
            <a:ext cx="291300" cy="609300"/>
          </a:xfrm>
          <a:prstGeom prst="rightArrow">
            <a:avLst>
              <a:gd name="adj1" fmla="val 50000"/>
              <a:gd name="adj2" fmla="val 50000"/>
            </a:avLst>
          </a:prstGeom>
          <a:solidFill>
            <a:srgbClr val="B4A7D6"/>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336" name="Google Shape;336;g31e50d125c9_0_0"/>
          <p:cNvSpPr txBox="1"/>
          <p:nvPr/>
        </p:nvSpPr>
        <p:spPr>
          <a:xfrm>
            <a:off x="116420" y="4854801"/>
            <a:ext cx="18168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Playfair Display"/>
                <a:ea typeface="Playfair Display"/>
                <a:cs typeface="Playfair Display"/>
                <a:sym typeface="Playfair Display"/>
              </a:rPr>
              <a:t>Photos by Alyson Hall</a:t>
            </a:r>
            <a:endParaRPr sz="1000" b="0" i="0" u="none" strike="noStrike" cap="none">
              <a:solidFill>
                <a:schemeClr val="dk2"/>
              </a:solidFill>
              <a:latin typeface="Playfair Display"/>
              <a:ea typeface="Playfair Display"/>
              <a:cs typeface="Playfair Display"/>
              <a:sym typeface="Playfair Displ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7"/>
          <p:cNvSpPr txBox="1">
            <a:spLocks noGrp="1"/>
          </p:cNvSpPr>
          <p:nvPr>
            <p:ph type="title"/>
          </p:nvPr>
        </p:nvSpPr>
        <p:spPr>
          <a:xfrm>
            <a:off x="311700" y="20487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Core activity: results</a:t>
            </a:r>
            <a:endParaRPr dirty="0"/>
          </a:p>
        </p:txBody>
      </p:sp>
      <p:sp>
        <p:nvSpPr>
          <p:cNvPr id="342" name="Google Shape;342;p17"/>
          <p:cNvSpPr txBox="1">
            <a:spLocks noGrp="1"/>
          </p:cNvSpPr>
          <p:nvPr>
            <p:ph type="body" idx="1"/>
          </p:nvPr>
        </p:nvSpPr>
        <p:spPr>
          <a:xfrm>
            <a:off x="311700" y="1484124"/>
            <a:ext cx="2622900" cy="3198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000"/>
              </a:spcAft>
              <a:buSzPts val="1800"/>
              <a:buNone/>
            </a:pPr>
            <a:r>
              <a:rPr lang="en"/>
              <a:t>Eelgrass meadows have a larger carbon stock!</a:t>
            </a:r>
            <a:endParaRPr/>
          </a:p>
        </p:txBody>
      </p:sp>
      <p:pic>
        <p:nvPicPr>
          <p:cNvPr id="343" name="Google Shape;343;p17"/>
          <p:cNvPicPr preferRelativeResize="0"/>
          <p:nvPr/>
        </p:nvPicPr>
        <p:blipFill>
          <a:blip r:embed="rId3">
            <a:alphaModFix/>
          </a:blip>
          <a:stretch>
            <a:fillRect/>
          </a:stretch>
        </p:blipFill>
        <p:spPr>
          <a:xfrm>
            <a:off x="3153825" y="945925"/>
            <a:ext cx="5709650" cy="4026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31d9c1c268a_0_17"/>
          <p:cNvSpPr txBox="1">
            <a:spLocks noGrp="1"/>
          </p:cNvSpPr>
          <p:nvPr>
            <p:ph type="title"/>
          </p:nvPr>
        </p:nvSpPr>
        <p:spPr>
          <a:xfrm>
            <a:off x="311700" y="423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Core activity extension: carbon stocks over time</a:t>
            </a:r>
            <a:endParaRPr dirty="0"/>
          </a:p>
        </p:txBody>
      </p:sp>
      <p:sp>
        <p:nvSpPr>
          <p:cNvPr id="349" name="Google Shape;349;g31d9c1c268a_0_17"/>
          <p:cNvSpPr txBox="1">
            <a:spLocks noGrp="1"/>
          </p:cNvSpPr>
          <p:nvPr>
            <p:ph type="body" idx="1"/>
          </p:nvPr>
        </p:nvSpPr>
        <p:spPr>
          <a:xfrm>
            <a:off x="311700" y="1174849"/>
            <a:ext cx="8520600" cy="3334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Seagrass coverage per species is </a:t>
            </a:r>
            <a:r>
              <a:rPr lang="en" b="1" dirty="0"/>
              <a:t>not</a:t>
            </a:r>
            <a:r>
              <a:rPr lang="en" dirty="0"/>
              <a:t> constant over time!</a:t>
            </a:r>
            <a:endParaRPr dirty="0"/>
          </a:p>
          <a:p>
            <a:pPr marL="457200" lvl="0" indent="-342900" algn="l" rtl="0">
              <a:spcBef>
                <a:spcPts val="0"/>
              </a:spcBef>
              <a:spcAft>
                <a:spcPts val="0"/>
              </a:spcAft>
              <a:buSzPts val="1800"/>
              <a:buChar char="●"/>
            </a:pPr>
            <a:r>
              <a:rPr lang="en" dirty="0"/>
              <a:t>How do you think seagrass carbon stocks </a:t>
            </a:r>
            <a:r>
              <a:rPr lang="en" b="1" dirty="0"/>
              <a:t>have changed over time</a:t>
            </a:r>
            <a:r>
              <a:rPr lang="en" dirty="0"/>
              <a:t>?</a:t>
            </a:r>
            <a:endParaRPr dirty="0"/>
          </a:p>
        </p:txBody>
      </p:sp>
      <p:pic>
        <p:nvPicPr>
          <p:cNvPr id="351" name="Google Shape;351;g31d9c1c268a_0_17"/>
          <p:cNvPicPr preferRelativeResize="0"/>
          <p:nvPr/>
        </p:nvPicPr>
        <p:blipFill rotWithShape="1">
          <a:blip r:embed="rId3">
            <a:alphaModFix/>
          </a:blip>
          <a:srcRect l="8976" b="2865"/>
          <a:stretch/>
        </p:blipFill>
        <p:spPr>
          <a:xfrm>
            <a:off x="2011175" y="2113949"/>
            <a:ext cx="5436498" cy="2739301"/>
          </a:xfrm>
          <a:prstGeom prst="rect">
            <a:avLst/>
          </a:prstGeom>
          <a:noFill/>
          <a:ln>
            <a:noFill/>
          </a:ln>
        </p:spPr>
      </p:pic>
      <p:sp>
        <p:nvSpPr>
          <p:cNvPr id="352" name="Google Shape;352;g31d9c1c268a_0_17"/>
          <p:cNvSpPr txBox="1"/>
          <p:nvPr/>
        </p:nvSpPr>
        <p:spPr>
          <a:xfrm>
            <a:off x="4789800" y="3633974"/>
            <a:ext cx="11286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2"/>
                </a:solidFill>
              </a:rPr>
              <a:t>Eelgrass</a:t>
            </a:r>
            <a:endParaRPr sz="1100">
              <a:solidFill>
                <a:schemeClr val="dk2"/>
              </a:solidFill>
            </a:endParaRPr>
          </a:p>
        </p:txBody>
      </p:sp>
      <p:sp>
        <p:nvSpPr>
          <p:cNvPr id="353" name="Google Shape;353;g31d9c1c268a_0_17"/>
          <p:cNvSpPr txBox="1"/>
          <p:nvPr/>
        </p:nvSpPr>
        <p:spPr>
          <a:xfrm>
            <a:off x="4789800" y="3800674"/>
            <a:ext cx="14715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2"/>
                </a:solidFill>
              </a:rPr>
              <a:t>Widgeon Grass</a:t>
            </a:r>
            <a:endParaRPr sz="1100">
              <a:solidFill>
                <a:schemeClr val="dk2"/>
              </a:solidFill>
            </a:endParaRPr>
          </a:p>
        </p:txBody>
      </p:sp>
      <p:sp>
        <p:nvSpPr>
          <p:cNvPr id="354" name="Google Shape;354;g31d9c1c268a_0_17"/>
          <p:cNvSpPr/>
          <p:nvPr/>
        </p:nvSpPr>
        <p:spPr>
          <a:xfrm>
            <a:off x="3496750" y="2113949"/>
            <a:ext cx="28500" cy="2395800"/>
          </a:xfrm>
          <a:prstGeom prst="rect">
            <a:avLst/>
          </a:prstGeom>
          <a:noFill/>
          <a:ln w="9525" cap="flat" cmpd="sng">
            <a:solidFill>
              <a:srgbClr val="B4A7D6"/>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355" name="Google Shape;355;g31d9c1c268a_0_17"/>
          <p:cNvSpPr/>
          <p:nvPr/>
        </p:nvSpPr>
        <p:spPr>
          <a:xfrm>
            <a:off x="7104325" y="2113949"/>
            <a:ext cx="28500" cy="2395800"/>
          </a:xfrm>
          <a:prstGeom prst="rect">
            <a:avLst/>
          </a:prstGeom>
          <a:noFill/>
          <a:ln w="9525" cap="flat" cmpd="sng">
            <a:solidFill>
              <a:srgbClr val="B4A7D6"/>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356" name="Google Shape;356;g31d9c1c268a_0_17"/>
          <p:cNvSpPr/>
          <p:nvPr/>
        </p:nvSpPr>
        <p:spPr>
          <a:xfrm>
            <a:off x="3368050" y="2674399"/>
            <a:ext cx="285900" cy="335700"/>
          </a:xfrm>
          <a:prstGeom prst="ellipse">
            <a:avLst/>
          </a:prstGeom>
          <a:noFill/>
          <a:ln w="381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357" name="Google Shape;357;g31d9c1c268a_0_17"/>
          <p:cNvSpPr/>
          <p:nvPr/>
        </p:nvSpPr>
        <p:spPr>
          <a:xfrm>
            <a:off x="3368050" y="3241124"/>
            <a:ext cx="285900" cy="335700"/>
          </a:xfrm>
          <a:prstGeom prst="ellipse">
            <a:avLst/>
          </a:prstGeom>
          <a:noFill/>
          <a:ln w="381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358" name="Google Shape;358;g31d9c1c268a_0_17"/>
          <p:cNvSpPr/>
          <p:nvPr/>
        </p:nvSpPr>
        <p:spPr>
          <a:xfrm>
            <a:off x="6928025" y="3057774"/>
            <a:ext cx="285900" cy="335700"/>
          </a:xfrm>
          <a:prstGeom prst="ellipse">
            <a:avLst/>
          </a:prstGeom>
          <a:noFill/>
          <a:ln w="381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359" name="Google Shape;359;g31d9c1c268a_0_17"/>
          <p:cNvSpPr/>
          <p:nvPr/>
        </p:nvSpPr>
        <p:spPr>
          <a:xfrm>
            <a:off x="6928025" y="3510199"/>
            <a:ext cx="285900" cy="335700"/>
          </a:xfrm>
          <a:prstGeom prst="ellipse">
            <a:avLst/>
          </a:prstGeom>
          <a:noFill/>
          <a:ln w="381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ayfair Display"/>
              <a:ea typeface="Playfair Display"/>
              <a:cs typeface="Playfair Display"/>
              <a:sym typeface="Playfair Display"/>
            </a:endParaRPr>
          </a:p>
        </p:txBody>
      </p:sp>
      <p:sp>
        <p:nvSpPr>
          <p:cNvPr id="2" name="TextBox 1">
            <a:extLst>
              <a:ext uri="{FF2B5EF4-FFF2-40B4-BE49-F238E27FC236}">
                <a16:creationId xmlns:a16="http://schemas.microsoft.com/office/drawing/2014/main" id="{4608D734-AEB9-1E4C-A64F-A4F7EB7A045A}"/>
              </a:ext>
            </a:extLst>
          </p:cNvPr>
          <p:cNvSpPr txBox="1"/>
          <p:nvPr/>
        </p:nvSpPr>
        <p:spPr>
          <a:xfrm rot="16200000">
            <a:off x="522634" y="3057845"/>
            <a:ext cx="2472567"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Proportion of total seagrass area in the Chesapeake Bay</a:t>
            </a:r>
          </a:p>
        </p:txBody>
      </p:sp>
      <p:sp>
        <p:nvSpPr>
          <p:cNvPr id="3" name="Google Shape;273;p14">
            <a:extLst>
              <a:ext uri="{FF2B5EF4-FFF2-40B4-BE49-F238E27FC236}">
                <a16:creationId xmlns:a16="http://schemas.microsoft.com/office/drawing/2014/main" id="{D1CDDE1E-26A1-EF90-04E4-02877FB4A9F8}"/>
              </a:ext>
            </a:extLst>
          </p:cNvPr>
          <p:cNvSpPr txBox="1"/>
          <p:nvPr/>
        </p:nvSpPr>
        <p:spPr>
          <a:xfrm>
            <a:off x="0" y="4853250"/>
            <a:ext cx="9144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dirty="0">
                <a:solidFill>
                  <a:srgbClr val="0A0A0A"/>
                </a:solidFill>
                <a:latin typeface="Playfair Display"/>
                <a:ea typeface="Playfair Display"/>
                <a:cs typeface="Playfair Display"/>
                <a:sym typeface="Playfair Display"/>
              </a:rPr>
              <a:t>(</a:t>
            </a:r>
            <a:r>
              <a:rPr lang="en" sz="1000" dirty="0">
                <a:solidFill>
                  <a:srgbClr val="0A0A0A"/>
                </a:solidFill>
                <a:latin typeface="Playfair Display"/>
                <a:ea typeface="Playfair Display"/>
                <a:cs typeface="Playfair Display"/>
                <a:sym typeface="Playfair Display"/>
              </a:rPr>
              <a:t>Adapted</a:t>
            </a:r>
            <a:r>
              <a:rPr lang="en" sz="1000" b="0" i="0" u="none" strike="noStrike" cap="none" dirty="0">
                <a:solidFill>
                  <a:srgbClr val="0A0A0A"/>
                </a:solidFill>
                <a:latin typeface="Playfair Display"/>
                <a:ea typeface="Playfair Display"/>
                <a:cs typeface="Playfair Display"/>
                <a:sym typeface="Playfair Display"/>
              </a:rPr>
              <a:t> from Figure 2, Hensel et al., 2023; </a:t>
            </a:r>
            <a:r>
              <a:rPr lang="en" sz="1000" b="0" i="0" u="none" strike="noStrike" cap="none" dirty="0">
                <a:solidFill>
                  <a:srgbClr val="0A0A0A"/>
                </a:solidFill>
                <a:latin typeface="Playfair Display"/>
                <a:ea typeface="Playfair Display"/>
                <a:cs typeface="Playfair Display"/>
                <a:sym typeface="Playfair Display"/>
                <a:hlinkClick r:id="rId4"/>
              </a:rPr>
              <a:t>https://www.pnas.org/doi/10.1073/pnas.2220678120</a:t>
            </a:r>
            <a:r>
              <a:rPr lang="en" sz="1000" b="0" i="0" u="none" strike="noStrike" cap="none" dirty="0">
                <a:solidFill>
                  <a:srgbClr val="0A0A0A"/>
                </a:solidFill>
                <a:latin typeface="Playfair Display"/>
                <a:ea typeface="Playfair Display"/>
                <a:cs typeface="Playfair Display"/>
                <a:sym typeface="Playfair Display"/>
              </a:rPr>
              <a:t>;</a:t>
            </a:r>
            <a:r>
              <a:rPr lang="en-US" sz="1000" b="0" i="0" u="none" strike="noStrike" cap="none" dirty="0">
                <a:solidFill>
                  <a:srgbClr val="0A0A0A"/>
                </a:solidFill>
                <a:latin typeface="Playfair Display"/>
                <a:ea typeface="Playfair Display"/>
                <a:cs typeface="Playfair Display"/>
                <a:sym typeface="Playfair Display"/>
              </a:rPr>
              <a:t> Copyright (2023) National Academy of Sciences</a:t>
            </a:r>
            <a:r>
              <a:rPr lang="en" sz="1000" b="0" i="0" u="none" strike="noStrike" cap="none" dirty="0">
                <a:solidFill>
                  <a:srgbClr val="0A0A0A"/>
                </a:solidFill>
                <a:latin typeface="Playfair Display"/>
                <a:ea typeface="Playfair Display"/>
                <a:cs typeface="Playfair Display"/>
                <a:sym typeface="Playfair Display"/>
              </a:rPr>
              <a:t> )</a:t>
            </a:r>
            <a:endParaRPr sz="1000" b="0" i="0" u="none" strike="noStrike" cap="none" dirty="0">
              <a:solidFill>
                <a:srgbClr val="000000"/>
              </a:solidFill>
              <a:latin typeface="Playfair Display"/>
              <a:ea typeface="Playfair Display"/>
              <a:cs typeface="Playfair Display"/>
              <a:sym typeface="Playfair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What did we learn today?</a:t>
            </a:r>
            <a:endParaRPr/>
          </a:p>
        </p:txBody>
      </p:sp>
      <p:sp>
        <p:nvSpPr>
          <p:cNvPr id="365" name="Google Shape;365;p18"/>
          <p:cNvSpPr txBox="1">
            <a:spLocks noGrp="1"/>
          </p:cNvSpPr>
          <p:nvPr>
            <p:ph type="body" idx="1"/>
          </p:nvPr>
        </p:nvSpPr>
        <p:spPr>
          <a:xfrm>
            <a:off x="311700" y="1234075"/>
            <a:ext cx="4597500" cy="3334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Coastal habitats, like seagrass meadows, are important carbon sinks</a:t>
            </a:r>
            <a:endParaRPr/>
          </a:p>
          <a:p>
            <a:pPr marL="457200" lvl="0" indent="-342900" algn="l" rtl="0">
              <a:lnSpc>
                <a:spcPct val="115000"/>
              </a:lnSpc>
              <a:spcBef>
                <a:spcPts val="1000"/>
              </a:spcBef>
              <a:spcAft>
                <a:spcPts val="0"/>
              </a:spcAft>
              <a:buSzPts val="1800"/>
              <a:buChar char="●"/>
            </a:pPr>
            <a:r>
              <a:rPr lang="en"/>
              <a:t>Carbon stocks can be measured using carbon cores</a:t>
            </a:r>
            <a:endParaRPr/>
          </a:p>
          <a:p>
            <a:pPr marL="457200" lvl="0" indent="-342900" algn="l" rtl="0">
              <a:lnSpc>
                <a:spcPct val="115000"/>
              </a:lnSpc>
              <a:spcBef>
                <a:spcPts val="1000"/>
              </a:spcBef>
              <a:spcAft>
                <a:spcPts val="0"/>
              </a:spcAft>
              <a:buSzPts val="1800"/>
              <a:buChar char="●"/>
            </a:pPr>
            <a:r>
              <a:rPr lang="en"/>
              <a:t>Seagrass meadows of different species can have different carbon stocks</a:t>
            </a:r>
            <a:endParaRPr/>
          </a:p>
          <a:p>
            <a:pPr marL="0" lvl="0" indent="0" algn="l" rtl="0">
              <a:lnSpc>
                <a:spcPct val="115000"/>
              </a:lnSpc>
              <a:spcBef>
                <a:spcPts val="1000"/>
              </a:spcBef>
              <a:spcAft>
                <a:spcPts val="1000"/>
              </a:spcAft>
              <a:buSzPts val="1800"/>
              <a:buNone/>
            </a:pPr>
            <a:endParaRPr/>
          </a:p>
        </p:txBody>
      </p:sp>
      <p:pic>
        <p:nvPicPr>
          <p:cNvPr id="366" name="Google Shape;366;p18"/>
          <p:cNvPicPr preferRelativeResize="0"/>
          <p:nvPr/>
        </p:nvPicPr>
        <p:blipFill rotWithShape="1">
          <a:blip r:embed="rId3">
            <a:alphaModFix/>
          </a:blip>
          <a:srcRect/>
          <a:stretch/>
        </p:blipFill>
        <p:spPr>
          <a:xfrm>
            <a:off x="5061350" y="1684275"/>
            <a:ext cx="3844275" cy="2855300"/>
          </a:xfrm>
          <a:prstGeom prst="rect">
            <a:avLst/>
          </a:prstGeom>
          <a:noFill/>
          <a:ln>
            <a:noFill/>
          </a:ln>
        </p:spPr>
      </p:pic>
      <p:sp>
        <p:nvSpPr>
          <p:cNvPr id="367" name="Google Shape;367;p18"/>
          <p:cNvSpPr txBox="1"/>
          <p:nvPr/>
        </p:nvSpPr>
        <p:spPr>
          <a:xfrm>
            <a:off x="6415547" y="4529125"/>
            <a:ext cx="2563819"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accent1"/>
                </a:solidFill>
                <a:latin typeface="Playfair Display"/>
                <a:ea typeface="Playfair Display"/>
                <a:cs typeface="Playfair Display"/>
                <a:sym typeface="Playfair Display"/>
              </a:rPr>
              <a:t>Photo by Benjamin L. Jones on Unsplash</a:t>
            </a:r>
            <a:endParaRPr sz="1000" b="0" i="0" u="none" strike="noStrike" cap="none">
              <a:solidFill>
                <a:schemeClr val="accent1"/>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Thought with solid fill">
            <a:extLst>
              <a:ext uri="{FF2B5EF4-FFF2-40B4-BE49-F238E27FC236}">
                <a16:creationId xmlns:a16="http://schemas.microsoft.com/office/drawing/2014/main" id="{089F8F97-3670-B2CA-F4B4-D9C49AFFE9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1386" y="958543"/>
            <a:ext cx="4396425" cy="4396425"/>
          </a:xfrm>
          <a:prstGeom prst="rect">
            <a:avLst/>
          </a:prstGeom>
        </p:spPr>
      </p:pic>
      <p:sp>
        <p:nvSpPr>
          <p:cNvPr id="2" name="Title 1">
            <a:extLst>
              <a:ext uri="{FF2B5EF4-FFF2-40B4-BE49-F238E27FC236}">
                <a16:creationId xmlns:a16="http://schemas.microsoft.com/office/drawing/2014/main" id="{29F139A8-0748-72CB-8379-B8262A1505B4}"/>
              </a:ext>
            </a:extLst>
          </p:cNvPr>
          <p:cNvSpPr>
            <a:spLocks noGrp="1"/>
          </p:cNvSpPr>
          <p:nvPr>
            <p:ph type="title"/>
          </p:nvPr>
        </p:nvSpPr>
        <p:spPr/>
        <p:txBody>
          <a:bodyPr>
            <a:normAutofit fontScale="90000"/>
          </a:bodyPr>
          <a:lstStyle/>
          <a:p>
            <a:r>
              <a:rPr lang="en-US" dirty="0"/>
              <a:t>Think – Pair – Share: Climate change</a:t>
            </a:r>
          </a:p>
        </p:txBody>
      </p:sp>
      <p:sp>
        <p:nvSpPr>
          <p:cNvPr id="3" name="Text Placeholder 2">
            <a:extLst>
              <a:ext uri="{FF2B5EF4-FFF2-40B4-BE49-F238E27FC236}">
                <a16:creationId xmlns:a16="http://schemas.microsoft.com/office/drawing/2014/main" id="{F1B4AEF5-734D-9389-D099-EC7159B2FC08}"/>
              </a:ext>
            </a:extLst>
          </p:cNvPr>
          <p:cNvSpPr>
            <a:spLocks noGrp="1"/>
          </p:cNvSpPr>
          <p:nvPr>
            <p:ph type="body" idx="1"/>
          </p:nvPr>
        </p:nvSpPr>
        <p:spPr>
          <a:xfrm>
            <a:off x="311700" y="1234075"/>
            <a:ext cx="4877852" cy="3334800"/>
          </a:xfrm>
        </p:spPr>
        <p:txBody>
          <a:bodyPr/>
          <a:lstStyle/>
          <a:p>
            <a:pPr>
              <a:spcBef>
                <a:spcPts val="600"/>
              </a:spcBef>
              <a:spcAft>
                <a:spcPts val="600"/>
              </a:spcAft>
            </a:pPr>
            <a:r>
              <a:rPr lang="en-US" dirty="0"/>
              <a:t>Take 1 minute to think about what you know about </a:t>
            </a:r>
            <a:r>
              <a:rPr lang="en-US" b="1" dirty="0"/>
              <a:t>climate change</a:t>
            </a:r>
          </a:p>
          <a:p>
            <a:pPr>
              <a:spcBef>
                <a:spcPts val="600"/>
              </a:spcBef>
              <a:spcAft>
                <a:spcPts val="600"/>
              </a:spcAft>
            </a:pPr>
            <a:r>
              <a:rPr lang="en-US" dirty="0"/>
              <a:t>Discuss with a partner what you brainstormed</a:t>
            </a:r>
          </a:p>
          <a:p>
            <a:pPr>
              <a:spcBef>
                <a:spcPts val="600"/>
              </a:spcBef>
              <a:spcAft>
                <a:spcPts val="600"/>
              </a:spcAft>
            </a:pPr>
            <a:r>
              <a:rPr lang="en-US" dirty="0"/>
              <a:t>Share with the class what you know about climate change and the effect it has on ecosystems</a:t>
            </a:r>
          </a:p>
          <a:p>
            <a:pPr>
              <a:spcBef>
                <a:spcPts val="600"/>
              </a:spcBef>
            </a:pPr>
            <a:endParaRPr lang="en-US" dirty="0"/>
          </a:p>
          <a:p>
            <a:endParaRPr lang="en-US" dirty="0"/>
          </a:p>
        </p:txBody>
      </p:sp>
      <p:pic>
        <p:nvPicPr>
          <p:cNvPr id="7" name="Graphic 6" descr="Atom outline">
            <a:extLst>
              <a:ext uri="{FF2B5EF4-FFF2-40B4-BE49-F238E27FC236}">
                <a16:creationId xmlns:a16="http://schemas.microsoft.com/office/drawing/2014/main" id="{202EA9D2-E3A1-89D1-8735-E8857060F5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37343" y="244584"/>
            <a:ext cx="914400" cy="914400"/>
          </a:xfrm>
          <a:prstGeom prst="rect">
            <a:avLst/>
          </a:prstGeom>
        </p:spPr>
      </p:pic>
      <p:pic>
        <p:nvPicPr>
          <p:cNvPr id="11" name="Graphic 10" descr="Power Plant outline">
            <a:extLst>
              <a:ext uri="{FF2B5EF4-FFF2-40B4-BE49-F238E27FC236}">
                <a16:creationId xmlns:a16="http://schemas.microsoft.com/office/drawing/2014/main" id="{9B1F8CE4-5388-9BE2-42F2-3A6E8153D0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94543" y="3450284"/>
            <a:ext cx="914400" cy="914400"/>
          </a:xfrm>
          <a:prstGeom prst="rect">
            <a:avLst/>
          </a:prstGeom>
        </p:spPr>
      </p:pic>
      <p:pic>
        <p:nvPicPr>
          <p:cNvPr id="13" name="Graphic 12" descr="Deciduous tree outline">
            <a:extLst>
              <a:ext uri="{FF2B5EF4-FFF2-40B4-BE49-F238E27FC236}">
                <a16:creationId xmlns:a16="http://schemas.microsoft.com/office/drawing/2014/main" id="{BBDF150E-CCD9-F48B-1834-67ED7143BB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79984" y="473102"/>
            <a:ext cx="914400" cy="914400"/>
          </a:xfrm>
          <a:prstGeom prst="rect">
            <a:avLst/>
          </a:prstGeom>
        </p:spPr>
      </p:pic>
      <p:pic>
        <p:nvPicPr>
          <p:cNvPr id="15" name="Graphic 14" descr="Water outline">
            <a:extLst>
              <a:ext uri="{FF2B5EF4-FFF2-40B4-BE49-F238E27FC236}">
                <a16:creationId xmlns:a16="http://schemas.microsoft.com/office/drawing/2014/main" id="{8FE2D5C4-4015-598D-F0C5-80BF0BB765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21786" y="2641723"/>
            <a:ext cx="914400" cy="914400"/>
          </a:xfrm>
          <a:prstGeom prst="rect">
            <a:avLst/>
          </a:prstGeom>
        </p:spPr>
      </p:pic>
      <p:pic>
        <p:nvPicPr>
          <p:cNvPr id="17" name="Graphic 16" descr="Thermometer outline">
            <a:extLst>
              <a:ext uri="{FF2B5EF4-FFF2-40B4-BE49-F238E27FC236}">
                <a16:creationId xmlns:a16="http://schemas.microsoft.com/office/drawing/2014/main" id="{0D006F6A-12F6-90A6-BCAD-821F9182C2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90453" y="842878"/>
            <a:ext cx="914400" cy="914400"/>
          </a:xfrm>
          <a:prstGeom prst="rect">
            <a:avLst/>
          </a:prstGeom>
        </p:spPr>
      </p:pic>
      <p:pic>
        <p:nvPicPr>
          <p:cNvPr id="23" name="Graphic 22" descr="Sustainability outline">
            <a:extLst>
              <a:ext uri="{FF2B5EF4-FFF2-40B4-BE49-F238E27FC236}">
                <a16:creationId xmlns:a16="http://schemas.microsoft.com/office/drawing/2014/main" id="{FE67525A-DAFE-EDC0-E150-B05B4FEA2DE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41177" y="2871190"/>
            <a:ext cx="914400" cy="914400"/>
          </a:xfrm>
          <a:prstGeom prst="rect">
            <a:avLst/>
          </a:prstGeom>
        </p:spPr>
      </p:pic>
    </p:spTree>
    <p:extLst>
      <p:ext uri="{BB962C8B-B14F-4D97-AF65-F5344CB8AC3E}">
        <p14:creationId xmlns:p14="http://schemas.microsoft.com/office/powerpoint/2010/main" val="407287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Climate change and excess carbon dioxide</a:t>
            </a:r>
            <a:endParaRPr/>
          </a:p>
        </p:txBody>
      </p:sp>
      <p:sp>
        <p:nvSpPr>
          <p:cNvPr id="82" name="Google Shape;82;p3"/>
          <p:cNvSpPr txBox="1">
            <a:spLocks noGrp="1"/>
          </p:cNvSpPr>
          <p:nvPr>
            <p:ph type="body" idx="1"/>
          </p:nvPr>
        </p:nvSpPr>
        <p:spPr>
          <a:xfrm>
            <a:off x="218300" y="1320775"/>
            <a:ext cx="5438100" cy="33348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b="1"/>
              <a:t>Climate change</a:t>
            </a:r>
            <a:r>
              <a:rPr lang="en"/>
              <a:t> is caused by extra </a:t>
            </a:r>
            <a:r>
              <a:rPr lang="en" b="1"/>
              <a:t>carbon dioxide</a:t>
            </a:r>
            <a:r>
              <a:rPr lang="en"/>
              <a:t> (CO2) in the atmosphere</a:t>
            </a:r>
            <a:endParaRPr/>
          </a:p>
          <a:p>
            <a:pPr marL="457200" lvl="0" indent="-342900" algn="l" rtl="0">
              <a:lnSpc>
                <a:spcPct val="115000"/>
              </a:lnSpc>
              <a:spcBef>
                <a:spcPts val="1000"/>
              </a:spcBef>
              <a:spcAft>
                <a:spcPts val="0"/>
              </a:spcAft>
              <a:buSzPts val="1800"/>
              <a:buChar char="●"/>
            </a:pPr>
            <a:r>
              <a:rPr lang="en"/>
              <a:t>Extra CO2 can cause:</a:t>
            </a:r>
            <a:endParaRPr/>
          </a:p>
          <a:p>
            <a:pPr marL="914400" lvl="1" indent="-330200" algn="l" rtl="0">
              <a:lnSpc>
                <a:spcPct val="115000"/>
              </a:lnSpc>
              <a:spcBef>
                <a:spcPts val="1000"/>
              </a:spcBef>
              <a:spcAft>
                <a:spcPts val="0"/>
              </a:spcAft>
              <a:buSzPts val="1600"/>
              <a:buChar char="○"/>
            </a:pPr>
            <a:r>
              <a:rPr lang="en"/>
              <a:t>Earth-wide warming temperatures</a:t>
            </a:r>
            <a:endParaRPr/>
          </a:p>
          <a:p>
            <a:pPr marL="914400" lvl="1" indent="-330200" algn="l" rtl="0">
              <a:lnSpc>
                <a:spcPct val="115000"/>
              </a:lnSpc>
              <a:spcBef>
                <a:spcPts val="1000"/>
              </a:spcBef>
              <a:spcAft>
                <a:spcPts val="0"/>
              </a:spcAft>
              <a:buSzPts val="1600"/>
              <a:buChar char="○"/>
            </a:pPr>
            <a:r>
              <a:rPr lang="en"/>
              <a:t>Worse and more frequent storms</a:t>
            </a:r>
            <a:endParaRPr/>
          </a:p>
          <a:p>
            <a:pPr marL="914400" lvl="1" indent="-330200" algn="l" rtl="0">
              <a:lnSpc>
                <a:spcPct val="115000"/>
              </a:lnSpc>
              <a:spcBef>
                <a:spcPts val="1000"/>
              </a:spcBef>
              <a:spcAft>
                <a:spcPts val="0"/>
              </a:spcAft>
              <a:buSzPts val="1600"/>
              <a:buChar char="○"/>
            </a:pPr>
            <a:r>
              <a:rPr lang="en"/>
              <a:t>More acidic oceans</a:t>
            </a:r>
            <a:endParaRPr/>
          </a:p>
          <a:p>
            <a:pPr marL="457200" lvl="0" indent="-342900" algn="l" rtl="0">
              <a:lnSpc>
                <a:spcPct val="115000"/>
              </a:lnSpc>
              <a:spcBef>
                <a:spcPts val="1000"/>
              </a:spcBef>
              <a:spcAft>
                <a:spcPts val="1000"/>
              </a:spcAft>
              <a:buSzPts val="1800"/>
              <a:buChar char="●"/>
            </a:pPr>
            <a:r>
              <a:rPr lang="en"/>
              <a:t>All of these affect humans, plants, and  animals across the planet</a:t>
            </a:r>
            <a:endParaRPr/>
          </a:p>
        </p:txBody>
      </p:sp>
      <p:grpSp>
        <p:nvGrpSpPr>
          <p:cNvPr id="83" name="Google Shape;83;p3"/>
          <p:cNvGrpSpPr/>
          <p:nvPr/>
        </p:nvGrpSpPr>
        <p:grpSpPr>
          <a:xfrm>
            <a:off x="5969925" y="1434200"/>
            <a:ext cx="2822359" cy="2672925"/>
            <a:chOff x="6009950" y="1320775"/>
            <a:chExt cx="2822359" cy="2672925"/>
          </a:xfrm>
        </p:grpSpPr>
        <p:sp>
          <p:nvSpPr>
            <p:cNvPr id="84" name="Google Shape;84;p3"/>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85" name="Google Shape;85;p3"/>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86" name="Google Shape;86;p3"/>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Playfair Display"/>
                  <a:ea typeface="Playfair Display"/>
                  <a:cs typeface="Playfair Display"/>
                  <a:sym typeface="Playfair Display"/>
                </a:rPr>
                <a:t>O</a:t>
              </a:r>
              <a:endParaRPr sz="1700" b="1" i="0" u="none" strike="noStrike" cap="none">
                <a:solidFill>
                  <a:srgbClr val="000000"/>
                </a:solidFill>
                <a:latin typeface="Playfair Display"/>
                <a:ea typeface="Playfair Display"/>
                <a:cs typeface="Playfair Display"/>
                <a:sym typeface="Playfair Display"/>
              </a:endParaRPr>
            </a:p>
          </p:txBody>
        </p:sp>
        <p:sp>
          <p:nvSpPr>
            <p:cNvPr id="87" name="Google Shape;87;p3"/>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Playfair Display"/>
                  <a:ea typeface="Playfair Display"/>
                  <a:cs typeface="Playfair Display"/>
                  <a:sym typeface="Playfair Display"/>
                </a:rPr>
                <a:t>C</a:t>
              </a:r>
              <a:endParaRPr sz="1700" b="1" i="0" u="none" strike="noStrike" cap="none">
                <a:solidFill>
                  <a:srgbClr val="000000"/>
                </a:solidFill>
                <a:latin typeface="Playfair Display"/>
                <a:ea typeface="Playfair Display"/>
                <a:cs typeface="Playfair Display"/>
                <a:sym typeface="Playfair Display"/>
              </a:endParaRPr>
            </a:p>
          </p:txBody>
        </p:sp>
        <p:sp>
          <p:nvSpPr>
            <p:cNvPr id="88" name="Google Shape;88;p3"/>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Playfair Display"/>
                  <a:ea typeface="Playfair Display"/>
                  <a:cs typeface="Playfair Display"/>
                  <a:sym typeface="Playfair Display"/>
                </a:rPr>
                <a:t>O</a:t>
              </a:r>
              <a:endParaRPr sz="1700" b="1" i="0" u="none" strike="noStrike" cap="none">
                <a:solidFill>
                  <a:srgbClr val="000000"/>
                </a:solidFill>
                <a:latin typeface="Playfair Display"/>
                <a:ea typeface="Playfair Display"/>
                <a:cs typeface="Playfair Display"/>
                <a:sym typeface="Playfair Display"/>
              </a:endParaRPr>
            </a:p>
          </p:txBody>
        </p:sp>
      </p:grpSp>
      <p:grpSp>
        <p:nvGrpSpPr>
          <p:cNvPr id="89" name="Google Shape;89;p3"/>
          <p:cNvGrpSpPr/>
          <p:nvPr/>
        </p:nvGrpSpPr>
        <p:grpSpPr>
          <a:xfrm rot="-1616845">
            <a:off x="6355713" y="3598389"/>
            <a:ext cx="1588763" cy="1503448"/>
            <a:chOff x="6009950" y="1320775"/>
            <a:chExt cx="2822359" cy="2672925"/>
          </a:xfrm>
        </p:grpSpPr>
        <p:sp>
          <p:nvSpPr>
            <p:cNvPr id="90" name="Google Shape;90;p3"/>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Playfair Display"/>
                <a:ea typeface="Playfair Display"/>
                <a:cs typeface="Playfair Display"/>
                <a:sym typeface="Playfair Display"/>
              </a:endParaRPr>
            </a:p>
          </p:txBody>
        </p:sp>
        <p:sp>
          <p:nvSpPr>
            <p:cNvPr id="91" name="Google Shape;91;p3"/>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Playfair Display"/>
                <a:ea typeface="Playfair Display"/>
                <a:cs typeface="Playfair Display"/>
                <a:sym typeface="Playfair Display"/>
              </a:endParaRPr>
            </a:p>
          </p:txBody>
        </p:sp>
        <p:sp>
          <p:nvSpPr>
            <p:cNvPr id="92" name="Google Shape;92;p3"/>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Playfair Display"/>
                  <a:ea typeface="Playfair Display"/>
                  <a:cs typeface="Playfair Display"/>
                  <a:sym typeface="Playfair Display"/>
                </a:rPr>
                <a:t>O</a:t>
              </a:r>
              <a:endParaRPr sz="1200" b="1" i="0" u="none" strike="noStrike" cap="none">
                <a:solidFill>
                  <a:srgbClr val="000000"/>
                </a:solidFill>
                <a:latin typeface="Playfair Display"/>
                <a:ea typeface="Playfair Display"/>
                <a:cs typeface="Playfair Display"/>
                <a:sym typeface="Playfair Display"/>
              </a:endParaRPr>
            </a:p>
          </p:txBody>
        </p:sp>
        <p:sp>
          <p:nvSpPr>
            <p:cNvPr id="93" name="Google Shape;93;p3"/>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Playfair Display"/>
                  <a:ea typeface="Playfair Display"/>
                  <a:cs typeface="Playfair Display"/>
                  <a:sym typeface="Playfair Display"/>
                </a:rPr>
                <a:t>C</a:t>
              </a:r>
              <a:endParaRPr sz="1200" b="1" i="0" u="none" strike="noStrike" cap="none">
                <a:solidFill>
                  <a:srgbClr val="000000"/>
                </a:solidFill>
                <a:latin typeface="Playfair Display"/>
                <a:ea typeface="Playfair Display"/>
                <a:cs typeface="Playfair Display"/>
                <a:sym typeface="Playfair Display"/>
              </a:endParaRPr>
            </a:p>
          </p:txBody>
        </p:sp>
        <p:sp>
          <p:nvSpPr>
            <p:cNvPr id="94" name="Google Shape;94;p3"/>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Playfair Display"/>
                  <a:ea typeface="Playfair Display"/>
                  <a:cs typeface="Playfair Display"/>
                  <a:sym typeface="Playfair Display"/>
                </a:rPr>
                <a:t>O</a:t>
              </a:r>
              <a:endParaRPr sz="1200" b="1" i="0" u="none" strike="noStrike" cap="none">
                <a:solidFill>
                  <a:srgbClr val="000000"/>
                </a:solidFill>
                <a:latin typeface="Playfair Display"/>
                <a:ea typeface="Playfair Display"/>
                <a:cs typeface="Playfair Display"/>
                <a:sym typeface="Playfair Display"/>
              </a:endParaRPr>
            </a:p>
          </p:txBody>
        </p:sp>
      </p:grpSp>
      <p:grpSp>
        <p:nvGrpSpPr>
          <p:cNvPr id="95" name="Google Shape;95;p3"/>
          <p:cNvGrpSpPr/>
          <p:nvPr/>
        </p:nvGrpSpPr>
        <p:grpSpPr>
          <a:xfrm rot="6660453">
            <a:off x="6107816" y="122111"/>
            <a:ext cx="1588749" cy="1503536"/>
            <a:chOff x="6009950" y="1320775"/>
            <a:chExt cx="2822359" cy="2672925"/>
          </a:xfrm>
        </p:grpSpPr>
        <p:sp>
          <p:nvSpPr>
            <p:cNvPr id="96" name="Google Shape;96;p3"/>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Playfair Display"/>
                <a:ea typeface="Playfair Display"/>
                <a:cs typeface="Playfair Display"/>
                <a:sym typeface="Playfair Display"/>
              </a:endParaRPr>
            </a:p>
          </p:txBody>
        </p:sp>
        <p:sp>
          <p:nvSpPr>
            <p:cNvPr id="97" name="Google Shape;97;p3"/>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Playfair Display"/>
                <a:ea typeface="Playfair Display"/>
                <a:cs typeface="Playfair Display"/>
                <a:sym typeface="Playfair Display"/>
              </a:endParaRPr>
            </a:p>
          </p:txBody>
        </p:sp>
        <p:sp>
          <p:nvSpPr>
            <p:cNvPr id="98" name="Google Shape;98;p3"/>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Playfair Display"/>
                  <a:ea typeface="Playfair Display"/>
                  <a:cs typeface="Playfair Display"/>
                  <a:sym typeface="Playfair Display"/>
                </a:rPr>
                <a:t>O</a:t>
              </a:r>
              <a:endParaRPr sz="1200" b="1" i="0" u="none" strike="noStrike" cap="none">
                <a:solidFill>
                  <a:srgbClr val="000000"/>
                </a:solidFill>
                <a:latin typeface="Playfair Display"/>
                <a:ea typeface="Playfair Display"/>
                <a:cs typeface="Playfair Display"/>
                <a:sym typeface="Playfair Display"/>
              </a:endParaRPr>
            </a:p>
          </p:txBody>
        </p:sp>
        <p:sp>
          <p:nvSpPr>
            <p:cNvPr id="99" name="Google Shape;99;p3"/>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Playfair Display"/>
                  <a:ea typeface="Playfair Display"/>
                  <a:cs typeface="Playfair Display"/>
                  <a:sym typeface="Playfair Display"/>
                </a:rPr>
                <a:t>C</a:t>
              </a:r>
              <a:endParaRPr sz="1200" b="1" i="0" u="none" strike="noStrike" cap="none">
                <a:solidFill>
                  <a:srgbClr val="000000"/>
                </a:solidFill>
                <a:latin typeface="Playfair Display"/>
                <a:ea typeface="Playfair Display"/>
                <a:cs typeface="Playfair Display"/>
                <a:sym typeface="Playfair Display"/>
              </a:endParaRPr>
            </a:p>
          </p:txBody>
        </p:sp>
        <p:sp>
          <p:nvSpPr>
            <p:cNvPr id="100" name="Google Shape;100;p3"/>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Playfair Display"/>
                  <a:ea typeface="Playfair Display"/>
                  <a:cs typeface="Playfair Display"/>
                  <a:sym typeface="Playfair Display"/>
                </a:rPr>
                <a:t>O</a:t>
              </a:r>
              <a:endParaRPr sz="1200" b="1" i="0" u="none" strike="noStrike" cap="none">
                <a:solidFill>
                  <a:srgbClr val="000000"/>
                </a:solidFill>
                <a:latin typeface="Playfair Display"/>
                <a:ea typeface="Playfair Display"/>
                <a:cs typeface="Playfair Display"/>
                <a:sym typeface="Playfair Display"/>
              </a:endParaRPr>
            </a:p>
          </p:txBody>
        </p:sp>
      </p:grpSp>
      <p:grpSp>
        <p:nvGrpSpPr>
          <p:cNvPr id="101" name="Google Shape;101;p3"/>
          <p:cNvGrpSpPr/>
          <p:nvPr/>
        </p:nvGrpSpPr>
        <p:grpSpPr>
          <a:xfrm rot="820710">
            <a:off x="7670598" y="80653"/>
            <a:ext cx="1238873" cy="1161416"/>
            <a:chOff x="6009950" y="1320775"/>
            <a:chExt cx="2822359" cy="2672925"/>
          </a:xfrm>
        </p:grpSpPr>
        <p:sp>
          <p:nvSpPr>
            <p:cNvPr id="102" name="Google Shape;102;p3"/>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Playfair Display"/>
                <a:ea typeface="Playfair Display"/>
                <a:cs typeface="Playfair Display"/>
                <a:sym typeface="Playfair Display"/>
              </a:endParaRPr>
            </a:p>
          </p:txBody>
        </p:sp>
        <p:sp>
          <p:nvSpPr>
            <p:cNvPr id="103" name="Google Shape;103;p3"/>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Playfair Display"/>
                <a:ea typeface="Playfair Display"/>
                <a:cs typeface="Playfair Display"/>
                <a:sym typeface="Playfair Display"/>
              </a:endParaRPr>
            </a:p>
          </p:txBody>
        </p:sp>
        <p:sp>
          <p:nvSpPr>
            <p:cNvPr id="104" name="Google Shape;104;p3"/>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Playfair Display"/>
                  <a:ea typeface="Playfair Display"/>
                  <a:cs typeface="Playfair Display"/>
                  <a:sym typeface="Playfair Display"/>
                </a:rPr>
                <a:t>O</a:t>
              </a:r>
              <a:endParaRPr sz="900" b="1" i="0" u="none" strike="noStrike" cap="none">
                <a:solidFill>
                  <a:srgbClr val="000000"/>
                </a:solidFill>
                <a:latin typeface="Playfair Display"/>
                <a:ea typeface="Playfair Display"/>
                <a:cs typeface="Playfair Display"/>
                <a:sym typeface="Playfair Display"/>
              </a:endParaRPr>
            </a:p>
          </p:txBody>
        </p:sp>
        <p:sp>
          <p:nvSpPr>
            <p:cNvPr id="105" name="Google Shape;105;p3"/>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Playfair Display"/>
                  <a:ea typeface="Playfair Display"/>
                  <a:cs typeface="Playfair Display"/>
                  <a:sym typeface="Playfair Display"/>
                </a:rPr>
                <a:t>C</a:t>
              </a:r>
              <a:endParaRPr sz="900" b="1" i="0" u="none" strike="noStrike" cap="none">
                <a:solidFill>
                  <a:srgbClr val="000000"/>
                </a:solidFill>
                <a:latin typeface="Playfair Display"/>
                <a:ea typeface="Playfair Display"/>
                <a:cs typeface="Playfair Display"/>
                <a:sym typeface="Playfair Display"/>
              </a:endParaRPr>
            </a:p>
          </p:txBody>
        </p:sp>
        <p:sp>
          <p:nvSpPr>
            <p:cNvPr id="106" name="Google Shape;106;p3"/>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Playfair Display"/>
                  <a:ea typeface="Playfair Display"/>
                  <a:cs typeface="Playfair Display"/>
                  <a:sym typeface="Playfair Display"/>
                </a:rPr>
                <a:t>O</a:t>
              </a:r>
              <a:endParaRPr sz="900" b="1" i="0" u="none" strike="noStrike" cap="none">
                <a:solidFill>
                  <a:srgbClr val="000000"/>
                </a:solidFill>
                <a:latin typeface="Playfair Display"/>
                <a:ea typeface="Playfair Display"/>
                <a:cs typeface="Playfair Display"/>
                <a:sym typeface="Playfair Display"/>
              </a:endParaRPr>
            </a:p>
          </p:txBody>
        </p:sp>
      </p:grpSp>
      <p:grpSp>
        <p:nvGrpSpPr>
          <p:cNvPr id="107" name="Google Shape;107;p3"/>
          <p:cNvGrpSpPr/>
          <p:nvPr/>
        </p:nvGrpSpPr>
        <p:grpSpPr>
          <a:xfrm rot="820710">
            <a:off x="4925173" y="3682053"/>
            <a:ext cx="1238873" cy="1161416"/>
            <a:chOff x="6009950" y="1320775"/>
            <a:chExt cx="2822359" cy="2672925"/>
          </a:xfrm>
        </p:grpSpPr>
        <p:sp>
          <p:nvSpPr>
            <p:cNvPr id="108" name="Google Shape;108;p3"/>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Playfair Display"/>
                <a:ea typeface="Playfair Display"/>
                <a:cs typeface="Playfair Display"/>
                <a:sym typeface="Playfair Display"/>
              </a:endParaRPr>
            </a:p>
          </p:txBody>
        </p:sp>
        <p:sp>
          <p:nvSpPr>
            <p:cNvPr id="109" name="Google Shape;109;p3"/>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Playfair Display"/>
                <a:ea typeface="Playfair Display"/>
                <a:cs typeface="Playfair Display"/>
                <a:sym typeface="Playfair Display"/>
              </a:endParaRPr>
            </a:p>
          </p:txBody>
        </p:sp>
        <p:sp>
          <p:nvSpPr>
            <p:cNvPr id="110" name="Google Shape;110;p3"/>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Playfair Display"/>
                  <a:ea typeface="Playfair Display"/>
                  <a:cs typeface="Playfair Display"/>
                  <a:sym typeface="Playfair Display"/>
                </a:rPr>
                <a:t>O</a:t>
              </a:r>
              <a:endParaRPr sz="900" b="1" i="0" u="none" strike="noStrike" cap="none">
                <a:solidFill>
                  <a:srgbClr val="000000"/>
                </a:solidFill>
                <a:latin typeface="Playfair Display"/>
                <a:ea typeface="Playfair Display"/>
                <a:cs typeface="Playfair Display"/>
                <a:sym typeface="Playfair Display"/>
              </a:endParaRPr>
            </a:p>
          </p:txBody>
        </p:sp>
        <p:sp>
          <p:nvSpPr>
            <p:cNvPr id="111" name="Google Shape;111;p3"/>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Playfair Display"/>
                  <a:ea typeface="Playfair Display"/>
                  <a:cs typeface="Playfair Display"/>
                  <a:sym typeface="Playfair Display"/>
                </a:rPr>
                <a:t>C</a:t>
              </a:r>
              <a:endParaRPr sz="900" b="1" i="0" u="none" strike="noStrike" cap="none">
                <a:solidFill>
                  <a:srgbClr val="000000"/>
                </a:solidFill>
                <a:latin typeface="Playfair Display"/>
                <a:ea typeface="Playfair Display"/>
                <a:cs typeface="Playfair Display"/>
                <a:sym typeface="Playfair Display"/>
              </a:endParaRPr>
            </a:p>
          </p:txBody>
        </p:sp>
        <p:sp>
          <p:nvSpPr>
            <p:cNvPr id="112" name="Google Shape;112;p3"/>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Playfair Display"/>
                  <a:ea typeface="Playfair Display"/>
                  <a:cs typeface="Playfair Display"/>
                  <a:sym typeface="Playfair Display"/>
                </a:rPr>
                <a:t>O</a:t>
              </a:r>
              <a:endParaRPr sz="900" b="1" i="0" u="none" strike="noStrike" cap="none">
                <a:solidFill>
                  <a:srgbClr val="000000"/>
                </a:solidFill>
                <a:latin typeface="Playfair Display"/>
                <a:ea typeface="Playfair Display"/>
                <a:cs typeface="Playfair Display"/>
                <a:sym typeface="Playfair Display"/>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Coastal systems are powerful carbon sinks</a:t>
            </a:r>
            <a:endParaRPr/>
          </a:p>
        </p:txBody>
      </p:sp>
      <p:sp>
        <p:nvSpPr>
          <p:cNvPr id="118" name="Google Shape;118;p4"/>
          <p:cNvSpPr txBox="1">
            <a:spLocks noGrp="1"/>
          </p:cNvSpPr>
          <p:nvPr>
            <p:ph type="body" idx="1"/>
          </p:nvPr>
        </p:nvSpPr>
        <p:spPr>
          <a:xfrm>
            <a:off x="311700" y="1234075"/>
            <a:ext cx="5965200" cy="33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dirty="0"/>
              <a:t>Areas that store carbon (capture it and lock it away) are considered </a:t>
            </a:r>
            <a:r>
              <a:rPr lang="en" b="1" dirty="0"/>
              <a:t>carbon sinks</a:t>
            </a:r>
            <a:endParaRPr b="1" dirty="0"/>
          </a:p>
          <a:p>
            <a:pPr marL="0" lvl="0" indent="0" algn="l" rtl="0">
              <a:lnSpc>
                <a:spcPct val="115000"/>
              </a:lnSpc>
              <a:spcBef>
                <a:spcPts val="1000"/>
              </a:spcBef>
              <a:spcAft>
                <a:spcPts val="0"/>
              </a:spcAft>
              <a:buSzPts val="1800"/>
              <a:buNone/>
            </a:pPr>
            <a:r>
              <a:rPr lang="en" dirty="0"/>
              <a:t>Many habitats are powerful carbon sinks, such as:</a:t>
            </a:r>
            <a:endParaRPr dirty="0"/>
          </a:p>
          <a:p>
            <a:pPr marL="457200" lvl="0" indent="-342900" algn="l" rtl="0">
              <a:lnSpc>
                <a:spcPct val="115000"/>
              </a:lnSpc>
              <a:spcBef>
                <a:spcPts val="1000"/>
              </a:spcBef>
              <a:spcAft>
                <a:spcPts val="0"/>
              </a:spcAft>
              <a:buSzPts val="1800"/>
              <a:buChar char="●"/>
            </a:pPr>
            <a:r>
              <a:rPr lang="en" dirty="0"/>
              <a:t>Rainforests</a:t>
            </a:r>
            <a:endParaRPr dirty="0"/>
          </a:p>
          <a:p>
            <a:pPr marL="457200" lvl="0" indent="-342900" algn="l" rtl="0">
              <a:lnSpc>
                <a:spcPct val="115000"/>
              </a:lnSpc>
              <a:spcBef>
                <a:spcPts val="1000"/>
              </a:spcBef>
              <a:spcAft>
                <a:spcPts val="0"/>
              </a:spcAft>
              <a:buSzPts val="1800"/>
              <a:buChar char="●"/>
            </a:pPr>
            <a:r>
              <a:rPr lang="en" dirty="0"/>
              <a:t>Seagrass meadows</a:t>
            </a:r>
            <a:endParaRPr dirty="0"/>
          </a:p>
          <a:p>
            <a:pPr marL="457200" lvl="0" indent="-342900" algn="l" rtl="0">
              <a:lnSpc>
                <a:spcPct val="115000"/>
              </a:lnSpc>
              <a:spcBef>
                <a:spcPts val="1000"/>
              </a:spcBef>
              <a:spcAft>
                <a:spcPts val="0"/>
              </a:spcAft>
              <a:buSzPts val="1800"/>
              <a:buChar char="●"/>
            </a:pPr>
            <a:r>
              <a:rPr lang="en" dirty="0"/>
              <a:t>Salt marshes</a:t>
            </a:r>
            <a:endParaRPr dirty="0"/>
          </a:p>
          <a:p>
            <a:pPr marL="457200" lvl="0" indent="-342900" algn="l" rtl="0">
              <a:lnSpc>
                <a:spcPct val="115000"/>
              </a:lnSpc>
              <a:spcBef>
                <a:spcPts val="1000"/>
              </a:spcBef>
              <a:spcAft>
                <a:spcPts val="1000"/>
              </a:spcAft>
              <a:buSzPts val="1800"/>
              <a:buChar char="●"/>
            </a:pPr>
            <a:r>
              <a:rPr lang="en" dirty="0"/>
              <a:t>Mangroves </a:t>
            </a:r>
            <a:endParaRPr dirty="0"/>
          </a:p>
        </p:txBody>
      </p:sp>
      <p:pic>
        <p:nvPicPr>
          <p:cNvPr id="119" name="Google Shape;119;p4"/>
          <p:cNvPicPr preferRelativeResize="0"/>
          <p:nvPr/>
        </p:nvPicPr>
        <p:blipFill rotWithShape="1">
          <a:blip r:embed="rId3">
            <a:alphaModFix/>
          </a:blip>
          <a:srcRect/>
          <a:stretch/>
        </p:blipFill>
        <p:spPr>
          <a:xfrm>
            <a:off x="6454650" y="0"/>
            <a:ext cx="2516701" cy="3355602"/>
          </a:xfrm>
          <a:prstGeom prst="rect">
            <a:avLst/>
          </a:prstGeom>
          <a:noFill/>
          <a:ln>
            <a:noFill/>
          </a:ln>
        </p:spPr>
      </p:pic>
      <p:sp>
        <p:nvSpPr>
          <p:cNvPr id="120" name="Google Shape;120;p4"/>
          <p:cNvSpPr txBox="1"/>
          <p:nvPr/>
        </p:nvSpPr>
        <p:spPr>
          <a:xfrm>
            <a:off x="6454650" y="3097025"/>
            <a:ext cx="25167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dirty="0">
                <a:solidFill>
                  <a:schemeClr val="lt1"/>
                </a:solidFill>
                <a:latin typeface="Playfair Display"/>
                <a:ea typeface="Playfair Display"/>
                <a:cs typeface="Playfair Display"/>
                <a:sym typeface="Playfair Display"/>
              </a:rPr>
              <a:t>Photo by Anton Lecock on Unsplash</a:t>
            </a:r>
            <a:endParaRPr sz="1000" b="0" i="0" u="none" strike="noStrike" cap="none" dirty="0">
              <a:solidFill>
                <a:schemeClr val="lt1"/>
              </a:solidFill>
              <a:latin typeface="Playfair Display"/>
              <a:ea typeface="Playfair Display"/>
              <a:cs typeface="Playfair Display"/>
              <a:sym typeface="Playfair Display"/>
            </a:endParaRPr>
          </a:p>
        </p:txBody>
      </p:sp>
      <p:pic>
        <p:nvPicPr>
          <p:cNvPr id="121" name="Google Shape;121;p4"/>
          <p:cNvPicPr preferRelativeResize="0"/>
          <p:nvPr/>
        </p:nvPicPr>
        <p:blipFill rotWithShape="1">
          <a:blip r:embed="rId4">
            <a:alphaModFix/>
          </a:blip>
          <a:srcRect/>
          <a:stretch/>
        </p:blipFill>
        <p:spPr>
          <a:xfrm>
            <a:off x="6454650" y="3435725"/>
            <a:ext cx="2516700" cy="1707775"/>
          </a:xfrm>
          <a:prstGeom prst="rect">
            <a:avLst/>
          </a:prstGeom>
          <a:noFill/>
          <a:ln>
            <a:noFill/>
          </a:ln>
        </p:spPr>
      </p:pic>
      <p:sp>
        <p:nvSpPr>
          <p:cNvPr id="122" name="Google Shape;122;p4"/>
          <p:cNvSpPr txBox="1"/>
          <p:nvPr/>
        </p:nvSpPr>
        <p:spPr>
          <a:xfrm>
            <a:off x="6454650" y="4884923"/>
            <a:ext cx="25167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dirty="0">
                <a:solidFill>
                  <a:schemeClr val="lt1"/>
                </a:solidFill>
                <a:latin typeface="Playfair Display"/>
                <a:ea typeface="Playfair Display"/>
                <a:cs typeface="Playfair Display"/>
                <a:sym typeface="Playfair Display"/>
              </a:rPr>
              <a:t>Photo by Benjamin L. Jones on Unsplash</a:t>
            </a:r>
            <a:endParaRPr sz="1000" b="0" i="0" u="none" strike="noStrike" cap="none" dirty="0">
              <a:solidFill>
                <a:schemeClr val="lt1"/>
              </a:solidFill>
              <a:latin typeface="Playfair Display"/>
              <a:ea typeface="Playfair Display"/>
              <a:cs typeface="Playfair Display"/>
              <a:sym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title"/>
          </p:nvPr>
        </p:nvSpPr>
        <p:spPr>
          <a:xfrm>
            <a:off x="219728" y="510952"/>
            <a:ext cx="5694392"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dirty="0"/>
              <a:t>We want to protect ecosystems that are carbon sinks!</a:t>
            </a:r>
            <a:endParaRPr dirty="0"/>
          </a:p>
        </p:txBody>
      </p:sp>
      <p:sp>
        <p:nvSpPr>
          <p:cNvPr id="128" name="Google Shape;128;p5"/>
          <p:cNvSpPr txBox="1">
            <a:spLocks noGrp="1"/>
          </p:cNvSpPr>
          <p:nvPr>
            <p:ph type="body" idx="1"/>
          </p:nvPr>
        </p:nvSpPr>
        <p:spPr>
          <a:xfrm>
            <a:off x="266453" y="1500152"/>
            <a:ext cx="5451300" cy="33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Ecosystems that store carbon are protected because: </a:t>
            </a:r>
            <a:endParaRPr/>
          </a:p>
          <a:p>
            <a:pPr marL="0" lvl="0" indent="0" algn="l" rtl="0">
              <a:lnSpc>
                <a:spcPct val="115000"/>
              </a:lnSpc>
              <a:spcBef>
                <a:spcPts val="1000"/>
              </a:spcBef>
              <a:spcAft>
                <a:spcPts val="0"/>
              </a:spcAft>
              <a:buSzPts val="1800"/>
              <a:buNone/>
            </a:pPr>
            <a:r>
              <a:rPr lang="en"/>
              <a:t>1) they can store even more carbon (accumulation) and </a:t>
            </a:r>
            <a:endParaRPr/>
          </a:p>
          <a:p>
            <a:pPr marL="0" lvl="0" indent="0" algn="l" rtl="0">
              <a:lnSpc>
                <a:spcPct val="115000"/>
              </a:lnSpc>
              <a:spcBef>
                <a:spcPts val="1000"/>
              </a:spcBef>
              <a:spcAft>
                <a:spcPts val="1000"/>
              </a:spcAft>
              <a:buSzPts val="1800"/>
              <a:buNone/>
            </a:pPr>
            <a:r>
              <a:rPr lang="en"/>
              <a:t>2) if they disappear that stored carbon might get released!</a:t>
            </a:r>
            <a:endParaRPr/>
          </a:p>
        </p:txBody>
      </p:sp>
      <p:pic>
        <p:nvPicPr>
          <p:cNvPr id="129" name="Google Shape;129;p5"/>
          <p:cNvPicPr preferRelativeResize="0"/>
          <p:nvPr/>
        </p:nvPicPr>
        <p:blipFill rotWithShape="1">
          <a:blip r:embed="rId3">
            <a:alphaModFix/>
          </a:blip>
          <a:srcRect/>
          <a:stretch/>
        </p:blipFill>
        <p:spPr>
          <a:xfrm>
            <a:off x="6190025" y="1190975"/>
            <a:ext cx="2565750" cy="3421000"/>
          </a:xfrm>
          <a:prstGeom prst="rect">
            <a:avLst/>
          </a:prstGeom>
          <a:noFill/>
          <a:ln>
            <a:noFill/>
          </a:ln>
        </p:spPr>
      </p:pic>
      <p:sp>
        <p:nvSpPr>
          <p:cNvPr id="130" name="Google Shape;130;p5"/>
          <p:cNvSpPr txBox="1"/>
          <p:nvPr/>
        </p:nvSpPr>
        <p:spPr>
          <a:xfrm>
            <a:off x="6214550" y="4611975"/>
            <a:ext cx="25167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2"/>
                </a:solidFill>
                <a:latin typeface="Playfair Display"/>
                <a:ea typeface="Playfair Display"/>
                <a:cs typeface="Playfair Display"/>
                <a:sym typeface="Playfair Display"/>
              </a:rPr>
              <a:t>Photo by Theodore Moore on Unsplash</a:t>
            </a:r>
            <a:endParaRPr sz="1000" b="0" i="0" u="none" strike="noStrike" cap="none">
              <a:solidFill>
                <a:schemeClr val="dk2"/>
              </a:solidFill>
              <a:latin typeface="Playfair Display"/>
              <a:ea typeface="Playfair Display"/>
              <a:cs typeface="Playfair Display"/>
              <a:sym typeface="Playfair Display"/>
            </a:endParaRPr>
          </a:p>
        </p:txBody>
      </p:sp>
      <p:grpSp>
        <p:nvGrpSpPr>
          <p:cNvPr id="131" name="Google Shape;131;p5"/>
          <p:cNvGrpSpPr/>
          <p:nvPr/>
        </p:nvGrpSpPr>
        <p:grpSpPr>
          <a:xfrm rot="-2205079">
            <a:off x="6500219" y="388795"/>
            <a:ext cx="899996" cy="867793"/>
            <a:chOff x="6009950" y="1320775"/>
            <a:chExt cx="2822359" cy="2672925"/>
          </a:xfrm>
        </p:grpSpPr>
        <p:sp>
          <p:nvSpPr>
            <p:cNvPr id="132" name="Google Shape;132;p5"/>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Playfair Display"/>
                <a:ea typeface="Playfair Display"/>
                <a:cs typeface="Playfair Display"/>
                <a:sym typeface="Playfair Display"/>
              </a:endParaRPr>
            </a:p>
          </p:txBody>
        </p:sp>
        <p:sp>
          <p:nvSpPr>
            <p:cNvPr id="133" name="Google Shape;133;p5"/>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Playfair Display"/>
                <a:ea typeface="Playfair Display"/>
                <a:cs typeface="Playfair Display"/>
                <a:sym typeface="Playfair Display"/>
              </a:endParaRPr>
            </a:p>
          </p:txBody>
        </p:sp>
        <p:sp>
          <p:nvSpPr>
            <p:cNvPr id="134" name="Google Shape;134;p5"/>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Playfair Display"/>
                  <a:ea typeface="Playfair Display"/>
                  <a:cs typeface="Playfair Display"/>
                  <a:sym typeface="Playfair Display"/>
                </a:rPr>
                <a:t>O</a:t>
              </a:r>
              <a:endParaRPr sz="800" b="1" i="0" u="none" strike="noStrike" cap="none">
                <a:solidFill>
                  <a:srgbClr val="000000"/>
                </a:solidFill>
                <a:latin typeface="Playfair Display"/>
                <a:ea typeface="Playfair Display"/>
                <a:cs typeface="Playfair Display"/>
                <a:sym typeface="Playfair Display"/>
              </a:endParaRPr>
            </a:p>
          </p:txBody>
        </p:sp>
        <p:sp>
          <p:nvSpPr>
            <p:cNvPr id="135" name="Google Shape;135;p5"/>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Playfair Display"/>
                  <a:ea typeface="Playfair Display"/>
                  <a:cs typeface="Playfair Display"/>
                  <a:sym typeface="Playfair Display"/>
                </a:rPr>
                <a:t>C</a:t>
              </a:r>
              <a:endParaRPr sz="800" b="1" i="0" u="none" strike="noStrike" cap="none">
                <a:solidFill>
                  <a:srgbClr val="000000"/>
                </a:solidFill>
                <a:latin typeface="Playfair Display"/>
                <a:ea typeface="Playfair Display"/>
                <a:cs typeface="Playfair Display"/>
                <a:sym typeface="Playfair Display"/>
              </a:endParaRPr>
            </a:p>
          </p:txBody>
        </p:sp>
        <p:sp>
          <p:nvSpPr>
            <p:cNvPr id="136" name="Google Shape;136;p5"/>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Playfair Display"/>
                  <a:ea typeface="Playfair Display"/>
                  <a:cs typeface="Playfair Display"/>
                  <a:sym typeface="Playfair Display"/>
                </a:rPr>
                <a:t>O</a:t>
              </a:r>
              <a:endParaRPr sz="800" b="1" i="0" u="none" strike="noStrike" cap="none">
                <a:solidFill>
                  <a:srgbClr val="000000"/>
                </a:solidFill>
                <a:latin typeface="Playfair Display"/>
                <a:ea typeface="Playfair Display"/>
                <a:cs typeface="Playfair Display"/>
                <a:sym typeface="Playfair Display"/>
              </a:endParaRPr>
            </a:p>
          </p:txBody>
        </p:sp>
      </p:grpSp>
      <p:grpSp>
        <p:nvGrpSpPr>
          <p:cNvPr id="137" name="Google Shape;137;p5"/>
          <p:cNvGrpSpPr/>
          <p:nvPr/>
        </p:nvGrpSpPr>
        <p:grpSpPr>
          <a:xfrm rot="21429273">
            <a:off x="7742873" y="1136766"/>
            <a:ext cx="900188" cy="876042"/>
            <a:chOff x="6009950" y="1294679"/>
            <a:chExt cx="2822359" cy="2699021"/>
          </a:xfrm>
        </p:grpSpPr>
        <p:sp>
          <p:nvSpPr>
            <p:cNvPr id="138" name="Google Shape;138;p5"/>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Playfair Display"/>
                <a:ea typeface="Playfair Display"/>
                <a:cs typeface="Playfair Display"/>
                <a:sym typeface="Playfair Display"/>
              </a:endParaRPr>
            </a:p>
          </p:txBody>
        </p:sp>
        <p:sp>
          <p:nvSpPr>
            <p:cNvPr id="139" name="Google Shape;139;p5"/>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Playfair Display"/>
                <a:ea typeface="Playfair Display"/>
                <a:cs typeface="Playfair Display"/>
                <a:sym typeface="Playfair Display"/>
              </a:endParaRPr>
            </a:p>
          </p:txBody>
        </p:sp>
        <p:sp>
          <p:nvSpPr>
            <p:cNvPr id="140" name="Google Shape;140;p5"/>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Playfair Display"/>
                  <a:ea typeface="Playfair Display"/>
                  <a:cs typeface="Playfair Display"/>
                  <a:sym typeface="Playfair Display"/>
                </a:rPr>
                <a:t>O</a:t>
              </a:r>
              <a:endParaRPr sz="800" b="1" i="0" u="none" strike="noStrike" cap="none">
                <a:solidFill>
                  <a:srgbClr val="000000"/>
                </a:solidFill>
                <a:latin typeface="Playfair Display"/>
                <a:ea typeface="Playfair Display"/>
                <a:cs typeface="Playfair Display"/>
                <a:sym typeface="Playfair Display"/>
              </a:endParaRPr>
            </a:p>
          </p:txBody>
        </p:sp>
        <p:sp>
          <p:nvSpPr>
            <p:cNvPr id="141" name="Google Shape;141;p5"/>
            <p:cNvSpPr/>
            <p:nvPr/>
          </p:nvSpPr>
          <p:spPr>
            <a:xfrm>
              <a:off x="7721978" y="1294679"/>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Playfair Display"/>
                  <a:ea typeface="Playfair Display"/>
                  <a:cs typeface="Playfair Display"/>
                  <a:sym typeface="Playfair Display"/>
                </a:rPr>
                <a:t>C</a:t>
              </a:r>
              <a:endParaRPr sz="800" b="1" i="0" u="none" strike="noStrike" cap="none">
                <a:solidFill>
                  <a:srgbClr val="000000"/>
                </a:solidFill>
                <a:latin typeface="Playfair Display"/>
                <a:ea typeface="Playfair Display"/>
                <a:cs typeface="Playfair Display"/>
                <a:sym typeface="Playfair Display"/>
              </a:endParaRPr>
            </a:p>
          </p:txBody>
        </p:sp>
        <p:sp>
          <p:nvSpPr>
            <p:cNvPr id="142" name="Google Shape;142;p5"/>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Playfair Display"/>
                  <a:ea typeface="Playfair Display"/>
                  <a:cs typeface="Playfair Display"/>
                  <a:sym typeface="Playfair Display"/>
                </a:rPr>
                <a:t>O</a:t>
              </a:r>
              <a:endParaRPr sz="800" b="1" i="0" u="none" strike="noStrike" cap="none">
                <a:solidFill>
                  <a:srgbClr val="000000"/>
                </a:solidFill>
                <a:latin typeface="Playfair Display"/>
                <a:ea typeface="Playfair Display"/>
                <a:cs typeface="Playfair Display"/>
                <a:sym typeface="Playfair Display"/>
              </a:endParaRPr>
            </a:p>
          </p:txBody>
        </p:sp>
      </p:grpSp>
      <p:sp>
        <p:nvSpPr>
          <p:cNvPr id="143" name="Google Shape;143;p5"/>
          <p:cNvSpPr/>
          <p:nvPr/>
        </p:nvSpPr>
        <p:spPr>
          <a:xfrm>
            <a:off x="6948876" y="1674226"/>
            <a:ext cx="386338" cy="813900"/>
          </a:xfrm>
          <a:prstGeom prst="downArrow">
            <a:avLst>
              <a:gd name="adj1" fmla="val 50000"/>
              <a:gd name="adj2" fmla="val 50000"/>
            </a:avLst>
          </a:prstGeom>
          <a:solidFill>
            <a:schemeClr val="accent3">
              <a:lumMod val="9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7" name="Google Shape;155;p6">
            <a:extLst>
              <a:ext uri="{FF2B5EF4-FFF2-40B4-BE49-F238E27FC236}">
                <a16:creationId xmlns:a16="http://schemas.microsoft.com/office/drawing/2014/main" id="{5CDF3FC5-E97E-59C3-6FCC-441B60530ED6}"/>
              </a:ext>
            </a:extLst>
          </p:cNvPr>
          <p:cNvSpPr/>
          <p:nvPr/>
        </p:nvSpPr>
        <p:spPr>
          <a:xfrm>
            <a:off x="7047778" y="1530042"/>
            <a:ext cx="188534" cy="89492"/>
          </a:xfrm>
          <a:prstGeom prst="rect">
            <a:avLst/>
          </a:prstGeom>
          <a:solidFill>
            <a:schemeClr val="accent3">
              <a:lumMod val="90000"/>
            </a:schemeClr>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8" name="Google Shape;156;p6">
            <a:extLst>
              <a:ext uri="{FF2B5EF4-FFF2-40B4-BE49-F238E27FC236}">
                <a16:creationId xmlns:a16="http://schemas.microsoft.com/office/drawing/2014/main" id="{64D26F67-DB4E-D484-2AC1-415D5BA485C6}"/>
              </a:ext>
            </a:extLst>
          </p:cNvPr>
          <p:cNvSpPr/>
          <p:nvPr/>
        </p:nvSpPr>
        <p:spPr>
          <a:xfrm>
            <a:off x="7047778" y="1439280"/>
            <a:ext cx="188534" cy="63348"/>
          </a:xfrm>
          <a:prstGeom prst="rect">
            <a:avLst/>
          </a:prstGeom>
          <a:solidFill>
            <a:schemeClr val="accent3">
              <a:lumMod val="90000"/>
            </a:schemeClr>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9" name="Google Shape;157;p6">
            <a:extLst>
              <a:ext uri="{FF2B5EF4-FFF2-40B4-BE49-F238E27FC236}">
                <a16:creationId xmlns:a16="http://schemas.microsoft.com/office/drawing/2014/main" id="{873F9261-7C25-87E0-499C-B22D5AC5AEE0}"/>
              </a:ext>
            </a:extLst>
          </p:cNvPr>
          <p:cNvSpPr/>
          <p:nvPr/>
        </p:nvSpPr>
        <p:spPr>
          <a:xfrm>
            <a:off x="7047778" y="1348517"/>
            <a:ext cx="188534" cy="63348"/>
          </a:xfrm>
          <a:prstGeom prst="rect">
            <a:avLst/>
          </a:prstGeom>
          <a:solidFill>
            <a:schemeClr val="accent3">
              <a:lumMod val="90000"/>
            </a:schemeClr>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0" name="Google Shape;158;p6">
            <a:extLst>
              <a:ext uri="{FF2B5EF4-FFF2-40B4-BE49-F238E27FC236}">
                <a16:creationId xmlns:a16="http://schemas.microsoft.com/office/drawing/2014/main" id="{C0F27644-334F-D724-CD71-CC20F677B89A}"/>
              </a:ext>
            </a:extLst>
          </p:cNvPr>
          <p:cNvSpPr/>
          <p:nvPr/>
        </p:nvSpPr>
        <p:spPr>
          <a:xfrm>
            <a:off x="7047778" y="1285341"/>
            <a:ext cx="188534" cy="45719"/>
          </a:xfrm>
          <a:prstGeom prst="rect">
            <a:avLst/>
          </a:prstGeom>
          <a:solidFill>
            <a:schemeClr val="accent3">
              <a:lumMod val="90000"/>
            </a:schemeClr>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1" name="Google Shape;159;p6">
            <a:extLst>
              <a:ext uri="{FF2B5EF4-FFF2-40B4-BE49-F238E27FC236}">
                <a16:creationId xmlns:a16="http://schemas.microsoft.com/office/drawing/2014/main" id="{E1073BA5-A431-E799-E7FD-0AEAEC9BBC8C}"/>
              </a:ext>
            </a:extLst>
          </p:cNvPr>
          <p:cNvSpPr/>
          <p:nvPr/>
        </p:nvSpPr>
        <p:spPr>
          <a:xfrm>
            <a:off x="7047778" y="1222166"/>
            <a:ext cx="188534" cy="45719"/>
          </a:xfrm>
          <a:prstGeom prst="rect">
            <a:avLst/>
          </a:prstGeom>
          <a:solidFill>
            <a:schemeClr val="accent3">
              <a:lumMod val="90000"/>
            </a:schemeClr>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2" name="Google Shape;143;p5">
            <a:extLst>
              <a:ext uri="{FF2B5EF4-FFF2-40B4-BE49-F238E27FC236}">
                <a16:creationId xmlns:a16="http://schemas.microsoft.com/office/drawing/2014/main" id="{5E954E15-E772-6FCB-56A7-3ACEFD1BE888}"/>
              </a:ext>
            </a:extLst>
          </p:cNvPr>
          <p:cNvSpPr/>
          <p:nvPr/>
        </p:nvSpPr>
        <p:spPr>
          <a:xfrm>
            <a:off x="8047396" y="2215965"/>
            <a:ext cx="386338" cy="813900"/>
          </a:xfrm>
          <a:prstGeom prst="downArrow">
            <a:avLst>
              <a:gd name="adj1" fmla="val 50000"/>
              <a:gd name="adj2" fmla="val 50000"/>
            </a:avLst>
          </a:prstGeom>
          <a:solidFill>
            <a:schemeClr val="accent3">
              <a:lumMod val="9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3" name="Google Shape;155;p6">
            <a:extLst>
              <a:ext uri="{FF2B5EF4-FFF2-40B4-BE49-F238E27FC236}">
                <a16:creationId xmlns:a16="http://schemas.microsoft.com/office/drawing/2014/main" id="{2245D59C-F0BC-E109-42FD-9ED91FF5CEF6}"/>
              </a:ext>
            </a:extLst>
          </p:cNvPr>
          <p:cNvSpPr/>
          <p:nvPr/>
        </p:nvSpPr>
        <p:spPr>
          <a:xfrm>
            <a:off x="8146298" y="2071781"/>
            <a:ext cx="188534" cy="89492"/>
          </a:xfrm>
          <a:prstGeom prst="rect">
            <a:avLst/>
          </a:prstGeom>
          <a:solidFill>
            <a:schemeClr val="accent3">
              <a:lumMod val="90000"/>
            </a:schemeClr>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4" name="Google Shape;156;p6">
            <a:extLst>
              <a:ext uri="{FF2B5EF4-FFF2-40B4-BE49-F238E27FC236}">
                <a16:creationId xmlns:a16="http://schemas.microsoft.com/office/drawing/2014/main" id="{AEA27A10-FA7B-C027-D338-43637F17DD3A}"/>
              </a:ext>
            </a:extLst>
          </p:cNvPr>
          <p:cNvSpPr/>
          <p:nvPr/>
        </p:nvSpPr>
        <p:spPr>
          <a:xfrm>
            <a:off x="8146298" y="1981019"/>
            <a:ext cx="188534" cy="63348"/>
          </a:xfrm>
          <a:prstGeom prst="rect">
            <a:avLst/>
          </a:prstGeom>
          <a:solidFill>
            <a:schemeClr val="accent3">
              <a:lumMod val="90000"/>
            </a:schemeClr>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5" name="Google Shape;157;p6">
            <a:extLst>
              <a:ext uri="{FF2B5EF4-FFF2-40B4-BE49-F238E27FC236}">
                <a16:creationId xmlns:a16="http://schemas.microsoft.com/office/drawing/2014/main" id="{0395D465-2F30-1662-2CB3-9FCF092C611B}"/>
              </a:ext>
            </a:extLst>
          </p:cNvPr>
          <p:cNvSpPr/>
          <p:nvPr/>
        </p:nvSpPr>
        <p:spPr>
          <a:xfrm>
            <a:off x="8146298" y="1890256"/>
            <a:ext cx="188534" cy="63348"/>
          </a:xfrm>
          <a:prstGeom prst="rect">
            <a:avLst/>
          </a:prstGeom>
          <a:solidFill>
            <a:schemeClr val="accent3">
              <a:lumMod val="90000"/>
            </a:schemeClr>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6" name="Google Shape;158;p6">
            <a:extLst>
              <a:ext uri="{FF2B5EF4-FFF2-40B4-BE49-F238E27FC236}">
                <a16:creationId xmlns:a16="http://schemas.microsoft.com/office/drawing/2014/main" id="{443C4568-BB30-9CD3-5F8A-614B199EE973}"/>
              </a:ext>
            </a:extLst>
          </p:cNvPr>
          <p:cNvSpPr/>
          <p:nvPr/>
        </p:nvSpPr>
        <p:spPr>
          <a:xfrm>
            <a:off x="8146298" y="1827080"/>
            <a:ext cx="188534" cy="45719"/>
          </a:xfrm>
          <a:prstGeom prst="rect">
            <a:avLst/>
          </a:prstGeom>
          <a:solidFill>
            <a:schemeClr val="accent3">
              <a:lumMod val="90000"/>
            </a:schemeClr>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7" name="Google Shape;159;p6">
            <a:extLst>
              <a:ext uri="{FF2B5EF4-FFF2-40B4-BE49-F238E27FC236}">
                <a16:creationId xmlns:a16="http://schemas.microsoft.com/office/drawing/2014/main" id="{87198576-9981-F0A4-EE78-74692311BC9A}"/>
              </a:ext>
            </a:extLst>
          </p:cNvPr>
          <p:cNvSpPr/>
          <p:nvPr/>
        </p:nvSpPr>
        <p:spPr>
          <a:xfrm>
            <a:off x="8146298" y="1763905"/>
            <a:ext cx="188534" cy="45719"/>
          </a:xfrm>
          <a:prstGeom prst="rect">
            <a:avLst/>
          </a:prstGeom>
          <a:solidFill>
            <a:schemeClr val="accent3">
              <a:lumMod val="90000"/>
            </a:schemeClr>
          </a:solidFill>
          <a:ln>
            <a:solidFill>
              <a:schemeClr val="bg2"/>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Long-term carbon storage is in sediment</a:t>
            </a:r>
            <a:endParaRPr/>
          </a:p>
        </p:txBody>
      </p:sp>
      <p:sp>
        <p:nvSpPr>
          <p:cNvPr id="150" name="Google Shape;150;p6"/>
          <p:cNvSpPr txBox="1">
            <a:spLocks noGrp="1"/>
          </p:cNvSpPr>
          <p:nvPr>
            <p:ph type="body" idx="1"/>
          </p:nvPr>
        </p:nvSpPr>
        <p:spPr>
          <a:xfrm>
            <a:off x="245000" y="1384800"/>
            <a:ext cx="6138600" cy="3334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600"/>
              </a:spcBef>
              <a:spcAft>
                <a:spcPts val="600"/>
              </a:spcAft>
              <a:buSzPts val="1800"/>
              <a:buChar char="●"/>
            </a:pPr>
            <a:r>
              <a:rPr lang="en" dirty="0"/>
              <a:t>Plant and animal tissue is made of carbon</a:t>
            </a:r>
            <a:endParaRPr dirty="0"/>
          </a:p>
          <a:p>
            <a:pPr marL="457200" lvl="0" indent="-342900" algn="l" rtl="0">
              <a:lnSpc>
                <a:spcPct val="115000"/>
              </a:lnSpc>
              <a:spcBef>
                <a:spcPts val="600"/>
              </a:spcBef>
              <a:spcAft>
                <a:spcPts val="600"/>
              </a:spcAft>
              <a:buSzPts val="1800"/>
              <a:buChar char="●"/>
            </a:pPr>
            <a:r>
              <a:rPr lang="en" dirty="0"/>
              <a:t>However, for carbon to be stored for a long time, and help fight climate change, it must be </a:t>
            </a:r>
            <a:r>
              <a:rPr lang="en" b="1" dirty="0"/>
              <a:t>“buried”</a:t>
            </a:r>
            <a:r>
              <a:rPr lang="en" dirty="0"/>
              <a:t> in sediment! </a:t>
            </a:r>
            <a:endParaRPr dirty="0"/>
          </a:p>
        </p:txBody>
      </p:sp>
      <p:sp>
        <p:nvSpPr>
          <p:cNvPr id="151" name="Google Shape;151;p6"/>
          <p:cNvSpPr/>
          <p:nvPr/>
        </p:nvSpPr>
        <p:spPr>
          <a:xfrm>
            <a:off x="6637500" y="603525"/>
            <a:ext cx="2194800" cy="3115500"/>
          </a:xfrm>
          <a:prstGeom prst="rect">
            <a:avLst/>
          </a:prstGeom>
          <a:gradFill>
            <a:gsLst>
              <a:gs pos="0">
                <a:schemeClr val="lt1"/>
              </a:gs>
              <a:gs pos="100000">
                <a:srgbClr val="CFE2F3"/>
              </a:gs>
            </a:gsLst>
            <a:lin ang="5400012"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52" name="Google Shape;152;p6"/>
          <p:cNvSpPr/>
          <p:nvPr/>
        </p:nvSpPr>
        <p:spPr>
          <a:xfrm>
            <a:off x="6637500" y="3351900"/>
            <a:ext cx="2194800" cy="1367700"/>
          </a:xfrm>
          <a:prstGeom prst="rect">
            <a:avLst/>
          </a:prstGeom>
          <a:solidFill>
            <a:srgbClr val="C59F8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53" name="Google Shape;153;p6"/>
          <p:cNvSpPr txBox="1"/>
          <p:nvPr/>
        </p:nvSpPr>
        <p:spPr>
          <a:xfrm>
            <a:off x="2344328" y="5360630"/>
            <a:ext cx="5768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A0A0A"/>
                </a:solidFill>
                <a:latin typeface="Arial"/>
                <a:ea typeface="Arial"/>
                <a:cs typeface="Arial"/>
                <a:sym typeface="Arial"/>
              </a:rPr>
              <a:t>Tracey Saxby and Jane Thomas, Integration and Application Network (ian.umces.edu/media-library)</a:t>
            </a:r>
            <a:endParaRPr sz="1200" b="0" i="0" u="none" strike="noStrike" cap="none">
              <a:solidFill>
                <a:srgbClr val="000000"/>
              </a:solidFill>
              <a:latin typeface="Arial"/>
              <a:ea typeface="Arial"/>
              <a:cs typeface="Arial"/>
              <a:sym typeface="Arial"/>
            </a:endParaRPr>
          </a:p>
        </p:txBody>
      </p:sp>
      <p:sp>
        <p:nvSpPr>
          <p:cNvPr id="154" name="Google Shape;154;p6"/>
          <p:cNvSpPr/>
          <p:nvPr/>
        </p:nvSpPr>
        <p:spPr>
          <a:xfrm>
            <a:off x="7953350" y="2858400"/>
            <a:ext cx="587100" cy="1124700"/>
          </a:xfrm>
          <a:prstGeom prst="downArrow">
            <a:avLst>
              <a:gd name="adj1" fmla="val 50000"/>
              <a:gd name="adj2" fmla="val 50000"/>
            </a:avLst>
          </a:prstGeom>
          <a:solidFill>
            <a:srgbClr val="8E7C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55" name="Google Shape;155;p6"/>
          <p:cNvSpPr/>
          <p:nvPr/>
        </p:nvSpPr>
        <p:spPr>
          <a:xfrm>
            <a:off x="8103200" y="2744925"/>
            <a:ext cx="287400" cy="80100"/>
          </a:xfrm>
          <a:prstGeom prst="rect">
            <a:avLst/>
          </a:prstGeom>
          <a:solidFill>
            <a:srgbClr val="8E7C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56" name="Google Shape;156;p6"/>
          <p:cNvSpPr/>
          <p:nvPr/>
        </p:nvSpPr>
        <p:spPr>
          <a:xfrm>
            <a:off x="8103200" y="2654163"/>
            <a:ext cx="287400" cy="56700"/>
          </a:xfrm>
          <a:prstGeom prst="rect">
            <a:avLst/>
          </a:prstGeom>
          <a:solidFill>
            <a:srgbClr val="8E7C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57" name="Google Shape;157;p6"/>
          <p:cNvSpPr/>
          <p:nvPr/>
        </p:nvSpPr>
        <p:spPr>
          <a:xfrm>
            <a:off x="8103200" y="2563400"/>
            <a:ext cx="287400" cy="56700"/>
          </a:xfrm>
          <a:prstGeom prst="rect">
            <a:avLst/>
          </a:prstGeom>
          <a:solidFill>
            <a:srgbClr val="8E7C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58" name="Google Shape;158;p6"/>
          <p:cNvSpPr/>
          <p:nvPr/>
        </p:nvSpPr>
        <p:spPr>
          <a:xfrm>
            <a:off x="8103200" y="2500225"/>
            <a:ext cx="287400" cy="29100"/>
          </a:xfrm>
          <a:prstGeom prst="rect">
            <a:avLst/>
          </a:prstGeom>
          <a:solidFill>
            <a:srgbClr val="8E7C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sp>
        <p:nvSpPr>
          <p:cNvPr id="159" name="Google Shape;159;p6"/>
          <p:cNvSpPr/>
          <p:nvPr/>
        </p:nvSpPr>
        <p:spPr>
          <a:xfrm>
            <a:off x="8103200" y="2437050"/>
            <a:ext cx="287400" cy="29100"/>
          </a:xfrm>
          <a:prstGeom prst="rect">
            <a:avLst/>
          </a:prstGeom>
          <a:solidFill>
            <a:srgbClr val="8E7C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layfair Display"/>
              <a:ea typeface="Playfair Display"/>
              <a:cs typeface="Playfair Display"/>
              <a:sym typeface="Playfair Display"/>
            </a:endParaRPr>
          </a:p>
        </p:txBody>
      </p:sp>
      <p:grpSp>
        <p:nvGrpSpPr>
          <p:cNvPr id="160" name="Google Shape;160;p6"/>
          <p:cNvGrpSpPr/>
          <p:nvPr/>
        </p:nvGrpSpPr>
        <p:grpSpPr>
          <a:xfrm rot="821265">
            <a:off x="6754038" y="3780189"/>
            <a:ext cx="438924" cy="397209"/>
            <a:chOff x="6009950" y="1320775"/>
            <a:chExt cx="2822359" cy="2672925"/>
          </a:xfrm>
        </p:grpSpPr>
        <p:sp>
          <p:nvSpPr>
            <p:cNvPr id="161" name="Google Shape;161;p6"/>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000000"/>
                </a:solidFill>
                <a:latin typeface="Playfair Display"/>
                <a:ea typeface="Playfair Display"/>
                <a:cs typeface="Playfair Display"/>
                <a:sym typeface="Playfair Display"/>
              </a:endParaRPr>
            </a:p>
          </p:txBody>
        </p:sp>
        <p:sp>
          <p:nvSpPr>
            <p:cNvPr id="162" name="Google Shape;162;p6"/>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000000"/>
                </a:solidFill>
                <a:latin typeface="Playfair Display"/>
                <a:ea typeface="Playfair Display"/>
                <a:cs typeface="Playfair Display"/>
                <a:sym typeface="Playfair Display"/>
              </a:endParaRPr>
            </a:p>
          </p:txBody>
        </p:sp>
        <p:sp>
          <p:nvSpPr>
            <p:cNvPr id="163" name="Google Shape;163;p6"/>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sp>
          <p:nvSpPr>
            <p:cNvPr id="164" name="Google Shape;164;p6"/>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sp>
          <p:nvSpPr>
            <p:cNvPr id="165" name="Google Shape;165;p6"/>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grpSp>
      <p:grpSp>
        <p:nvGrpSpPr>
          <p:cNvPr id="166" name="Google Shape;166;p6"/>
          <p:cNvGrpSpPr/>
          <p:nvPr/>
        </p:nvGrpSpPr>
        <p:grpSpPr>
          <a:xfrm rot="4712299">
            <a:off x="7515458" y="3737157"/>
            <a:ext cx="438880" cy="397139"/>
            <a:chOff x="6009950" y="1320775"/>
            <a:chExt cx="2822359" cy="2672925"/>
          </a:xfrm>
        </p:grpSpPr>
        <p:sp>
          <p:nvSpPr>
            <p:cNvPr id="167" name="Google Shape;167;p6"/>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000000"/>
                </a:solidFill>
                <a:latin typeface="Playfair Display"/>
                <a:ea typeface="Playfair Display"/>
                <a:cs typeface="Playfair Display"/>
                <a:sym typeface="Playfair Display"/>
              </a:endParaRPr>
            </a:p>
          </p:txBody>
        </p:sp>
        <p:sp>
          <p:nvSpPr>
            <p:cNvPr id="168" name="Google Shape;168;p6"/>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000000"/>
                </a:solidFill>
                <a:latin typeface="Playfair Display"/>
                <a:ea typeface="Playfair Display"/>
                <a:cs typeface="Playfair Display"/>
                <a:sym typeface="Playfair Display"/>
              </a:endParaRPr>
            </a:p>
          </p:txBody>
        </p:sp>
        <p:sp>
          <p:nvSpPr>
            <p:cNvPr id="169" name="Google Shape;169;p6"/>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sp>
          <p:nvSpPr>
            <p:cNvPr id="170" name="Google Shape;170;p6"/>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sp>
          <p:nvSpPr>
            <p:cNvPr id="171" name="Google Shape;171;p6"/>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grpSp>
      <p:grpSp>
        <p:nvGrpSpPr>
          <p:cNvPr id="172" name="Google Shape;172;p6"/>
          <p:cNvGrpSpPr/>
          <p:nvPr/>
        </p:nvGrpSpPr>
        <p:grpSpPr>
          <a:xfrm rot="-5236316">
            <a:off x="7218947" y="4253537"/>
            <a:ext cx="438810" cy="397370"/>
            <a:chOff x="6009950" y="1320775"/>
            <a:chExt cx="2822359" cy="2672925"/>
          </a:xfrm>
        </p:grpSpPr>
        <p:sp>
          <p:nvSpPr>
            <p:cNvPr id="173" name="Google Shape;173;p6"/>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000000"/>
                </a:solidFill>
                <a:latin typeface="Playfair Display"/>
                <a:ea typeface="Playfair Display"/>
                <a:cs typeface="Playfair Display"/>
                <a:sym typeface="Playfair Display"/>
              </a:endParaRPr>
            </a:p>
          </p:txBody>
        </p:sp>
        <p:sp>
          <p:nvSpPr>
            <p:cNvPr id="174" name="Google Shape;174;p6"/>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000000"/>
                </a:solidFill>
                <a:latin typeface="Playfair Display"/>
                <a:ea typeface="Playfair Display"/>
                <a:cs typeface="Playfair Display"/>
                <a:sym typeface="Playfair Display"/>
              </a:endParaRPr>
            </a:p>
          </p:txBody>
        </p:sp>
        <p:sp>
          <p:nvSpPr>
            <p:cNvPr id="175" name="Google Shape;175;p6"/>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sp>
          <p:nvSpPr>
            <p:cNvPr id="176" name="Google Shape;176;p6"/>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sp>
          <p:nvSpPr>
            <p:cNvPr id="177" name="Google Shape;177;p6"/>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grpSp>
      <p:grpSp>
        <p:nvGrpSpPr>
          <p:cNvPr id="178" name="Google Shape;178;p6"/>
          <p:cNvGrpSpPr/>
          <p:nvPr/>
        </p:nvGrpSpPr>
        <p:grpSpPr>
          <a:xfrm rot="2535827">
            <a:off x="7830624" y="4153935"/>
            <a:ext cx="438958" cy="397377"/>
            <a:chOff x="6009950" y="1320775"/>
            <a:chExt cx="2822359" cy="2672925"/>
          </a:xfrm>
        </p:grpSpPr>
        <p:sp>
          <p:nvSpPr>
            <p:cNvPr id="179" name="Google Shape;179;p6"/>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000000"/>
                </a:solidFill>
                <a:latin typeface="Playfair Display"/>
                <a:ea typeface="Playfair Display"/>
                <a:cs typeface="Playfair Display"/>
                <a:sym typeface="Playfair Display"/>
              </a:endParaRPr>
            </a:p>
          </p:txBody>
        </p:sp>
        <p:sp>
          <p:nvSpPr>
            <p:cNvPr id="180" name="Google Shape;180;p6"/>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000000"/>
                </a:solidFill>
                <a:latin typeface="Playfair Display"/>
                <a:ea typeface="Playfair Display"/>
                <a:cs typeface="Playfair Display"/>
                <a:sym typeface="Playfair Display"/>
              </a:endParaRPr>
            </a:p>
          </p:txBody>
        </p:sp>
        <p:sp>
          <p:nvSpPr>
            <p:cNvPr id="181" name="Google Shape;181;p6"/>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sp>
          <p:nvSpPr>
            <p:cNvPr id="182" name="Google Shape;182;p6"/>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sp>
          <p:nvSpPr>
            <p:cNvPr id="183" name="Google Shape;183;p6"/>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grpSp>
      <p:grpSp>
        <p:nvGrpSpPr>
          <p:cNvPr id="184" name="Google Shape;184;p6"/>
          <p:cNvGrpSpPr/>
          <p:nvPr/>
        </p:nvGrpSpPr>
        <p:grpSpPr>
          <a:xfrm rot="2211">
            <a:off x="8290027" y="3901661"/>
            <a:ext cx="438877" cy="397464"/>
            <a:chOff x="6009950" y="1320775"/>
            <a:chExt cx="2822359" cy="2672925"/>
          </a:xfrm>
        </p:grpSpPr>
        <p:sp>
          <p:nvSpPr>
            <p:cNvPr id="185" name="Google Shape;185;p6"/>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000000"/>
                </a:solidFill>
                <a:latin typeface="Playfair Display"/>
                <a:ea typeface="Playfair Display"/>
                <a:cs typeface="Playfair Display"/>
                <a:sym typeface="Playfair Display"/>
              </a:endParaRPr>
            </a:p>
          </p:txBody>
        </p:sp>
        <p:sp>
          <p:nvSpPr>
            <p:cNvPr id="186" name="Google Shape;186;p6"/>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0" i="0" u="none" strike="noStrike" cap="none">
                <a:solidFill>
                  <a:srgbClr val="000000"/>
                </a:solidFill>
                <a:latin typeface="Playfair Display"/>
                <a:ea typeface="Playfair Display"/>
                <a:cs typeface="Playfair Display"/>
                <a:sym typeface="Playfair Display"/>
              </a:endParaRPr>
            </a:p>
          </p:txBody>
        </p:sp>
        <p:sp>
          <p:nvSpPr>
            <p:cNvPr id="187" name="Google Shape;187;p6"/>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sp>
          <p:nvSpPr>
            <p:cNvPr id="188" name="Google Shape;188;p6"/>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sp>
          <p:nvSpPr>
            <p:cNvPr id="189" name="Google Shape;189;p6"/>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endParaRPr sz="100" b="1" i="0" u="none" strike="noStrike" cap="none">
                <a:solidFill>
                  <a:srgbClr val="000000"/>
                </a:solidFill>
                <a:latin typeface="Playfair Display"/>
                <a:ea typeface="Playfair Display"/>
                <a:cs typeface="Playfair Display"/>
                <a:sym typeface="Playfair Display"/>
              </a:endParaRPr>
            </a:p>
          </p:txBody>
        </p:sp>
      </p:grpSp>
      <p:sp>
        <p:nvSpPr>
          <p:cNvPr id="190" name="Google Shape;190;p6"/>
          <p:cNvSpPr txBox="1"/>
          <p:nvPr/>
        </p:nvSpPr>
        <p:spPr>
          <a:xfrm>
            <a:off x="352200" y="4834650"/>
            <a:ext cx="87918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 sz="1000" b="0" i="0" u="none" strike="noStrike" cap="none" dirty="0">
                <a:solidFill>
                  <a:srgbClr val="0A0A0A"/>
                </a:solidFill>
                <a:latin typeface="Playfair Display"/>
                <a:ea typeface="Playfair Display"/>
                <a:cs typeface="Playfair Display"/>
                <a:sym typeface="Playfair Display"/>
              </a:rPr>
              <a:t>Icon by Tracey Saxby, Integration and Application Network (ian.umces.edu/media-library)</a:t>
            </a:r>
            <a:endParaRPr sz="1400" b="0" i="0" u="none" strike="noStrike" cap="none" dirty="0">
              <a:solidFill>
                <a:srgbClr val="000000"/>
              </a:solidFill>
              <a:latin typeface="Arial"/>
              <a:ea typeface="Arial"/>
              <a:cs typeface="Arial"/>
              <a:sym typeface="Arial"/>
            </a:endParaRPr>
          </a:p>
        </p:txBody>
      </p:sp>
      <p:pic>
        <p:nvPicPr>
          <p:cNvPr id="191" name="Google Shape;191;p6"/>
          <p:cNvPicPr preferRelativeResize="0"/>
          <p:nvPr/>
        </p:nvPicPr>
        <p:blipFill rotWithShape="1">
          <a:blip r:embed="rId3">
            <a:alphaModFix/>
          </a:blip>
          <a:srcRect/>
          <a:stretch/>
        </p:blipFill>
        <p:spPr>
          <a:xfrm>
            <a:off x="6799950" y="1096352"/>
            <a:ext cx="1276800" cy="2710486"/>
          </a:xfrm>
          <a:prstGeom prst="rect">
            <a:avLst/>
          </a:prstGeom>
          <a:noFill/>
          <a:ln>
            <a:noFill/>
          </a:ln>
        </p:spPr>
      </p:pic>
      <p:grpSp>
        <p:nvGrpSpPr>
          <p:cNvPr id="2" name="Google Shape;131;p5">
            <a:extLst>
              <a:ext uri="{FF2B5EF4-FFF2-40B4-BE49-F238E27FC236}">
                <a16:creationId xmlns:a16="http://schemas.microsoft.com/office/drawing/2014/main" id="{702E87C4-0577-E242-C9E2-724F1F205153}"/>
              </a:ext>
            </a:extLst>
          </p:cNvPr>
          <p:cNvGrpSpPr/>
          <p:nvPr/>
        </p:nvGrpSpPr>
        <p:grpSpPr>
          <a:xfrm rot="-2205079">
            <a:off x="7719779" y="1617304"/>
            <a:ext cx="899996" cy="867793"/>
            <a:chOff x="6009950" y="1320775"/>
            <a:chExt cx="2822359" cy="2672925"/>
          </a:xfrm>
        </p:grpSpPr>
        <p:sp>
          <p:nvSpPr>
            <p:cNvPr id="3" name="Google Shape;132;p5">
              <a:extLst>
                <a:ext uri="{FF2B5EF4-FFF2-40B4-BE49-F238E27FC236}">
                  <a16:creationId xmlns:a16="http://schemas.microsoft.com/office/drawing/2014/main" id="{3DE08DEF-9015-7B9A-16DF-741D4FAC1432}"/>
                </a:ext>
              </a:extLst>
            </p:cNvPr>
            <p:cNvSpPr/>
            <p:nvPr/>
          </p:nvSpPr>
          <p:spPr>
            <a:xfrm rot="-578664">
              <a:off x="8263936" y="2055036"/>
              <a:ext cx="93116" cy="1374244"/>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Playfair Display"/>
                <a:ea typeface="Playfair Display"/>
                <a:cs typeface="Playfair Display"/>
                <a:sym typeface="Playfair Display"/>
              </a:endParaRPr>
            </a:p>
          </p:txBody>
        </p:sp>
        <p:sp>
          <p:nvSpPr>
            <p:cNvPr id="4" name="Google Shape;133;p5">
              <a:extLst>
                <a:ext uri="{FF2B5EF4-FFF2-40B4-BE49-F238E27FC236}">
                  <a16:creationId xmlns:a16="http://schemas.microsoft.com/office/drawing/2014/main" id="{CCA22096-018A-4931-D13C-076D20E6A54D}"/>
                </a:ext>
              </a:extLst>
            </p:cNvPr>
            <p:cNvSpPr/>
            <p:nvPr/>
          </p:nvSpPr>
          <p:spPr>
            <a:xfrm rot="3538376">
              <a:off x="7150859" y="1577518"/>
              <a:ext cx="93124" cy="137427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rgbClr val="000000"/>
                </a:solidFill>
                <a:latin typeface="Playfair Display"/>
                <a:ea typeface="Playfair Display"/>
                <a:cs typeface="Playfair Display"/>
                <a:sym typeface="Playfair Display"/>
              </a:endParaRPr>
            </a:p>
          </p:txBody>
        </p:sp>
        <p:sp>
          <p:nvSpPr>
            <p:cNvPr id="5" name="Google Shape;134;p5">
              <a:extLst>
                <a:ext uri="{FF2B5EF4-FFF2-40B4-BE49-F238E27FC236}">
                  <a16:creationId xmlns:a16="http://schemas.microsoft.com/office/drawing/2014/main" id="{FA9C4677-3FEA-F158-314B-E04028527A06}"/>
                </a:ext>
              </a:extLst>
            </p:cNvPr>
            <p:cNvSpPr/>
            <p:nvPr/>
          </p:nvSpPr>
          <p:spPr>
            <a:xfrm>
              <a:off x="6009950" y="237845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Playfair Display"/>
                  <a:ea typeface="Playfair Display"/>
                  <a:cs typeface="Playfair Display"/>
                  <a:sym typeface="Playfair Display"/>
                </a:rPr>
                <a:t>O</a:t>
              </a:r>
              <a:endParaRPr sz="800" b="1" i="0" u="none" strike="noStrike" cap="none">
                <a:solidFill>
                  <a:srgbClr val="000000"/>
                </a:solidFill>
                <a:latin typeface="Playfair Display"/>
                <a:ea typeface="Playfair Display"/>
                <a:cs typeface="Playfair Display"/>
                <a:sym typeface="Playfair Display"/>
              </a:endParaRPr>
            </a:p>
          </p:txBody>
        </p:sp>
        <p:sp>
          <p:nvSpPr>
            <p:cNvPr id="6" name="Google Shape;135;p5">
              <a:extLst>
                <a:ext uri="{FF2B5EF4-FFF2-40B4-BE49-F238E27FC236}">
                  <a16:creationId xmlns:a16="http://schemas.microsoft.com/office/drawing/2014/main" id="{A67DD820-06EE-D5D8-F68D-FB5A4123B7A1}"/>
                </a:ext>
              </a:extLst>
            </p:cNvPr>
            <p:cNvSpPr/>
            <p:nvPr/>
          </p:nvSpPr>
          <p:spPr>
            <a:xfrm>
              <a:off x="7649089" y="1320775"/>
              <a:ext cx="969300" cy="957600"/>
            </a:xfrm>
            <a:prstGeom prst="ellipse">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Playfair Display"/>
                  <a:ea typeface="Playfair Display"/>
                  <a:cs typeface="Playfair Display"/>
                  <a:sym typeface="Playfair Display"/>
                </a:rPr>
                <a:t>C</a:t>
              </a:r>
              <a:endParaRPr sz="800" b="1" i="0" u="none" strike="noStrike" cap="none">
                <a:solidFill>
                  <a:srgbClr val="000000"/>
                </a:solidFill>
                <a:latin typeface="Playfair Display"/>
                <a:ea typeface="Playfair Display"/>
                <a:cs typeface="Playfair Display"/>
                <a:sym typeface="Playfair Display"/>
              </a:endParaRPr>
            </a:p>
          </p:txBody>
        </p:sp>
        <p:sp>
          <p:nvSpPr>
            <p:cNvPr id="7" name="Google Shape;136;p5">
              <a:extLst>
                <a:ext uri="{FF2B5EF4-FFF2-40B4-BE49-F238E27FC236}">
                  <a16:creationId xmlns:a16="http://schemas.microsoft.com/office/drawing/2014/main" id="{1627F1A5-A01A-94D1-6B3F-FB3913C7C42B}"/>
                </a:ext>
              </a:extLst>
            </p:cNvPr>
            <p:cNvSpPr/>
            <p:nvPr/>
          </p:nvSpPr>
          <p:spPr>
            <a:xfrm>
              <a:off x="7976109" y="3159400"/>
              <a:ext cx="856200" cy="834300"/>
            </a:xfrm>
            <a:prstGeom prst="ellipse">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Playfair Display"/>
                  <a:ea typeface="Playfair Display"/>
                  <a:cs typeface="Playfair Display"/>
                  <a:sym typeface="Playfair Display"/>
                </a:rPr>
                <a:t>O</a:t>
              </a:r>
              <a:endParaRPr sz="800" b="1" i="0" u="none" strike="noStrike" cap="none">
                <a:solidFill>
                  <a:srgbClr val="000000"/>
                </a:solidFill>
                <a:latin typeface="Playfair Display"/>
                <a:ea typeface="Playfair Display"/>
                <a:cs typeface="Playfair Display"/>
                <a:sym typeface="Playfair Display"/>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Brainstorm: What might impact carbon storage of coastal habitats?</a:t>
            </a:r>
            <a:endParaRPr/>
          </a:p>
        </p:txBody>
      </p:sp>
      <p:sp>
        <p:nvSpPr>
          <p:cNvPr id="197" name="Google Shape;197;p7"/>
          <p:cNvSpPr txBox="1">
            <a:spLocks noGrp="1"/>
          </p:cNvSpPr>
          <p:nvPr>
            <p:ph type="body" idx="1"/>
          </p:nvPr>
        </p:nvSpPr>
        <p:spPr>
          <a:xfrm>
            <a:off x="311700" y="1497475"/>
            <a:ext cx="8520600" cy="3255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dirty="0"/>
              <a:t>Hint: Think about </a:t>
            </a:r>
            <a:endParaRPr dirty="0"/>
          </a:p>
          <a:p>
            <a:pPr marL="0" lvl="0" indent="0" algn="l" rtl="0">
              <a:lnSpc>
                <a:spcPct val="115000"/>
              </a:lnSpc>
              <a:spcBef>
                <a:spcPts val="1000"/>
              </a:spcBef>
              <a:spcAft>
                <a:spcPts val="0"/>
              </a:spcAft>
              <a:buSzPts val="1800"/>
              <a:buNone/>
            </a:pPr>
            <a:r>
              <a:rPr lang="en" dirty="0"/>
              <a:t>1) the </a:t>
            </a:r>
            <a:r>
              <a:rPr lang="en" b="1" dirty="0"/>
              <a:t>abiotic</a:t>
            </a:r>
            <a:r>
              <a:rPr lang="en" dirty="0"/>
              <a:t> factors (environment the ecosystem is in)</a:t>
            </a:r>
            <a:endParaRPr dirty="0"/>
          </a:p>
          <a:p>
            <a:pPr marL="0" lvl="0" indent="0" algn="l" rtl="0">
              <a:lnSpc>
                <a:spcPct val="115000"/>
              </a:lnSpc>
              <a:spcBef>
                <a:spcPts val="1000"/>
              </a:spcBef>
              <a:spcAft>
                <a:spcPts val="1000"/>
              </a:spcAft>
              <a:buSzPts val="1800"/>
              <a:buNone/>
            </a:pPr>
            <a:r>
              <a:rPr lang="en" dirty="0"/>
              <a:t>2) the </a:t>
            </a:r>
            <a:r>
              <a:rPr lang="en" b="1" dirty="0"/>
              <a:t>bi0tic</a:t>
            </a:r>
            <a:r>
              <a:rPr lang="en" dirty="0"/>
              <a:t> factors (species inside the ecosystem)</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txBox="1">
            <a:spLocks noGrp="1"/>
          </p:cNvSpPr>
          <p:nvPr>
            <p:ph type="title"/>
          </p:nvPr>
        </p:nvSpPr>
        <p:spPr>
          <a:xfrm>
            <a:off x="311699" y="413083"/>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dirty="0"/>
              <a:t>Almost everything about an ecosystem can impact how it stores carbon! </a:t>
            </a:r>
            <a:endParaRPr dirty="0"/>
          </a:p>
        </p:txBody>
      </p:sp>
      <p:sp>
        <p:nvSpPr>
          <p:cNvPr id="203" name="Google Shape;203;p8"/>
          <p:cNvSpPr txBox="1">
            <a:spLocks noGrp="1"/>
          </p:cNvSpPr>
          <p:nvPr>
            <p:ph type="body" idx="1"/>
          </p:nvPr>
        </p:nvSpPr>
        <p:spPr>
          <a:xfrm>
            <a:off x="244340" y="1613378"/>
            <a:ext cx="8655319" cy="3271897"/>
          </a:xfrm>
          <a:prstGeom prst="rect">
            <a:avLst/>
          </a:prstGeom>
          <a:noFill/>
          <a:ln>
            <a:noFill/>
          </a:ln>
        </p:spPr>
        <p:txBody>
          <a:bodyPr spcFirstLastPara="1" wrap="square" lIns="91425" tIns="91425" rIns="91425" bIns="91425" numCol="2" anchor="t" anchorCtr="0">
            <a:noAutofit/>
          </a:bodyPr>
          <a:lstStyle/>
          <a:p>
            <a:pPr marL="457200" lvl="0" indent="-325755" algn="l" rtl="0">
              <a:lnSpc>
                <a:spcPct val="115000"/>
              </a:lnSpc>
              <a:spcBef>
                <a:spcPts val="0"/>
              </a:spcBef>
              <a:spcAft>
                <a:spcPts val="0"/>
              </a:spcAft>
              <a:buSzPct val="100000"/>
              <a:buAutoNum type="arabicPeriod"/>
            </a:pPr>
            <a:r>
              <a:rPr lang="en-US" u="sng" dirty="0"/>
              <a:t>Abiotic</a:t>
            </a:r>
            <a:endParaRPr u="sng" dirty="0"/>
          </a:p>
          <a:p>
            <a:pPr marL="914400" lvl="0" indent="-325755" algn="l" rtl="0">
              <a:lnSpc>
                <a:spcPct val="115000"/>
              </a:lnSpc>
              <a:spcBef>
                <a:spcPts val="1000"/>
              </a:spcBef>
              <a:spcAft>
                <a:spcPts val="0"/>
              </a:spcAft>
              <a:buSzPct val="100000"/>
              <a:buChar char="●"/>
            </a:pPr>
            <a:r>
              <a:rPr lang="en" dirty="0"/>
              <a:t>Temperature</a:t>
            </a:r>
            <a:endParaRPr dirty="0"/>
          </a:p>
          <a:p>
            <a:pPr marL="914400" lvl="0" indent="-325755" algn="l" rtl="0">
              <a:lnSpc>
                <a:spcPct val="115000"/>
              </a:lnSpc>
              <a:spcBef>
                <a:spcPts val="1000"/>
              </a:spcBef>
              <a:spcAft>
                <a:spcPts val="0"/>
              </a:spcAft>
              <a:buSzPct val="100000"/>
              <a:buChar char="●"/>
            </a:pPr>
            <a:r>
              <a:rPr lang="en" dirty="0"/>
              <a:t>Sunlight</a:t>
            </a:r>
            <a:endParaRPr dirty="0"/>
          </a:p>
          <a:p>
            <a:pPr marL="914400" lvl="0" indent="-325755" algn="l" rtl="0">
              <a:lnSpc>
                <a:spcPct val="115000"/>
              </a:lnSpc>
              <a:spcBef>
                <a:spcPts val="1000"/>
              </a:spcBef>
              <a:spcAft>
                <a:spcPts val="0"/>
              </a:spcAft>
              <a:buSzPct val="100000"/>
              <a:buChar char="●"/>
            </a:pPr>
            <a:r>
              <a:rPr lang="en" dirty="0"/>
              <a:t>Sediment characteristics </a:t>
            </a:r>
            <a:endParaRPr dirty="0"/>
          </a:p>
          <a:p>
            <a:pPr marL="914400" lvl="0" indent="-325755" algn="l" rtl="0">
              <a:lnSpc>
                <a:spcPct val="115000"/>
              </a:lnSpc>
              <a:spcBef>
                <a:spcPts val="1000"/>
              </a:spcBef>
              <a:spcAft>
                <a:spcPts val="0"/>
              </a:spcAft>
              <a:buSzPct val="100000"/>
              <a:buChar char="●"/>
            </a:pPr>
            <a:r>
              <a:rPr lang="en" dirty="0"/>
              <a:t>Depth of water</a:t>
            </a:r>
            <a:endParaRPr dirty="0"/>
          </a:p>
          <a:p>
            <a:pPr marL="914400" lvl="0" indent="-325755" algn="l" rtl="0">
              <a:lnSpc>
                <a:spcPct val="115000"/>
              </a:lnSpc>
              <a:spcBef>
                <a:spcPts val="1000"/>
              </a:spcBef>
              <a:spcAft>
                <a:spcPts val="0"/>
              </a:spcAft>
              <a:buSzPct val="100000"/>
              <a:buChar char="●"/>
            </a:pPr>
            <a:r>
              <a:rPr lang="en" dirty="0"/>
              <a:t>Wave action</a:t>
            </a:r>
          </a:p>
          <a:p>
            <a:pPr marL="914400" lvl="0" indent="-325755" algn="l" rtl="0">
              <a:lnSpc>
                <a:spcPct val="115000"/>
              </a:lnSpc>
              <a:spcAft>
                <a:spcPts val="0"/>
              </a:spcAft>
              <a:buSzPct val="100000"/>
              <a:buChar char="●"/>
            </a:pPr>
            <a:endParaRPr lang="en" dirty="0"/>
          </a:p>
          <a:p>
            <a:pPr marL="131445" lvl="0" indent="0" algn="l" rtl="0">
              <a:lnSpc>
                <a:spcPct val="115000"/>
              </a:lnSpc>
              <a:spcAft>
                <a:spcPts val="0"/>
              </a:spcAft>
              <a:buSzPct val="100000"/>
              <a:buNone/>
            </a:pPr>
            <a:r>
              <a:rPr lang="en" dirty="0"/>
              <a:t>2.     </a:t>
            </a:r>
            <a:r>
              <a:rPr lang="en" u="sng" dirty="0"/>
              <a:t>Biotic</a:t>
            </a:r>
            <a:endParaRPr u="sng" dirty="0"/>
          </a:p>
          <a:p>
            <a:pPr marL="914400" lvl="0" indent="-325755" algn="l" rtl="0">
              <a:lnSpc>
                <a:spcPct val="115000"/>
              </a:lnSpc>
              <a:spcBef>
                <a:spcPts val="1000"/>
              </a:spcBef>
              <a:spcAft>
                <a:spcPts val="0"/>
              </a:spcAft>
              <a:buSzPct val="100000"/>
              <a:buChar char="●"/>
            </a:pPr>
            <a:r>
              <a:rPr lang="en" dirty="0"/>
              <a:t>Species of plant, </a:t>
            </a:r>
            <a:endParaRPr dirty="0"/>
          </a:p>
          <a:p>
            <a:pPr marL="914400" lvl="0" indent="-325755" algn="l" rtl="0">
              <a:lnSpc>
                <a:spcPct val="115000"/>
              </a:lnSpc>
              <a:spcBef>
                <a:spcPts val="1000"/>
              </a:spcBef>
              <a:spcAft>
                <a:spcPts val="0"/>
              </a:spcAft>
              <a:buSzPct val="100000"/>
              <a:buChar char="●"/>
            </a:pPr>
            <a:r>
              <a:rPr lang="en" dirty="0"/>
              <a:t>Species of animals</a:t>
            </a:r>
            <a:endParaRPr dirty="0"/>
          </a:p>
          <a:p>
            <a:pPr marL="914400" lvl="0" indent="-325755" algn="l" rtl="0">
              <a:lnSpc>
                <a:spcPct val="115000"/>
              </a:lnSpc>
              <a:spcBef>
                <a:spcPts val="1000"/>
              </a:spcBef>
              <a:spcAft>
                <a:spcPts val="1000"/>
              </a:spcAft>
              <a:buSzPct val="100000"/>
              <a:buChar char="●"/>
            </a:pPr>
            <a:r>
              <a:rPr lang="en" dirty="0"/>
              <a:t>Microbial community</a:t>
            </a:r>
            <a:endParaRPr dirty="0"/>
          </a:p>
        </p:txBody>
      </p:sp>
    </p:spTree>
  </p:cSld>
  <p:clrMapOvr>
    <a:masterClrMapping/>
  </p:clrMapOvr>
</p:sld>
</file>

<file path=ppt/theme/theme1.xml><?xml version="1.0" encoding="utf-8"?>
<a:theme xmlns:a="http://schemas.openxmlformats.org/drawingml/2006/main" name="Pop">
  <a:themeElements>
    <a:clrScheme name="Pop">
      <a:dk1>
        <a:srgbClr val="D9EAD3"/>
      </a:dk1>
      <a:lt1>
        <a:srgbClr val="FFFFFF"/>
      </a:lt1>
      <a:dk2>
        <a:srgbClr val="000000"/>
      </a:dk2>
      <a:lt2>
        <a:srgbClr val="D9D9D9"/>
      </a:lt2>
      <a:accent1>
        <a:srgbClr val="666666"/>
      </a:accent1>
      <a:accent2>
        <a:srgbClr val="483165"/>
      </a:accent2>
      <a:accent3>
        <a:srgbClr val="D9D2E9"/>
      </a:accent3>
      <a:accent4>
        <a:srgbClr val="A2E0EC"/>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8FAA3887A9EE4FA660FE79C0A3EB4E" ma:contentTypeVersion="12" ma:contentTypeDescription="Create a new document." ma:contentTypeScope="" ma:versionID="57ee6367e5287b2ca639807dd14c82f2">
  <xsd:schema xmlns:xsd="http://www.w3.org/2001/XMLSchema" xmlns:xs="http://www.w3.org/2001/XMLSchema" xmlns:p="http://schemas.microsoft.com/office/2006/metadata/properties" xmlns:ns2="377ea6c5-c720-40d1-b137-1b67931e9f50" targetNamespace="http://schemas.microsoft.com/office/2006/metadata/properties" ma:root="true" ma:fieldsID="b3288c50b316250b63519edc34269271" ns2:_="">
    <xsd:import namespace="377ea6c5-c720-40d1-b137-1b67931e9f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ea6c5-c720-40d1-b137-1b67931e9f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1fce5ac-2f93-40ff-8307-b6977e84f40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7ea6c5-c720-40d1-b137-1b67931e9f5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FFCF6D3-7ECC-48F0-AFDE-DDF673281C80}"/>
</file>

<file path=customXml/itemProps2.xml><?xml version="1.0" encoding="utf-8"?>
<ds:datastoreItem xmlns:ds="http://schemas.openxmlformats.org/officeDocument/2006/customXml" ds:itemID="{40AB2290-E311-4648-95EA-1F48E765180E}"/>
</file>

<file path=customXml/itemProps3.xml><?xml version="1.0" encoding="utf-8"?>
<ds:datastoreItem xmlns:ds="http://schemas.openxmlformats.org/officeDocument/2006/customXml" ds:itemID="{8E5D732B-7E7B-414B-89C6-EEC464FF280E}"/>
</file>

<file path=docProps/app.xml><?xml version="1.0" encoding="utf-8"?>
<Properties xmlns="http://schemas.openxmlformats.org/officeDocument/2006/extended-properties" xmlns:vt="http://schemas.openxmlformats.org/officeDocument/2006/docPropsVTypes">
  <TotalTime>65</TotalTime>
  <Words>1451</Words>
  <Application>Microsoft Office PowerPoint</Application>
  <PresentationFormat>On-screen Show (16:9)</PresentationFormat>
  <Paragraphs>184</Paragraphs>
  <Slides>26</Slides>
  <Notes>25</Notes>
  <HiddenSlides>2</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Playfair Display</vt:lpstr>
      <vt:lpstr>Times New Roman</vt:lpstr>
      <vt:lpstr>Arial</vt:lpstr>
      <vt:lpstr>Oswald</vt:lpstr>
      <vt:lpstr>Montserrat</vt:lpstr>
      <vt:lpstr>Pop</vt:lpstr>
      <vt:lpstr>Sediment Stories:  Exploring Carbon in Seagrass Ecosystems</vt:lpstr>
      <vt:lpstr>Meet the scientist </vt:lpstr>
      <vt:lpstr>Think – Pair – Share: Climate change</vt:lpstr>
      <vt:lpstr>Climate change and excess carbon dioxide</vt:lpstr>
      <vt:lpstr>Coastal systems are powerful carbon sinks</vt:lpstr>
      <vt:lpstr>We want to protect ecosystems that are carbon sinks!</vt:lpstr>
      <vt:lpstr>Long-term carbon storage is in sediment</vt:lpstr>
      <vt:lpstr>Brainstorm: What might impact carbon storage of coastal habitats?</vt:lpstr>
      <vt:lpstr>Almost everything about an ecosystem can impact how it stores carbon! </vt:lpstr>
      <vt:lpstr>Scientists can measure carbon stocks using sediment cores</vt:lpstr>
      <vt:lpstr>I study seagrasses, watch this to see how we core seagrass  meadows!</vt:lpstr>
      <vt:lpstr>What are seagrasses?</vt:lpstr>
      <vt:lpstr>What are seagrasses?</vt:lpstr>
      <vt:lpstr>Global carbon cycle</vt:lpstr>
      <vt:lpstr>Global carbon cycle</vt:lpstr>
      <vt:lpstr>The Chesapeake Bay has two species of seagrasses</vt:lpstr>
      <vt:lpstr>Can you guess which picture is each species?</vt:lpstr>
      <vt:lpstr>Can you guess which picture is each species?</vt:lpstr>
      <vt:lpstr>The Chesapeake Bay has a new dominant seagrass!</vt:lpstr>
      <vt:lpstr>The Chesapeake Bay has a new dominant seagrass!</vt:lpstr>
      <vt:lpstr>The Chesapeake Bay has a new dominant seagrass!</vt:lpstr>
      <vt:lpstr>Our study: Seagrass sediment carbon by species</vt:lpstr>
      <vt:lpstr>Now it is your turn to take cores and measure carbon! </vt:lpstr>
      <vt:lpstr>Core activity: results</vt:lpstr>
      <vt:lpstr>Core activity extension: carbon stocks over time</vt:lpstr>
      <vt:lpstr>What did we learn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Alyson C. Hall</cp:lastModifiedBy>
  <cp:revision>16</cp:revision>
  <dcterms:modified xsi:type="dcterms:W3CDTF">2025-03-30T22:07:27Z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0x010100828FAA3887A9EE4FA660FE79C0A3EB4E</vt:lpwstr>
  </property>
  <property fmtid="{D5CDD505-2E9C-101B-9397-08002B2CF9AE}" pid="3" name="MediaServiceImageTags">
    <vt:lpwstr/>
  </property>
</Properties>
</file>